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.jpg" ContentType="image/png"/>
  <Override PartName="/ppt/media/image6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3" r:id="rId6"/>
    <p:sldId id="266" r:id="rId7"/>
    <p:sldId id="276" r:id="rId8"/>
    <p:sldId id="264" r:id="rId9"/>
    <p:sldId id="271" r:id="rId10"/>
    <p:sldId id="275" r:id="rId11"/>
    <p:sldId id="278" r:id="rId12"/>
    <p:sldId id="274" r:id="rId13"/>
    <p:sldId id="277" r:id="rId14"/>
    <p:sldId id="290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  <p:embeddedFont>
      <p:font typeface="Raleway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9E4"/>
    <a:srgbClr val="7B85E3"/>
    <a:srgbClr val="3C3C3B"/>
    <a:srgbClr val="191919"/>
    <a:srgbClr val="5C64B8"/>
    <a:srgbClr val="6F7FD8"/>
    <a:srgbClr val="252E43"/>
    <a:srgbClr val="36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02BB9-4E87-49D5-8A54-F757D4FEBF1D}">
  <a:tblStyle styleId="{82602BB9-4E87-49D5-8A54-F757D4FEB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958700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AY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ZE-</a:t>
            </a:r>
            <a:b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</a:b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KA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(AI)</a:t>
            </a:r>
            <a:endParaRPr lang="pl-PL" sz="80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</a:t>
            </a: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lang="tr-TR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Zeka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sz="7900" dirty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95578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AY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ZE-</a:t>
            </a:r>
            <a:b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</a:b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KA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(AI)</a:t>
            </a:r>
            <a:endParaRPr lang="pl-PL" sz="80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958700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AY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ZE-</a:t>
            </a:r>
            <a:b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</a:br>
            <a: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KA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(AI)</a:t>
            </a:r>
            <a:endParaRPr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Yapay Zeka Yapay Zeka (AI)</a:t>
            </a:r>
            <a:endParaRPr lang="tr-TR" sz="79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Yapay Zeka Yapay Zeka (AI)</a:t>
            </a:r>
            <a:endParaRPr lang="tr-TR" sz="79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Yapay Zeka Yapay Zeka (AI)</a:t>
            </a: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Zeka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900" dirty="0" smtClean="0">
                <a:solidFill>
                  <a:schemeClr val="accent3"/>
                </a:solidFill>
                <a:latin typeface="Bebas Neue"/>
                <a:ea typeface="Nunito"/>
                <a:cs typeface="Nunito"/>
                <a:sym typeface="Bebas Neue"/>
              </a:rPr>
              <a:t>(AI)</a:t>
            </a:r>
            <a:endParaRPr lang="tr-TR" sz="80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</a:t>
            </a:r>
            <a:r>
              <a:rPr lang="en" sz="7900" baseline="0" dirty="0" smtClean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Yapay Zeka (AI)</a:t>
            </a:r>
            <a:endParaRPr lang="en" sz="7900" dirty="0" smtClean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71" r:id="rId11"/>
    <p:sldLayoutId id="2147483672" r:id="rId12"/>
    <p:sldLayoutId id="2147483673" r:id="rId13"/>
    <p:sldLayoutId id="2147483675" r:id="rId14"/>
    <p:sldLayoutId id="2147483678" r:id="rId15"/>
    <p:sldLayoutId id="2147483679" r:id="rId16"/>
    <p:sldLayoutId id="214748368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Engeller</a:t>
            </a:r>
            <a:r>
              <a:rPr lang="tr-TR" dirty="0" smtClean="0"/>
              <a:t>İ</a:t>
            </a:r>
            <a:br>
              <a:rPr lang="tr-TR" dirty="0" smtClean="0"/>
            </a:br>
            <a:r>
              <a:rPr lang="tr-TR" dirty="0" err="1" smtClean="0"/>
              <a:t>Kaldırlaım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968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YMGK Proje Sunumu</a:t>
            </a:r>
            <a:endParaRPr sz="2800"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2"/>
          </p:nvPr>
        </p:nvSpPr>
        <p:spPr>
          <a:xfrm>
            <a:off x="3395246" y="3762201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tr-TR" dirty="0" smtClean="0"/>
              <a:t>Ekip : Baraa </a:t>
            </a:r>
            <a:r>
              <a:rPr lang="tr-TR" dirty="0"/>
              <a:t>KALAAJI </a:t>
            </a:r>
            <a:r>
              <a:rPr lang="tr-TR" dirty="0" smtClean="0"/>
              <a:t>– </a:t>
            </a:r>
            <a:r>
              <a:rPr lang="tr-TR" dirty="0" err="1" smtClean="0"/>
              <a:t>Yousef</a:t>
            </a:r>
            <a:r>
              <a:rPr lang="tr-TR" dirty="0" smtClean="0"/>
              <a:t> Al-</a:t>
            </a:r>
            <a:r>
              <a:rPr lang="tr-TR" dirty="0" err="1" smtClean="0"/>
              <a:t>Ezzi</a:t>
            </a: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C3C3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98" y="684127"/>
            <a:ext cx="717453" cy="717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9753E-6 L -0.00243 0.027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/>
          <p:nvPr/>
        </p:nvSpPr>
        <p:spPr>
          <a:xfrm>
            <a:off x="3320042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7"/>
          <p:cNvSpPr/>
          <p:nvPr/>
        </p:nvSpPr>
        <p:spPr>
          <a:xfrm>
            <a:off x="601946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57"/>
          <p:cNvSpPr/>
          <p:nvPr/>
        </p:nvSpPr>
        <p:spPr>
          <a:xfrm>
            <a:off x="62061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Çözüm ve özgün değer</a:t>
            </a:r>
            <a:endParaRPr dirty="0"/>
          </a:p>
        </p:txBody>
      </p:sp>
      <p:sp>
        <p:nvSpPr>
          <p:cNvPr id="988" name="Google Shape;988;p57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dirty="0" err="1"/>
              <a:t>Flutter</a:t>
            </a:r>
            <a:r>
              <a:rPr lang="tr-TR" dirty="0"/>
              <a:t> İle Uygu.</a:t>
            </a:r>
          </a:p>
        </p:txBody>
      </p:sp>
      <p:sp>
        <p:nvSpPr>
          <p:cNvPr id="989" name="Google Shape;989;p57"/>
          <p:cNvSpPr txBox="1">
            <a:spLocks noGrp="1"/>
          </p:cNvSpPr>
          <p:nvPr>
            <p:ph type="subTitle" idx="1"/>
          </p:nvPr>
        </p:nvSpPr>
        <p:spPr>
          <a:xfrm>
            <a:off x="722675" y="2875953"/>
            <a:ext cx="2336400" cy="1141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Flutter</a:t>
            </a:r>
            <a:r>
              <a:rPr lang="tr-TR" dirty="0" smtClean="0"/>
              <a:t> </a:t>
            </a:r>
            <a:r>
              <a:rPr lang="tr-TR" b="1" dirty="0" smtClean="0"/>
              <a:t>Cross Platform</a:t>
            </a:r>
            <a:r>
              <a:rPr lang="tr-TR" dirty="0" smtClean="0"/>
              <a:t> bir geliştirme </a:t>
            </a:r>
            <a:r>
              <a:rPr lang="tr-TR" dirty="0" err="1" smtClean="0"/>
              <a:t>frameworku</a:t>
            </a:r>
            <a:r>
              <a:rPr lang="tr-TR" dirty="0" smtClean="0"/>
              <a:t> olmasından ve fazla </a:t>
            </a:r>
            <a:r>
              <a:rPr lang="tr-TR" b="1" dirty="0" smtClean="0"/>
              <a:t>UI </a:t>
            </a:r>
            <a:r>
              <a:rPr lang="tr-TR" dirty="0" smtClean="0"/>
              <a:t>elementlerine sahip olmasında </a:t>
            </a:r>
            <a:r>
              <a:rPr lang="tr-TR" dirty="0" err="1" smtClean="0"/>
              <a:t>kullanıladı</a:t>
            </a:r>
            <a:r>
              <a:rPr lang="tr-TR" dirty="0" smtClean="0"/>
              <a:t>.</a:t>
            </a:r>
            <a:endParaRPr dirty="0"/>
          </a:p>
        </p:txBody>
      </p:sp>
      <p:sp>
        <p:nvSpPr>
          <p:cNvPr id="990" name="Google Shape;990;p57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Yapay Zeka </a:t>
            </a:r>
            <a:r>
              <a:rPr lang="tr-TR" dirty="0" err="1" smtClean="0"/>
              <a:t>Modelİ</a:t>
            </a:r>
            <a:endParaRPr dirty="0"/>
          </a:p>
        </p:txBody>
      </p:sp>
      <p:sp>
        <p:nvSpPr>
          <p:cNvPr id="991" name="Google Shape;991;p57"/>
          <p:cNvSpPr txBox="1">
            <a:spLocks noGrp="1"/>
          </p:cNvSpPr>
          <p:nvPr>
            <p:ph type="subTitle" idx="3"/>
          </p:nvPr>
        </p:nvSpPr>
        <p:spPr>
          <a:xfrm>
            <a:off x="3406475" y="2956483"/>
            <a:ext cx="2336400" cy="1138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tr-TR" dirty="0" smtClean="0"/>
              <a:t>5000 görüntü ile eğitilen </a:t>
            </a:r>
            <a:r>
              <a:rPr lang="tr-TR" b="1" dirty="0" err="1" smtClean="0"/>
              <a:t>TensorFlow</a:t>
            </a:r>
            <a:r>
              <a:rPr lang="tr-TR" b="1" dirty="0" smtClean="0"/>
              <a:t> </a:t>
            </a:r>
            <a:r>
              <a:rPr lang="tr-TR" b="1" dirty="0" err="1" smtClean="0"/>
              <a:t>Lite</a:t>
            </a:r>
            <a:r>
              <a:rPr lang="tr-TR" b="1" dirty="0" smtClean="0"/>
              <a:t> </a:t>
            </a:r>
            <a:r>
              <a:rPr lang="tr-TR" dirty="0" smtClean="0"/>
              <a:t>modeli, </a:t>
            </a:r>
            <a:r>
              <a:rPr lang="tr-TR" dirty="0" err="1" smtClean="0"/>
              <a:t>Flutter</a:t>
            </a:r>
            <a:r>
              <a:rPr lang="tr-TR" dirty="0" smtClean="0"/>
              <a:t> </a:t>
            </a:r>
            <a:r>
              <a:rPr lang="tr-TR" dirty="0" err="1" smtClean="0"/>
              <a:t>farmeworku</a:t>
            </a:r>
            <a:r>
              <a:rPr lang="tr-TR" dirty="0" smtClean="0"/>
              <a:t> içinde kullanılarak ilk </a:t>
            </a:r>
            <a:r>
              <a:rPr lang="tr-TR" dirty="0" err="1" smtClean="0"/>
              <a:t>türk</a:t>
            </a:r>
            <a:r>
              <a:rPr lang="tr-TR" dirty="0" smtClean="0"/>
              <a:t> lirası para tanıma uygulaması haline getirmektedir. </a:t>
            </a:r>
            <a:endParaRPr dirty="0"/>
          </a:p>
        </p:txBody>
      </p:sp>
      <p:sp>
        <p:nvSpPr>
          <p:cNvPr id="992" name="Google Shape;992;p57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KAMERA UYGU.</a:t>
            </a:r>
            <a:endParaRPr dirty="0"/>
          </a:p>
        </p:txBody>
      </p:sp>
      <p:sp>
        <p:nvSpPr>
          <p:cNvPr id="993" name="Google Shape;993;p57"/>
          <p:cNvSpPr txBox="1">
            <a:spLocks noGrp="1"/>
          </p:cNvSpPr>
          <p:nvPr>
            <p:ph type="subTitle" idx="5"/>
          </p:nvPr>
        </p:nvSpPr>
        <p:spPr>
          <a:xfrm>
            <a:off x="6090275" y="2956482"/>
            <a:ext cx="2336400" cy="973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tr-TR" dirty="0" smtClean="0"/>
              <a:t>Uygulama kapsamında geliştirilen kamera uygulaması Işık, </a:t>
            </a:r>
            <a:r>
              <a:rPr lang="tr-TR" dirty="0" err="1" smtClean="0"/>
              <a:t>Zoom</a:t>
            </a:r>
            <a:r>
              <a:rPr lang="tr-TR" dirty="0" smtClean="0"/>
              <a:t> ve Flash gibi özellikler barındırmaktadır.</a:t>
            </a:r>
            <a:endParaRPr dirty="0"/>
          </a:p>
        </p:txBody>
      </p:sp>
      <p:grpSp>
        <p:nvGrpSpPr>
          <p:cNvPr id="997" name="Google Shape;997;p57"/>
          <p:cNvGrpSpPr/>
          <p:nvPr/>
        </p:nvGrpSpPr>
        <p:grpSpPr>
          <a:xfrm rot="10800000">
            <a:off x="4305897" y="4241707"/>
            <a:ext cx="537556" cy="136576"/>
            <a:chOff x="2641350" y="846250"/>
            <a:chExt cx="413600" cy="105075"/>
          </a:xfrm>
        </p:grpSpPr>
        <p:sp>
          <p:nvSpPr>
            <p:cNvPr id="998" name="Google Shape;998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57"/>
          <p:cNvGrpSpPr/>
          <p:nvPr/>
        </p:nvGrpSpPr>
        <p:grpSpPr>
          <a:xfrm rot="10800000">
            <a:off x="6989697" y="4241707"/>
            <a:ext cx="537556" cy="136576"/>
            <a:chOff x="2641350" y="846250"/>
            <a:chExt cx="413600" cy="105075"/>
          </a:xfrm>
        </p:grpSpPr>
        <p:sp>
          <p:nvSpPr>
            <p:cNvPr id="1003" name="Google Shape;1003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57"/>
          <p:cNvGrpSpPr/>
          <p:nvPr/>
        </p:nvGrpSpPr>
        <p:grpSpPr>
          <a:xfrm rot="10800000">
            <a:off x="1622097" y="4241707"/>
            <a:ext cx="537556" cy="136576"/>
            <a:chOff x="2641350" y="846250"/>
            <a:chExt cx="413600" cy="105075"/>
          </a:xfrm>
        </p:grpSpPr>
        <p:sp>
          <p:nvSpPr>
            <p:cNvPr id="1008" name="Google Shape;1008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2" name="Google Shape;1012;p57"/>
          <p:cNvCxnSpPr/>
          <p:nvPr/>
        </p:nvCxnSpPr>
        <p:spPr>
          <a:xfrm>
            <a:off x="722674" y="2685167"/>
            <a:ext cx="7715700" cy="2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8" name="Google Shape;1018;p57"/>
          <p:cNvSpPr/>
          <p:nvPr/>
        </p:nvSpPr>
        <p:spPr>
          <a:xfrm>
            <a:off x="1484375" y="1860198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7"/>
          <p:cNvSpPr/>
          <p:nvPr/>
        </p:nvSpPr>
        <p:spPr>
          <a:xfrm>
            <a:off x="4360117" y="1388348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"/>
          <p:cNvSpPr/>
          <p:nvPr/>
        </p:nvSpPr>
        <p:spPr>
          <a:xfrm>
            <a:off x="7057617" y="146240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471;p89"/>
          <p:cNvSpPr/>
          <p:nvPr/>
        </p:nvSpPr>
        <p:spPr>
          <a:xfrm>
            <a:off x="4295561" y="1511766"/>
            <a:ext cx="530811" cy="529403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rgbClr val="6E79E4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1440;p89"/>
          <p:cNvSpPr/>
          <p:nvPr/>
        </p:nvSpPr>
        <p:spPr>
          <a:xfrm>
            <a:off x="1581572" y="1693322"/>
            <a:ext cx="489328" cy="490633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6E79E4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10032;p85"/>
          <p:cNvGrpSpPr/>
          <p:nvPr/>
        </p:nvGrpSpPr>
        <p:grpSpPr>
          <a:xfrm>
            <a:off x="6983973" y="1652204"/>
            <a:ext cx="492933" cy="433245"/>
            <a:chOff x="892750" y="267400"/>
            <a:chExt cx="483125" cy="424625"/>
          </a:xfrm>
          <a:solidFill>
            <a:srgbClr val="6E79E4"/>
          </a:solidFill>
        </p:grpSpPr>
        <p:sp>
          <p:nvSpPr>
            <p:cNvPr id="51" name="Google Shape;10033;p85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0034;p85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10035;p85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/>
          </p:nvPr>
        </p:nvSpPr>
        <p:spPr>
          <a:xfrm>
            <a:off x="2042809" y="2190967"/>
            <a:ext cx="52058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900" dirty="0" err="1" smtClean="0"/>
              <a:t>Potansİyel</a:t>
            </a:r>
            <a:r>
              <a:rPr lang="tr-TR" sz="4900" dirty="0" smtClean="0"/>
              <a:t> Kullanıcılar</a:t>
            </a:r>
            <a:endParaRPr sz="4900" dirty="0"/>
          </a:p>
        </p:txBody>
      </p:sp>
      <p:sp>
        <p:nvSpPr>
          <p:cNvPr id="1107" name="Google Shape;1107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08" name="Google Shape;1108;p60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Potansiyel kullanıcılar ve gelir modeli</a:t>
            </a:r>
            <a:endParaRPr dirty="0"/>
          </a:p>
        </p:txBody>
      </p:sp>
      <p:grpSp>
        <p:nvGrpSpPr>
          <p:cNvPr id="1109" name="Google Shape;1109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10" name="Google Shape;1110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9" name="Google Shape;1119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0" name="Google Shape;1120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1" name="Google Shape;1121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1337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6"/>
          <p:cNvSpPr txBox="1">
            <a:spLocks noGrp="1"/>
          </p:cNvSpPr>
          <p:nvPr>
            <p:ph type="title"/>
          </p:nvPr>
        </p:nvSpPr>
        <p:spPr>
          <a:xfrm>
            <a:off x="4775199" y="3463316"/>
            <a:ext cx="2832101" cy="41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400" i="1" dirty="0" err="1">
                <a:solidFill>
                  <a:srgbClr val="191919"/>
                </a:solidFill>
              </a:rPr>
              <a:t>Ulusal</a:t>
            </a:r>
            <a:r>
              <a:rPr lang="es-ES" sz="1400" i="1" dirty="0">
                <a:solidFill>
                  <a:srgbClr val="191919"/>
                </a:solidFill>
              </a:rPr>
              <a:t> </a:t>
            </a:r>
            <a:r>
              <a:rPr lang="es-ES" sz="1400" i="1" dirty="0" err="1" smtClean="0">
                <a:solidFill>
                  <a:srgbClr val="191919"/>
                </a:solidFill>
              </a:rPr>
              <a:t>Engell</a:t>
            </a:r>
            <a:r>
              <a:rPr lang="tr-TR" sz="1400" i="1" dirty="0" smtClean="0">
                <a:solidFill>
                  <a:srgbClr val="191919"/>
                </a:solidFill>
              </a:rPr>
              <a:t>İ </a:t>
            </a:r>
            <a:r>
              <a:rPr lang="es-ES" sz="1400" i="1" dirty="0" smtClean="0">
                <a:solidFill>
                  <a:srgbClr val="191919"/>
                </a:solidFill>
              </a:rPr>
              <a:t>Ver</a:t>
            </a:r>
            <a:r>
              <a:rPr lang="tr-TR" sz="1400" i="1" dirty="0" smtClean="0">
                <a:solidFill>
                  <a:srgbClr val="191919"/>
                </a:solidFill>
              </a:rPr>
              <a:t>İ </a:t>
            </a:r>
            <a:r>
              <a:rPr lang="es-ES" sz="1400" i="1" dirty="0" err="1" smtClean="0">
                <a:solidFill>
                  <a:srgbClr val="191919"/>
                </a:solidFill>
              </a:rPr>
              <a:t>Tabanı</a:t>
            </a:r>
            <a:endParaRPr lang="es-ES" sz="1400" i="1" dirty="0">
              <a:solidFill>
                <a:srgbClr val="191919"/>
              </a:solidFill>
            </a:endParaRPr>
          </a:p>
        </p:txBody>
      </p:sp>
      <p:grpSp>
        <p:nvGrpSpPr>
          <p:cNvPr id="965" name="Google Shape;965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6" name="Google Shape;966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1" name="Google Shape;971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08" y="3818224"/>
            <a:ext cx="899700" cy="899700"/>
          </a:xfrm>
          <a:prstGeom prst="rect">
            <a:avLst/>
          </a:prstGeom>
        </p:spPr>
      </p:pic>
      <p:sp>
        <p:nvSpPr>
          <p:cNvPr id="20" name="Google Shape;964;p56"/>
          <p:cNvSpPr txBox="1">
            <a:spLocks/>
          </p:cNvSpPr>
          <p:nvPr/>
        </p:nvSpPr>
        <p:spPr>
          <a:xfrm>
            <a:off x="1874513" y="1217372"/>
            <a:ext cx="5097787" cy="212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7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tr-TR" sz="2000" dirty="0"/>
              <a:t>Türkiye’de ise Ulusal Engelli Veri Tabanına göre engelli birey sayısı 1.559.222. (</a:t>
            </a:r>
            <a:r>
              <a:rPr lang="tr-TR" sz="2000" dirty="0" smtClean="0"/>
              <a:t>Ancak resmi </a:t>
            </a:r>
            <a:r>
              <a:rPr lang="tr-TR" sz="2000" dirty="0"/>
              <a:t>olmayan rakamlara göre %13 düzeyinde, 9 milyon olduğu söyleniyor) </a:t>
            </a:r>
            <a:r>
              <a:rPr lang="tr-TR" sz="2000" dirty="0" smtClean="0"/>
              <a:t>.</a:t>
            </a:r>
          </a:p>
          <a:p>
            <a:pPr algn="just"/>
            <a:endParaRPr lang="tr-TR" sz="2000" dirty="0" smtClean="0"/>
          </a:p>
          <a:p>
            <a:pPr algn="just"/>
            <a:r>
              <a:rPr lang="tr-TR" sz="2000" dirty="0" smtClean="0"/>
              <a:t>Bunların </a:t>
            </a:r>
            <a:r>
              <a:rPr lang="tr-TR" sz="2000" dirty="0"/>
              <a:t>%27’si 0-21 yaş, %36’sı 22-49 yaş, %37’siyse 50-64 yaş arasındadır. Bu kişiler içerisinden 215 bin 76'sını görme engelliler oluşturmaktadır</a:t>
            </a:r>
            <a:endParaRPr lang="es-ES" sz="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9"/>
          <p:cNvSpPr/>
          <p:nvPr/>
        </p:nvSpPr>
        <p:spPr>
          <a:xfrm>
            <a:off x="4671038" y="182897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1936477" y="1830784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 txBox="1">
            <a:spLocks noGrp="1"/>
          </p:cNvSpPr>
          <p:nvPr>
            <p:ph type="title"/>
          </p:nvPr>
        </p:nvSpPr>
        <p:spPr>
          <a:xfrm>
            <a:off x="725350" y="286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Potansİyel Müşterİler</a:t>
            </a:r>
            <a:endParaRPr dirty="0"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 idx="2"/>
          </p:nvPr>
        </p:nvSpPr>
        <p:spPr>
          <a:xfrm>
            <a:off x="2017789" y="246781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 smtClean="0"/>
              <a:t>Türkİye’de</a:t>
            </a:r>
            <a:r>
              <a:rPr lang="tr-TR" sz="2800" dirty="0" smtClean="0"/>
              <a:t> Görme</a:t>
            </a:r>
            <a:br>
              <a:rPr lang="tr-TR" sz="2800" dirty="0" smtClean="0"/>
            </a:br>
            <a:r>
              <a:rPr lang="tr-TR" sz="2800" dirty="0" err="1" smtClean="0"/>
              <a:t>Engellİler</a:t>
            </a:r>
            <a:endParaRPr sz="2800"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title" idx="3"/>
          </p:nvPr>
        </p:nvSpPr>
        <p:spPr>
          <a:xfrm>
            <a:off x="4787577" y="250367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 smtClean="0"/>
              <a:t>Türkİye</a:t>
            </a:r>
            <a:r>
              <a:rPr lang="tr-TR" sz="2800" dirty="0" smtClean="0"/>
              <a:t> Dışı </a:t>
            </a:r>
            <a:r>
              <a:rPr lang="tr-TR" sz="2800" dirty="0" err="1" smtClean="0"/>
              <a:t>Engellİler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1200" dirty="0" smtClean="0">
                <a:latin typeface="Raleway Medium" panose="020B0604020202020204" charset="0"/>
              </a:rPr>
              <a:t>(Yapay Zeka </a:t>
            </a:r>
            <a:r>
              <a:rPr lang="tr-TR" sz="1200" dirty="0" err="1" smtClean="0">
                <a:latin typeface="Raleway Medium" panose="020B0604020202020204" charset="0"/>
              </a:rPr>
              <a:t>Modellerİ</a:t>
            </a:r>
            <a:r>
              <a:rPr lang="tr-TR" sz="1200" dirty="0" smtClean="0">
                <a:latin typeface="Raleway Medium" panose="020B0604020202020204" charset="0"/>
              </a:rPr>
              <a:t>)</a:t>
            </a:r>
            <a:endParaRPr sz="1200" dirty="0">
              <a:latin typeface="Raleway Medium" panose="020B0604020202020204" charset="0"/>
            </a:endParaRPr>
          </a:p>
        </p:txBody>
      </p:sp>
      <p:grpSp>
        <p:nvGrpSpPr>
          <p:cNvPr id="1089" name="Google Shape;1089;p59"/>
          <p:cNvGrpSpPr/>
          <p:nvPr/>
        </p:nvGrpSpPr>
        <p:grpSpPr>
          <a:xfrm>
            <a:off x="303027" y="4552364"/>
            <a:ext cx="3397850" cy="187275"/>
            <a:chOff x="-3237675" y="-1132050"/>
            <a:chExt cx="3397850" cy="187275"/>
          </a:xfrm>
        </p:grpSpPr>
        <p:sp>
          <p:nvSpPr>
            <p:cNvPr id="1090" name="Google Shape;1090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34;p58"/>
          <p:cNvGrpSpPr/>
          <p:nvPr/>
        </p:nvGrpSpPr>
        <p:grpSpPr>
          <a:xfrm rot="10800000">
            <a:off x="4333974" y="2730113"/>
            <a:ext cx="537556" cy="136576"/>
            <a:chOff x="2641350" y="846250"/>
            <a:chExt cx="413600" cy="105075"/>
          </a:xfrm>
          <a:solidFill>
            <a:srgbClr val="5C64B8"/>
          </a:solidFill>
        </p:grpSpPr>
        <p:sp>
          <p:nvSpPr>
            <p:cNvPr id="46" name="Google Shape;1035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6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7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8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 txBox="1">
            <a:spLocks noGrp="1"/>
          </p:cNvSpPr>
          <p:nvPr>
            <p:ph type="ctrTitle"/>
          </p:nvPr>
        </p:nvSpPr>
        <p:spPr>
          <a:xfrm>
            <a:off x="2020375" y="2104466"/>
            <a:ext cx="5171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Teşekkürler</a:t>
            </a:r>
            <a:endParaRPr dirty="0"/>
          </a:p>
        </p:txBody>
      </p:sp>
      <p:sp>
        <p:nvSpPr>
          <p:cNvPr id="1531" name="Google Shape;1531;p72"/>
          <p:cNvSpPr/>
          <p:nvPr/>
        </p:nvSpPr>
        <p:spPr>
          <a:xfrm>
            <a:off x="2020375" y="1506575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91;p38"/>
          <p:cNvSpPr txBox="1">
            <a:spLocks noGrp="1"/>
          </p:cNvSpPr>
          <p:nvPr>
            <p:ph type="subTitle" idx="4294967295"/>
          </p:nvPr>
        </p:nvSpPr>
        <p:spPr>
          <a:xfrm>
            <a:off x="1905200" y="4134718"/>
            <a:ext cx="5286175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tr-TR" sz="1100" i="1" dirty="0" smtClean="0">
                <a:solidFill>
                  <a:schemeClr val="accent2">
                    <a:lumMod val="50000"/>
                  </a:schemeClr>
                </a:solidFill>
                <a:latin typeface="Raleway Medium" panose="020B0604020202020204" charset="0"/>
              </a:rPr>
              <a:t>Queu</a:t>
            </a:r>
            <a:r>
              <a:rPr lang="tr-TR" sz="1100" i="1" dirty="0" smtClean="0">
                <a:solidFill>
                  <a:schemeClr val="accent2">
                    <a:lumMod val="50000"/>
                  </a:schemeClr>
                </a:solidFill>
                <a:latin typeface="Raleway Medium" panose="020B0604020202020204" charset="0"/>
              </a:rPr>
              <a:t>e Team – Engelleri Kaldıralım</a:t>
            </a:r>
            <a:endParaRPr sz="1100" i="1" dirty="0">
              <a:solidFill>
                <a:schemeClr val="accent2">
                  <a:lumMod val="50000"/>
                </a:schemeClr>
              </a:solidFill>
              <a:latin typeface="Raleway Medium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/>
          <p:nvPr/>
        </p:nvSpPr>
        <p:spPr>
          <a:xfrm>
            <a:off x="5090310" y="2928697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509031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421037" y="2928697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142103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517237" y="183075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Genel</a:t>
            </a:r>
            <a:br>
              <a:rPr lang="en" dirty="0" smtClean="0"/>
            </a:br>
            <a:r>
              <a:rPr lang="en" dirty="0" smtClean="0"/>
              <a:t>Tanitim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1517237" y="136803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5157943" y="183076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br>
              <a:rPr lang="en" dirty="0" smtClean="0"/>
            </a:br>
            <a:r>
              <a:rPr lang="en" dirty="0" smtClean="0"/>
              <a:t>Anal</a:t>
            </a:r>
            <a:r>
              <a:rPr lang="tr-TR" dirty="0" smtClean="0"/>
              <a:t>İzİ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5157943" y="136803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1517237" y="3699814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Çözüm ve</a:t>
            </a:r>
            <a:br>
              <a:rPr lang="tr-TR" dirty="0" smtClean="0"/>
            </a:br>
            <a:r>
              <a:rPr lang="tr-TR" dirty="0" smtClean="0"/>
              <a:t>Özgün Değer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1517237" y="3237089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5157943" y="3690972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2"/>
                </a:solidFill>
              </a:rPr>
              <a:t>Potansİyel</a:t>
            </a:r>
            <a:br>
              <a:rPr lang="tr-TR" dirty="0" smtClean="0">
                <a:solidFill>
                  <a:schemeClr val="accent2"/>
                </a:solidFill>
              </a:rPr>
            </a:br>
            <a:r>
              <a:rPr lang="tr-TR" dirty="0" smtClean="0">
                <a:solidFill>
                  <a:schemeClr val="accent2"/>
                </a:solidFill>
              </a:rPr>
              <a:t>KULLANICILAR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5157943" y="3228247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720000" y="2575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İçİndekİler</a:t>
            </a:r>
            <a:endParaRPr dirty="0"/>
          </a:p>
        </p:txBody>
      </p:sp>
      <p:sp>
        <p:nvSpPr>
          <p:cNvPr id="432" name="Google Shape;432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32;p40"/>
          <p:cNvSpPr/>
          <p:nvPr/>
        </p:nvSpPr>
        <p:spPr>
          <a:xfrm>
            <a:off x="406364" y="2858141"/>
            <a:ext cx="313636" cy="313636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Genel Tanıtım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0" name="Google Shape;460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Yapay Zeka Uygulamaları Her Yerde !!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9753E-6 L -0.00243 0.027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</a:t>
            </a:r>
            <a:r>
              <a:rPr lang="en" dirty="0" smtClean="0"/>
              <a:t>apay zeka</a:t>
            </a:r>
            <a:endParaRPr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dirty="0"/>
              <a:t>Yapay zeka (AI), </a:t>
            </a:r>
            <a:r>
              <a:rPr lang="tr-TR" dirty="0" smtClean="0"/>
              <a:t>makinelerin </a:t>
            </a:r>
            <a:r>
              <a:rPr lang="tr-TR" b="1" dirty="0" smtClean="0"/>
              <a:t>etiketlenmiş (labelled) verilerden</a:t>
            </a:r>
            <a:r>
              <a:rPr lang="tr-TR" dirty="0" smtClean="0"/>
              <a:t> </a:t>
            </a:r>
            <a:r>
              <a:rPr lang="tr-TR" dirty="0"/>
              <a:t>öğrenmesini, yeni girdilere uyum sağlamasını ve insan benzeri görevleri gerçekleştirmesini mümkün </a:t>
            </a:r>
            <a:r>
              <a:rPr lang="tr-TR" dirty="0" smtClean="0"/>
              <a:t>kılan yazılımlardır.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3" r="24425"/>
          <a:stretch/>
        </p:blipFill>
        <p:spPr>
          <a:xfrm>
            <a:off x="5155236" y="400"/>
            <a:ext cx="3362327" cy="46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Yapay zeka alanları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E-Tİcaret</a:t>
            </a: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Teslimatları hızlandırma</a:t>
            </a:r>
          </a:p>
          <a:p>
            <a:pPr marL="0" lvl="0" indent="0"/>
            <a:r>
              <a:rPr lang="tr-TR" dirty="0"/>
              <a:t>Chatbotlar</a:t>
            </a:r>
            <a:endParaRPr dirty="0"/>
          </a:p>
        </p:txBody>
      </p:sp>
      <p:sp>
        <p:nvSpPr>
          <p:cNvPr id="523" name="Google Shape;523;p4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Güvenlİk</a:t>
            </a:r>
            <a:endParaRPr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tr-TR" dirty="0"/>
              <a:t>Davranış tabanlı bot engelleme</a:t>
            </a:r>
            <a:endParaRPr dirty="0"/>
          </a:p>
        </p:txBody>
      </p:sp>
      <p:sp>
        <p:nvSpPr>
          <p:cNvPr id="525" name="Google Shape;525;p4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sağlık</a:t>
            </a:r>
            <a:endParaRPr dirty="0"/>
          </a:p>
        </p:txBody>
      </p:sp>
      <p:sp>
        <p:nvSpPr>
          <p:cNvPr id="526" name="Google Shape;526;p4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Klinik karar desteği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Tıbbi görüntüleme</a:t>
            </a:r>
          </a:p>
        </p:txBody>
      </p:sp>
      <p:grpSp>
        <p:nvGrpSpPr>
          <p:cNvPr id="534" name="Google Shape;534;p45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35" name="Google Shape;535;p45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45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520;p45"/>
          <p:cNvSpPr txBox="1">
            <a:spLocks/>
          </p:cNvSpPr>
          <p:nvPr/>
        </p:nvSpPr>
        <p:spPr>
          <a:xfrm>
            <a:off x="720000" y="4456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tr-TR" sz="2000" dirty="0" smtClean="0"/>
              <a:t>... Ve çok daha fazla !!</a:t>
            </a:r>
            <a:endParaRPr lang="tr-TR" sz="2000" dirty="0"/>
          </a:p>
        </p:txBody>
      </p:sp>
      <p:grpSp>
        <p:nvGrpSpPr>
          <p:cNvPr id="29" name="Google Shape;10825;p87"/>
          <p:cNvGrpSpPr/>
          <p:nvPr/>
        </p:nvGrpSpPr>
        <p:grpSpPr>
          <a:xfrm>
            <a:off x="4330388" y="1854274"/>
            <a:ext cx="480894" cy="540795"/>
            <a:chOff x="2523000" y="1954875"/>
            <a:chExt cx="262325" cy="295000"/>
          </a:xfrm>
          <a:solidFill>
            <a:srgbClr val="6F7FD8"/>
          </a:solidFill>
        </p:grpSpPr>
        <p:sp>
          <p:nvSpPr>
            <p:cNvPr id="30" name="Google Shape;10826;p8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 w="158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27;p8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 w="158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665;p87"/>
          <p:cNvGrpSpPr/>
          <p:nvPr/>
        </p:nvGrpSpPr>
        <p:grpSpPr>
          <a:xfrm>
            <a:off x="1745006" y="1874849"/>
            <a:ext cx="523388" cy="528595"/>
            <a:chOff x="-64764500" y="2280550"/>
            <a:chExt cx="316650" cy="319800"/>
          </a:xfrm>
          <a:solidFill>
            <a:srgbClr val="6F7FD8"/>
          </a:solidFill>
        </p:grpSpPr>
        <p:sp>
          <p:nvSpPr>
            <p:cNvPr id="33" name="Google Shape;10666;p87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67;p87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Problem</a:t>
            </a:r>
            <a:br>
              <a:rPr lang="tr-TR" dirty="0" smtClean="0"/>
            </a:br>
            <a:r>
              <a:rPr lang="tr-TR" dirty="0" smtClean="0"/>
              <a:t>analİzİ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04" name="Google Shape;604;p48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Az görme engelliler önemlidir !!</a:t>
            </a:r>
            <a:endParaRPr dirty="0"/>
          </a:p>
        </p:txBody>
      </p:sp>
      <p:grpSp>
        <p:nvGrpSpPr>
          <p:cNvPr id="605" name="Google Shape;605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6" name="Google Shape;606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0" name="Google Shape;610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1337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8"/>
          <p:cNvSpPr txBox="1">
            <a:spLocks noGrp="1"/>
          </p:cNvSpPr>
          <p:nvPr>
            <p:ph type="title"/>
          </p:nvPr>
        </p:nvSpPr>
        <p:spPr>
          <a:xfrm>
            <a:off x="1461178" y="1259690"/>
            <a:ext cx="190726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Engellİlİk</a:t>
            </a:r>
            <a:r>
              <a:rPr lang="tr-TR" dirty="0" smtClean="0"/>
              <a:t> Oranı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title" idx="2"/>
          </p:nvPr>
        </p:nvSpPr>
        <p:spPr>
          <a:xfrm>
            <a:off x="5081043" y="125969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Görme İmkanı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Problem Tanıtımı</a:t>
            </a:r>
            <a:endParaRPr dirty="0"/>
          </a:p>
        </p:txBody>
      </p:sp>
      <p:grpSp>
        <p:nvGrpSpPr>
          <p:cNvPr id="1039" name="Google Shape;1039;p58"/>
          <p:cNvGrpSpPr/>
          <p:nvPr/>
        </p:nvGrpSpPr>
        <p:grpSpPr>
          <a:xfrm rot="10800000">
            <a:off x="4196218" y="2197592"/>
            <a:ext cx="537556" cy="136576"/>
            <a:chOff x="2641350" y="846250"/>
            <a:chExt cx="413600" cy="105075"/>
          </a:xfrm>
        </p:grpSpPr>
        <p:sp>
          <p:nvSpPr>
            <p:cNvPr id="1040" name="Google Shape;1040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0" name="Google Shape;1050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2426" y="1865351"/>
            <a:ext cx="1223315" cy="664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38" name="Google Shape;1039;p58"/>
          <p:cNvGrpSpPr/>
          <p:nvPr/>
        </p:nvGrpSpPr>
        <p:grpSpPr>
          <a:xfrm rot="10800000">
            <a:off x="4196218" y="3097583"/>
            <a:ext cx="537556" cy="136576"/>
            <a:chOff x="2641350" y="846250"/>
            <a:chExt cx="413600" cy="105075"/>
          </a:xfrm>
        </p:grpSpPr>
        <p:sp>
          <p:nvSpPr>
            <p:cNvPr id="39" name="Google Shape;1040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1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3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39;p58"/>
          <p:cNvGrpSpPr/>
          <p:nvPr/>
        </p:nvGrpSpPr>
        <p:grpSpPr>
          <a:xfrm rot="10800000">
            <a:off x="4196218" y="4003330"/>
            <a:ext cx="537556" cy="136576"/>
            <a:chOff x="2641350" y="846250"/>
            <a:chExt cx="413600" cy="105075"/>
          </a:xfrm>
        </p:grpSpPr>
        <p:sp>
          <p:nvSpPr>
            <p:cNvPr id="48" name="Google Shape;1040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1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2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3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28;p58"/>
          <p:cNvSpPr txBox="1">
            <a:spLocks noGrp="1"/>
          </p:cNvSpPr>
          <p:nvPr>
            <p:ph type="subTitle" idx="3"/>
          </p:nvPr>
        </p:nvSpPr>
        <p:spPr>
          <a:xfrm>
            <a:off x="1678227" y="2021569"/>
            <a:ext cx="180323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/>
              <a:t>-   Yüzde Sıfır (0%)</a:t>
            </a:r>
            <a:endParaRPr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8" y="2119829"/>
            <a:ext cx="295681" cy="295681"/>
          </a:xfrm>
          <a:prstGeom prst="rect">
            <a:avLst/>
          </a:prstGeom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2426" y="2833630"/>
            <a:ext cx="1223314" cy="664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2934" y="3739377"/>
            <a:ext cx="1223314" cy="664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7" name="Google Shape;1028;p58"/>
          <p:cNvSpPr txBox="1">
            <a:spLocks noGrp="1"/>
          </p:cNvSpPr>
          <p:nvPr>
            <p:ph type="subTitle" idx="3"/>
          </p:nvPr>
        </p:nvSpPr>
        <p:spPr>
          <a:xfrm>
            <a:off x="1678228" y="2913109"/>
            <a:ext cx="191841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/>
              <a:t>-   Yüzde Yirmi (20%)</a:t>
            </a:r>
            <a:endParaRPr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673"/>
          <a:stretch/>
        </p:blipFill>
        <p:spPr>
          <a:xfrm>
            <a:off x="1313338" y="3018030"/>
            <a:ext cx="246381" cy="295681"/>
          </a:xfrm>
          <a:prstGeom prst="rect">
            <a:avLst/>
          </a:prstGeom>
        </p:spPr>
      </p:pic>
      <p:sp>
        <p:nvSpPr>
          <p:cNvPr id="45" name="Google Shape;1028;p58"/>
          <p:cNvSpPr txBox="1">
            <a:spLocks noGrp="1"/>
          </p:cNvSpPr>
          <p:nvPr>
            <p:ph type="subTitle" idx="3"/>
          </p:nvPr>
        </p:nvSpPr>
        <p:spPr>
          <a:xfrm>
            <a:off x="1678229" y="3785599"/>
            <a:ext cx="180323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/>
              <a:t>-   Yüzde Kırk (40%)</a:t>
            </a:r>
            <a:endParaRPr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585"/>
          <a:stretch/>
        </p:blipFill>
        <p:spPr>
          <a:xfrm>
            <a:off x="1338340" y="3899208"/>
            <a:ext cx="196375" cy="295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719500" y="142514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719500" y="3183373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Para Tanıma Problemİ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1834113" y="3531673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4572050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Tanıma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3881335" y="3303523"/>
            <a:ext cx="4398393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Low"/>
            <a:r>
              <a:rPr lang="tr-TR" sz="1300" dirty="0" smtClean="0"/>
              <a:t>Yapay zeka vasıtasıyla para tanıma sistemleri, </a:t>
            </a:r>
            <a:r>
              <a:rPr lang="tr-TR" sz="1300" b="1" i="1" dirty="0"/>
              <a:t>Büyük ve taşıması mümkün olmayan </a:t>
            </a:r>
            <a:r>
              <a:rPr lang="tr-TR" sz="1300" b="1" i="1" dirty="0" smtClean="0"/>
              <a:t>cihazlar </a:t>
            </a:r>
            <a:r>
              <a:rPr lang="tr-TR" sz="1300" dirty="0" smtClean="0"/>
              <a:t>olduğundan günlük olarak kullanılması imkansız ve pratik değildir.</a:t>
            </a:r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894945" y="1545297"/>
            <a:ext cx="4289899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 dirty="0" smtClean="0"/>
              <a:t>Para Tanıma, günlük hayatımızda büyük öneme sahip bir işlemdir. Genel olarak para tanıma, </a:t>
            </a:r>
            <a:r>
              <a:rPr lang="tr-TR" sz="1300" b="1" dirty="0" smtClean="0"/>
              <a:t>Renk </a:t>
            </a:r>
            <a:r>
              <a:rPr lang="tr-TR" sz="1300" dirty="0" smtClean="0"/>
              <a:t>ve </a:t>
            </a:r>
            <a:r>
              <a:rPr lang="tr-TR" sz="1300" b="1" dirty="0" smtClean="0"/>
              <a:t>Boyut</a:t>
            </a:r>
            <a:r>
              <a:rPr lang="tr-TR" sz="1300" dirty="0" smtClean="0"/>
              <a:t> özellikleri göz önünde bulundurarak yapılır</a:t>
            </a:r>
            <a:r>
              <a:rPr lang="en-US" sz="1300" dirty="0"/>
              <a:t>.</a:t>
            </a:r>
            <a:endParaRPr sz="1300" b="1"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7324250" y="1669255"/>
            <a:ext cx="493766" cy="548627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302628" y="3535658"/>
            <a:ext cx="609583" cy="548622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7407423" y="1989460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1412903" y="376810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7948527" y="2913196"/>
            <a:ext cx="2159530" cy="548628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Çözüm ve</a:t>
            </a:r>
            <a:br>
              <a:rPr lang="tr-TR" dirty="0" smtClean="0"/>
            </a:br>
            <a:r>
              <a:rPr lang="tr-TR" dirty="0" smtClean="0"/>
              <a:t>özgün değer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837" name="Google Shape;837;p53"/>
          <p:cNvSpPr txBox="1">
            <a:spLocks noGrp="1"/>
          </p:cNvSpPr>
          <p:nvPr>
            <p:ph type="subTitle" idx="1"/>
          </p:nvPr>
        </p:nvSpPr>
        <p:spPr>
          <a:xfrm>
            <a:off x="2736775" y="3685058"/>
            <a:ext cx="5145042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Yapay</a:t>
            </a:r>
            <a:r>
              <a:rPr lang="en-US" b="1" dirty="0" smtClean="0"/>
              <a:t> </a:t>
            </a:r>
            <a:r>
              <a:rPr lang="en-US" b="1" dirty="0" err="1" smtClean="0"/>
              <a:t>Zeka</a:t>
            </a:r>
            <a:r>
              <a:rPr lang="en-US" b="1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b="1" dirty="0" smtClean="0"/>
              <a:t>Mobil </a:t>
            </a:r>
            <a:r>
              <a:rPr lang="en-US" b="1" dirty="0" err="1" smtClean="0"/>
              <a:t>Uygulamalar</a:t>
            </a:r>
            <a:r>
              <a:rPr lang="tr-TR" b="1" dirty="0" smtClean="0"/>
              <a:t>ı</a:t>
            </a:r>
            <a:endParaRPr dirty="0"/>
          </a:p>
        </p:txBody>
      </p:sp>
      <p:cxnSp>
        <p:nvCxnSpPr>
          <p:cNvPr id="838" name="Google Shape;838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9" name="Google Shape;839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0" name="Google Shape;840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5" name="Google Shape;845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4" name="Google Shape;854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1337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" grpId="0" animBg="1"/>
    </p:bldLst>
  </p:timing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330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Arial</vt:lpstr>
      <vt:lpstr>Bebas Neue</vt:lpstr>
      <vt:lpstr>Raleway Medium</vt:lpstr>
      <vt:lpstr>Artificial Intelligence (AI) Startup Business Plan by Slidesgo</vt:lpstr>
      <vt:lpstr>Engellerİ Kaldırlaım</vt:lpstr>
      <vt:lpstr>Genel Tanitim</vt:lpstr>
      <vt:lpstr>Genel Tanıtım</vt:lpstr>
      <vt:lpstr>Yapay zeka</vt:lpstr>
      <vt:lpstr>Yapay zeka alanları</vt:lpstr>
      <vt:lpstr>Problem analİzİ</vt:lpstr>
      <vt:lpstr>Engellİlİk Oranı</vt:lpstr>
      <vt:lpstr>Para Tanıma Problemİ</vt:lpstr>
      <vt:lpstr>Çözüm ve özgün değer</vt:lpstr>
      <vt:lpstr>Çözüm ve özgün değer</vt:lpstr>
      <vt:lpstr>Potansİyel Kullanıcılar</vt:lpstr>
      <vt:lpstr>Ulusal Engellİ Verİ Tabanı</vt:lpstr>
      <vt:lpstr>Potansİyel Müşterİler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Abo Baraa</dc:creator>
  <cp:lastModifiedBy>Baraa Kalajy</cp:lastModifiedBy>
  <cp:revision>60</cp:revision>
  <dcterms:modified xsi:type="dcterms:W3CDTF">2022-06-12T10:43:34Z</dcterms:modified>
</cp:coreProperties>
</file>