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52" r:id="rId1"/>
  </p:sldMasterIdLst>
  <p:notesMasterIdLst>
    <p:notesMasterId r:id="rId27"/>
  </p:notesMasterIdLst>
  <p:handoutMasterIdLst>
    <p:handoutMasterId r:id="rId28"/>
  </p:handoutMasterIdLst>
  <p:sldIdLst>
    <p:sldId id="280" r:id="rId2"/>
    <p:sldId id="257" r:id="rId3"/>
    <p:sldId id="281" r:id="rId4"/>
    <p:sldId id="282" r:id="rId5"/>
    <p:sldId id="286" r:id="rId6"/>
    <p:sldId id="303" r:id="rId7"/>
    <p:sldId id="288" r:id="rId8"/>
    <p:sldId id="289" r:id="rId9"/>
    <p:sldId id="290" r:id="rId10"/>
    <p:sldId id="291" r:id="rId11"/>
    <p:sldId id="292" r:id="rId12"/>
    <p:sldId id="302" r:id="rId13"/>
    <p:sldId id="284" r:id="rId14"/>
    <p:sldId id="296" r:id="rId15"/>
    <p:sldId id="285" r:id="rId16"/>
    <p:sldId id="266" r:id="rId17"/>
    <p:sldId id="305" r:id="rId18"/>
    <p:sldId id="293" r:id="rId19"/>
    <p:sldId id="304" r:id="rId20"/>
    <p:sldId id="299" r:id="rId21"/>
    <p:sldId id="306" r:id="rId22"/>
    <p:sldId id="300" r:id="rId23"/>
    <p:sldId id="301" r:id="rId24"/>
    <p:sldId id="297" r:id="rId25"/>
    <p:sldId id="298" r:id="rId26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011219C-CD75-47AF-AD11-B6D84FB267D8}">
          <p14:sldIdLst>
            <p14:sldId id="280"/>
            <p14:sldId id="257"/>
            <p14:sldId id="281"/>
            <p14:sldId id="282"/>
            <p14:sldId id="286"/>
            <p14:sldId id="303"/>
            <p14:sldId id="288"/>
            <p14:sldId id="289"/>
            <p14:sldId id="290"/>
            <p14:sldId id="291"/>
            <p14:sldId id="292"/>
            <p14:sldId id="302"/>
            <p14:sldId id="284"/>
            <p14:sldId id="296"/>
            <p14:sldId id="285"/>
            <p14:sldId id="266"/>
            <p14:sldId id="305"/>
            <p14:sldId id="293"/>
            <p14:sldId id="304"/>
            <p14:sldId id="299"/>
            <p14:sldId id="306"/>
            <p14:sldId id="300"/>
            <p14:sldId id="30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CC120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1" autoAdjust="0"/>
    <p:restoredTop sz="94614" autoAdjust="0"/>
  </p:normalViewPr>
  <p:slideViewPr>
    <p:cSldViewPr snapToGrid="0">
      <p:cViewPr varScale="1">
        <p:scale>
          <a:sx n="70" d="100"/>
          <a:sy n="70" d="100"/>
        </p:scale>
        <p:origin x="13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3168" y="-67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DF9D-6411-4B1F-A8B2-6A3DB9AA6327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881E-9C14-48E8-9611-81DBDFAB2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1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5311-5735-4871-9878-075872E1EFDE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0DB6-9D42-4551-A2D8-6F21EC515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834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99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目次は次のようになっています。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5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94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1987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まとめです。</a:t>
            </a:r>
            <a:endParaRPr lang="en-US" altLang="ja-JP" sz="12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  <a:ea typeface="+mn-ea"/>
              </a:rPr>
              <a:t>前期では、</a:t>
            </a:r>
            <a:endParaRPr lang="en-US" altLang="ja-JP" sz="12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  <a:ea typeface="+mn-ea"/>
              </a:rPr>
              <a:t>　　　</a:t>
            </a:r>
            <a:r>
              <a:rPr lang="ja-JP" altLang="en-US" sz="1200" dirty="0" smtClean="0">
                <a:latin typeface="+mn-ea"/>
              </a:rPr>
              <a:t>・市販のロボットアームを調査</a:t>
            </a:r>
            <a:endParaRPr lang="en-US" altLang="ja-JP" sz="12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　　・ロボットアームの概念設計</a:t>
            </a:r>
            <a:endParaRPr lang="en-US" altLang="ja-JP" sz="12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　　・必要トルクの計算を実施</a:t>
            </a:r>
            <a:endParaRPr lang="en-US" altLang="ja-JP" sz="12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　　・サーボモータの選定</a:t>
            </a:r>
            <a:endParaRPr lang="en-US" altLang="ja-JP" sz="12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後期に向けての下準備の期間でした。　　　</a:t>
            </a:r>
            <a:endParaRPr lang="en-US" altLang="ja-JP" sz="1200" dirty="0" smtClean="0">
              <a:latin typeface="+mn-ea"/>
            </a:endParaRPr>
          </a:p>
          <a:p>
            <a:pPr marL="0" indent="0">
              <a:buNone/>
            </a:pPr>
            <a:endParaRPr lang="en-US" altLang="ja-JP" sz="1200" dirty="0" smtClean="0">
              <a:latin typeface="+mn-ea"/>
              <a:ea typeface="+mn-ea"/>
            </a:endParaRPr>
          </a:p>
          <a:p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0DB6-9D42-4551-A2D8-6F21EC51555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4518-A78A-41CE-93F2-9D3CB0EC3E0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1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3DBE-3DB8-4D45-BAA5-6218573623B3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B07E-7E54-46A9-8A19-DC696FFBAE75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4095-80D0-4D2F-8664-549F603D7398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7AD5-AD8F-4698-AC90-C66077F235C4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786-93D4-4D9A-9BE4-293607DA784A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CA9-AE87-492E-81CA-227BB92429BB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61B5-583B-4F7D-B70B-D072F62D27A1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72BE-9392-431C-967B-57A9FE175243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1936-103D-4186-918C-1D9F38F36EEC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D298-25C5-4490-93C2-319EB29CF2DE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414E-6AF7-4289-A88F-3D5CAEEE2D20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059B-2D75-4BAF-A988-C159CC57707D}" type="datetime1">
              <a:rPr lang="en-US" altLang="ja-JP" smtClean="0"/>
              <a:t>8/26/2016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88000" y="1214203"/>
            <a:ext cx="8617013" cy="2685658"/>
          </a:xfrm>
        </p:spPr>
        <p:txBody>
          <a:bodyPr>
            <a:normAutofit/>
          </a:bodyPr>
          <a:lstStyle/>
          <a:p>
            <a:r>
              <a:rPr lang="ja-JP" altLang="en-US" sz="3200" b="1" dirty="0" smtClean="0"/>
              <a:t>モノクロ生態計測画像からの血管抽出アルゴリズムの検討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en-US" altLang="ja-JP" sz="3200" b="1" dirty="0" smtClean="0"/>
              <a:t>Blood vessel detection in grayscale forearm images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389986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9" descr="BD14539_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" y="1268922"/>
            <a:ext cx="8580437" cy="47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6218" y="416787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dirty="0" smtClean="0">
                <a:latin typeface="+mj-ea"/>
                <a:ea typeface="+mj-ea"/>
              </a:rPr>
              <a:t>室蘭工業大学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 smtClean="0">
                <a:latin typeface="+mj-ea"/>
                <a:ea typeface="+mj-ea"/>
              </a:rPr>
              <a:t>機械航空創造系学科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 smtClean="0">
                <a:latin typeface="+mj-ea"/>
                <a:ea typeface="+mj-ea"/>
              </a:rPr>
              <a:t>計測</a:t>
            </a:r>
            <a:r>
              <a:rPr lang="ja-JP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システム</a:t>
            </a:r>
            <a:r>
              <a:rPr lang="ja-JP" altLang="en-US" sz="2800" dirty="0" smtClean="0">
                <a:latin typeface="+mj-ea"/>
                <a:ea typeface="+mj-ea"/>
              </a:rPr>
              <a:t>工学研究室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ja-JP" sz="2800" dirty="0" smtClean="0">
                <a:latin typeface="+mj-ea"/>
                <a:ea typeface="+mj-ea"/>
              </a:rPr>
              <a:t> </a:t>
            </a:r>
            <a:r>
              <a:rPr lang="en-US" altLang="ja-JP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13022144 </a:t>
            </a:r>
            <a:r>
              <a:rPr lang="ja-JP" altLang="en-US" sz="2800" dirty="0" smtClean="0">
                <a:latin typeface="+mj-ea"/>
                <a:ea typeface="+mj-ea"/>
              </a:rPr>
              <a:t>　</a:t>
            </a:r>
            <a:r>
              <a:rPr lang="ja-JP" altLang="en-US" sz="2800" dirty="0" smtClean="0">
                <a:latin typeface="+mj-ea"/>
                <a:ea typeface="+mj-ea"/>
              </a:rPr>
              <a:t>クェユーヤン</a:t>
            </a:r>
            <a:endParaRPr lang="ja-JP" altLang="en-US" sz="2800" dirty="0">
              <a:latin typeface="+mj-ea"/>
              <a:ea typeface="+mj-ea"/>
            </a:endParaRPr>
          </a:p>
        </p:txBody>
      </p:sp>
      <p:grpSp>
        <p:nvGrpSpPr>
          <p:cNvPr id="9" name="Group 275"/>
          <p:cNvGrpSpPr>
            <a:grpSpLocks noChangeAspect="1"/>
          </p:cNvGrpSpPr>
          <p:nvPr/>
        </p:nvGrpSpPr>
        <p:grpSpPr bwMode="auto">
          <a:xfrm>
            <a:off x="6320873" y="412946"/>
            <a:ext cx="2481691" cy="646113"/>
            <a:chOff x="3922" y="68"/>
            <a:chExt cx="1625" cy="407"/>
          </a:xfrm>
        </p:grpSpPr>
        <p:sp>
          <p:nvSpPr>
            <p:cNvPr id="10" name="Text Box 37"/>
            <p:cNvSpPr txBox="1">
              <a:spLocks noChangeAspect="1" noChangeArrowheads="1"/>
            </p:cNvSpPr>
            <p:nvPr/>
          </p:nvSpPr>
          <p:spPr bwMode="auto">
            <a:xfrm>
              <a:off x="4297" y="68"/>
              <a:ext cx="125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ja-JP" b="1" i="1" dirty="0" err="1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Muroran</a:t>
              </a: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 Institute</a:t>
              </a:r>
            </a:p>
            <a:p>
              <a:pPr eaLnBrk="0" hangingPunct="0">
                <a:defRPr/>
              </a:pPr>
              <a:r>
                <a:rPr kumimoji="0" lang="en-US" altLang="ja-JP" b="1" i="1" dirty="0">
                  <a:latin typeface="Times New Roman" pitchFamily="18" charset="0"/>
                  <a:ea typeface="AR P丸ゴシック体E" pitchFamily="50" charset="-128"/>
                  <a:cs typeface="Times New Roman" pitchFamily="18" charset="0"/>
                </a:rPr>
                <a:t>of Technology</a:t>
              </a:r>
            </a:p>
          </p:txBody>
        </p:sp>
        <p:pic>
          <p:nvPicPr>
            <p:cNvPr id="11" name="Picture 273" descr="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2" y="113"/>
              <a:ext cx="39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正方形/長方形 11"/>
          <p:cNvSpPr/>
          <p:nvPr/>
        </p:nvSpPr>
        <p:spPr>
          <a:xfrm>
            <a:off x="6218" y="56519"/>
            <a:ext cx="1401580" cy="8936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16-C34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0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使用機器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4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～安全装置～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0379" y="917724"/>
            <a:ext cx="896362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○</a:t>
            </a:r>
            <a:r>
              <a:rPr kumimoji="1" lang="ja-JP" altLang="en-US" sz="2800" dirty="0" smtClean="0"/>
              <a:t>非常停止ボタン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・非常時にロボットアームを停止させるボタン</a:t>
            </a:r>
            <a:endParaRPr kumimoji="1" lang="en-US" altLang="ja-JP" sz="800" dirty="0" smtClean="0"/>
          </a:p>
          <a:p>
            <a:endParaRPr lang="en-US" altLang="ja-JP" sz="800" dirty="0" smtClean="0"/>
          </a:p>
          <a:p>
            <a:r>
              <a:rPr kumimoji="1" lang="ja-JP" altLang="en-US" sz="2800" dirty="0"/>
              <a:t>○</a:t>
            </a:r>
            <a:r>
              <a:rPr kumimoji="1" lang="ja-JP" altLang="en-US" sz="2800" dirty="0" smtClean="0"/>
              <a:t>防護停止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　　・ロボットアームの誤作動を防ぐ</a:t>
            </a:r>
            <a:endParaRPr lang="en-US" altLang="ja-JP" sz="2800" dirty="0" smtClean="0"/>
          </a:p>
          <a:p>
            <a:endParaRPr lang="en-US" altLang="ja-JP" sz="800" dirty="0" smtClean="0"/>
          </a:p>
          <a:p>
            <a:r>
              <a:rPr lang="ja-JP" altLang="en-US" sz="2800" dirty="0"/>
              <a:t>○</a:t>
            </a:r>
            <a:r>
              <a:rPr lang="ja-JP" altLang="en-US" sz="2800" dirty="0" smtClean="0"/>
              <a:t>イネーブルスイッチ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・被験者</a:t>
            </a:r>
            <a:r>
              <a:rPr lang="ja-JP" altLang="en-US" sz="2800" dirty="0"/>
              <a:t>が握るスイッチ</a:t>
            </a:r>
            <a:endParaRPr lang="en-US" altLang="ja-JP" sz="2800" dirty="0"/>
          </a:p>
          <a:p>
            <a:r>
              <a:rPr lang="ja-JP" altLang="en-US" sz="2800" dirty="0" smtClean="0"/>
              <a:t>　　・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ポジションタイプ</a:t>
            </a:r>
            <a:r>
              <a:rPr lang="ja-JP" altLang="en-US" sz="2800" dirty="0"/>
              <a:t>で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段階目のみロボットアームが動作</a:t>
            </a:r>
            <a:endParaRPr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1" t="37741" r="28542" b="24518"/>
          <a:stretch/>
        </p:blipFill>
        <p:spPr>
          <a:xfrm>
            <a:off x="826021" y="5084483"/>
            <a:ext cx="1562100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730374" y="6300028"/>
            <a:ext cx="1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非常停止ボタン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7" t="6944" r="29479" b="13889"/>
          <a:stretch/>
        </p:blipFill>
        <p:spPr>
          <a:xfrm>
            <a:off x="7427899" y="4221088"/>
            <a:ext cx="976361" cy="210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テキスト ボックス 10"/>
          <p:cNvSpPr txBox="1"/>
          <p:nvPr/>
        </p:nvSpPr>
        <p:spPr>
          <a:xfrm>
            <a:off x="6928952" y="6321186"/>
            <a:ext cx="203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イネーブルスイッチ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7" t="24722" r="19792" b="36389"/>
          <a:stretch/>
        </p:blipFill>
        <p:spPr>
          <a:xfrm>
            <a:off x="3419872" y="4890443"/>
            <a:ext cx="2517799" cy="14748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テキスト ボックス 12"/>
          <p:cNvSpPr txBox="1"/>
          <p:nvPr/>
        </p:nvSpPr>
        <p:spPr>
          <a:xfrm>
            <a:off x="2628503" y="6300028"/>
            <a:ext cx="424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防護停止とイネーブルスイッチの切り替え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66" descr="http://jp.idec.com/cms/img/usr/technology/safety/guide/TESA01010307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1" y="1017630"/>
            <a:ext cx="7161083" cy="53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タイトル 1"/>
          <p:cNvSpPr txBox="1">
            <a:spLocks/>
          </p:cNvSpPr>
          <p:nvPr/>
        </p:nvSpPr>
        <p:spPr>
          <a:xfrm>
            <a:off x="179512" y="118314"/>
            <a:ext cx="7072188" cy="43206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使用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機器</a:t>
            </a:r>
            <a:r>
              <a:rPr lang="en-US" altLang="ja-JP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5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～イネーブルスイッチ～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1048" name="スライド番号プレースホルダー 1047"/>
          <p:cNvSpPr>
            <a:spLocks noGrp="1"/>
          </p:cNvSpPr>
          <p:nvPr>
            <p:ph type="sldNum" sz="quarter" idx="12"/>
          </p:nvPr>
        </p:nvSpPr>
        <p:spPr>
          <a:xfrm>
            <a:off x="7010400" y="1303"/>
            <a:ext cx="21336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79512" y="6211669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画像引用元；</a:t>
            </a:r>
            <a:r>
              <a:rPr lang="en-US" altLang="ja-JP" dirty="0" smtClean="0"/>
              <a:t>IDEC Japan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URL  </a:t>
            </a:r>
            <a:r>
              <a:rPr lang="en-US" altLang="ja-JP" dirty="0"/>
              <a:t>http://jp.idec.com/ja/technology/safety/guide/safety07.html </a:t>
            </a:r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359764" y="1334125"/>
            <a:ext cx="2098623" cy="4586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4834" y="1663908"/>
            <a:ext cx="1963711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ポジション</a:t>
            </a:r>
            <a:r>
              <a:rPr kumimoji="1" lang="en-US" altLang="ja-JP" sz="2400" b="1" dirty="0">
                <a:latin typeface="+mj-lt"/>
              </a:rPr>
              <a:t>1</a:t>
            </a:r>
            <a:endParaRPr kumimoji="1" lang="ja-JP" altLang="en-US" sz="2400" b="1" dirty="0">
              <a:latin typeface="+mj-lt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4834" y="4529528"/>
            <a:ext cx="201118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ポジション</a:t>
            </a:r>
            <a:r>
              <a:rPr kumimoji="1" lang="en-US" altLang="ja-JP" sz="2400" b="1" dirty="0" smtClean="0">
                <a:latin typeface="+mj-lt"/>
              </a:rPr>
              <a:t>3</a:t>
            </a:r>
            <a:endParaRPr kumimoji="1" lang="ja-JP" altLang="en-US" sz="2400" b="1" dirty="0"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4834" y="3095470"/>
            <a:ext cx="1963711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ポジション</a:t>
            </a:r>
            <a:r>
              <a:rPr kumimoji="1" lang="en-US" altLang="ja-JP" sz="2400" b="1" dirty="0" smtClean="0">
                <a:latin typeface="+mj-lt"/>
              </a:rPr>
              <a:t>2</a:t>
            </a:r>
            <a:endParaRPr kumimoji="1" lang="ja-JP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95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478252" y="0"/>
            <a:ext cx="66574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54643" y="1836822"/>
            <a:ext cx="4085864" cy="441350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300000"/>
              </a:lnSpc>
            </a:pPr>
            <a:r>
              <a:rPr kumimoji="1" lang="ja-JP" altLang="en-US" sz="2800" dirty="0" smtClean="0"/>
              <a:t>○レンズ焦点法</a:t>
            </a:r>
            <a:endParaRPr kumimoji="1" lang="en-US" altLang="ja-JP" sz="2800" dirty="0" smtClean="0"/>
          </a:p>
          <a:p>
            <a:pPr algn="just">
              <a:lnSpc>
                <a:spcPct val="300000"/>
              </a:lnSpc>
            </a:pPr>
            <a:r>
              <a:rPr kumimoji="1" lang="ja-JP" altLang="en-US" sz="2800" dirty="0" smtClean="0"/>
              <a:t>○ステレオ法</a:t>
            </a:r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次元画像計測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1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～計測手法～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59441" y="1836822"/>
            <a:ext cx="4041491" cy="441350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50000"/>
              </a:lnSpc>
            </a:pPr>
            <a:r>
              <a:rPr kumimoji="1" lang="ja-JP" altLang="en-US" sz="2800" dirty="0" smtClean="0"/>
              <a:t>○光レーザー法</a:t>
            </a:r>
            <a:endParaRPr kumimoji="1" lang="en-US" altLang="ja-JP" sz="2800" dirty="0" smtClean="0"/>
          </a:p>
          <a:p>
            <a:pPr algn="just">
              <a:lnSpc>
                <a:spcPct val="250000"/>
              </a:lnSpc>
            </a:pPr>
            <a:r>
              <a:rPr kumimoji="1" lang="ja-JP" altLang="en-US" sz="2800" dirty="0" smtClean="0"/>
              <a:t>○アクティブステレオ法</a:t>
            </a:r>
            <a:endParaRPr kumimoji="1" lang="en-US" altLang="ja-JP" sz="2800" dirty="0" smtClean="0"/>
          </a:p>
          <a:p>
            <a:pPr algn="just">
              <a:lnSpc>
                <a:spcPct val="250000"/>
              </a:lnSpc>
            </a:pPr>
            <a:r>
              <a:rPr kumimoji="1" lang="ja-JP" altLang="en-US" sz="2800" dirty="0" smtClean="0"/>
              <a:t>○照度差ステレオ法</a:t>
            </a:r>
            <a:endParaRPr kumimoji="1" lang="en-US" altLang="ja-JP" sz="2800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1070657" y="1452217"/>
            <a:ext cx="2453833" cy="63660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受動型計測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5653269" y="1452217"/>
            <a:ext cx="2453833" cy="63660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能動型計測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788487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次元画像計測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2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～計測手法～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42173"/>
              </p:ext>
            </p:extLst>
          </p:nvPr>
        </p:nvGraphicFramePr>
        <p:xfrm>
          <a:off x="198103" y="864365"/>
          <a:ext cx="8532339" cy="565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354"/>
                <a:gridCol w="3372921"/>
                <a:gridCol w="3423064"/>
              </a:tblGrid>
              <a:tr h="549670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計測手法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搭載条件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3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受動型計測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レンズ焦点法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大型の装置が必要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3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/>
                        <a:t>ステレオ法</a:t>
                      </a:r>
                      <a:endParaRPr kumimoji="1" lang="ja-JP" altLang="en-US" sz="2400" b="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カメラが</a:t>
                      </a:r>
                      <a:r>
                        <a:rPr kumimoji="1" lang="en-US" altLang="ja-JP" sz="2400" dirty="0" smtClean="0"/>
                        <a:t>2</a:t>
                      </a:r>
                      <a:r>
                        <a:rPr kumimoji="1" lang="ja-JP" altLang="en-US" sz="2400" dirty="0" smtClean="0"/>
                        <a:t>つ必要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3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能動型計測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光レーザー法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専用のカメラが必要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93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アクティブステレオ法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カメラと光源が１つ必要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35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照度差ステレオ法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複数の光源が必要</a:t>
                      </a:r>
                      <a:endParaRPr kumimoji="1" lang="ja-JP" altLang="en-US" sz="2400" dirty="0"/>
                    </a:p>
                  </a:txBody>
                  <a:tcPr marL="68904" marR="68904" marT="34445" marB="344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934252" y="4491788"/>
            <a:ext cx="6804211" cy="999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59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8568952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次元画像計測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～アクティブステレオ法～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123546" y="980728"/>
            <a:ext cx="10258926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ja-JP" altLang="en-US" dirty="0"/>
              <a:t>○</a:t>
            </a:r>
            <a:r>
              <a:rPr lang="ja-JP" altLang="en-US" dirty="0" smtClean="0"/>
              <a:t>アクティブステレオ法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・三角測量の原理で距離計測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・カメラ</a:t>
            </a:r>
            <a:r>
              <a:rPr lang="en-US" altLang="ja-JP" dirty="0" smtClean="0"/>
              <a:t>1</a:t>
            </a:r>
            <a:r>
              <a:rPr lang="ja-JP" altLang="en-US" dirty="0" smtClean="0"/>
              <a:t>台に対してパターン光を照射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・</a:t>
            </a:r>
            <a:r>
              <a:rPr lang="ja-JP" altLang="ja-JP" dirty="0"/>
              <a:t>照射する光を変化させる</a:t>
            </a:r>
            <a:r>
              <a:rPr lang="ja-JP" altLang="ja-JP" dirty="0" smtClean="0"/>
              <a:t>こと</a:t>
            </a:r>
            <a:r>
              <a:rPr lang="ja-JP" altLang="en-US" dirty="0"/>
              <a:t>に</a:t>
            </a:r>
            <a:r>
              <a:rPr lang="ja-JP" altLang="en-US" dirty="0" smtClean="0"/>
              <a:t>より</a:t>
            </a:r>
            <a:r>
              <a:rPr lang="ja-JP" altLang="ja-JP" dirty="0" smtClean="0"/>
              <a:t>正確</a:t>
            </a:r>
            <a:r>
              <a:rPr lang="ja-JP" altLang="ja-JP" dirty="0"/>
              <a:t>な計測</a:t>
            </a:r>
            <a:r>
              <a:rPr lang="ja-JP" altLang="ja-JP" dirty="0" smtClean="0"/>
              <a:t>が可能</a:t>
            </a:r>
            <a:endParaRPr lang="en-US" altLang="ja-JP" dirty="0" smtClean="0"/>
          </a:p>
        </p:txBody>
      </p:sp>
      <p:pic>
        <p:nvPicPr>
          <p:cNvPr id="1026" name="Picture 2" descr="http://www.neo-tech-lab.co.uk/3DScanner/Image.files/Fi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36" y="3818140"/>
            <a:ext cx="2761503" cy="23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8" t="20560" r="15591" b="25168"/>
          <a:stretch/>
        </p:blipFill>
        <p:spPr bwMode="auto">
          <a:xfrm>
            <a:off x="5015667" y="3825044"/>
            <a:ext cx="2629317" cy="228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179512" y="6300028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画像引用元：私設研究所</a:t>
            </a:r>
            <a:r>
              <a:rPr lang="en-US" altLang="ja-JP" dirty="0" smtClean="0"/>
              <a:t>Neo-Tech-Lab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URL   </a:t>
            </a:r>
            <a:r>
              <a:rPr lang="en-US" altLang="ja-JP" dirty="0"/>
              <a:t>http://www.neo-tech-lab.co.uk/3DScanner/</a:t>
            </a:r>
            <a:endParaRPr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6077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7713240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次元画像計測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4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～三角測量～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179512" y="980727"/>
            <a:ext cx="8784976" cy="223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三角測量原理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　位置</a:t>
            </a:r>
            <a:r>
              <a:rPr lang="ja-JP" altLang="en-US" dirty="0" smtClean="0"/>
              <a:t>が既知の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dirty="0" smtClean="0"/>
              <a:t>点（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dirty="0" smtClean="0"/>
              <a:t>）と未知の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点（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ja-JP" altLang="en-US" dirty="0" smtClean="0"/>
              <a:t>）からなる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三角形において，∠</a:t>
            </a:r>
            <a:r>
              <a:rPr lang="en-US" altLang="ja-JP" dirty="0" smtClean="0"/>
              <a:t>A</a:t>
            </a:r>
            <a:r>
              <a:rPr lang="ja-JP" altLang="en-US" dirty="0"/>
              <a:t>と∠ </a:t>
            </a:r>
            <a:r>
              <a:rPr lang="en-US" altLang="ja-JP" dirty="0" smtClean="0"/>
              <a:t>B</a:t>
            </a:r>
            <a:r>
              <a:rPr lang="ja-JP" altLang="en-US" dirty="0" smtClean="0"/>
              <a:t>が既知ならば，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辺</a:t>
            </a:r>
            <a:r>
              <a:rPr lang="en-US" altLang="ja-JP" dirty="0" smtClean="0"/>
              <a:t>AB</a:t>
            </a:r>
            <a:r>
              <a:rPr lang="ja-JP" altLang="en-US" dirty="0" smtClean="0"/>
              <a:t>と点</a:t>
            </a:r>
            <a:r>
              <a:rPr lang="en-US" altLang="ja-JP" dirty="0" smtClean="0"/>
              <a:t>C</a:t>
            </a:r>
            <a:r>
              <a:rPr lang="ja-JP" altLang="en-US" dirty="0" smtClean="0"/>
              <a:t>の距離（</a:t>
            </a:r>
            <a:r>
              <a:rPr lang="en-US" altLang="ja-JP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ja-JP" altLang="en-US" dirty="0" smtClean="0"/>
              <a:t>）が計算可能</a:t>
            </a: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/>
            </p:nvSpPr>
            <p:spPr>
              <a:xfrm>
                <a:off x="6740624" y="5649912"/>
                <a:ext cx="423664" cy="432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i="1" smtClean="0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en-US" altLang="ja-JP" sz="1800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ja-JP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624" y="5649912"/>
                <a:ext cx="42366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グループ化 26"/>
          <p:cNvGrpSpPr/>
          <p:nvPr/>
        </p:nvGrpSpPr>
        <p:grpSpPr>
          <a:xfrm>
            <a:off x="5292080" y="3501008"/>
            <a:ext cx="3312368" cy="2189531"/>
            <a:chOff x="4716016" y="2852936"/>
            <a:chExt cx="4248472" cy="2808312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4716016" y="2852936"/>
              <a:ext cx="4248472" cy="2772308"/>
              <a:chOff x="4716016" y="2852936"/>
              <a:chExt cx="4248472" cy="2772308"/>
            </a:xfrm>
          </p:grpSpPr>
          <p:sp>
            <p:nvSpPr>
              <p:cNvPr id="6" name="二等辺三角形 5"/>
              <p:cNvSpPr/>
              <p:nvPr/>
            </p:nvSpPr>
            <p:spPr>
              <a:xfrm>
                <a:off x="4896036" y="2852936"/>
                <a:ext cx="3888432" cy="259228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/>
              <p:cNvCxnSpPr>
                <a:stCxn id="6" idx="0"/>
                <a:endCxn id="6" idx="3"/>
              </p:cNvCxnSpPr>
              <p:nvPr/>
            </p:nvCxnSpPr>
            <p:spPr>
              <a:xfrm>
                <a:off x="6840252" y="2852936"/>
                <a:ext cx="0" cy="25922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6696236" y="5301208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パイ 9"/>
              <p:cNvSpPr/>
              <p:nvPr/>
            </p:nvSpPr>
            <p:spPr>
              <a:xfrm>
                <a:off x="8604448" y="5265204"/>
                <a:ext cx="360040" cy="360040"/>
              </a:xfrm>
              <a:prstGeom prst="pie">
                <a:avLst>
                  <a:gd name="adj1" fmla="val 10812497"/>
                  <a:gd name="adj2" fmla="val 1402397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パイ 10"/>
              <p:cNvSpPr/>
              <p:nvPr/>
            </p:nvSpPr>
            <p:spPr>
              <a:xfrm>
                <a:off x="4716016" y="5265204"/>
                <a:ext cx="360040" cy="360040"/>
              </a:xfrm>
              <a:prstGeom prst="pie">
                <a:avLst>
                  <a:gd name="adj1" fmla="val 18476638"/>
                  <a:gd name="adj2" fmla="val 5094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円弧 18"/>
            <p:cNvSpPr/>
            <p:nvPr/>
          </p:nvSpPr>
          <p:spPr>
            <a:xfrm>
              <a:off x="4896036" y="5157192"/>
              <a:ext cx="3888432" cy="504056"/>
            </a:xfrm>
            <a:prstGeom prst="arc">
              <a:avLst>
                <a:gd name="adj1" fmla="val 52757"/>
                <a:gd name="adj2" fmla="val 10739503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/>
            <p:cNvSpPr/>
            <p:nvPr/>
          </p:nvSpPr>
          <p:spPr>
            <a:xfrm rot="16200000">
              <a:off x="5580111" y="3933056"/>
              <a:ext cx="2520282" cy="504057"/>
            </a:xfrm>
            <a:prstGeom prst="arc">
              <a:avLst>
                <a:gd name="adj1" fmla="val 52757"/>
                <a:gd name="adj2" fmla="val 10739503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/>
              <p:cNvSpPr>
                <a:spLocks noGrp="1"/>
              </p:cNvSpPr>
              <p:nvPr/>
            </p:nvSpPr>
            <p:spPr>
              <a:xfrm>
                <a:off x="7100664" y="4509120"/>
                <a:ext cx="423664" cy="432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altLang="ja-JP" sz="2100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 algn="ctr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ja-JP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64" y="4509120"/>
                <a:ext cx="42366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コンテンツ プレースホルダー 2"/>
          <p:cNvSpPr>
            <a:spLocks noGrp="1"/>
          </p:cNvSpPr>
          <p:nvPr/>
        </p:nvSpPr>
        <p:spPr>
          <a:xfrm>
            <a:off x="5516488" y="5157192"/>
            <a:ext cx="4236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i="1" dirty="0" smtClean="0"/>
              <a:t>α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7584" y="3187230"/>
                <a:ext cx="2914965" cy="982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/>
                          <a:ea typeface="Cambria Math"/>
                        </a:rPr>
                        <m:t>ℓ=</m:t>
                      </m:r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80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1" lang="ja-JP" altLang="en-US" sz="280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1" lang="ja-JP" alt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187230"/>
                <a:ext cx="2914965" cy="9829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827584" y="4221046"/>
                <a:ext cx="3609258" cy="974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=ℓ/(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1" lang="ja-JP" altLang="en-US" sz="28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1" lang="ja-JP" alt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21046"/>
                <a:ext cx="3609258" cy="9743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656139" y="5356187"/>
                <a:ext cx="2061590" cy="987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ℓ</m:t>
                          </m:r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ja-JP" altLang="en-US" sz="28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ja-JP" altLang="en-US" sz="28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ja-JP" altLang="en-US" sz="28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kumimoji="1" lang="ja-JP" altLang="en-US" sz="2800" b="0" i="1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39" y="5356187"/>
                <a:ext cx="2061590" cy="98700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コンテンツ プレースホルダー 2"/>
          <p:cNvSpPr>
            <a:spLocks noGrp="1"/>
          </p:cNvSpPr>
          <p:nvPr/>
        </p:nvSpPr>
        <p:spPr>
          <a:xfrm>
            <a:off x="5004048" y="5517232"/>
            <a:ext cx="4236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dirty="0" smtClean="0"/>
              <a:t>A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コンテンツ プレースホルダー 2"/>
          <p:cNvSpPr>
            <a:spLocks noGrp="1"/>
          </p:cNvSpPr>
          <p:nvPr/>
        </p:nvSpPr>
        <p:spPr>
          <a:xfrm>
            <a:off x="8396808" y="5517232"/>
            <a:ext cx="4236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dirty="0" smtClean="0"/>
              <a:t>B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コンテンツ プレースホルダー 2"/>
          <p:cNvSpPr>
            <a:spLocks noGrp="1"/>
          </p:cNvSpPr>
          <p:nvPr/>
        </p:nvSpPr>
        <p:spPr>
          <a:xfrm>
            <a:off x="6736431" y="3140968"/>
            <a:ext cx="4236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dirty="0" smtClean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004409" y="5157192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09" y="5157192"/>
                <a:ext cx="38401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コンテンツ プレースホルダー 2"/>
          <p:cNvSpPr>
            <a:spLocks noGrp="1"/>
          </p:cNvSpPr>
          <p:nvPr/>
        </p:nvSpPr>
        <p:spPr>
          <a:xfrm>
            <a:off x="4572000" y="5805264"/>
            <a:ext cx="128776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光源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コンテンツ プレースホルダー 2"/>
          <p:cNvSpPr>
            <a:spLocks noGrp="1"/>
          </p:cNvSpPr>
          <p:nvPr/>
        </p:nvSpPr>
        <p:spPr>
          <a:xfrm>
            <a:off x="8108776" y="5805264"/>
            <a:ext cx="999728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カメラ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コンテンツ プレースホルダー 2"/>
          <p:cNvSpPr>
            <a:spLocks noGrp="1"/>
          </p:cNvSpPr>
          <p:nvPr/>
        </p:nvSpPr>
        <p:spPr>
          <a:xfrm>
            <a:off x="7092280" y="3140968"/>
            <a:ext cx="129614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対象位置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26469" y="5557243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/>
              <a:t>=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16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457" y="1406117"/>
            <a:ext cx="7213514" cy="2117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○</a:t>
            </a:r>
            <a:r>
              <a:rPr lang="en-US" altLang="ja-JP" sz="3600" dirty="0" smtClean="0">
                <a:latin typeface="+mn-ea"/>
              </a:rPr>
              <a:t>MATLAB</a:t>
            </a:r>
            <a:r>
              <a:rPr lang="ja-JP" altLang="en-US" sz="3600" dirty="0" smtClean="0">
                <a:latin typeface="+mn-ea"/>
              </a:rPr>
              <a:t>の言語習得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○３次元画像計測について学習</a:t>
            </a:r>
            <a:endParaRPr lang="en-US" altLang="ja-JP" sz="36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○安全</a:t>
            </a:r>
            <a:r>
              <a:rPr lang="ja-JP" altLang="en-US" sz="3600" dirty="0">
                <a:latin typeface="+mn-ea"/>
              </a:rPr>
              <a:t>装置</a:t>
            </a:r>
            <a:r>
              <a:rPr lang="ja-JP" altLang="en-US" sz="3600" dirty="0" smtClean="0">
                <a:latin typeface="+mn-ea"/>
              </a:rPr>
              <a:t>の製作</a:t>
            </a:r>
            <a:r>
              <a:rPr lang="ja-JP" altLang="en-US" sz="3600" dirty="0">
                <a:latin typeface="+mn-ea"/>
              </a:rPr>
              <a:t>　</a:t>
            </a:r>
            <a:endParaRPr lang="en-US" altLang="ja-JP" sz="3600" dirty="0">
              <a:latin typeface="+mn-ea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66690" y="199256"/>
            <a:ext cx="1899454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まとめ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03945" y="3845753"/>
            <a:ext cx="4459858" cy="483079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+mn-ea"/>
                <a:ea typeface="+mn-ea"/>
              </a:rPr>
              <a:t>～後期の活動予定～</a:t>
            </a:r>
            <a:endParaRPr kumimoji="1" lang="ja-JP" altLang="en-US" sz="3600" dirty="0">
              <a:latin typeface="+mn-ea"/>
              <a:ea typeface="+mn-ea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65056" y="4429084"/>
            <a:ext cx="7266412" cy="2119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○画像処理の学習 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>
                <a:latin typeface="+mn-ea"/>
              </a:rPr>
              <a:t>○アクティブステレオ法の検証</a:t>
            </a:r>
            <a:endParaRPr lang="en-US" altLang="ja-JP" sz="3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 smtClean="0">
                <a:latin typeface="+mn-ea"/>
              </a:rPr>
              <a:t>○計測装置の製作</a:t>
            </a:r>
            <a:endParaRPr lang="en-US" altLang="ja-JP" sz="3600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3190" y="75465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latin typeface="+mn-ea"/>
              </a:rPr>
              <a:t>～前期の活動内容～</a:t>
            </a:r>
            <a:endParaRPr lang="en-US" altLang="ja-JP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/>
        </p:nvSpPr>
        <p:spPr>
          <a:xfrm>
            <a:off x="503548" y="872428"/>
            <a:ext cx="8136904" cy="586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 smtClean="0"/>
              <a:t>○搭載</a:t>
            </a:r>
            <a:r>
              <a:rPr lang="ja-JP" altLang="en-US" sz="3200" dirty="0"/>
              <a:t>計測</a:t>
            </a:r>
            <a:r>
              <a:rPr lang="ja-JP" altLang="en-US" sz="3200" dirty="0" smtClean="0"/>
              <a:t>装置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900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>
                <a:uFill>
                  <a:solidFill>
                    <a:srgbClr val="FF0000"/>
                  </a:solidFill>
                </a:uFill>
              </a:rPr>
              <a:t>レーザースペック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ル</a:t>
            </a:r>
            <a:r>
              <a:rPr lang="ja-JP" altLang="en-US" dirty="0" smtClean="0">
                <a:uFill>
                  <a:solidFill>
                    <a:srgbClr val="FF0000"/>
                  </a:solidFill>
                </a:uFill>
              </a:rPr>
              <a:t>血流計</a:t>
            </a:r>
            <a:endParaRPr lang="en-US" altLang="ja-JP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sz="8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ja-JP" altLang="en-US" dirty="0" smtClean="0"/>
              <a:t>・非接触、非侵襲で</a:t>
            </a:r>
            <a:r>
              <a:rPr lang="ja-JP" altLang="en-US" dirty="0"/>
              <a:t>血流を計測</a:t>
            </a:r>
            <a:r>
              <a:rPr lang="ja-JP" altLang="en-US" dirty="0" smtClean="0"/>
              <a:t>する装置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・レーザー光</a:t>
            </a:r>
            <a:r>
              <a:rPr lang="ja-JP" altLang="en-US" dirty="0"/>
              <a:t>を生体組織に照射して、血管内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赤血球</a:t>
            </a:r>
            <a:r>
              <a:rPr lang="ja-JP" altLang="en-US" dirty="0"/>
              <a:t>により生じるスペックルパターンの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変化</a:t>
            </a:r>
            <a:r>
              <a:rPr lang="ja-JP" altLang="en-US" dirty="0"/>
              <a:t>を検出し、血流量を</a:t>
            </a:r>
            <a:r>
              <a:rPr lang="ja-JP" altLang="en-US" dirty="0" smtClean="0"/>
              <a:t>測定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・様々</a:t>
            </a:r>
            <a:r>
              <a:rPr lang="ja-JP" altLang="en-US" dirty="0"/>
              <a:t>な箇所の血流量を</a:t>
            </a:r>
            <a:r>
              <a:rPr lang="ja-JP" altLang="en-US" dirty="0" smtClean="0"/>
              <a:t>測定可能</a:t>
            </a:r>
            <a:endParaRPr lang="en-US" altLang="ja-JP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sz="800" dirty="0" smtClean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56609" y="5482273"/>
            <a:ext cx="5630777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本研究ではロボットアームを用いるため計測対象を前腕部とする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50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1" descr="図6：2ポジションタイプと3ポジションタイプの比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371" y="1087682"/>
            <a:ext cx="9494726" cy="5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06400" y="381000"/>
            <a:ext cx="596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安全装置～イネーブルスイッチ～</a:t>
            </a:r>
            <a:endParaRPr lang="ja-JP" altLang="en-US" sz="28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804086" y="6363729"/>
            <a:ext cx="4484816" cy="41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4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837" y="631065"/>
            <a:ext cx="8229600" cy="55723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○受動型計測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対象</a:t>
            </a:r>
            <a:r>
              <a:rPr lang="ja-JP" altLang="en-US" dirty="0"/>
              <a:t>となる物体に対して，計測の補助と</a:t>
            </a:r>
            <a:r>
              <a:rPr lang="ja-JP" altLang="en-US" dirty="0" smtClean="0"/>
              <a:t>なる</a:t>
            </a:r>
            <a:r>
              <a:rPr lang="ja-JP" altLang="en-US" dirty="0"/>
              <a:t>特定の光や電波等を</a:t>
            </a:r>
            <a:r>
              <a:rPr lang="ja-JP" altLang="en-US" dirty="0" smtClean="0"/>
              <a:t>照射する</a:t>
            </a:r>
            <a:r>
              <a:rPr lang="ja-JP" altLang="en-US" dirty="0"/>
              <a:t>ことなく行う</a:t>
            </a:r>
            <a:r>
              <a:rPr lang="ja-JP" altLang="en-US" dirty="0" smtClean="0"/>
              <a:t>計測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○能動型計測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三次元</a:t>
            </a:r>
            <a:r>
              <a:rPr lang="ja-JP" altLang="en-US" dirty="0"/>
              <a:t>計測をするために光，電波，</a:t>
            </a:r>
            <a:r>
              <a:rPr lang="ja-JP" altLang="en-US" dirty="0" smtClean="0"/>
              <a:t>音波など　　　　を</a:t>
            </a:r>
            <a:r>
              <a:rPr lang="ja-JP" altLang="en-US" dirty="0"/>
              <a:t>対象の物体に照射し，その情報を</a:t>
            </a:r>
            <a:r>
              <a:rPr lang="ja-JP" altLang="en-US" dirty="0" smtClean="0"/>
              <a:t>利用</a:t>
            </a:r>
            <a:r>
              <a:rPr lang="ja-JP" altLang="en-US" dirty="0"/>
              <a:t>して</a:t>
            </a:r>
            <a:r>
              <a:rPr lang="ja-JP" altLang="en-US" dirty="0" smtClean="0"/>
              <a:t>行う計測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3649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目次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32080" y="1243649"/>
            <a:ext cx="6447501" cy="32280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背景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+mn-ea"/>
              </a:rPr>
              <a:t>目的　</a:t>
            </a:r>
            <a:endParaRPr lang="en-US" altLang="ja-JP" sz="32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機器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+mn-ea"/>
              </a:rPr>
              <a:t>安全装置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cs typeface="Times New Roman" panose="02020603050405020304" pitchFamily="18" charset="0"/>
              </a:rPr>
              <a:t>3</a:t>
            </a:r>
            <a:r>
              <a:rPr lang="ja-JP" altLang="en-US" dirty="0">
                <a:latin typeface="+mn-ea"/>
              </a:rPr>
              <a:t>次元画像</a:t>
            </a:r>
            <a:r>
              <a:rPr lang="ja-JP" altLang="en-US" dirty="0" smtClean="0">
                <a:latin typeface="+mn-ea"/>
              </a:rPr>
              <a:t>計測</a:t>
            </a:r>
            <a:endParaRPr lang="en-US" altLang="ja-JP" sz="32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+mn-ea"/>
              </a:rPr>
              <a:t>まとめ</a:t>
            </a:r>
            <a:endParaRPr lang="en-US" altLang="ja-JP" sz="32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+mn-ea"/>
              </a:rPr>
              <a:t>後期の活動予定</a:t>
            </a:r>
            <a:endParaRPr lang="en-US" altLang="ja-JP" sz="3200" dirty="0">
              <a:latin typeface="+mn-ea"/>
            </a:endParaRPr>
          </a:p>
          <a:p>
            <a:endParaRPr lang="ja-JP" altLang="en-US" sz="3200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59827" y="0"/>
            <a:ext cx="2084173" cy="365125"/>
          </a:xfrm>
        </p:spPr>
        <p:txBody>
          <a:bodyPr/>
          <a:lstStyle/>
          <a:p>
            <a:fld id="{519954A3-9DFD-4C44-94BA-B95130A3BA1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9505056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次元画像計測～計測手法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2/</a:t>
            </a:r>
            <a:r>
              <a:rPr lang="en-US" altLang="ja-JP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5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179512" y="980728"/>
            <a:ext cx="828092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受動型計測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ja-JP" altLang="en-US" dirty="0" smtClean="0"/>
              <a:t>・レンズ焦点法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/>
              <a:t>ズーム</a:t>
            </a:r>
            <a:r>
              <a:rPr lang="ja-JP" altLang="en-US" dirty="0" smtClean="0"/>
              <a:t>レンズを用いて，フォーカス時の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レンズの移動距離に基づき距離を算出する方法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ja-JP" altLang="en-US" dirty="0" smtClean="0"/>
              <a:t>・ステレオ法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三角測量の原理を用いて複数のカメラの画面から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距離計測する方法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両眼視・多眼視・カメラ移動型などがある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1028" name="Picture 4" descr="http://www.sony.jp/products/picture/SAL70200G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20" b="81982" l="5000" r="93919">
                        <a14:foregroundMark x1="29324" y1="21441" x2="48108" y2="21622"/>
                        <a14:foregroundMark x1="58378" y1="21441" x2="87162" y2="22883"/>
                        <a14:foregroundMark x1="87162" y1="22883" x2="93784" y2="42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41" y="980728"/>
            <a:ext cx="2103967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2"/>
          <p:cNvSpPr>
            <a:spLocks noGrp="1"/>
          </p:cNvSpPr>
          <p:nvPr/>
        </p:nvSpPr>
        <p:spPr>
          <a:xfrm>
            <a:off x="6390704" y="1408584"/>
            <a:ext cx="2645792" cy="7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>
                <a:latin typeface="+mn-ea"/>
              </a:rPr>
              <a:t>SONY</a:t>
            </a:r>
            <a:r>
              <a:rPr lang="ja-JP" altLang="en-US" sz="1800" dirty="0" smtClean="0">
                <a:latin typeface="+mn-ea"/>
              </a:rPr>
              <a:t>デジタル一眼カメラ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+mn-ea"/>
              </a:rPr>
              <a:t>α</a:t>
            </a:r>
            <a:r>
              <a:rPr lang="ja-JP" altLang="en-US" sz="1800" dirty="0" smtClean="0">
                <a:latin typeface="+mn-ea"/>
              </a:rPr>
              <a:t>用レンズ</a:t>
            </a:r>
            <a:endParaRPr lang="en-US" altLang="ja-JP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5460713" y="3967622"/>
            <a:ext cx="737527" cy="478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473615" y="3906353"/>
            <a:ext cx="737527" cy="478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1327525" y="2331648"/>
            <a:ext cx="1695601" cy="1436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直方体 4"/>
          <p:cNvSpPr/>
          <p:nvPr/>
        </p:nvSpPr>
        <p:spPr>
          <a:xfrm>
            <a:off x="3133558" y="400290"/>
            <a:ext cx="1507958" cy="134753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1787583" y="2691664"/>
            <a:ext cx="775483" cy="716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4177154" y="1829193"/>
            <a:ext cx="2590114" cy="2184284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79" y="2380216"/>
            <a:ext cx="977505" cy="108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テキスト ボックス 87"/>
          <p:cNvSpPr txBox="1"/>
          <p:nvPr/>
        </p:nvSpPr>
        <p:spPr>
          <a:xfrm>
            <a:off x="4950043" y="763148"/>
            <a:ext cx="102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対象物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4172" y="3780780"/>
            <a:ext cx="1331860" cy="37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左カメラ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854201" y="3279776"/>
            <a:ext cx="113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右</a:t>
            </a:r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90" name="フローチャート : 結合子 89"/>
          <p:cNvSpPr/>
          <p:nvPr/>
        </p:nvSpPr>
        <p:spPr>
          <a:xfrm>
            <a:off x="3046625" y="1663584"/>
            <a:ext cx="173866" cy="1807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ローチャート : 結合子 96"/>
          <p:cNvSpPr/>
          <p:nvPr/>
        </p:nvSpPr>
        <p:spPr>
          <a:xfrm>
            <a:off x="883901" y="4329356"/>
            <a:ext cx="173866" cy="1807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ローチャート : 結合子 97"/>
          <p:cNvSpPr/>
          <p:nvPr/>
        </p:nvSpPr>
        <p:spPr>
          <a:xfrm>
            <a:off x="6803320" y="4370900"/>
            <a:ext cx="173866" cy="1807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stCxn id="90" idx="4"/>
            <a:endCxn id="97" idx="7"/>
          </p:cNvCxnSpPr>
          <p:nvPr/>
        </p:nvCxnSpPr>
        <p:spPr>
          <a:xfrm flipH="1">
            <a:off x="1032305" y="1844293"/>
            <a:ext cx="2101253" cy="2511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133558" y="1765587"/>
            <a:ext cx="3720643" cy="26666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1057767" y="4461254"/>
            <a:ext cx="5745553" cy="415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円弧 101"/>
          <p:cNvSpPr/>
          <p:nvPr/>
        </p:nvSpPr>
        <p:spPr>
          <a:xfrm>
            <a:off x="1131664" y="4107526"/>
            <a:ext cx="374368" cy="496588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/>
          <p:cNvSpPr/>
          <p:nvPr/>
        </p:nvSpPr>
        <p:spPr>
          <a:xfrm rot="15944221">
            <a:off x="6193340" y="4139955"/>
            <a:ext cx="507556" cy="559512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/>
          <p:cNvSpPr/>
          <p:nvPr/>
        </p:nvSpPr>
        <p:spPr>
          <a:xfrm>
            <a:off x="493486" y="2456197"/>
            <a:ext cx="6967492" cy="2649165"/>
          </a:xfrm>
          <a:prstGeom prst="arc">
            <a:avLst>
              <a:gd name="adj1" fmla="val 838201"/>
              <a:gd name="adj2" fmla="val 1004723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608468" y="4865876"/>
            <a:ext cx="737527" cy="4789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70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8568952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次元画像計測～計測手法～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179512" y="980728"/>
            <a:ext cx="8784976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能動型計測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ja-JP" altLang="en-US" smtClean="0"/>
              <a:t>光レー</a:t>
            </a:r>
            <a:r>
              <a:rPr lang="ja-JP" altLang="en-US"/>
              <a:t>ダ</a:t>
            </a:r>
            <a:r>
              <a:rPr lang="ja-JP" altLang="en-US" smtClean="0"/>
              <a:t>ー法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対象物に光を照射，反射光が測定される時間を計測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距離測定する方法（</a:t>
            </a:r>
            <a:r>
              <a:rPr lang="en-US" altLang="ja-JP" dirty="0" smtClean="0"/>
              <a:t>TOF</a:t>
            </a:r>
            <a:r>
              <a:rPr lang="ja-JP" altLang="en-US" dirty="0" smtClean="0"/>
              <a:t>法）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800" dirty="0" smtClean="0"/>
          </a:p>
          <a:p>
            <a:pPr marL="0" indent="0">
              <a:buNone/>
            </a:pPr>
            <a:endParaRPr lang="en-US" altLang="ja-JP" sz="800" dirty="0"/>
          </a:p>
        </p:txBody>
      </p:sp>
      <p:cxnSp>
        <p:nvCxnSpPr>
          <p:cNvPr id="3" name="直線矢印コネクタ 2"/>
          <p:cNvCxnSpPr>
            <a:cxnSpLocks noChangeAspect="1"/>
          </p:cNvCxnSpPr>
          <p:nvPr/>
        </p:nvCxnSpPr>
        <p:spPr>
          <a:xfrm>
            <a:off x="3131840" y="4869768"/>
            <a:ext cx="26642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 noChangeAspect="1"/>
          </p:cNvCxnSpPr>
          <p:nvPr/>
        </p:nvCxnSpPr>
        <p:spPr>
          <a:xfrm flipH="1">
            <a:off x="3131840" y="5085792"/>
            <a:ext cx="266429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>
            <a:spLocks noChangeAspect="1"/>
          </p:cNvSpPr>
          <p:nvPr/>
        </p:nvSpPr>
        <p:spPr>
          <a:xfrm>
            <a:off x="2339752" y="46444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投光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>
            <a:spLocks noChangeAspect="1"/>
          </p:cNvSpPr>
          <p:nvPr/>
        </p:nvSpPr>
        <p:spPr>
          <a:xfrm>
            <a:off x="2339752" y="49324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受光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>
            <a:spLocks noChangeAspect="1"/>
          </p:cNvSpPr>
          <p:nvPr/>
        </p:nvSpPr>
        <p:spPr>
          <a:xfrm>
            <a:off x="5796136" y="4655485"/>
            <a:ext cx="50405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物体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>
            <a:spLocks noChangeAspect="1"/>
          </p:cNvSpPr>
          <p:nvPr/>
        </p:nvSpPr>
        <p:spPr>
          <a:xfrm>
            <a:off x="3131840" y="50765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距離に</a:t>
            </a:r>
            <a:r>
              <a:rPr lang="ja-JP" altLang="en-US" dirty="0" smtClean="0"/>
              <a:t>応じた時間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2" y="6167045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画像引用元；</a:t>
            </a:r>
            <a:r>
              <a:rPr lang="ja-JP" altLang="en-US" dirty="0"/>
              <a:t>私設</a:t>
            </a:r>
            <a:r>
              <a:rPr lang="ja-JP" altLang="en-US" dirty="0" smtClean="0"/>
              <a:t>研究所</a:t>
            </a:r>
            <a:r>
              <a:rPr lang="en-US" altLang="ja-JP" dirty="0" smtClean="0"/>
              <a:t>Neo-Tech-Lab</a:t>
            </a:r>
          </a:p>
          <a:p>
            <a:r>
              <a:rPr lang="en-US" altLang="ja-JP" dirty="0"/>
              <a:t>                     </a:t>
            </a:r>
            <a:r>
              <a:rPr lang="en-US" altLang="ja-JP" dirty="0" smtClean="0"/>
              <a:t>     URL   </a:t>
            </a:r>
            <a:r>
              <a:rPr lang="en-US" altLang="ja-JP" dirty="0"/>
              <a:t>http://www.neo-tech-lab.co.uk/3DScanner/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422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6912768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次元画像計測～計測手法～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179512" y="980728"/>
            <a:ext cx="8784976" cy="357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能動</a:t>
            </a:r>
            <a:r>
              <a:rPr lang="ja-JP" altLang="en-US" dirty="0" smtClean="0"/>
              <a:t>型計測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ja-JP" altLang="en-US" dirty="0" smtClean="0"/>
              <a:t>・照度差ステレオ法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対象物に対して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つ以上の光源を使用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各光源を用いた画像より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物体表面における各点の法線マップを取得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法線マップより距離</a:t>
            </a:r>
            <a:r>
              <a:rPr lang="ja-JP" altLang="en-US" smtClean="0"/>
              <a:t>測定する方法</a:t>
            </a: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60232" y="5719753"/>
            <a:ext cx="6480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物体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189657" y="4077072"/>
            <a:ext cx="614591" cy="994609"/>
            <a:chOff x="5413948" y="3966188"/>
            <a:chExt cx="614591" cy="994609"/>
          </a:xfrm>
        </p:grpSpPr>
        <p:sp>
          <p:nvSpPr>
            <p:cNvPr id="8" name="二等辺三角形 7"/>
            <p:cNvSpPr/>
            <p:nvPr/>
          </p:nvSpPr>
          <p:spPr>
            <a:xfrm rot="20647986">
              <a:off x="5596491" y="4780777"/>
              <a:ext cx="432048" cy="1800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 rot="20601188">
              <a:off x="5413948" y="3966188"/>
              <a:ext cx="49567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カメラ</a:t>
              </a:r>
              <a:endParaRPr kumimoji="1" lang="ja-JP" altLang="en-US" dirty="0"/>
            </a:p>
          </p:txBody>
        </p:sp>
      </p:grpSp>
      <p:sp>
        <p:nvSpPr>
          <p:cNvPr id="10" name="円/楕円 9"/>
          <p:cNvSpPr/>
          <p:nvPr/>
        </p:nvSpPr>
        <p:spPr>
          <a:xfrm>
            <a:off x="7774213" y="5258850"/>
            <a:ext cx="326179" cy="32617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685981" y="5249558"/>
            <a:ext cx="326179" cy="32617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414173" y="4826802"/>
            <a:ext cx="326179" cy="32617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6820627" y="5127315"/>
            <a:ext cx="1" cy="59243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6"/>
          </p:cNvCxnSpPr>
          <p:nvPr/>
        </p:nvCxnSpPr>
        <p:spPr>
          <a:xfrm>
            <a:off x="6012160" y="5412648"/>
            <a:ext cx="784095" cy="30710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2" idx="3"/>
          </p:cNvCxnSpPr>
          <p:nvPr/>
        </p:nvCxnSpPr>
        <p:spPr>
          <a:xfrm flipH="1">
            <a:off x="6820628" y="5105213"/>
            <a:ext cx="641313" cy="61454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0" idx="3"/>
          </p:cNvCxnSpPr>
          <p:nvPr/>
        </p:nvCxnSpPr>
        <p:spPr>
          <a:xfrm flipH="1">
            <a:off x="6820628" y="5537261"/>
            <a:ext cx="1001353" cy="18249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20072" y="4846365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照明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40352" y="4720933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照明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00392" y="5215697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照明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8" idx="3"/>
          </p:cNvCxnSpPr>
          <p:nvPr/>
        </p:nvCxnSpPr>
        <p:spPr>
          <a:xfrm flipH="1" flipV="1">
            <a:off x="6612833" y="5068252"/>
            <a:ext cx="191417" cy="66079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660232" y="4783649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法線</a:t>
            </a:r>
            <a:endParaRPr kumimoji="1" lang="ja-JP" altLang="en-US" dirty="0"/>
          </a:p>
        </p:txBody>
      </p:sp>
      <p:pic>
        <p:nvPicPr>
          <p:cNvPr id="3074" name="Picture 2" descr="C:\Users\keisoku\Desktop\無題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7" t="42317" r="4671" b="13924"/>
          <a:stretch/>
        </p:blipFill>
        <p:spPr bwMode="auto">
          <a:xfrm>
            <a:off x="123883" y="4437112"/>
            <a:ext cx="5024181" cy="15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39552" y="594928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引用：</a:t>
            </a:r>
            <a:r>
              <a:rPr kumimoji="1" lang="en-US" altLang="ja-JP" dirty="0" smtClean="0"/>
              <a:t>IPSJ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SIG Technical Report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Vol.2011-CVIM-177 No.29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2011/5/20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05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/>
        </p:nvSpPr>
        <p:spPr>
          <a:xfrm>
            <a:off x="179512" y="980728"/>
            <a:ext cx="8784976" cy="587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エピポーラ幾何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ステレオ画像処理システムの基本的な幾何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投影光の距離における</a:t>
            </a:r>
            <a:r>
              <a:rPr lang="ja-JP" altLang="en-US" dirty="0"/>
              <a:t>移動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 smtClean="0"/>
              <a:t>光源と投影中心，カメラビュー上の点が対応していると，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三角測量より投影光の位置が決定</a:t>
            </a:r>
            <a:endParaRPr lang="en-US" altLang="ja-JP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07504" y="188640"/>
            <a:ext cx="6408712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3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次元画像計測～エピポーラ幾何～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grpSp>
        <p:nvGrpSpPr>
          <p:cNvPr id="1046" name="グループ化 1045"/>
          <p:cNvGrpSpPr/>
          <p:nvPr/>
        </p:nvGrpSpPr>
        <p:grpSpPr>
          <a:xfrm>
            <a:off x="2309814" y="2620017"/>
            <a:ext cx="4248472" cy="2897215"/>
            <a:chOff x="2339752" y="2331985"/>
            <a:chExt cx="4248472" cy="2897215"/>
          </a:xfrm>
        </p:grpSpPr>
        <p:sp>
          <p:nvSpPr>
            <p:cNvPr id="22" name="二等辺三角形 21"/>
            <p:cNvSpPr/>
            <p:nvPr/>
          </p:nvSpPr>
          <p:spPr>
            <a:xfrm>
              <a:off x="2864896" y="2649064"/>
              <a:ext cx="3370027" cy="1869637"/>
            </a:xfrm>
            <a:prstGeom prst="triangle">
              <a:avLst>
                <a:gd name="adj" fmla="val 5047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/>
            <p:cNvSpPr/>
            <p:nvPr/>
          </p:nvSpPr>
          <p:spPr>
            <a:xfrm rot="20633067">
              <a:off x="4945532" y="3671803"/>
              <a:ext cx="1558958" cy="824025"/>
            </a:xfrm>
            <a:prstGeom prst="parallelogram">
              <a:avLst>
                <a:gd name="adj" fmla="val 29430"/>
              </a:avLst>
            </a:prstGeom>
            <a:solidFill>
              <a:schemeClr val="accent1">
                <a:alpha val="60000"/>
              </a:schemeClr>
            </a:solidFill>
            <a:ln>
              <a:solidFill>
                <a:schemeClr val="accent1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/>
            <p:cNvSpPr/>
            <p:nvPr/>
          </p:nvSpPr>
          <p:spPr>
            <a:xfrm>
              <a:off x="5288015" y="3993371"/>
              <a:ext cx="946909" cy="525330"/>
            </a:xfrm>
            <a:prstGeom prst="triangle">
              <a:avLst>
                <a:gd name="adj" fmla="val 5047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4637910" y="3100291"/>
              <a:ext cx="1950314" cy="206851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フローチャート : 磁気ディスク 30"/>
            <p:cNvSpPr/>
            <p:nvPr/>
          </p:nvSpPr>
          <p:spPr>
            <a:xfrm rot="2649090">
              <a:off x="2339752" y="4412582"/>
              <a:ext cx="354603" cy="816618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円/楕円 1023"/>
            <p:cNvSpPr/>
            <p:nvPr/>
          </p:nvSpPr>
          <p:spPr>
            <a:xfrm>
              <a:off x="2676947" y="4560971"/>
              <a:ext cx="118201" cy="11820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2400000" lon="2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 flipV="1">
              <a:off x="2805797" y="2331985"/>
              <a:ext cx="2056001" cy="224581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円/楕円 1026"/>
            <p:cNvSpPr/>
            <p:nvPr/>
          </p:nvSpPr>
          <p:spPr>
            <a:xfrm>
              <a:off x="4529938" y="2627968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4349938" y="2826393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4165106" y="3029508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29" name="直線コネクタ 1028"/>
            <p:cNvCxnSpPr>
              <a:stCxn id="1027" idx="5"/>
              <a:endCxn id="27" idx="4"/>
            </p:cNvCxnSpPr>
            <p:nvPr/>
          </p:nvCxnSpPr>
          <p:spPr>
            <a:xfrm>
              <a:off x="4580383" y="2678413"/>
              <a:ext cx="1654541" cy="1840288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7" idx="5"/>
              <a:endCxn id="27" idx="4"/>
            </p:cNvCxnSpPr>
            <p:nvPr/>
          </p:nvCxnSpPr>
          <p:spPr>
            <a:xfrm>
              <a:off x="4400383" y="2876838"/>
              <a:ext cx="1834541" cy="1641863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8" idx="5"/>
              <a:endCxn id="27" idx="4"/>
            </p:cNvCxnSpPr>
            <p:nvPr/>
          </p:nvCxnSpPr>
          <p:spPr>
            <a:xfrm>
              <a:off x="4215551" y="3079953"/>
              <a:ext cx="2019373" cy="1438748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39" idx="5"/>
              <a:endCxn id="27" idx="4"/>
            </p:cNvCxnSpPr>
            <p:nvPr/>
          </p:nvCxnSpPr>
          <p:spPr>
            <a:xfrm>
              <a:off x="4004383" y="3326413"/>
              <a:ext cx="2230541" cy="1192288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0" idx="5"/>
              <a:endCxn id="27" idx="4"/>
            </p:cNvCxnSpPr>
            <p:nvPr/>
          </p:nvCxnSpPr>
          <p:spPr>
            <a:xfrm>
              <a:off x="3680383" y="3650413"/>
              <a:ext cx="2554541" cy="868288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円/楕円 60"/>
            <p:cNvSpPr/>
            <p:nvPr/>
          </p:nvSpPr>
          <p:spPr>
            <a:xfrm>
              <a:off x="5730923" y="3957247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5671823" y="4016348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613067" y="4075448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5553966" y="4141430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5465316" y="4226486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953938" y="3275968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629938" y="3599968"/>
              <a:ext cx="59100" cy="591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コンテンツ プレースホルダー 2"/>
          <p:cNvSpPr>
            <a:spLocks noGrp="1"/>
          </p:cNvSpPr>
          <p:nvPr/>
        </p:nvSpPr>
        <p:spPr>
          <a:xfrm>
            <a:off x="6270254" y="4293096"/>
            <a:ext cx="1326082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カメラビュー</a:t>
            </a:r>
            <a:endParaRPr lang="en-US" altLang="ja-JP" sz="1800" dirty="0"/>
          </a:p>
        </p:txBody>
      </p:sp>
      <p:sp>
        <p:nvSpPr>
          <p:cNvPr id="68" name="コンテンツ プレースホルダー 2"/>
          <p:cNvSpPr>
            <a:spLocks noGrp="1"/>
          </p:cNvSpPr>
          <p:nvPr/>
        </p:nvSpPr>
        <p:spPr>
          <a:xfrm>
            <a:off x="6558286" y="3239299"/>
            <a:ext cx="1542106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エピポーラ線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コンテンツ プレースホルダー 2"/>
          <p:cNvSpPr>
            <a:spLocks noGrp="1"/>
          </p:cNvSpPr>
          <p:nvPr/>
        </p:nvSpPr>
        <p:spPr>
          <a:xfrm>
            <a:off x="4800156" y="2519219"/>
            <a:ext cx="1542106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光線</a:t>
            </a:r>
            <a:endParaRPr lang="en-US" altLang="ja-JP" sz="1800" dirty="0" smtClean="0"/>
          </a:p>
        </p:txBody>
      </p:sp>
      <p:sp>
        <p:nvSpPr>
          <p:cNvPr id="70" name="コンテンツ プレースホルダー 2"/>
          <p:cNvSpPr>
            <a:spLocks noGrp="1"/>
          </p:cNvSpPr>
          <p:nvPr/>
        </p:nvSpPr>
        <p:spPr>
          <a:xfrm>
            <a:off x="1509491" y="5013176"/>
            <a:ext cx="800323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光源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 algn="ctr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コンテンツ プレースホルダー 2"/>
          <p:cNvSpPr>
            <a:spLocks noGrp="1"/>
          </p:cNvSpPr>
          <p:nvPr/>
        </p:nvSpPr>
        <p:spPr>
          <a:xfrm>
            <a:off x="4243847" y="2735243"/>
            <a:ext cx="400161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X</a:t>
            </a:r>
          </a:p>
        </p:txBody>
      </p:sp>
      <p:sp>
        <p:nvSpPr>
          <p:cNvPr id="73" name="コンテンツ プレースホルダー 2"/>
          <p:cNvSpPr>
            <a:spLocks noGrp="1"/>
          </p:cNvSpPr>
          <p:nvPr/>
        </p:nvSpPr>
        <p:spPr>
          <a:xfrm>
            <a:off x="3995936" y="2924944"/>
            <a:ext cx="432048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X1</a:t>
            </a:r>
          </a:p>
        </p:txBody>
      </p:sp>
      <p:sp>
        <p:nvSpPr>
          <p:cNvPr id="74" name="コンテンツ プレースホルダー 2"/>
          <p:cNvSpPr>
            <a:spLocks noGrp="1"/>
          </p:cNvSpPr>
          <p:nvPr/>
        </p:nvSpPr>
        <p:spPr>
          <a:xfrm>
            <a:off x="3779912" y="3140968"/>
            <a:ext cx="432048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X2</a:t>
            </a:r>
          </a:p>
        </p:txBody>
      </p:sp>
      <p:sp>
        <p:nvSpPr>
          <p:cNvPr id="75" name="コンテンツ プレースホルダー 2"/>
          <p:cNvSpPr>
            <a:spLocks noGrp="1"/>
          </p:cNvSpPr>
          <p:nvPr/>
        </p:nvSpPr>
        <p:spPr>
          <a:xfrm>
            <a:off x="3563888" y="3383315"/>
            <a:ext cx="432048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X3</a:t>
            </a:r>
          </a:p>
        </p:txBody>
      </p:sp>
      <p:sp>
        <p:nvSpPr>
          <p:cNvPr id="76" name="コンテンツ プレースホルダー 2"/>
          <p:cNvSpPr>
            <a:spLocks noGrp="1"/>
          </p:cNvSpPr>
          <p:nvPr/>
        </p:nvSpPr>
        <p:spPr>
          <a:xfrm>
            <a:off x="3275856" y="3717032"/>
            <a:ext cx="432048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/>
              <a:t>X4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 algn="ctr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5204452" y="47611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aseline="-25000" dirty="0"/>
          </a:p>
        </p:txBody>
      </p:sp>
      <p:sp>
        <p:nvSpPr>
          <p:cNvPr id="80" name="円/楕円 79"/>
          <p:cNvSpPr/>
          <p:nvPr/>
        </p:nvSpPr>
        <p:spPr>
          <a:xfrm>
            <a:off x="6156176" y="474977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aseline="-25000" dirty="0"/>
          </a:p>
        </p:txBody>
      </p:sp>
      <p:sp>
        <p:nvSpPr>
          <p:cNvPr id="81" name="コンテンツ プレースホルダー 2"/>
          <p:cNvSpPr>
            <a:spLocks noGrp="1"/>
          </p:cNvSpPr>
          <p:nvPr/>
        </p:nvSpPr>
        <p:spPr>
          <a:xfrm>
            <a:off x="6198246" y="4751467"/>
            <a:ext cx="1326082" cy="40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投影中心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56265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07504" y="188640"/>
            <a:ext cx="7713240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画像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処理～試行～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179512" y="980728"/>
            <a:ext cx="8784976" cy="587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計測</a:t>
            </a:r>
            <a:r>
              <a:rPr lang="ja-JP" altLang="en-US" dirty="0" smtClean="0"/>
              <a:t>位置の</a:t>
            </a:r>
            <a:r>
              <a:rPr lang="ja-JP" altLang="en-US" dirty="0"/>
              <a:t>決定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モノクロ</a:t>
            </a:r>
            <a:r>
              <a:rPr lang="en-US" altLang="ja-JP" dirty="0" smtClean="0"/>
              <a:t>CCD</a:t>
            </a:r>
            <a:r>
              <a:rPr lang="ja-JP" altLang="en-US" dirty="0" smtClean="0"/>
              <a:t>カメラを用いた過去の実験画像から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血管の位置推定を試みた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40" y="3170954"/>
            <a:ext cx="2976600" cy="2844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グループ化 6"/>
          <p:cNvGrpSpPr/>
          <p:nvPr/>
        </p:nvGrpSpPr>
        <p:grpSpPr>
          <a:xfrm>
            <a:off x="683568" y="3068960"/>
            <a:ext cx="3431790" cy="1944216"/>
            <a:chOff x="3184362" y="1536605"/>
            <a:chExt cx="4553356" cy="2579616"/>
          </a:xfrm>
        </p:grpSpPr>
        <p:sp>
          <p:nvSpPr>
            <p:cNvPr id="8" name="テキスト ボックス 28"/>
            <p:cNvSpPr txBox="1">
              <a:spLocks noChangeArrowheads="1"/>
            </p:cNvSpPr>
            <p:nvPr/>
          </p:nvSpPr>
          <p:spPr bwMode="auto">
            <a:xfrm>
              <a:off x="3286587" y="1536605"/>
              <a:ext cx="3039246" cy="752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74295" tIns="8890" rIns="74295" bIns="8890" anchor="t" anchorCtr="0" upright="1">
              <a:noAutofit/>
            </a:bodyPr>
            <a:lstStyle/>
            <a:p>
              <a:pPr>
                <a:spcBef>
                  <a:spcPts val="750"/>
                </a:spcBef>
                <a:spcAft>
                  <a:spcPts val="0"/>
                </a:spcAft>
              </a:pPr>
              <a:r>
                <a:rPr lang="ja-JP" altLang="en-US" kern="100" dirty="0" smtClean="0">
                  <a:effectLst/>
                  <a:latin typeface="+mn-ea"/>
                  <a:cs typeface="Times New Roman" panose="02020603050405020304" pitchFamily="18" charset="0"/>
                </a:rPr>
                <a:t>モノクロ</a:t>
              </a:r>
              <a:r>
                <a:rPr lang="en-US" altLang="ja-JP" kern="100" dirty="0" smtClean="0">
                  <a:effectLst/>
                  <a:latin typeface="+mn-ea"/>
                  <a:cs typeface="Times New Roman" panose="02020603050405020304" pitchFamily="18" charset="0"/>
                </a:rPr>
                <a:t>CCD</a:t>
              </a:r>
              <a:r>
                <a:rPr lang="ja-JP" altLang="en-US" kern="100" dirty="0" smtClean="0">
                  <a:effectLst/>
                  <a:latin typeface="+mn-ea"/>
                  <a:cs typeface="Times New Roman" panose="02020603050405020304" pitchFamily="18" charset="0"/>
                </a:rPr>
                <a:t>カメラ</a:t>
              </a:r>
              <a:endParaRPr lang="ja-JP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3184362" y="2913918"/>
              <a:ext cx="4553356" cy="1202303"/>
              <a:chOff x="3184362" y="2913918"/>
              <a:chExt cx="4553356" cy="1202303"/>
            </a:xfrm>
          </p:grpSpPr>
          <p:sp>
            <p:nvSpPr>
              <p:cNvPr id="10" name="テキスト ボックス 28"/>
              <p:cNvSpPr txBox="1">
                <a:spLocks noChangeArrowheads="1"/>
              </p:cNvSpPr>
              <p:nvPr/>
            </p:nvSpPr>
            <p:spPr bwMode="auto">
              <a:xfrm>
                <a:off x="3184362" y="2913918"/>
                <a:ext cx="1899431" cy="342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74295" tIns="8890" rIns="74295" bIns="8890" anchor="t" anchorCtr="0" upright="1">
                <a:noAutofit/>
              </a:bodyPr>
              <a:lstStyle/>
              <a:p>
                <a:pPr>
                  <a:spcBef>
                    <a:spcPts val="750"/>
                  </a:spcBef>
                  <a:spcAft>
                    <a:spcPts val="0"/>
                  </a:spcAft>
                </a:pPr>
                <a:r>
                  <a:rPr lang="en-US" altLang="ja-JP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LED</a:t>
                </a:r>
                <a:endParaRPr lang="ja-JP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テキスト ボックス 26"/>
              <p:cNvSpPr txBox="1">
                <a:spLocks noChangeArrowheads="1"/>
              </p:cNvSpPr>
              <p:nvPr/>
            </p:nvSpPr>
            <p:spPr bwMode="auto">
              <a:xfrm>
                <a:off x="5248907" y="3706646"/>
                <a:ext cx="885842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74295" tIns="8890" rIns="74295" bIns="8890" anchor="t" anchorCtr="0" upright="1">
                <a:noAutofit/>
              </a:bodyPr>
              <a:lstStyle/>
              <a:p>
                <a:pPr algn="ctr">
                  <a:spcBef>
                    <a:spcPts val="750"/>
                  </a:spcBef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45</a:t>
                </a:r>
                <a:r>
                  <a:rPr lang="ja-JP" kern="100" dirty="0">
                    <a:effectLst/>
                    <a:latin typeface="Times New Roman" panose="02020603050405020304" pitchFamily="18" charset="0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°</a:t>
                </a:r>
                <a:endParaRPr lang="ja-JP" kern="100" dirty="0"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テキスト ボックス 28"/>
              <p:cNvSpPr txBox="1">
                <a:spLocks noChangeArrowheads="1"/>
              </p:cNvSpPr>
              <p:nvPr/>
            </p:nvSpPr>
            <p:spPr bwMode="auto">
              <a:xfrm>
                <a:off x="7080325" y="3028614"/>
                <a:ext cx="657393" cy="3424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74295" tIns="8890" rIns="74295" bIns="8890" anchor="t" anchorCtr="0" upright="1">
                <a:noAutofit/>
              </a:bodyPr>
              <a:lstStyle/>
              <a:p>
                <a:pPr>
                  <a:spcBef>
                    <a:spcPts val="750"/>
                  </a:spcBef>
                  <a:spcAft>
                    <a:spcPts val="0"/>
                  </a:spcAft>
                </a:pPr>
                <a:r>
                  <a:rPr lang="en-US" altLang="ja-JP" kern="10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endParaRPr lang="ja-JP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" name="テキスト ボックス 12"/>
          <p:cNvSpPr txBox="1"/>
          <p:nvPr/>
        </p:nvSpPr>
        <p:spPr>
          <a:xfrm>
            <a:off x="1531357" y="5736668"/>
            <a:ext cx="236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実験装置</a:t>
            </a:r>
            <a:endParaRPr kumimoji="1" lang="ja-JP" altLang="en-US" dirty="0"/>
          </a:p>
        </p:txBody>
      </p:sp>
      <p:sp>
        <p:nvSpPr>
          <p:cNvPr id="14" name="テキスト ボックス 28"/>
          <p:cNvSpPr txBox="1">
            <a:spLocks noChangeArrowheads="1"/>
          </p:cNvSpPr>
          <p:nvPr/>
        </p:nvSpPr>
        <p:spPr bwMode="auto">
          <a:xfrm>
            <a:off x="3635897" y="4437111"/>
            <a:ext cx="1431570" cy="25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74295" tIns="8890" rIns="74295" bIns="8890" anchor="t" anchorCtr="0" upright="1">
            <a:noAutofit/>
          </a:bodyPr>
          <a:lstStyle/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PC</a:t>
            </a:r>
            <a:endParaRPr lang="ja-JP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437176" y="3652239"/>
            <a:ext cx="2375184" cy="2369048"/>
            <a:chOff x="1316951" y="3524395"/>
            <a:chExt cx="2375184" cy="2369048"/>
          </a:xfrm>
        </p:grpSpPr>
        <p:pic>
          <p:nvPicPr>
            <p:cNvPr id="16" name="図 15" descr="C:\Users\keisoku\Documents\卒研Ⅱ\卒業研究\使用する画像\血管を抽出する元画像.jp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0" t="4020" r="15645" b="10636"/>
            <a:stretch/>
          </p:blipFill>
          <p:spPr bwMode="auto">
            <a:xfrm>
              <a:off x="1743967" y="3524395"/>
              <a:ext cx="1521152" cy="1999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316951" y="5524111"/>
              <a:ext cx="237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880nm</a:t>
              </a:r>
              <a:r>
                <a:rPr lang="ja-JP" altLang="en-US" dirty="0" smtClean="0"/>
                <a:t>で撮影した画像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4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07504" y="152556"/>
            <a:ext cx="2088232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背景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n-lt"/>
              </a:rPr>
              <a:t>1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n-lt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256740" y="3373461"/>
            <a:ext cx="6630516" cy="3446731"/>
            <a:chOff x="1220769" y="3356992"/>
            <a:chExt cx="6630516" cy="3446731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865" y="3356992"/>
              <a:ext cx="2294586" cy="2860581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183" y="3356992"/>
              <a:ext cx="2493185" cy="2789993"/>
            </a:xfrm>
            <a:prstGeom prst="rect">
              <a:avLst/>
            </a:prstGeom>
          </p:spPr>
        </p:pic>
        <p:sp>
          <p:nvSpPr>
            <p:cNvPr id="9" name="テキスト ボックス 6"/>
            <p:cNvSpPr txBox="1"/>
            <p:nvPr/>
          </p:nvSpPr>
          <p:spPr>
            <a:xfrm>
              <a:off x="1220769" y="6157392"/>
              <a:ext cx="3207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dirty="0">
                  <a:latin typeface="+mn-ea"/>
                  <a:cs typeface="Times New Roman" panose="02020603050405020304" pitchFamily="18" charset="0"/>
                </a:rPr>
                <a:t>デンソーウェーブ社</a:t>
              </a:r>
            </a:p>
            <a:p>
              <a:pPr algn="ctr"/>
              <a:r>
                <a:rPr kumimoji="1" lang="ja-JP" altLang="en-US" dirty="0" smtClean="0">
                  <a:latin typeface="+mn-ea"/>
                  <a:cs typeface="Times New Roman" panose="02020603050405020304" pitchFamily="18" charset="0"/>
                </a:rPr>
                <a:t>医薬・医療用の</a:t>
              </a:r>
              <a:r>
                <a:rPr kumimoji="1" lang="en-US" altLang="ja-JP" dirty="0" smtClean="0">
                  <a:latin typeface="+mn-ea"/>
                  <a:cs typeface="Times New Roman" panose="02020603050405020304" pitchFamily="18" charset="0"/>
                </a:rPr>
                <a:t>VS-S2</a:t>
              </a:r>
              <a:r>
                <a:rPr kumimoji="1" lang="ja-JP" altLang="en-US" dirty="0" smtClean="0">
                  <a:latin typeface="+mn-ea"/>
                </a:rPr>
                <a:t>シリーズ</a:t>
              </a:r>
              <a:endParaRPr kumimoji="1" lang="en-US" altLang="ja-JP" dirty="0" smtClean="0">
                <a:latin typeface="+mn-ea"/>
              </a:endParaRPr>
            </a:p>
          </p:txBody>
        </p:sp>
        <p:sp>
          <p:nvSpPr>
            <p:cNvPr id="10" name="テキスト ボックス 7"/>
            <p:cNvSpPr txBox="1"/>
            <p:nvPr/>
          </p:nvSpPr>
          <p:spPr>
            <a:xfrm>
              <a:off x="4671032" y="6129338"/>
              <a:ext cx="3180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dirty="0">
                  <a:latin typeface="+mn-ea"/>
                </a:rPr>
                <a:t>インテュイティヴ・サージカル社</a:t>
              </a:r>
              <a:endParaRPr lang="ja-JP" altLang="en-US" dirty="0">
                <a:latin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dirty="0" smtClean="0">
                  <a:latin typeface="+mn-ea"/>
                  <a:cs typeface="Times New Roman" panose="02020603050405020304" pitchFamily="18" charset="0"/>
                </a:rPr>
                <a:t>手術支援用ロボット　</a:t>
              </a:r>
              <a:r>
                <a:rPr lang="ja-JP" altLang="ja-JP" dirty="0">
                  <a:latin typeface="+mn-ea"/>
                  <a:cs typeface="Times New Roman" panose="02020603050405020304" pitchFamily="18" charset="0"/>
                </a:rPr>
                <a:t>da </a:t>
              </a:r>
              <a:r>
                <a:rPr lang="ja-JP" altLang="ja-JP" dirty="0" smtClean="0">
                  <a:latin typeface="+mn-ea"/>
                  <a:cs typeface="Times New Roman" panose="02020603050405020304" pitchFamily="18" charset="0"/>
                </a:rPr>
                <a:t>Vinci</a:t>
              </a:r>
              <a:endParaRPr lang="ja-JP" altLang="ja-JP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コンテンツ プレースホルダー 2"/>
          <p:cNvSpPr>
            <a:spLocks noGrp="1"/>
          </p:cNvSpPr>
          <p:nvPr/>
        </p:nvSpPr>
        <p:spPr>
          <a:xfrm>
            <a:off x="781291" y="770021"/>
            <a:ext cx="7581418" cy="40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ja-JP" altLang="en-US" sz="3000" dirty="0" smtClean="0"/>
              <a:t>医師不足・医療施設の偏在化</a:t>
            </a:r>
            <a:r>
              <a:rPr lang="ja-JP" altLang="en-US" sz="3000" dirty="0" smtClean="0"/>
              <a:t>が社会的な問題</a:t>
            </a:r>
            <a:endParaRPr lang="en-US" altLang="ja-JP" sz="3000" dirty="0" smtClean="0"/>
          </a:p>
          <a:p>
            <a:pPr marL="0" indent="0">
              <a:buNone/>
            </a:pPr>
            <a:endParaRPr lang="en-US" altLang="ja-JP" sz="3000" dirty="0" smtClean="0"/>
          </a:p>
          <a:p>
            <a:pPr marL="0" indent="0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下矢印 2"/>
          <p:cNvSpPr/>
          <p:nvPr/>
        </p:nvSpPr>
        <p:spPr>
          <a:xfrm>
            <a:off x="4329684" y="1255244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18572" y="1822320"/>
            <a:ext cx="7106856" cy="4892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</a:t>
            </a:r>
            <a:r>
              <a:rPr lang="ja-JP" altLang="en-US" sz="2800" dirty="0"/>
              <a:t>十分な医療を受けられない患者が増加</a:t>
            </a:r>
            <a:endParaRPr lang="en-US" altLang="ja-JP" sz="28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572330" y="2935090"/>
            <a:ext cx="5999337" cy="4909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近年，医療を支援する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ロボット</a:t>
            </a:r>
            <a:r>
              <a:rPr lang="ja-JP" altLang="en-US" sz="2800" dirty="0"/>
              <a:t>が利用</a:t>
            </a:r>
            <a:endParaRPr lang="en-US" altLang="ja-JP" sz="2800" dirty="0"/>
          </a:p>
        </p:txBody>
      </p:sp>
      <p:sp>
        <p:nvSpPr>
          <p:cNvPr id="14" name="下矢印 13"/>
          <p:cNvSpPr/>
          <p:nvPr/>
        </p:nvSpPr>
        <p:spPr>
          <a:xfrm>
            <a:off x="4329682" y="2349634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07504" y="152556"/>
            <a:ext cx="1800200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背景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n-lt"/>
              </a:rPr>
              <a:t>2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n-lt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0" y="1052736"/>
            <a:ext cx="9144000" cy="345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  当研究室で生体に対する計測を実施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dirty="0" smtClean="0"/>
              <a:t>  血流計測では対象の固定が必要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/>
              <a:t>     ・完全に固定→血流</a:t>
            </a:r>
            <a:r>
              <a:rPr lang="ja-JP" altLang="en-US" dirty="0"/>
              <a:t>が</a:t>
            </a:r>
            <a:r>
              <a:rPr lang="ja-JP" altLang="en-US" dirty="0" smtClean="0"/>
              <a:t>阻害される</a:t>
            </a:r>
            <a:endParaRPr lang="en-US" altLang="ja-JP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/>
              <a:t>     ・緩く固定　　→測定領域がずれる</a:t>
            </a:r>
            <a:endParaRPr lang="en-US" altLang="ja-JP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28789" y="4077072"/>
            <a:ext cx="1254110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目的</a:t>
            </a:r>
            <a:r>
              <a:rPr lang="en-US" altLang="ja-JP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1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215341" y="4941168"/>
            <a:ext cx="7384649" cy="100811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計測</a:t>
            </a:r>
            <a:r>
              <a:rPr lang="ja-JP" altLang="en-US" sz="2800" dirty="0" smtClean="0"/>
              <a:t>装置</a:t>
            </a:r>
            <a:r>
              <a:rPr lang="ja-JP" altLang="en-US" sz="2800" dirty="0"/>
              <a:t>を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ロボットアームに搭載して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800" dirty="0" smtClean="0"/>
              <a:t>自動的に測定</a:t>
            </a:r>
            <a:r>
              <a:rPr lang="ja-JP" altLang="en-US" sz="2800" dirty="0"/>
              <a:t>部位に移動させるシステムの構築</a:t>
            </a:r>
            <a:endParaRPr lang="en-US" altLang="ja-JP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/>
        </p:nvSpPr>
        <p:spPr>
          <a:xfrm>
            <a:off x="503548" y="872428"/>
            <a:ext cx="8136904" cy="586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機械学習→</a:t>
            </a:r>
            <a:r>
              <a:rPr lang="ja-JP" altLang="en-US" dirty="0" smtClean="0">
                <a:uFill>
                  <a:solidFill>
                    <a:srgbClr val="FF0000"/>
                  </a:solidFill>
                </a:uFill>
              </a:rPr>
              <a:t>血管の位置データが必要</a:t>
            </a:r>
            <a:endParaRPr lang="en-US" altLang="ja-JP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sz="8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altLang="ja-JP" sz="800" dirty="0" smtClean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07504" y="188640"/>
            <a:ext cx="5865794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カラー画像から血管抽出の検討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09282" y="5042881"/>
            <a:ext cx="5630777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肉眼のみで位置推定が困難</a:t>
            </a:r>
            <a:endParaRPr kumimoji="1" lang="ja-JP" altLang="en-US" sz="28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2" y="1688910"/>
            <a:ext cx="4412336" cy="28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07503" y="188640"/>
            <a:ext cx="6611180" cy="432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u="sng" dirty="0">
                <a:uFill>
                  <a:solidFill>
                    <a:srgbClr val="00B050"/>
                  </a:solidFill>
                </a:uFill>
                <a:latin typeface="+mj-ea"/>
              </a:rPr>
              <a:t>カラー画像から血管抽出の</a:t>
            </a:r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検討２</a:t>
            </a:r>
            <a:endParaRPr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5728" y="5311659"/>
            <a:ext cx="732821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uFill>
                  <a:solidFill>
                    <a:srgbClr val="FF0000"/>
                  </a:solidFill>
                </a:uFill>
              </a:rPr>
              <a:t>血管を抽出し、機械学習用のデータとして活用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4396" y="789977"/>
            <a:ext cx="840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uFill>
                  <a:solidFill>
                    <a:srgbClr val="FF0000"/>
                  </a:solidFill>
                </a:uFill>
              </a:rPr>
              <a:t>赤外光を利用</a:t>
            </a:r>
            <a:r>
              <a:rPr lang="ja-JP" altLang="en-US" sz="2800" dirty="0" smtClean="0"/>
              <a:t>→血管が濃い線に</a:t>
            </a:r>
            <a:endParaRPr lang="en-US" altLang="ja-JP" sz="2800" dirty="0"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29" y="1738049"/>
            <a:ext cx="4539587" cy="29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谷の検出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30718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2764" y="1337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17" y="1557872"/>
            <a:ext cx="4837025" cy="35854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84" y="2152450"/>
            <a:ext cx="2396289" cy="239628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050316" y="1183593"/>
                <a:ext cx="4980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>
                    <a:latin typeface="+mn-ea"/>
                  </a:rPr>
                  <a:t>画像を関数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+mn-ea"/>
                      </a:rPr>
                      <m:t>L</m:t>
                    </m:r>
                    <m:d>
                      <m:dPr>
                        <m:ctrlPr>
                          <a:rPr lang="ja-JP" altLang="ja-JP" sz="2800" i="1">
                            <a:latin typeface="+mn-ea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+mn-ea"/>
                          </a:rPr>
                          <m:t>𝑥</m:t>
                        </m:r>
                        <m:r>
                          <a:rPr lang="en-US" altLang="ja-JP" sz="2800" i="1">
                            <a:latin typeface="+mn-ea"/>
                          </a:rPr>
                          <m:t>,</m:t>
                        </m:r>
                        <m:r>
                          <a:rPr lang="en-US" altLang="ja-JP" sz="2800" i="1">
                            <a:latin typeface="+mn-ea"/>
                          </a:rPr>
                          <m:t>𝑦</m:t>
                        </m:r>
                      </m:e>
                    </m:d>
                    <m:r>
                      <a:rPr lang="en-US" altLang="ja-JP" sz="2800" i="1">
                        <a:latin typeface="+mn-ea"/>
                      </a:rPr>
                      <m:t>→</m:t>
                    </m:r>
                    <m:r>
                      <a:rPr lang="en-US" altLang="ja-JP" sz="2800" i="1">
                        <a:latin typeface="+mn-ea"/>
                      </a:rPr>
                      <m:t>ℝ</m:t>
                    </m:r>
                  </m:oMath>
                </a14:m>
                <a:r>
                  <a:rPr kumimoji="1" lang="ja-JP" altLang="en-US" sz="2800" dirty="0" smtClean="0">
                    <a:latin typeface="+mn-ea"/>
                  </a:rPr>
                  <a:t>と考える</a:t>
                </a:r>
                <a:endParaRPr kumimoji="1" lang="ja-JP" altLang="en-US" sz="2800" dirty="0">
                  <a:latin typeface="+mn-ea"/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16" y="1183593"/>
                <a:ext cx="498040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448" t="-13953" r="-1224" b="-29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2809942" y="5143316"/>
            <a:ext cx="346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線のところは谷になる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50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4" y="816370"/>
            <a:ext cx="4815150" cy="3569229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>
          <a:xfrm>
            <a:off x="6317339" y="3548660"/>
            <a:ext cx="1689729" cy="26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595582" y="3548661"/>
            <a:ext cx="721757" cy="55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033990" y="36815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81447" y="4016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谷の検出２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/>
        </p:nvSpPr>
        <p:spPr>
          <a:xfrm>
            <a:off x="431540" y="1152128"/>
            <a:ext cx="8280920" cy="659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各点に各</a:t>
            </a:r>
            <a:r>
              <a:rPr lang="ja-JP" altLang="en-US" dirty="0" smtClean="0"/>
              <a:t>主方向に一致した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座標系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p,q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で谷の頂点の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特徴</a:t>
            </a:r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551792" y="4073122"/>
                <a:ext cx="4200702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ja-JP" altLang="en-US" sz="28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28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𝑞𝑞</m:t>
                                  </m:r>
                                </m:sub>
                              </m:sSub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𝑞𝑞</m:t>
                                          </m:r>
                                        </m:sub>
                                      </m:sSub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ja-JP" altLang="en-US" sz="28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𝑝𝑝</m:t>
                                          </m:r>
                                        </m:sub>
                                      </m:sSub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sz="28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2" y="4073122"/>
                <a:ext cx="4200702" cy="1687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下矢印 50"/>
          <p:cNvSpPr/>
          <p:nvPr/>
        </p:nvSpPr>
        <p:spPr>
          <a:xfrm>
            <a:off x="2407483" y="3171437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2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379208" y="2366601"/>
            <a:ext cx="8620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800" dirty="0" smtClean="0"/>
              <a:t>スケール</a:t>
            </a:r>
            <a:r>
              <a:rPr lang="en-US" altLang="ja-JP" sz="2800" i="1" dirty="0"/>
              <a:t>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ガウスフィルタの分散に相当</a:t>
            </a:r>
            <a:endParaRPr lang="en-US" altLang="ja-JP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800" i="1" dirty="0" smtClean="0"/>
              <a:t>t</a:t>
            </a:r>
            <a:r>
              <a:rPr lang="ja-JP" altLang="en-US" sz="2800" dirty="0" smtClean="0"/>
              <a:t>が大きければ大きいほど画像が</a:t>
            </a:r>
            <a:r>
              <a:rPr lang="ja-JP" altLang="en-US" sz="2800" smtClean="0"/>
              <a:t>強くぼかされる</a:t>
            </a:r>
            <a:endParaRPr lang="en-US" altLang="ja-JP" sz="280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79512" y="188628"/>
            <a:ext cx="5544616" cy="43206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u="sng" dirty="0" smtClean="0">
                <a:uFill>
                  <a:solidFill>
                    <a:srgbClr val="00B050"/>
                  </a:solidFill>
                </a:uFill>
                <a:latin typeface="+mj-ea"/>
              </a:rPr>
              <a:t>スケール空間</a:t>
            </a:r>
            <a:endParaRPr kumimoji="1" lang="ja-JP" altLang="en-US" sz="3200" u="sng" dirty="0">
              <a:uFill>
                <a:solidFill>
                  <a:srgbClr val="00B050"/>
                </a:solidFill>
              </a:uFill>
              <a:latin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825087" y="1096603"/>
            <a:ext cx="3728369" cy="7940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広さが異なる谷が存在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6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論文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17700</TotalTime>
  <Words>682</Words>
  <Application>Microsoft Office PowerPoint</Application>
  <PresentationFormat>画面に合わせる (4:3)</PresentationFormat>
  <Paragraphs>325</Paragraphs>
  <Slides>25</Slides>
  <Notes>7</Notes>
  <HiddenSlides>8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5" baseType="lpstr">
      <vt:lpstr>AR P丸ゴシック体E</vt:lpstr>
      <vt:lpstr>ＭＳ Ｐゴシック</vt:lpstr>
      <vt:lpstr>ＭＳ 明朝</vt:lpstr>
      <vt:lpstr>Arial</vt:lpstr>
      <vt:lpstr>Calibri</vt:lpstr>
      <vt:lpstr>Cambria Math</vt:lpstr>
      <vt:lpstr>Century</vt:lpstr>
      <vt:lpstr>Times New Roman</vt:lpstr>
      <vt:lpstr>Wingdings</vt:lpstr>
      <vt:lpstr>Office ​​テーマ</vt:lpstr>
      <vt:lpstr>モノクロ生態計測画像からの血管抽出アルゴリズムの検討  Blood vessel detection in grayscale forearm images</vt:lpstr>
      <vt:lpstr>目次</vt:lpstr>
      <vt:lpstr>背景1</vt:lpstr>
      <vt:lpstr>背景2</vt:lpstr>
      <vt:lpstr>PowerPoint プレゼンテーション</vt:lpstr>
      <vt:lpstr>PowerPoint プレゼンテーション</vt:lpstr>
      <vt:lpstr>谷の検出</vt:lpstr>
      <vt:lpstr>谷の検出２</vt:lpstr>
      <vt:lpstr>スケール空間</vt:lpstr>
      <vt:lpstr>使用機器4～安全装置～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～後期の活動予定～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生体情報を自動的に取得するロボットアームの基礎的検討</dc:title>
  <dc:creator>keisoku</dc:creator>
  <cp:lastModifiedBy>keisoku</cp:lastModifiedBy>
  <cp:revision>280</cp:revision>
  <cp:lastPrinted>2015-09-26T09:09:06Z</cp:lastPrinted>
  <dcterms:created xsi:type="dcterms:W3CDTF">2014-09-10T06:02:51Z</dcterms:created>
  <dcterms:modified xsi:type="dcterms:W3CDTF">2016-08-26T07:28:43Z</dcterms:modified>
</cp:coreProperties>
</file>