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4152" r:id="rId1"/>
    <p:sldMasterId id="2147484176" r:id="rId2"/>
  </p:sldMasterIdLst>
  <p:notesMasterIdLst>
    <p:notesMasterId r:id="rId19"/>
  </p:notesMasterIdLst>
  <p:handoutMasterIdLst>
    <p:handoutMasterId r:id="rId20"/>
  </p:handoutMasterIdLst>
  <p:sldIdLst>
    <p:sldId id="280" r:id="rId3"/>
    <p:sldId id="257" r:id="rId4"/>
    <p:sldId id="316" r:id="rId5"/>
    <p:sldId id="282" r:id="rId6"/>
    <p:sldId id="286" r:id="rId7"/>
    <p:sldId id="288" r:id="rId8"/>
    <p:sldId id="290" r:id="rId9"/>
    <p:sldId id="291" r:id="rId10"/>
    <p:sldId id="292" r:id="rId11"/>
    <p:sldId id="302" r:id="rId12"/>
    <p:sldId id="284" r:id="rId13"/>
    <p:sldId id="314" r:id="rId14"/>
    <p:sldId id="296" r:id="rId15"/>
    <p:sldId id="266" r:id="rId16"/>
    <p:sldId id="309" r:id="rId17"/>
    <p:sldId id="317" r:id="rId18"/>
  </p:sldIdLst>
  <p:sldSz cx="9144000" cy="6858000" type="screen4x3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011219C-CD75-47AF-AD11-B6D84FB267D8}">
          <p14:sldIdLst>
            <p14:sldId id="280"/>
            <p14:sldId id="257"/>
            <p14:sldId id="316"/>
            <p14:sldId id="282"/>
            <p14:sldId id="286"/>
            <p14:sldId id="288"/>
            <p14:sldId id="290"/>
            <p14:sldId id="291"/>
            <p14:sldId id="292"/>
            <p14:sldId id="302"/>
            <p14:sldId id="284"/>
            <p14:sldId id="314"/>
            <p14:sldId id="296"/>
            <p14:sldId id="266"/>
            <p14:sldId id="309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F81BD"/>
    <a:srgbClr val="33CC33"/>
    <a:srgbClr val="CC1204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1" autoAdjust="0"/>
    <p:restoredTop sz="95785" autoAdjust="0"/>
  </p:normalViewPr>
  <p:slideViewPr>
    <p:cSldViewPr snapToGrid="0">
      <p:cViewPr varScale="1">
        <p:scale>
          <a:sx n="109" d="100"/>
          <a:sy n="109" d="100"/>
        </p:scale>
        <p:origin x="15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3168" y="-67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8DF9D-6411-4B1F-A8B2-6A3DB9AA6327}" type="datetimeFigureOut">
              <a:rPr kumimoji="1" lang="ja-JP" altLang="en-US" smtClean="0"/>
              <a:t>2016/9/1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8881E-9C14-48E8-9611-81DBDFAB26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21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15311-5735-4871-9878-075872E1EFDE}" type="datetimeFigureOut">
              <a:rPr kumimoji="1" lang="ja-JP" altLang="en-US" smtClean="0"/>
              <a:t>2016/9/1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198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70DB6-9D42-4551-A2D8-6F21EC515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8342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0DB6-9D42-4551-A2D8-6F21EC51555B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997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3013"/>
            <a:ext cx="4471987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0DB6-9D42-4551-A2D8-6F21EC51555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15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4518-A78A-41CE-93F2-9D3CB0EC3E0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312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4518-A78A-41CE-93F2-9D3CB0EC3E0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312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0DB6-9D42-4551-A2D8-6F21EC51555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077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0DB6-9D42-4551-A2D8-6F21EC51555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053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0DB6-9D42-4551-A2D8-6F21EC51555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26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3013"/>
            <a:ext cx="4471987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sz="12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0DB6-9D42-4551-A2D8-6F21EC51555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9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3DBE-3DB8-4D45-BAA5-6218573623B3}" type="datetime1">
              <a:rPr lang="en-US" altLang="ja-JP" smtClean="0"/>
              <a:t>9/1/2016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6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B07E-7E54-46A9-8A19-DC696FFBAE75}" type="datetime1">
              <a:rPr lang="en-US" altLang="ja-JP" smtClean="0"/>
              <a:t>9/1/2016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4095-80D0-4D2F-8664-549F603D7398}" type="datetime1">
              <a:rPr lang="en-US" altLang="ja-JP" smtClean="0"/>
              <a:t>9/1/2016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51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3DBE-3DB8-4D45-BAA5-6218573623B3}" type="datetime1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514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7AD5-AD8F-4698-AC90-C66077F235C4}" type="datetime1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758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786-93D4-4D9A-9BE4-293607DA784A}" type="datetime1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964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8CA9-AE87-492E-81CA-227BB92429BB}" type="datetime1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593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61B5-583B-4F7D-B70B-D072F62D27A1}" type="datetime1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570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72BE-9392-431C-967B-57A9FE175243}" type="datetime1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287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1936-103D-4186-918C-1D9F38F36EEC}" type="datetime1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42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D298-25C5-4490-93C2-319EB29CF2DE}" type="datetime1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2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7AD5-AD8F-4698-AC90-C66077F235C4}" type="datetime1">
              <a:rPr lang="en-US" altLang="ja-JP" smtClean="0"/>
              <a:t>9/1/2016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34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414E-6AF7-4289-A88F-3D5CAEEE2D20}" type="datetime1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513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B07E-7E54-46A9-8A19-DC696FFBAE75}" type="datetime1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012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4095-80D0-4D2F-8664-549F603D7398}" type="datetime1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89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786-93D4-4D9A-9BE4-293607DA784A}" type="datetime1">
              <a:rPr lang="en-US" altLang="ja-JP" smtClean="0"/>
              <a:t>9/1/2016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4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8CA9-AE87-492E-81CA-227BB92429BB}" type="datetime1">
              <a:rPr lang="en-US" altLang="ja-JP" smtClean="0"/>
              <a:t>9/1/2016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1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61B5-583B-4F7D-B70B-D072F62D27A1}" type="datetime1">
              <a:rPr lang="en-US" altLang="ja-JP" smtClean="0"/>
              <a:t>9/1/2016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8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72BE-9392-431C-967B-57A9FE175243}" type="datetime1">
              <a:rPr lang="en-US" altLang="ja-JP" smtClean="0"/>
              <a:t>9/1/2016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4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1936-103D-4186-918C-1D9F38F36EEC}" type="datetime1">
              <a:rPr lang="en-US" altLang="ja-JP" smtClean="0"/>
              <a:t>9/1/2016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1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D298-25C5-4490-93C2-319EB29CF2DE}" type="datetime1">
              <a:rPr lang="en-US" altLang="ja-JP" smtClean="0"/>
              <a:t>9/1/2016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4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414E-6AF7-4289-A88F-3D5CAEEE2D20}" type="datetime1">
              <a:rPr lang="en-US" altLang="ja-JP" smtClean="0"/>
              <a:t>9/1/2016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6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2059B-2D75-4BAF-A988-C159CC57707D}" type="datetime1">
              <a:rPr lang="en-US" altLang="ja-JP" smtClean="0"/>
              <a:t>9/1/2016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5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2059B-2D75-4BAF-A988-C159CC57707D}" type="datetime1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/>
              <a:t>9/1/2016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32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ctrTitle"/>
          </p:nvPr>
        </p:nvSpPr>
        <p:spPr>
          <a:xfrm>
            <a:off x="288000" y="1214203"/>
            <a:ext cx="8617013" cy="2685658"/>
          </a:xfrm>
        </p:spPr>
        <p:txBody>
          <a:bodyPr>
            <a:normAutofit/>
          </a:bodyPr>
          <a:lstStyle/>
          <a:p>
            <a:r>
              <a:rPr lang="ja-JP" altLang="en-US" sz="3200" b="1" dirty="0"/>
              <a:t>モノクロ生態計測画像からの</a:t>
            </a:r>
            <a:br>
              <a:rPr lang="en-US" altLang="ja-JP" sz="3200" b="1" dirty="0"/>
            </a:br>
            <a:r>
              <a:rPr lang="ja-JP" altLang="en-US" sz="3200" b="1" dirty="0"/>
              <a:t>血管抽出アルゴリズムの検討</a:t>
            </a:r>
            <a:br>
              <a:rPr lang="en-US" altLang="ja-JP" sz="3200" b="1" dirty="0"/>
            </a:br>
            <a:br>
              <a:rPr lang="en-US" altLang="ja-JP" sz="3200" b="1" dirty="0"/>
            </a:br>
            <a:r>
              <a:rPr lang="en-US" altLang="ja-JP" sz="3200" dirty="0"/>
              <a:t>Investigation of blood vessel detection methods in grayscale forearm images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9" descr="BD14539_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000" y="3899862"/>
            <a:ext cx="8580437" cy="4762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</p:pic>
      <p:pic>
        <p:nvPicPr>
          <p:cNvPr id="6" name="Picture 9" descr="BD14539_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000" y="1268922"/>
            <a:ext cx="8580437" cy="4762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テキスト ボックス 6"/>
          <p:cNvSpPr txBox="1"/>
          <p:nvPr/>
        </p:nvSpPr>
        <p:spPr>
          <a:xfrm>
            <a:off x="6218" y="4167873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800" dirty="0">
                <a:latin typeface="+mj-ea"/>
                <a:ea typeface="+mj-ea"/>
              </a:rPr>
              <a:t>室蘭工業大学</a:t>
            </a:r>
            <a:endParaRPr lang="en-US" altLang="ja-JP" sz="28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800" dirty="0">
                <a:latin typeface="+mj-ea"/>
                <a:ea typeface="+mj-ea"/>
              </a:rPr>
              <a:t>機械航空創造系学科</a:t>
            </a:r>
            <a:endParaRPr lang="en-US" altLang="ja-JP" sz="28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800" dirty="0">
                <a:latin typeface="+mj-ea"/>
                <a:ea typeface="+mj-ea"/>
              </a:rPr>
              <a:t>計測</a:t>
            </a:r>
            <a:r>
              <a:rPr lang="ja-JP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システム</a:t>
            </a:r>
            <a:r>
              <a:rPr lang="ja-JP" altLang="en-US" sz="2800" dirty="0">
                <a:latin typeface="+mj-ea"/>
                <a:ea typeface="+mj-ea"/>
              </a:rPr>
              <a:t>工学研究室</a:t>
            </a:r>
            <a:endParaRPr lang="en-US" altLang="ja-JP" sz="28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ja-JP" sz="2800" dirty="0">
                <a:latin typeface="+mj-ea"/>
                <a:ea typeface="+mj-ea"/>
              </a:rPr>
              <a:t> </a:t>
            </a:r>
            <a:r>
              <a:rPr lang="en-US" altLang="ja-JP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13022144 </a:t>
            </a:r>
            <a:r>
              <a:rPr lang="ja-JP" altLang="en-US" sz="2800" dirty="0">
                <a:latin typeface="+mj-ea"/>
                <a:ea typeface="+mj-ea"/>
              </a:rPr>
              <a:t>　クェユーヤン</a:t>
            </a:r>
          </a:p>
        </p:txBody>
      </p:sp>
      <p:grpSp>
        <p:nvGrpSpPr>
          <p:cNvPr id="9" name="Group 275"/>
          <p:cNvGrpSpPr>
            <a:grpSpLocks noChangeAspect="1"/>
          </p:cNvGrpSpPr>
          <p:nvPr/>
        </p:nvGrpSpPr>
        <p:grpSpPr bwMode="auto">
          <a:xfrm>
            <a:off x="6320873" y="412946"/>
            <a:ext cx="2481691" cy="646113"/>
            <a:chOff x="3922" y="68"/>
            <a:chExt cx="1625" cy="407"/>
          </a:xfrm>
        </p:grpSpPr>
        <p:sp>
          <p:nvSpPr>
            <p:cNvPr id="10" name="Text Box 37"/>
            <p:cNvSpPr txBox="1">
              <a:spLocks noChangeAspect="1" noChangeArrowheads="1"/>
            </p:cNvSpPr>
            <p:nvPr/>
          </p:nvSpPr>
          <p:spPr bwMode="auto">
            <a:xfrm>
              <a:off x="4297" y="68"/>
              <a:ext cx="125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kumimoji="0" lang="en-US" altLang="ja-JP" b="1" i="1" dirty="0" err="1">
                  <a:latin typeface="Times New Roman" pitchFamily="18" charset="0"/>
                  <a:ea typeface="AR P丸ゴシック体E" pitchFamily="50" charset="-128"/>
                  <a:cs typeface="Times New Roman" pitchFamily="18" charset="0"/>
                </a:rPr>
                <a:t>Muroran</a:t>
              </a:r>
              <a:r>
                <a:rPr kumimoji="0" lang="en-US" altLang="ja-JP" b="1" i="1" dirty="0">
                  <a:latin typeface="Times New Roman" pitchFamily="18" charset="0"/>
                  <a:ea typeface="AR P丸ゴシック体E" pitchFamily="50" charset="-128"/>
                  <a:cs typeface="Times New Roman" pitchFamily="18" charset="0"/>
                </a:rPr>
                <a:t> Institute</a:t>
              </a:r>
            </a:p>
            <a:p>
              <a:pPr eaLnBrk="0" hangingPunct="0">
                <a:defRPr/>
              </a:pPr>
              <a:r>
                <a:rPr kumimoji="0" lang="en-US" altLang="ja-JP" b="1" i="1" dirty="0">
                  <a:latin typeface="Times New Roman" pitchFamily="18" charset="0"/>
                  <a:ea typeface="AR P丸ゴシック体E" pitchFamily="50" charset="-128"/>
                  <a:cs typeface="Times New Roman" pitchFamily="18" charset="0"/>
                </a:rPr>
                <a:t>of Technology</a:t>
              </a:r>
            </a:p>
          </p:txBody>
        </p:sp>
        <p:pic>
          <p:nvPicPr>
            <p:cNvPr id="11" name="Picture 273" descr="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22" y="113"/>
              <a:ext cx="393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正方形/長方形 11"/>
          <p:cNvSpPr/>
          <p:nvPr/>
        </p:nvSpPr>
        <p:spPr>
          <a:xfrm>
            <a:off x="6218" y="56519"/>
            <a:ext cx="1401580" cy="8936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16-C34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0412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478252" y="0"/>
            <a:ext cx="665747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107504" y="188640"/>
            <a:ext cx="7884876" cy="432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血管抽出アルゴリズム：谷の孤立化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49"/>
              <p:cNvSpPr/>
              <p:nvPr/>
            </p:nvSpPr>
            <p:spPr>
              <a:xfrm>
                <a:off x="755627" y="4337475"/>
                <a:ext cx="3055965" cy="1232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ja-JP" altLang="en-US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𝑞𝑞</m:t>
                                  </m:r>
                                </m:sub>
                              </m:sSub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ja-JP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sz="20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ja-JP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𝑞𝑞</m:t>
                                          </m:r>
                                        </m:sub>
                                      </m:sSub>
                                      <m:r>
                                        <a:rPr lang="ja-JP" altLang="en-US" sz="20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ja-JP" altLang="en-US" sz="20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ja-JP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sz="20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ja-JP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𝑝𝑝</m:t>
                                          </m:r>
                                        </m:sub>
                                      </m:sSub>
                                      <m:r>
                                        <a:rPr lang="ja-JP" altLang="en-US" sz="20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ja-JP" altLang="en-US" sz="20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27" y="4337475"/>
                <a:ext cx="3055965" cy="12320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94430" y="4369293"/>
                <a:ext cx="3475439" cy="1232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ℳ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ℳ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30" y="4369293"/>
                <a:ext cx="3475439" cy="12320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34522" y="10521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谷の頂点の定義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83062" y="107900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谷強度の極大点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788619" y="6029380"/>
            <a:ext cx="5652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両方を満たす点を谷の成分とみなす</a:t>
            </a:r>
            <a:endParaRPr lang="en-US" altLang="ja-JP" sz="2800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5036952" y="1871443"/>
            <a:ext cx="2590395" cy="2315960"/>
            <a:chOff x="6223731" y="707253"/>
            <a:chExt cx="2590395" cy="2315960"/>
          </a:xfrm>
        </p:grpSpPr>
        <p:pic>
          <p:nvPicPr>
            <p:cNvPr id="15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54592" y="707253"/>
              <a:ext cx="2059534" cy="2059534"/>
            </a:xfrm>
            <a:prstGeom prst="rect">
              <a:avLst/>
            </a:prstGeom>
          </p:spPr>
        </p:pic>
        <p:cxnSp>
          <p:nvCxnSpPr>
            <p:cNvPr id="16" name="Straight Arrow Connector 2"/>
            <p:cNvCxnSpPr/>
            <p:nvPr/>
          </p:nvCxnSpPr>
          <p:spPr>
            <a:xfrm>
              <a:off x="6472517" y="2797286"/>
              <a:ext cx="941295" cy="225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4"/>
            <p:cNvCxnSpPr/>
            <p:nvPr/>
          </p:nvCxnSpPr>
          <p:spPr>
            <a:xfrm flipV="1">
              <a:off x="6472517" y="2349898"/>
              <a:ext cx="488576" cy="441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472517" y="1632544"/>
              <a:ext cx="0" cy="1159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1"/>
            <p:cNvSpPr txBox="1"/>
            <p:nvPr/>
          </p:nvSpPr>
          <p:spPr>
            <a:xfrm>
              <a:off x="6619032" y="2149983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y</a:t>
              </a:r>
            </a:p>
          </p:txBody>
        </p:sp>
        <p:sp>
          <p:nvSpPr>
            <p:cNvPr id="20" name="TextBox 22"/>
            <p:cNvSpPr txBox="1"/>
            <p:nvPr/>
          </p:nvSpPr>
          <p:spPr>
            <a:xfrm>
              <a:off x="6223731" y="1852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</a:t>
              </a:r>
            </a:p>
          </p:txBody>
        </p:sp>
      </p:grp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5" t="16400" r="14106" b="9931"/>
          <a:stretch/>
        </p:blipFill>
        <p:spPr>
          <a:xfrm>
            <a:off x="993896" y="1871443"/>
            <a:ext cx="2579427" cy="2169994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>
            <a:off x="1144766" y="6081616"/>
            <a:ext cx="48853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1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07504" y="188640"/>
            <a:ext cx="7884876" cy="432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血管抽出アルゴリズム：谷の孤立化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4651" y="4608857"/>
                <a:ext cx="50353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ja-JP" altLang="en-US" sz="2400" dirty="0"/>
                  <a:t>顕著な谷を抽出</a:t>
                </a:r>
                <a:endParaRPr lang="en-US" altLang="ja-JP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ja-JP" altLang="en-US" sz="2400" dirty="0"/>
                  <a:t>各谷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ja-JP" altLang="en-US" sz="2400" dirty="0"/>
                  <a:t>ずつ成分の谷強度を合計</a:t>
                </a:r>
                <a:endParaRPr lang="en-US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ja-JP" altLang="en-US" sz="2400" dirty="0"/>
                  <a:t>合計値が大きい谷のみ抽出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51" y="4608857"/>
                <a:ext cx="5035353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695" t="-5584" r="-969" b="-96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654" y="4097706"/>
            <a:ext cx="3265396" cy="21067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656" y="1305850"/>
            <a:ext cx="3265394" cy="2106706"/>
          </a:xfrm>
          <a:prstGeom prst="rect">
            <a:avLst/>
          </a:prstGeom>
        </p:spPr>
      </p:pic>
      <p:grpSp>
        <p:nvGrpSpPr>
          <p:cNvPr id="8" name="グループ化 7"/>
          <p:cNvGrpSpPr/>
          <p:nvPr/>
        </p:nvGrpSpPr>
        <p:grpSpPr>
          <a:xfrm>
            <a:off x="204651" y="1518433"/>
            <a:ext cx="4572000" cy="1821549"/>
            <a:chOff x="383848" y="1506387"/>
            <a:chExt cx="4572000" cy="1821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83848" y="1506387"/>
                  <a:ext cx="4572000" cy="120032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n"/>
                  </a:pPr>
                  <a:r>
                    <a:rPr lang="ja-JP" altLang="en-US" sz="2400" dirty="0">
                      <a:solidFill>
                        <a:prstClr val="black"/>
                      </a:solidFill>
                    </a:rPr>
                    <a:t>谷の成分の結合</a:t>
                  </a:r>
                  <a:endParaRPr lang="en-US" altLang="ja-JP" sz="2400" dirty="0">
                    <a:solidFill>
                      <a:prstClr val="black"/>
                    </a:solidFill>
                  </a:endParaRPr>
                </a:p>
                <a:p>
                  <a:pPr marL="800100" lvl="1" indent="-342900">
                    <a:buFont typeface="Arial" panose="020B0604020202020204" pitchFamily="34" charset="0"/>
                    <a:buChar char="•"/>
                  </a:pPr>
                  <a:r>
                    <a:rPr lang="en-US" altLang="ja-JP" sz="2400" dirty="0">
                      <a:solidFill>
                        <a:prstClr val="black"/>
                      </a:solidFill>
                    </a:rPr>
                    <a:t>(</a:t>
                  </a:r>
                  <a:r>
                    <a:rPr lang="en-US" altLang="ja-JP" sz="2400" i="1" dirty="0" err="1">
                      <a:solidFill>
                        <a:prstClr val="black"/>
                      </a:solidFill>
                    </a:rPr>
                    <a:t>x,y,t</a:t>
                  </a:r>
                  <a:r>
                    <a:rPr lang="en-US" altLang="ja-JP" sz="2400" dirty="0">
                      <a:solidFill>
                        <a:prstClr val="black"/>
                      </a:solidFill>
                    </a:rPr>
                    <a:t>)</a:t>
                  </a:r>
                  <a:r>
                    <a:rPr lang="ja-JP" altLang="en-US" sz="2400" dirty="0">
                      <a:solidFill>
                        <a:prstClr val="black"/>
                      </a:solidFill>
                    </a:rPr>
                    <a:t>空間で隣接する</a:t>
                  </a:r>
                  <a:endParaRPr lang="en-US" altLang="ja-JP" sz="2400" dirty="0">
                    <a:solidFill>
                      <a:prstClr val="black"/>
                    </a:solidFill>
                  </a:endParaRPr>
                </a:p>
                <a:p>
                  <a:pPr lvl="1"/>
                  <a:r>
                    <a:rPr lang="ja-JP" altLang="en-US" sz="2400" dirty="0">
                      <a:solidFill>
                        <a:prstClr val="black"/>
                      </a:solidFill>
                    </a:rPr>
                    <a:t>　  成分の集合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oMath>
                  </a14:m>
                  <a:r>
                    <a:rPr lang="ja-JP" altLang="en-US" sz="2400" dirty="0">
                      <a:solidFill>
                        <a:prstClr val="black"/>
                      </a:solidFill>
                    </a:rPr>
                    <a:t>は</a:t>
                  </a:r>
                  <a:r>
                    <a:rPr lang="en-US" altLang="ja-JP" sz="2400" dirty="0">
                      <a:solidFill>
                        <a:prstClr val="black"/>
                      </a:solidFill>
                    </a:rPr>
                    <a:t>1</a:t>
                  </a:r>
                  <a:r>
                    <a:rPr lang="ja-JP" altLang="en-US" sz="2400" dirty="0">
                      <a:solidFill>
                        <a:prstClr val="black"/>
                      </a:solidFill>
                    </a:rPr>
                    <a:t>本の谷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48" y="1506387"/>
                  <a:ext cx="4572000" cy="1200329"/>
                </a:xfrm>
                <a:prstGeom prst="rect">
                  <a:avLst/>
                </a:prstGeom>
                <a:blipFill>
                  <a:blip r:embed="rId5"/>
                  <a:stretch>
                    <a:fillRect l="-1867" t="-5584" b="-111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80614" y="2804716"/>
                  <a:ext cx="408342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8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28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614" y="2804716"/>
                  <a:ext cx="4083426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テキスト ボックス 8"/>
          <p:cNvSpPr txBox="1"/>
          <p:nvPr/>
        </p:nvSpPr>
        <p:spPr>
          <a:xfrm>
            <a:off x="6229559" y="343706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All ridges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41019" y="6228924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Strongest ridges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9593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円/楕円 77"/>
          <p:cNvSpPr/>
          <p:nvPr/>
        </p:nvSpPr>
        <p:spPr>
          <a:xfrm>
            <a:off x="59982" y="978022"/>
            <a:ext cx="276482" cy="2651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994352" y="11166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8329" y="879781"/>
            <a:ext cx="23400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prstClr val="black"/>
                </a:solidFill>
              </a:rPr>
              <a:t>谷の頂点の検出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144" y="93246"/>
            <a:ext cx="5285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u="sng" dirty="0">
                <a:solidFill>
                  <a:prstClr val="black"/>
                </a:solidFill>
                <a:uFill>
                  <a:solidFill>
                    <a:srgbClr val="00B050"/>
                  </a:solidFill>
                </a:uFill>
                <a:latin typeface="ＭＳ Ｐゴシック"/>
              </a:rPr>
              <a:t>アルゴリズムのフローチャート</a:t>
            </a:r>
            <a:endParaRPr kumimoji="1" lang="ja-JP" altLang="en-US" sz="3200" dirty="0">
              <a:solidFill>
                <a:prstClr val="black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0255" y="5987018"/>
            <a:ext cx="876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prstClr val="black"/>
                </a:solidFill>
              </a:rPr>
              <a:t>参考文献：</a:t>
            </a:r>
            <a:r>
              <a:rPr kumimoji="1" lang="en-US" altLang="ja-JP" dirty="0">
                <a:solidFill>
                  <a:prstClr val="black"/>
                </a:solidFill>
              </a:rPr>
              <a:t>T. </a:t>
            </a:r>
            <a:r>
              <a:rPr kumimoji="1" lang="en-US" altLang="ja-JP" dirty="0" err="1">
                <a:solidFill>
                  <a:prstClr val="black"/>
                </a:solidFill>
              </a:rPr>
              <a:t>Lindeberg</a:t>
            </a:r>
            <a:r>
              <a:rPr kumimoji="1" lang="en-US" altLang="ja-JP" dirty="0">
                <a:solidFill>
                  <a:prstClr val="black"/>
                </a:solidFill>
              </a:rPr>
              <a:t>: Edge detection and Ridge detection with automatic scale selection</a:t>
            </a:r>
            <a:endParaRPr kumimoji="1" lang="ja-JP" altLang="en-US" dirty="0">
              <a:solidFill>
                <a:prstClr val="black"/>
              </a:solidFill>
            </a:endParaRPr>
          </a:p>
        </p:txBody>
      </p:sp>
      <p:grpSp>
        <p:nvGrpSpPr>
          <p:cNvPr id="66" name="Second picture"/>
          <p:cNvGrpSpPr/>
          <p:nvPr/>
        </p:nvGrpSpPr>
        <p:grpSpPr>
          <a:xfrm>
            <a:off x="3278834" y="950637"/>
            <a:ext cx="5344276" cy="2120306"/>
            <a:chOff x="3431234" y="1105455"/>
            <a:chExt cx="5344276" cy="2120306"/>
          </a:xfrm>
        </p:grpSpPr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5204" y="1105455"/>
              <a:ext cx="2120306" cy="2120306"/>
            </a:xfrm>
            <a:prstGeom prst="rect">
              <a:avLst/>
            </a:prstGeom>
          </p:spPr>
        </p:pic>
        <p:sp>
          <p:nvSpPr>
            <p:cNvPr id="35" name="左中かっこ 34"/>
            <p:cNvSpPr/>
            <p:nvPr/>
          </p:nvSpPr>
          <p:spPr>
            <a:xfrm>
              <a:off x="6178997" y="1492625"/>
              <a:ext cx="300250" cy="134596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3431234" y="1918929"/>
              <a:ext cx="2779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1</a:t>
              </a:r>
              <a:r>
                <a:rPr kumimoji="1" lang="ja-JP" altLang="en-US" sz="2400" dirty="0"/>
                <a:t>枚ずつ谷強度計算</a:t>
              </a:r>
            </a:p>
          </p:txBody>
        </p:sp>
      </p:grpSp>
      <p:grpSp>
        <p:nvGrpSpPr>
          <p:cNvPr id="98" name="First picture"/>
          <p:cNvGrpSpPr/>
          <p:nvPr/>
        </p:nvGrpSpPr>
        <p:grpSpPr>
          <a:xfrm>
            <a:off x="3862222" y="953055"/>
            <a:ext cx="4760888" cy="4671045"/>
            <a:chOff x="3862222" y="953055"/>
            <a:chExt cx="4760888" cy="4671045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2804" y="953055"/>
              <a:ext cx="2120306" cy="2120306"/>
            </a:xfrm>
            <a:prstGeom prst="rect">
              <a:avLst/>
            </a:prstGeom>
          </p:spPr>
        </p:pic>
        <p:sp>
          <p:nvSpPr>
            <p:cNvPr id="3" name="左中かっこ 2"/>
            <p:cNvSpPr/>
            <p:nvPr/>
          </p:nvSpPr>
          <p:spPr>
            <a:xfrm>
              <a:off x="6026597" y="1340225"/>
              <a:ext cx="300250" cy="134596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862222" y="1782375"/>
              <a:ext cx="21643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1</a:t>
              </a:r>
              <a:r>
                <a:rPr kumimoji="1" lang="ja-JP" altLang="en-US" sz="2400" dirty="0"/>
                <a:t>枚ずつ谷検出</a:t>
              </a:r>
            </a:p>
          </p:txBody>
        </p:sp>
        <p:grpSp>
          <p:nvGrpSpPr>
            <p:cNvPr id="55" name="detected ridge peaks"/>
            <p:cNvGrpSpPr/>
            <p:nvPr/>
          </p:nvGrpSpPr>
          <p:grpSpPr>
            <a:xfrm>
              <a:off x="6124752" y="4249761"/>
              <a:ext cx="973377" cy="1374339"/>
              <a:chOff x="7219666" y="3974279"/>
              <a:chExt cx="973377" cy="1374339"/>
            </a:xfrm>
          </p:grpSpPr>
          <p:sp>
            <p:nvSpPr>
              <p:cNvPr id="47" name="正方形/長方形 46"/>
              <p:cNvSpPr/>
              <p:nvPr/>
            </p:nvSpPr>
            <p:spPr>
              <a:xfrm>
                <a:off x="7219666" y="443421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>
                <a:off x="7232501" y="433019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正方形/長方形 48"/>
              <p:cNvSpPr/>
              <p:nvPr/>
            </p:nvSpPr>
            <p:spPr>
              <a:xfrm>
                <a:off x="7245336" y="4226172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正方形/長方形 49"/>
              <p:cNvSpPr/>
              <p:nvPr/>
            </p:nvSpPr>
            <p:spPr>
              <a:xfrm>
                <a:off x="7245336" y="4101551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正方形/長方形 50"/>
              <p:cNvSpPr/>
              <p:nvPr/>
            </p:nvSpPr>
            <p:spPr>
              <a:xfrm>
                <a:off x="7278643" y="3974279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 51"/>
              <p:cNvSpPr/>
              <p:nvPr/>
            </p:nvSpPr>
            <p:spPr>
              <a:xfrm>
                <a:off x="7627090" y="4374937"/>
                <a:ext cx="368489" cy="81887"/>
              </a:xfrm>
              <a:custGeom>
                <a:avLst/>
                <a:gdLst>
                  <a:gd name="connsiteX0" fmla="*/ 0 w 368489"/>
                  <a:gd name="connsiteY0" fmla="*/ 0 h 81887"/>
                  <a:gd name="connsiteX1" fmla="*/ 122829 w 368489"/>
                  <a:gd name="connsiteY1" fmla="*/ 68239 h 81887"/>
                  <a:gd name="connsiteX2" fmla="*/ 368489 w 368489"/>
                  <a:gd name="connsiteY2" fmla="*/ 81887 h 81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8489" h="81887">
                    <a:moveTo>
                      <a:pt x="0" y="0"/>
                    </a:moveTo>
                    <a:cubicBezTo>
                      <a:pt x="30707" y="27295"/>
                      <a:pt x="61414" y="54591"/>
                      <a:pt x="122829" y="68239"/>
                    </a:cubicBezTo>
                    <a:cubicBezTo>
                      <a:pt x="184244" y="81887"/>
                      <a:pt x="332095" y="79612"/>
                      <a:pt x="368489" y="8188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>
                <a:off x="7504260" y="4429528"/>
                <a:ext cx="259307" cy="125217"/>
              </a:xfrm>
              <a:custGeom>
                <a:avLst/>
                <a:gdLst>
                  <a:gd name="connsiteX0" fmla="*/ 0 w 259307"/>
                  <a:gd name="connsiteY0" fmla="*/ 0 h 125217"/>
                  <a:gd name="connsiteX1" fmla="*/ 122830 w 259307"/>
                  <a:gd name="connsiteY1" fmla="*/ 81887 h 125217"/>
                  <a:gd name="connsiteX2" fmla="*/ 259307 w 259307"/>
                  <a:gd name="connsiteY2" fmla="*/ 122830 h 125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307" h="125217">
                    <a:moveTo>
                      <a:pt x="0" y="0"/>
                    </a:moveTo>
                    <a:cubicBezTo>
                      <a:pt x="39806" y="30707"/>
                      <a:pt x="79612" y="61415"/>
                      <a:pt x="122830" y="81887"/>
                    </a:cubicBezTo>
                    <a:cubicBezTo>
                      <a:pt x="166048" y="102359"/>
                      <a:pt x="181970" y="134203"/>
                      <a:pt x="259307" y="12283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フリーフォーム 53"/>
              <p:cNvSpPr/>
              <p:nvPr/>
            </p:nvSpPr>
            <p:spPr>
              <a:xfrm>
                <a:off x="7693933" y="4333433"/>
                <a:ext cx="192464" cy="123391"/>
              </a:xfrm>
              <a:custGeom>
                <a:avLst/>
                <a:gdLst>
                  <a:gd name="connsiteX0" fmla="*/ 1395 w 192464"/>
                  <a:gd name="connsiteY0" fmla="*/ 561 h 123391"/>
                  <a:gd name="connsiteX1" fmla="*/ 192464 w 192464"/>
                  <a:gd name="connsiteY1" fmla="*/ 123391 h 123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464" h="123391">
                    <a:moveTo>
                      <a:pt x="1395" y="561"/>
                    </a:moveTo>
                    <a:cubicBezTo>
                      <a:pt x="-19077" y="-9675"/>
                      <a:pt x="192464" y="123391"/>
                      <a:pt x="192464" y="12339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6" name="下矢印 55"/>
            <p:cNvSpPr/>
            <p:nvPr/>
          </p:nvSpPr>
          <p:spPr>
            <a:xfrm>
              <a:off x="6408405" y="3696359"/>
              <a:ext cx="484632" cy="42862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1" name="Fifth box"/>
          <p:cNvGrpSpPr/>
          <p:nvPr/>
        </p:nvGrpSpPr>
        <p:grpSpPr>
          <a:xfrm>
            <a:off x="59982" y="4748901"/>
            <a:ext cx="3602998" cy="1052984"/>
            <a:chOff x="59982" y="4748901"/>
            <a:chExt cx="3602998" cy="1052984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400548" y="5340220"/>
              <a:ext cx="326243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prstClr val="black"/>
                  </a:solidFill>
                </a:rPr>
                <a:t>谷の孤立化（血管抽出）</a:t>
              </a:r>
            </a:p>
          </p:txBody>
        </p:sp>
        <p:sp>
          <p:nvSpPr>
            <p:cNvPr id="46" name="下矢印 45"/>
            <p:cNvSpPr/>
            <p:nvPr/>
          </p:nvSpPr>
          <p:spPr>
            <a:xfrm>
              <a:off x="1635564" y="4748901"/>
              <a:ext cx="484632" cy="40903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/>
          </p:nvSpPr>
          <p:spPr>
            <a:xfrm>
              <a:off x="59982" y="5416054"/>
              <a:ext cx="276482" cy="26518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5</a:t>
              </a:r>
              <a:endParaRPr kumimoji="1" lang="ja-JP" altLang="en-US" dirty="0"/>
            </a:p>
          </p:txBody>
        </p:sp>
      </p:grpSp>
      <p:grpSp>
        <p:nvGrpSpPr>
          <p:cNvPr id="110" name="Fourth box"/>
          <p:cNvGrpSpPr/>
          <p:nvPr/>
        </p:nvGrpSpPr>
        <p:grpSpPr>
          <a:xfrm>
            <a:off x="68144" y="3730908"/>
            <a:ext cx="2789330" cy="924964"/>
            <a:chOff x="68144" y="3730908"/>
            <a:chExt cx="2789330" cy="924964"/>
          </a:xfrm>
        </p:grpSpPr>
        <p:sp>
          <p:nvSpPr>
            <p:cNvPr id="10" name="下矢印 9"/>
            <p:cNvSpPr/>
            <p:nvPr/>
          </p:nvSpPr>
          <p:spPr>
            <a:xfrm>
              <a:off x="1635564" y="3730908"/>
              <a:ext cx="484632" cy="37179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898283" y="4194207"/>
              <a:ext cx="1959191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①と③の合成</a:t>
              </a:r>
            </a:p>
          </p:txBody>
        </p:sp>
        <p:sp>
          <p:nvSpPr>
            <p:cNvPr id="81" name="円/楕円 80"/>
            <p:cNvSpPr/>
            <p:nvPr/>
          </p:nvSpPr>
          <p:spPr>
            <a:xfrm>
              <a:off x="68144" y="4300917"/>
              <a:ext cx="276482" cy="26518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</p:grpSp>
      <p:grpSp>
        <p:nvGrpSpPr>
          <p:cNvPr id="100" name="Third box"/>
          <p:cNvGrpSpPr/>
          <p:nvPr/>
        </p:nvGrpSpPr>
        <p:grpSpPr>
          <a:xfrm>
            <a:off x="59982" y="2557840"/>
            <a:ext cx="3295221" cy="1002184"/>
            <a:chOff x="59982" y="2557840"/>
            <a:chExt cx="3295221" cy="1002184"/>
          </a:xfrm>
        </p:grpSpPr>
        <p:sp>
          <p:nvSpPr>
            <p:cNvPr id="74" name="下矢印 73"/>
            <p:cNvSpPr/>
            <p:nvPr/>
          </p:nvSpPr>
          <p:spPr>
            <a:xfrm>
              <a:off x="1635560" y="2557840"/>
              <a:ext cx="484632" cy="3736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400548" y="3098359"/>
              <a:ext cx="2954655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谷強度極大点の抽出</a:t>
              </a:r>
            </a:p>
          </p:txBody>
        </p:sp>
        <p:sp>
          <p:nvSpPr>
            <p:cNvPr id="80" name="円/楕円 79"/>
            <p:cNvSpPr/>
            <p:nvPr/>
          </p:nvSpPr>
          <p:spPr>
            <a:xfrm>
              <a:off x="59982" y="3183478"/>
              <a:ext cx="276482" cy="26518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</p:grpSp>
      <p:grpSp>
        <p:nvGrpSpPr>
          <p:cNvPr id="99" name="Second box"/>
          <p:cNvGrpSpPr/>
          <p:nvPr/>
        </p:nvGrpSpPr>
        <p:grpSpPr>
          <a:xfrm>
            <a:off x="59982" y="1427318"/>
            <a:ext cx="2833557" cy="1010645"/>
            <a:chOff x="59982" y="1427318"/>
            <a:chExt cx="2833557" cy="1010645"/>
          </a:xfrm>
        </p:grpSpPr>
        <p:sp>
          <p:nvSpPr>
            <p:cNvPr id="68" name="テキスト ボックス 67"/>
            <p:cNvSpPr txBox="1"/>
            <p:nvPr/>
          </p:nvSpPr>
          <p:spPr>
            <a:xfrm>
              <a:off x="862214" y="1976298"/>
              <a:ext cx="2031325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prstClr val="black"/>
                  </a:solidFill>
                </a:rPr>
                <a:t>谷強度の計算</a:t>
              </a:r>
            </a:p>
          </p:txBody>
        </p:sp>
        <p:sp>
          <p:nvSpPr>
            <p:cNvPr id="69" name="下矢印 68"/>
            <p:cNvSpPr/>
            <p:nvPr/>
          </p:nvSpPr>
          <p:spPr>
            <a:xfrm>
              <a:off x="1635564" y="1427318"/>
              <a:ext cx="484632" cy="3940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円/楕円 78"/>
            <p:cNvSpPr/>
            <p:nvPr/>
          </p:nvSpPr>
          <p:spPr>
            <a:xfrm>
              <a:off x="59982" y="2093185"/>
              <a:ext cx="276482" cy="26518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</p:grpSp>
      <p:grpSp>
        <p:nvGrpSpPr>
          <p:cNvPr id="130" name="Fourth picture"/>
          <p:cNvGrpSpPr/>
          <p:nvPr/>
        </p:nvGrpSpPr>
        <p:grpSpPr>
          <a:xfrm>
            <a:off x="4870430" y="1691701"/>
            <a:ext cx="4005931" cy="3941748"/>
            <a:chOff x="4793136" y="1256684"/>
            <a:chExt cx="4005931" cy="3941748"/>
          </a:xfrm>
        </p:grpSpPr>
        <p:grpSp>
          <p:nvGrpSpPr>
            <p:cNvPr id="101" name="ridge peaks"/>
            <p:cNvGrpSpPr/>
            <p:nvPr/>
          </p:nvGrpSpPr>
          <p:grpSpPr>
            <a:xfrm>
              <a:off x="7412132" y="1830422"/>
              <a:ext cx="973377" cy="1374339"/>
              <a:chOff x="8251835" y="5421767"/>
              <a:chExt cx="973377" cy="1374339"/>
            </a:xfrm>
          </p:grpSpPr>
          <p:sp>
            <p:nvSpPr>
              <p:cNvPr id="83" name="正方形/長方形 82"/>
              <p:cNvSpPr/>
              <p:nvPr/>
            </p:nvSpPr>
            <p:spPr>
              <a:xfrm>
                <a:off x="8251835" y="588170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正方形/長方形 83"/>
              <p:cNvSpPr/>
              <p:nvPr/>
            </p:nvSpPr>
            <p:spPr>
              <a:xfrm>
                <a:off x="8264670" y="5777683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正方形/長方形 84"/>
              <p:cNvSpPr/>
              <p:nvPr/>
            </p:nvSpPr>
            <p:spPr>
              <a:xfrm>
                <a:off x="8277505" y="567366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正方形/長方形 85"/>
              <p:cNvSpPr/>
              <p:nvPr/>
            </p:nvSpPr>
            <p:spPr>
              <a:xfrm>
                <a:off x="8277505" y="5549039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正方形/長方形 86"/>
              <p:cNvSpPr/>
              <p:nvPr/>
            </p:nvSpPr>
            <p:spPr>
              <a:xfrm>
                <a:off x="8310812" y="542176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 87"/>
              <p:cNvSpPr/>
              <p:nvPr/>
            </p:nvSpPr>
            <p:spPr>
              <a:xfrm>
                <a:off x="8659259" y="5822425"/>
                <a:ext cx="368489" cy="81887"/>
              </a:xfrm>
              <a:custGeom>
                <a:avLst/>
                <a:gdLst>
                  <a:gd name="connsiteX0" fmla="*/ 0 w 368489"/>
                  <a:gd name="connsiteY0" fmla="*/ 0 h 81887"/>
                  <a:gd name="connsiteX1" fmla="*/ 122829 w 368489"/>
                  <a:gd name="connsiteY1" fmla="*/ 68239 h 81887"/>
                  <a:gd name="connsiteX2" fmla="*/ 368489 w 368489"/>
                  <a:gd name="connsiteY2" fmla="*/ 81887 h 81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8489" h="81887">
                    <a:moveTo>
                      <a:pt x="0" y="0"/>
                    </a:moveTo>
                    <a:cubicBezTo>
                      <a:pt x="30707" y="27295"/>
                      <a:pt x="61414" y="54591"/>
                      <a:pt x="122829" y="68239"/>
                    </a:cubicBezTo>
                    <a:cubicBezTo>
                      <a:pt x="184244" y="81887"/>
                      <a:pt x="332095" y="79612"/>
                      <a:pt x="368489" y="8188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フリーフォーム 88"/>
              <p:cNvSpPr/>
              <p:nvPr/>
            </p:nvSpPr>
            <p:spPr>
              <a:xfrm>
                <a:off x="8536429" y="5877016"/>
                <a:ext cx="259307" cy="125217"/>
              </a:xfrm>
              <a:custGeom>
                <a:avLst/>
                <a:gdLst>
                  <a:gd name="connsiteX0" fmla="*/ 0 w 259307"/>
                  <a:gd name="connsiteY0" fmla="*/ 0 h 125217"/>
                  <a:gd name="connsiteX1" fmla="*/ 122830 w 259307"/>
                  <a:gd name="connsiteY1" fmla="*/ 81887 h 125217"/>
                  <a:gd name="connsiteX2" fmla="*/ 259307 w 259307"/>
                  <a:gd name="connsiteY2" fmla="*/ 122830 h 125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307" h="125217">
                    <a:moveTo>
                      <a:pt x="0" y="0"/>
                    </a:moveTo>
                    <a:cubicBezTo>
                      <a:pt x="39806" y="30707"/>
                      <a:pt x="79612" y="61415"/>
                      <a:pt x="122830" y="81887"/>
                    </a:cubicBezTo>
                    <a:cubicBezTo>
                      <a:pt x="166048" y="102359"/>
                      <a:pt x="181970" y="134203"/>
                      <a:pt x="259307" y="12283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フリーフォーム 89"/>
              <p:cNvSpPr/>
              <p:nvPr/>
            </p:nvSpPr>
            <p:spPr>
              <a:xfrm>
                <a:off x="8726102" y="5780921"/>
                <a:ext cx="192464" cy="123391"/>
              </a:xfrm>
              <a:custGeom>
                <a:avLst/>
                <a:gdLst>
                  <a:gd name="connsiteX0" fmla="*/ 1395 w 192464"/>
                  <a:gd name="connsiteY0" fmla="*/ 561 h 123391"/>
                  <a:gd name="connsiteX1" fmla="*/ 192464 w 192464"/>
                  <a:gd name="connsiteY1" fmla="*/ 123391 h 123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464" h="123391">
                    <a:moveTo>
                      <a:pt x="1395" y="561"/>
                    </a:moveTo>
                    <a:cubicBezTo>
                      <a:pt x="-19077" y="-9675"/>
                      <a:pt x="192464" y="123391"/>
                      <a:pt x="192464" y="12339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9" name="ridge strength peaks"/>
            <p:cNvGrpSpPr/>
            <p:nvPr/>
          </p:nvGrpSpPr>
          <p:grpSpPr>
            <a:xfrm>
              <a:off x="4860446" y="1827471"/>
              <a:ext cx="973377" cy="1374339"/>
              <a:chOff x="4111256" y="2991459"/>
              <a:chExt cx="973377" cy="1374339"/>
            </a:xfrm>
          </p:grpSpPr>
          <p:sp>
            <p:nvSpPr>
              <p:cNvPr id="102" name="正方形/長方形 101"/>
              <p:cNvSpPr/>
              <p:nvPr/>
            </p:nvSpPr>
            <p:spPr>
              <a:xfrm>
                <a:off x="4111256" y="345139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正方形/長方形 102"/>
              <p:cNvSpPr/>
              <p:nvPr/>
            </p:nvSpPr>
            <p:spPr>
              <a:xfrm>
                <a:off x="4124091" y="334737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正方形/長方形 103"/>
              <p:cNvSpPr/>
              <p:nvPr/>
            </p:nvSpPr>
            <p:spPr>
              <a:xfrm>
                <a:off x="4136926" y="3243352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正方形/長方形 104"/>
              <p:cNvSpPr/>
              <p:nvPr/>
            </p:nvSpPr>
            <p:spPr>
              <a:xfrm>
                <a:off x="4136926" y="3118731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正方形/長方形 105"/>
              <p:cNvSpPr/>
              <p:nvPr/>
            </p:nvSpPr>
            <p:spPr>
              <a:xfrm>
                <a:off x="4170233" y="2991459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フリーフォーム 106"/>
              <p:cNvSpPr/>
              <p:nvPr/>
            </p:nvSpPr>
            <p:spPr>
              <a:xfrm>
                <a:off x="4303461" y="3480709"/>
                <a:ext cx="464024" cy="122991"/>
              </a:xfrm>
              <a:custGeom>
                <a:avLst/>
                <a:gdLst>
                  <a:gd name="connsiteX0" fmla="*/ 0 w 464024"/>
                  <a:gd name="connsiteY0" fmla="*/ 0 h 122991"/>
                  <a:gd name="connsiteX1" fmla="*/ 163773 w 464024"/>
                  <a:gd name="connsiteY1" fmla="*/ 122830 h 122991"/>
                  <a:gd name="connsiteX2" fmla="*/ 232012 w 464024"/>
                  <a:gd name="connsiteY2" fmla="*/ 27295 h 122991"/>
                  <a:gd name="connsiteX3" fmla="*/ 464024 w 464024"/>
                  <a:gd name="connsiteY3" fmla="*/ 81886 h 122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024" h="122991">
                    <a:moveTo>
                      <a:pt x="0" y="0"/>
                    </a:moveTo>
                    <a:cubicBezTo>
                      <a:pt x="62552" y="59140"/>
                      <a:pt x="125104" y="118281"/>
                      <a:pt x="163773" y="122830"/>
                    </a:cubicBezTo>
                    <a:cubicBezTo>
                      <a:pt x="202442" y="127379"/>
                      <a:pt x="181970" y="34119"/>
                      <a:pt x="232012" y="27295"/>
                    </a:cubicBezTo>
                    <a:cubicBezTo>
                      <a:pt x="282054" y="20471"/>
                      <a:pt x="425355" y="75062"/>
                      <a:pt x="464024" y="81886"/>
                    </a:cubicBezTo>
                  </a:path>
                </a:pathLst>
              </a:custGeom>
              <a:noFill/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フリーフォーム 107"/>
              <p:cNvSpPr/>
              <p:nvPr/>
            </p:nvSpPr>
            <p:spPr>
              <a:xfrm>
                <a:off x="4425946" y="3344000"/>
                <a:ext cx="502895" cy="136709"/>
              </a:xfrm>
              <a:custGeom>
                <a:avLst/>
                <a:gdLst>
                  <a:gd name="connsiteX0" fmla="*/ 379226 w 502895"/>
                  <a:gd name="connsiteY0" fmla="*/ 0 h 136709"/>
                  <a:gd name="connsiteX1" fmla="*/ 338283 w 502895"/>
                  <a:gd name="connsiteY1" fmla="*/ 40943 h 136709"/>
                  <a:gd name="connsiteX2" fmla="*/ 502056 w 502895"/>
                  <a:gd name="connsiteY2" fmla="*/ 136477 h 136709"/>
                  <a:gd name="connsiteX3" fmla="*/ 256396 w 502895"/>
                  <a:gd name="connsiteY3" fmla="*/ 68238 h 136709"/>
                  <a:gd name="connsiteX4" fmla="*/ 38032 w 502895"/>
                  <a:gd name="connsiteY4" fmla="*/ 81886 h 136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895" h="136709">
                    <a:moveTo>
                      <a:pt x="379226" y="0"/>
                    </a:moveTo>
                    <a:cubicBezTo>
                      <a:pt x="348518" y="9098"/>
                      <a:pt x="317811" y="18197"/>
                      <a:pt x="338283" y="40943"/>
                    </a:cubicBezTo>
                    <a:cubicBezTo>
                      <a:pt x="358755" y="63689"/>
                      <a:pt x="515704" y="131928"/>
                      <a:pt x="502056" y="136477"/>
                    </a:cubicBezTo>
                    <a:cubicBezTo>
                      <a:pt x="488408" y="141026"/>
                      <a:pt x="333733" y="77336"/>
                      <a:pt x="256396" y="68238"/>
                    </a:cubicBezTo>
                    <a:cubicBezTo>
                      <a:pt x="179059" y="59140"/>
                      <a:pt x="-100720" y="25020"/>
                      <a:pt x="38032" y="81886"/>
                    </a:cubicBezTo>
                  </a:path>
                </a:pathLst>
              </a:custGeom>
              <a:noFill/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13" name="直線矢印コネクタ 112"/>
            <p:cNvCxnSpPr/>
            <p:nvPr/>
          </p:nvCxnSpPr>
          <p:spPr>
            <a:xfrm>
              <a:off x="5833823" y="3213734"/>
              <a:ext cx="460479" cy="649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矢印コネクタ 114"/>
            <p:cNvCxnSpPr/>
            <p:nvPr/>
          </p:nvCxnSpPr>
          <p:spPr>
            <a:xfrm flipH="1">
              <a:off x="6922722" y="3158348"/>
              <a:ext cx="444489" cy="661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scale space ridges"/>
            <p:cNvGrpSpPr/>
            <p:nvPr/>
          </p:nvGrpSpPr>
          <p:grpSpPr>
            <a:xfrm>
              <a:off x="6052940" y="3824093"/>
              <a:ext cx="973377" cy="1374339"/>
              <a:chOff x="6052940" y="3824093"/>
              <a:chExt cx="973377" cy="1374339"/>
            </a:xfrm>
          </p:grpSpPr>
          <p:sp>
            <p:nvSpPr>
              <p:cNvPr id="118" name="正方形/長方形 117"/>
              <p:cNvSpPr/>
              <p:nvPr/>
            </p:nvSpPr>
            <p:spPr>
              <a:xfrm>
                <a:off x="6052940" y="4284032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正方形/長方形 118"/>
              <p:cNvSpPr/>
              <p:nvPr/>
            </p:nvSpPr>
            <p:spPr>
              <a:xfrm>
                <a:off x="6065775" y="4180009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正方形/長方形 119"/>
              <p:cNvSpPr/>
              <p:nvPr/>
            </p:nvSpPr>
            <p:spPr>
              <a:xfrm>
                <a:off x="6078610" y="407598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正方形/長方形 120"/>
              <p:cNvSpPr/>
              <p:nvPr/>
            </p:nvSpPr>
            <p:spPr>
              <a:xfrm>
                <a:off x="6078610" y="395136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正方形/長方形 121"/>
              <p:cNvSpPr/>
              <p:nvPr/>
            </p:nvSpPr>
            <p:spPr>
              <a:xfrm>
                <a:off x="6111917" y="3824093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  <a:scene3d>
                <a:camera prst="isometricOffAxis1Top">
                  <a:rot lat="18938340" lon="17625432" rev="4726123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フリーフォーム 122"/>
              <p:cNvSpPr/>
              <p:nvPr/>
            </p:nvSpPr>
            <p:spPr>
              <a:xfrm>
                <a:off x="6485206" y="4192172"/>
                <a:ext cx="99036" cy="57096"/>
              </a:xfrm>
              <a:custGeom>
                <a:avLst/>
                <a:gdLst>
                  <a:gd name="connsiteX0" fmla="*/ 0 w 99036"/>
                  <a:gd name="connsiteY0" fmla="*/ 0 h 57096"/>
                  <a:gd name="connsiteX1" fmla="*/ 28136 w 99036"/>
                  <a:gd name="connsiteY1" fmla="*/ 56271 h 57096"/>
                  <a:gd name="connsiteX2" fmla="*/ 98474 w 99036"/>
                  <a:gd name="connsiteY2" fmla="*/ 56271 h 57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36" h="57096">
                    <a:moveTo>
                      <a:pt x="0" y="0"/>
                    </a:moveTo>
                    <a:cubicBezTo>
                      <a:pt x="9379" y="18757"/>
                      <a:pt x="11724" y="46893"/>
                      <a:pt x="28136" y="56271"/>
                    </a:cubicBezTo>
                    <a:cubicBezTo>
                      <a:pt x="44548" y="65649"/>
                      <a:pt x="105508" y="-9378"/>
                      <a:pt x="98474" y="5627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フリーフォーム 123"/>
              <p:cNvSpPr/>
              <p:nvPr/>
            </p:nvSpPr>
            <p:spPr>
              <a:xfrm>
                <a:off x="6316394" y="4262511"/>
                <a:ext cx="154744" cy="58005"/>
              </a:xfrm>
              <a:custGeom>
                <a:avLst/>
                <a:gdLst>
                  <a:gd name="connsiteX0" fmla="*/ 0 w 154744"/>
                  <a:gd name="connsiteY0" fmla="*/ 0 h 58005"/>
                  <a:gd name="connsiteX1" fmla="*/ 84406 w 154744"/>
                  <a:gd name="connsiteY1" fmla="*/ 56271 h 58005"/>
                  <a:gd name="connsiteX2" fmla="*/ 154744 w 154744"/>
                  <a:gd name="connsiteY2" fmla="*/ 56271 h 5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4744" h="58005">
                    <a:moveTo>
                      <a:pt x="0" y="0"/>
                    </a:moveTo>
                    <a:cubicBezTo>
                      <a:pt x="29308" y="23446"/>
                      <a:pt x="58616" y="46893"/>
                      <a:pt x="84406" y="56271"/>
                    </a:cubicBezTo>
                    <a:cubicBezTo>
                      <a:pt x="110196" y="65649"/>
                      <a:pt x="58615" y="32825"/>
                      <a:pt x="154744" y="5627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フリーフォーム 124"/>
              <p:cNvSpPr/>
              <p:nvPr/>
            </p:nvSpPr>
            <p:spPr>
              <a:xfrm>
                <a:off x="6738425" y="4192172"/>
                <a:ext cx="112541" cy="133918"/>
              </a:xfrm>
              <a:custGeom>
                <a:avLst/>
                <a:gdLst>
                  <a:gd name="connsiteX0" fmla="*/ 0 w 112541"/>
                  <a:gd name="connsiteY0" fmla="*/ 0 h 133918"/>
                  <a:gd name="connsiteX1" fmla="*/ 28135 w 112541"/>
                  <a:gd name="connsiteY1" fmla="*/ 70339 h 133918"/>
                  <a:gd name="connsiteX2" fmla="*/ 112541 w 112541"/>
                  <a:gd name="connsiteY2" fmla="*/ 84406 h 133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541" h="133918">
                    <a:moveTo>
                      <a:pt x="0" y="0"/>
                    </a:moveTo>
                    <a:cubicBezTo>
                      <a:pt x="4689" y="28135"/>
                      <a:pt x="9378" y="56271"/>
                      <a:pt x="28135" y="70339"/>
                    </a:cubicBezTo>
                    <a:cubicBezTo>
                      <a:pt x="46892" y="84407"/>
                      <a:pt x="91440" y="196947"/>
                      <a:pt x="112541" y="8440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フリーフォーム 125"/>
              <p:cNvSpPr/>
              <p:nvPr/>
            </p:nvSpPr>
            <p:spPr>
              <a:xfrm>
                <a:off x="6516537" y="4304714"/>
                <a:ext cx="81307" cy="112541"/>
              </a:xfrm>
              <a:custGeom>
                <a:avLst/>
                <a:gdLst>
                  <a:gd name="connsiteX0" fmla="*/ 24940 w 81307"/>
                  <a:gd name="connsiteY0" fmla="*/ 0 h 112541"/>
                  <a:gd name="connsiteX1" fmla="*/ 81211 w 81307"/>
                  <a:gd name="connsiteY1" fmla="*/ 70338 h 112541"/>
                  <a:gd name="connsiteX2" fmla="*/ 53075 w 81307"/>
                  <a:gd name="connsiteY2" fmla="*/ 112541 h 112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307" h="112541">
                    <a:moveTo>
                      <a:pt x="24940" y="0"/>
                    </a:moveTo>
                    <a:cubicBezTo>
                      <a:pt x="50731" y="25790"/>
                      <a:pt x="76522" y="51581"/>
                      <a:pt x="81211" y="70338"/>
                    </a:cubicBezTo>
                    <a:cubicBezTo>
                      <a:pt x="85900" y="89095"/>
                      <a:pt x="-82913" y="72683"/>
                      <a:pt x="53075" y="11254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7" name="テキスト ボックス 126"/>
            <p:cNvSpPr txBox="1"/>
            <p:nvPr/>
          </p:nvSpPr>
          <p:spPr>
            <a:xfrm>
              <a:off x="4793136" y="1256684"/>
              <a:ext cx="1107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谷の頂点</a:t>
              </a:r>
            </a:p>
          </p:txBody>
        </p:sp>
        <p:sp>
          <p:nvSpPr>
            <p:cNvPr id="128" name="テキスト ボックス 127"/>
            <p:cNvSpPr txBox="1"/>
            <p:nvPr/>
          </p:nvSpPr>
          <p:spPr>
            <a:xfrm>
              <a:off x="6998574" y="1271079"/>
              <a:ext cx="180049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谷強度の極大点</a:t>
              </a:r>
            </a:p>
          </p:txBody>
        </p:sp>
      </p:grpSp>
      <p:grpSp>
        <p:nvGrpSpPr>
          <p:cNvPr id="67" name="Third picture"/>
          <p:cNvGrpSpPr/>
          <p:nvPr/>
        </p:nvGrpSpPr>
        <p:grpSpPr>
          <a:xfrm>
            <a:off x="6124752" y="1970817"/>
            <a:ext cx="1386465" cy="3653283"/>
            <a:chOff x="6124752" y="1970817"/>
            <a:chExt cx="1386465" cy="3653283"/>
          </a:xfrm>
        </p:grpSpPr>
        <p:grpSp>
          <p:nvGrpSpPr>
            <p:cNvPr id="40" name="Ridge strength peaks"/>
            <p:cNvGrpSpPr/>
            <p:nvPr/>
          </p:nvGrpSpPr>
          <p:grpSpPr>
            <a:xfrm>
              <a:off x="6124752" y="4249761"/>
              <a:ext cx="973377" cy="1374339"/>
              <a:chOff x="7444396" y="4332681"/>
              <a:chExt cx="973377" cy="1374339"/>
            </a:xfrm>
          </p:grpSpPr>
          <p:grpSp>
            <p:nvGrpSpPr>
              <p:cNvPr id="39" name="グループ化 38"/>
              <p:cNvGrpSpPr/>
              <p:nvPr/>
            </p:nvGrpSpPr>
            <p:grpSpPr>
              <a:xfrm>
                <a:off x="7444396" y="4332681"/>
                <a:ext cx="973377" cy="1374339"/>
                <a:chOff x="7444396" y="4332681"/>
                <a:chExt cx="973377" cy="1374339"/>
              </a:xfrm>
            </p:grpSpPr>
            <p:sp>
              <p:nvSpPr>
                <p:cNvPr id="13" name="正方形/長方形 12"/>
                <p:cNvSpPr/>
                <p:nvPr/>
              </p:nvSpPr>
              <p:spPr>
                <a:xfrm>
                  <a:off x="7444396" y="4792620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shade val="50000"/>
                      <a:alpha val="95000"/>
                    </a:schemeClr>
                  </a:solidFill>
                </a:ln>
                <a:scene3d>
                  <a:camera prst="isometricOffAxis1Top">
                    <a:rot lat="18938340" lon="17625432" rev="4726123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正方形/長方形 13"/>
                <p:cNvSpPr/>
                <p:nvPr/>
              </p:nvSpPr>
              <p:spPr>
                <a:xfrm>
                  <a:off x="7457231" y="4688597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shade val="50000"/>
                      <a:alpha val="95000"/>
                    </a:schemeClr>
                  </a:solidFill>
                </a:ln>
                <a:scene3d>
                  <a:camera prst="isometricOffAxis1Top">
                    <a:rot lat="18938340" lon="17625432" rev="4726123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正方形/長方形 14"/>
                <p:cNvSpPr/>
                <p:nvPr/>
              </p:nvSpPr>
              <p:spPr>
                <a:xfrm>
                  <a:off x="7470066" y="4584574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shade val="50000"/>
                      <a:alpha val="95000"/>
                    </a:schemeClr>
                  </a:solidFill>
                </a:ln>
                <a:scene3d>
                  <a:camera prst="isometricOffAxis1Top">
                    <a:rot lat="18938340" lon="17625432" rev="4726123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" name="正方形/長方形 15"/>
                <p:cNvSpPr/>
                <p:nvPr/>
              </p:nvSpPr>
              <p:spPr>
                <a:xfrm>
                  <a:off x="7470066" y="4459953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shade val="50000"/>
                      <a:alpha val="95000"/>
                    </a:schemeClr>
                  </a:solidFill>
                </a:ln>
                <a:scene3d>
                  <a:camera prst="isometricOffAxis1Top">
                    <a:rot lat="18938340" lon="17625432" rev="4726123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正方形/長方形 16"/>
                <p:cNvSpPr/>
                <p:nvPr/>
              </p:nvSpPr>
              <p:spPr>
                <a:xfrm>
                  <a:off x="7503373" y="4332681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shade val="50000"/>
                      <a:alpha val="95000"/>
                    </a:schemeClr>
                  </a:solidFill>
                </a:ln>
                <a:scene3d>
                  <a:camera prst="isometricOffAxis1Top">
                    <a:rot lat="18938340" lon="17625432" rev="4726123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8" name="フリーフォーム 17"/>
              <p:cNvSpPr/>
              <p:nvPr/>
            </p:nvSpPr>
            <p:spPr>
              <a:xfrm>
                <a:off x="7636601" y="4821931"/>
                <a:ext cx="464024" cy="122991"/>
              </a:xfrm>
              <a:custGeom>
                <a:avLst/>
                <a:gdLst>
                  <a:gd name="connsiteX0" fmla="*/ 0 w 464024"/>
                  <a:gd name="connsiteY0" fmla="*/ 0 h 122991"/>
                  <a:gd name="connsiteX1" fmla="*/ 163773 w 464024"/>
                  <a:gd name="connsiteY1" fmla="*/ 122830 h 122991"/>
                  <a:gd name="connsiteX2" fmla="*/ 232012 w 464024"/>
                  <a:gd name="connsiteY2" fmla="*/ 27295 h 122991"/>
                  <a:gd name="connsiteX3" fmla="*/ 464024 w 464024"/>
                  <a:gd name="connsiteY3" fmla="*/ 81886 h 122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024" h="122991">
                    <a:moveTo>
                      <a:pt x="0" y="0"/>
                    </a:moveTo>
                    <a:cubicBezTo>
                      <a:pt x="62552" y="59140"/>
                      <a:pt x="125104" y="118281"/>
                      <a:pt x="163773" y="122830"/>
                    </a:cubicBezTo>
                    <a:cubicBezTo>
                      <a:pt x="202442" y="127379"/>
                      <a:pt x="181970" y="34119"/>
                      <a:pt x="232012" y="27295"/>
                    </a:cubicBezTo>
                    <a:cubicBezTo>
                      <a:pt x="282054" y="20471"/>
                      <a:pt x="425355" y="75062"/>
                      <a:pt x="464024" y="81886"/>
                    </a:cubicBezTo>
                  </a:path>
                </a:pathLst>
              </a:custGeom>
              <a:noFill/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フリーフォーム 18"/>
              <p:cNvSpPr/>
              <p:nvPr/>
            </p:nvSpPr>
            <p:spPr>
              <a:xfrm>
                <a:off x="7759086" y="4685222"/>
                <a:ext cx="502895" cy="136709"/>
              </a:xfrm>
              <a:custGeom>
                <a:avLst/>
                <a:gdLst>
                  <a:gd name="connsiteX0" fmla="*/ 379226 w 502895"/>
                  <a:gd name="connsiteY0" fmla="*/ 0 h 136709"/>
                  <a:gd name="connsiteX1" fmla="*/ 338283 w 502895"/>
                  <a:gd name="connsiteY1" fmla="*/ 40943 h 136709"/>
                  <a:gd name="connsiteX2" fmla="*/ 502056 w 502895"/>
                  <a:gd name="connsiteY2" fmla="*/ 136477 h 136709"/>
                  <a:gd name="connsiteX3" fmla="*/ 256396 w 502895"/>
                  <a:gd name="connsiteY3" fmla="*/ 68238 h 136709"/>
                  <a:gd name="connsiteX4" fmla="*/ 38032 w 502895"/>
                  <a:gd name="connsiteY4" fmla="*/ 81886 h 136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895" h="136709">
                    <a:moveTo>
                      <a:pt x="379226" y="0"/>
                    </a:moveTo>
                    <a:cubicBezTo>
                      <a:pt x="348518" y="9098"/>
                      <a:pt x="317811" y="18197"/>
                      <a:pt x="338283" y="40943"/>
                    </a:cubicBezTo>
                    <a:cubicBezTo>
                      <a:pt x="358755" y="63689"/>
                      <a:pt x="515704" y="131928"/>
                      <a:pt x="502056" y="136477"/>
                    </a:cubicBezTo>
                    <a:cubicBezTo>
                      <a:pt x="488408" y="141026"/>
                      <a:pt x="333733" y="77336"/>
                      <a:pt x="256396" y="68238"/>
                    </a:cubicBezTo>
                    <a:cubicBezTo>
                      <a:pt x="179059" y="59140"/>
                      <a:pt x="-100720" y="25020"/>
                      <a:pt x="38032" y="81886"/>
                    </a:cubicBezTo>
                  </a:path>
                </a:pathLst>
              </a:custGeom>
              <a:noFill/>
              <a:ln>
                <a:solidFill>
                  <a:schemeClr val="accent1">
                    <a:shade val="5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8" name="下矢印 57"/>
            <p:cNvSpPr/>
            <p:nvPr/>
          </p:nvSpPr>
          <p:spPr>
            <a:xfrm>
              <a:off x="6388764" y="3711427"/>
              <a:ext cx="484632" cy="44052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Straight Arrow Connector 2"/>
            <p:cNvCxnSpPr/>
            <p:nvPr/>
          </p:nvCxnSpPr>
          <p:spPr>
            <a:xfrm>
              <a:off x="6569922" y="3140025"/>
              <a:ext cx="941295" cy="225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14"/>
            <p:cNvCxnSpPr/>
            <p:nvPr/>
          </p:nvCxnSpPr>
          <p:spPr>
            <a:xfrm flipV="1">
              <a:off x="6551994" y="2850153"/>
              <a:ext cx="290144" cy="279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17"/>
            <p:cNvCxnSpPr/>
            <p:nvPr/>
          </p:nvCxnSpPr>
          <p:spPr>
            <a:xfrm flipV="1">
              <a:off x="6551994" y="1970817"/>
              <a:ext cx="0" cy="1159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20"/>
            <p:cNvSpPr txBox="1"/>
            <p:nvPr/>
          </p:nvSpPr>
          <p:spPr>
            <a:xfrm>
              <a:off x="7206032" y="3316069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x</a:t>
              </a:r>
            </a:p>
          </p:txBody>
        </p:sp>
        <p:sp>
          <p:nvSpPr>
            <p:cNvPr id="63" name="TextBox 21"/>
            <p:cNvSpPr txBox="1"/>
            <p:nvPr/>
          </p:nvSpPr>
          <p:spPr>
            <a:xfrm>
              <a:off x="6631080" y="2486457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y</a:t>
              </a:r>
            </a:p>
          </p:txBody>
        </p:sp>
        <p:sp>
          <p:nvSpPr>
            <p:cNvPr id="64" name="TextBox 22"/>
            <p:cNvSpPr txBox="1"/>
            <p:nvPr/>
          </p:nvSpPr>
          <p:spPr>
            <a:xfrm>
              <a:off x="6303208" y="2190923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942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07504" y="188640"/>
            <a:ext cx="8568952" cy="432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考察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6077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146" y="930207"/>
            <a:ext cx="4000552" cy="25810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57977" y="3770457"/>
            <a:ext cx="398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一部の血管しか抽出できない</a:t>
            </a:r>
            <a:endParaRPr lang="en-US" altLang="ja-JP" sz="2400" dirty="0"/>
          </a:p>
        </p:txBody>
      </p:sp>
      <p:sp>
        <p:nvSpPr>
          <p:cNvPr id="40" name="Down Arrow 39"/>
          <p:cNvSpPr/>
          <p:nvPr/>
        </p:nvSpPr>
        <p:spPr>
          <a:xfrm>
            <a:off x="2045251" y="4421620"/>
            <a:ext cx="484632" cy="327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76486" y="4939095"/>
            <a:ext cx="4554821" cy="1261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原因</a:t>
            </a:r>
            <a:endParaRPr lang="en-US" altLang="ja-JP" sz="2800" dirty="0"/>
          </a:p>
          <a:p>
            <a:r>
              <a:rPr lang="ja-JP" altLang="en-US" sz="2400" dirty="0"/>
              <a:t>→対称性がない谷はスケールの増大につれて，頂点がずれる</a:t>
            </a:r>
            <a:endParaRPr lang="en-US" altLang="ja-JP" sz="24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t="22305" r="17284" b="15829"/>
          <a:stretch/>
        </p:blipFill>
        <p:spPr>
          <a:xfrm>
            <a:off x="5340472" y="3648595"/>
            <a:ext cx="3335984" cy="2581000"/>
          </a:xfrm>
          <a:prstGeom prst="rect">
            <a:avLst/>
          </a:prstGeom>
        </p:spPr>
      </p:pic>
      <p:cxnSp>
        <p:nvCxnSpPr>
          <p:cNvPr id="15" name="直線矢印コネクタ 14"/>
          <p:cNvCxnSpPr>
            <a:endCxn id="8" idx="0"/>
          </p:cNvCxnSpPr>
          <p:nvPr/>
        </p:nvCxnSpPr>
        <p:spPr>
          <a:xfrm flipH="1">
            <a:off x="7008464" y="2175023"/>
            <a:ext cx="1936" cy="1473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6747823" y="1756244"/>
            <a:ext cx="424714" cy="407788"/>
          </a:xfrm>
          <a:prstGeom prst="ellipse">
            <a:avLst/>
          </a:prstGeom>
          <a:solidFill>
            <a:srgbClr val="4F81BD">
              <a:alpha val="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6" y="930207"/>
            <a:ext cx="4022163" cy="25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2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166690" y="199255"/>
            <a:ext cx="5516934" cy="823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まとめと今後の予定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66690" y="1568727"/>
            <a:ext cx="8364790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n"/>
            </a:pPr>
            <a:r>
              <a:rPr lang="ja-JP" altLang="en-US" sz="3600" dirty="0">
                <a:latin typeface="+mn-ea"/>
              </a:rPr>
              <a:t>まとめ</a:t>
            </a:r>
            <a:endParaRPr lang="en-US" altLang="ja-JP" sz="3600" dirty="0">
              <a:latin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+mn-ea"/>
              </a:rPr>
              <a:t>コンピュータビジョンの学習</a:t>
            </a:r>
            <a:endParaRPr lang="en-US" altLang="ja-JP" sz="2800" dirty="0">
              <a:latin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+mn-ea"/>
              </a:rPr>
              <a:t>モノクロ画像からの血管抽出プログラムの作成　</a:t>
            </a:r>
            <a:endParaRPr lang="en-US" altLang="ja-JP" sz="2800" dirty="0">
              <a:latin typeface="+mn-ea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altLang="ja-JP" sz="36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690" y="3878507"/>
            <a:ext cx="75248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SzPct val="100000"/>
              <a:buFont typeface="Wingdings" panose="05000000000000000000" pitchFamily="2" charset="2"/>
              <a:buChar char="n"/>
            </a:pPr>
            <a:r>
              <a:rPr lang="ja-JP" altLang="en-US" sz="3600" dirty="0"/>
              <a:t>今後の予定</a:t>
            </a:r>
            <a:endParaRPr lang="en-US" altLang="ja-JP" sz="3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血管抽出アルゴリズムの改良</a:t>
            </a:r>
            <a:endParaRPr lang="en-US" altLang="ja-JP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得たデータを機械学習に利用</a:t>
            </a:r>
            <a:endParaRPr lang="en-US" altLang="ja-JP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カラー画像から血管抽出プログラムの作成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57660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7568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90539" y="1280830"/>
                <a:ext cx="3384644" cy="914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ja-JP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𝑞𝑞</m:t>
                          </m:r>
                        </m:sub>
                      </m:sSub>
                      <m:r>
                        <a:rPr lang="ja-JP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ja-JP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ja-JP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ja-JP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ja-JP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ja-JP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ja-JP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ja-JP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𝑞𝑞</m:t>
                                  </m:r>
                                </m:sub>
                              </m:sSub>
                              <m:r>
                                <a:rPr lang="ja-JP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ja-JP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ja-JP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ja-JP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ja-JP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ja-JP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ja-JP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ja-JP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𝑝𝑝</m:t>
                                  </m:r>
                                </m:sub>
                              </m:sSub>
                              <m:r>
                                <a:rPr lang="ja-JP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ja-JP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ja-JP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ja-JP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39" y="1280830"/>
                <a:ext cx="3384644" cy="9144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コンテンツ プレースホルダー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031" y="432693"/>
            <a:ext cx="4046673" cy="2610757"/>
          </a:xfr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030" y="3603682"/>
            <a:ext cx="4046674" cy="2610758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328863" y="46782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骨格化</a:t>
            </a:r>
          </a:p>
        </p:txBody>
      </p:sp>
    </p:spTree>
    <p:extLst>
      <p:ext uri="{BB962C8B-B14F-4D97-AF65-F5344CB8AC3E}">
        <p14:creationId xmlns:p14="http://schemas.microsoft.com/office/powerpoint/2010/main" val="2936467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969" y="3288324"/>
            <a:ext cx="4624244" cy="298338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969" y="167216"/>
            <a:ext cx="4615962" cy="297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5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43649"/>
          </a:xfrm>
        </p:spPr>
        <p:txBody>
          <a:bodyPr/>
          <a:lstStyle/>
          <a:p>
            <a:r>
              <a:rPr kumimoji="1" lang="ja-JP" altLang="en-US" dirty="0">
                <a:latin typeface="+mn-ea"/>
                <a:ea typeface="+mn-ea"/>
              </a:rPr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32080" y="1243649"/>
            <a:ext cx="6447501" cy="322800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+mn-ea"/>
              </a:rPr>
              <a:t>背景と目的</a:t>
            </a:r>
            <a:endParaRPr lang="en-US" altLang="ja-JP" sz="32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dirty="0">
                <a:latin typeface="+mn-ea"/>
              </a:rPr>
              <a:t>血管抽出アルゴリズム</a:t>
            </a:r>
            <a:r>
              <a:rPr lang="ja-JP" altLang="en-US" sz="3200" dirty="0">
                <a:latin typeface="+mn-ea"/>
              </a:rPr>
              <a:t>　</a:t>
            </a:r>
            <a:endParaRPr lang="en-US" altLang="ja-JP" sz="32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>
                <a:latin typeface="+mn-ea"/>
              </a:rPr>
              <a:t>谷の検出</a:t>
            </a:r>
            <a:endParaRPr lang="en-US" altLang="ja-JP" sz="2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>
                <a:latin typeface="+mn-ea"/>
              </a:rPr>
              <a:t>スケール空間</a:t>
            </a:r>
            <a:endParaRPr lang="en-US" altLang="ja-JP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>
                <a:cs typeface="Times New Roman" panose="02020603050405020304" pitchFamily="18" charset="0"/>
              </a:rPr>
              <a:t>谷強度</a:t>
            </a:r>
            <a:endParaRPr lang="en-US" altLang="ja-JP" sz="2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>
                <a:latin typeface="+mn-ea"/>
              </a:rPr>
              <a:t>谷の孤立化</a:t>
            </a:r>
            <a:endParaRPr lang="en-US" altLang="ja-JP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+mn-ea"/>
              </a:rPr>
              <a:t>アルゴリズムフローチャート</a:t>
            </a:r>
            <a:endParaRPr lang="en-US" altLang="ja-JP" sz="32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+mn-ea"/>
              </a:rPr>
              <a:t>まとめと今後の予定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059827" y="0"/>
            <a:ext cx="2084173" cy="365125"/>
          </a:xfrm>
        </p:spPr>
        <p:txBody>
          <a:bodyPr/>
          <a:lstStyle/>
          <a:p>
            <a:fld id="{519954A3-9DFD-4C44-94BA-B95130A3BA1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84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テキスト ボックス 5"/>
          <p:cNvSpPr txBox="1">
            <a:spLocks noChangeArrowheads="1"/>
          </p:cNvSpPr>
          <p:nvPr/>
        </p:nvSpPr>
        <p:spPr bwMode="auto">
          <a:xfrm>
            <a:off x="0" y="88469"/>
            <a:ext cx="9144000" cy="58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5000" rIns="90000" bIns="45000">
            <a:spAutoFit/>
          </a:bodyPr>
          <a:lstStyle/>
          <a:p>
            <a:pPr hangingPunct="0">
              <a:buSzPct val="45000"/>
            </a:pPr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背景と目的</a:t>
            </a:r>
            <a:endParaRPr lang="en-US" altLang="ja-JP" sz="3200" dirty="0">
              <a:solidFill>
                <a:prstClr val="black"/>
              </a:solidFill>
              <a:latin typeface="ＭＳ Ｐゴシック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1457688" y="4280697"/>
            <a:ext cx="6228624" cy="2107613"/>
            <a:chOff x="189938" y="1802542"/>
            <a:chExt cx="9064171" cy="3067094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189938" y="1802542"/>
              <a:ext cx="4512419" cy="3022564"/>
              <a:chOff x="189938" y="1802542"/>
              <a:chExt cx="4512419" cy="3022564"/>
            </a:xfrm>
          </p:grpSpPr>
          <p:pic>
            <p:nvPicPr>
              <p:cNvPr id="26" name="図 25"/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0764" y="1802542"/>
                <a:ext cx="2215159" cy="2763003"/>
              </a:xfrm>
              <a:prstGeom prst="rect">
                <a:avLst/>
              </a:prstGeom>
            </p:spPr>
          </p:pic>
          <p:sp>
            <p:nvSpPr>
              <p:cNvPr id="27" name="テキスト ボックス 26"/>
              <p:cNvSpPr txBox="1"/>
              <p:nvPr/>
            </p:nvSpPr>
            <p:spPr>
              <a:xfrm>
                <a:off x="189938" y="4422004"/>
                <a:ext cx="4512419" cy="40310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tIns="0" bIns="0" rtlCol="0">
                <a:spAutoFit/>
              </a:bodyPr>
              <a:lstStyle/>
              <a:p>
                <a:pPr algn="ctr"/>
                <a:r>
                  <a:rPr lang="en-US" altLang="ja-JP" dirty="0">
                    <a:solidFill>
                      <a:prstClr val="black"/>
                    </a:solidFill>
                  </a:rPr>
                  <a:t>da Vinci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 </a:t>
                </a:r>
                <a:r>
                  <a:rPr kumimoji="1" lang="en-US" altLang="ja-JP" dirty="0">
                    <a:solidFill>
                      <a:prstClr val="black"/>
                    </a:solidFill>
                  </a:rPr>
                  <a:t>Intuitive Surgical</a:t>
                </a:r>
                <a:r>
                  <a:rPr kumimoji="1" lang="ja-JP" altLang="en-US" dirty="0">
                    <a:solidFill>
                      <a:prstClr val="black"/>
                    </a:solidFill>
                  </a:rPr>
                  <a:t>社</a:t>
                </a:r>
              </a:p>
            </p:txBody>
          </p:sp>
        </p:grpSp>
        <p:grpSp>
          <p:nvGrpSpPr>
            <p:cNvPr id="23" name="グループ化 22"/>
            <p:cNvGrpSpPr/>
            <p:nvPr/>
          </p:nvGrpSpPr>
          <p:grpSpPr>
            <a:xfrm>
              <a:off x="5286571" y="2083327"/>
              <a:ext cx="3967538" cy="2786309"/>
              <a:chOff x="5286571" y="2083327"/>
              <a:chExt cx="3967538" cy="2786309"/>
            </a:xfrm>
          </p:grpSpPr>
          <p:pic>
            <p:nvPicPr>
              <p:cNvPr id="24" name="図 23" descr="http://www.paramount.co.jp/files/db/images/product/base/myspoon_main.jpg"/>
              <p:cNvPicPr/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667" b="94000" l="4167" r="9583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4143" y="2083327"/>
                <a:ext cx="3112391" cy="233518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" name="テキスト ボックス 24"/>
              <p:cNvSpPr txBox="1"/>
              <p:nvPr/>
            </p:nvSpPr>
            <p:spPr>
              <a:xfrm>
                <a:off x="5286571" y="4431510"/>
                <a:ext cx="3967538" cy="43812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tIns="0" bIns="0" rtlCol="0">
                <a:spAutoFit/>
              </a:bodyPr>
              <a:lstStyle/>
              <a:p>
                <a:pPr algn="ctr"/>
                <a:r>
                  <a:rPr lang="ja-JP" altLang="en-US" dirty="0">
                    <a:solidFill>
                      <a:prstClr val="black"/>
                    </a:solidFill>
                  </a:rPr>
                  <a:t>マイスプーン 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SECOM</a:t>
                </a:r>
                <a:r>
                  <a:rPr kumimoji="1" lang="ja-JP" altLang="en-US" dirty="0">
                    <a:solidFill>
                      <a:prstClr val="black"/>
                    </a:solidFill>
                  </a:rPr>
                  <a:t>社</a:t>
                </a:r>
              </a:p>
            </p:txBody>
          </p:sp>
        </p:grpSp>
      </p:grpSp>
      <p:sp>
        <p:nvSpPr>
          <p:cNvPr id="20" name="テキスト ボックス 19"/>
          <p:cNvSpPr txBox="1"/>
          <p:nvPr/>
        </p:nvSpPr>
        <p:spPr>
          <a:xfrm>
            <a:off x="552609" y="1200630"/>
            <a:ext cx="51347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ja-JP" altLang="en-US" sz="2400" dirty="0">
                <a:solidFill>
                  <a:prstClr val="black"/>
                </a:solidFill>
              </a:rPr>
              <a:t>社会問題</a:t>
            </a:r>
            <a:endParaRPr kumimoji="1" lang="en-US" altLang="ja-JP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prstClr val="black"/>
                </a:solidFill>
              </a:rPr>
              <a:t>医師不足</a:t>
            </a:r>
            <a:endParaRPr kumimoji="1" lang="en-US" altLang="ja-JP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prstClr val="black"/>
                </a:solidFill>
              </a:rPr>
              <a:t>医療施設の偏在化</a:t>
            </a:r>
            <a:endParaRPr kumimoji="1" lang="en-US" altLang="ja-JP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prstClr val="black"/>
                </a:solidFill>
              </a:rPr>
              <a:t>医療を受けられない患者の増加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52609" y="3037685"/>
            <a:ext cx="4132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ja-JP" altLang="en-US" sz="2400" dirty="0">
                <a:solidFill>
                  <a:prstClr val="black"/>
                </a:solidFill>
              </a:rPr>
              <a:t>医療現場の変化</a:t>
            </a:r>
            <a:endParaRPr kumimoji="1" lang="en-US" altLang="ja-JP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prstClr val="black"/>
                </a:solidFill>
              </a:rPr>
              <a:t>医療支援ロボットの利用</a:t>
            </a:r>
            <a:endParaRPr kumimoji="1"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37" name="スライド番号プレースホルダー 1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8138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07504" y="152556"/>
            <a:ext cx="2280854" cy="432060"/>
          </a:xfrm>
        </p:spPr>
        <p:txBody>
          <a:bodyPr>
            <a:noAutofit/>
          </a:bodyPr>
          <a:lstStyle/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背景と目的</a:t>
            </a:r>
            <a:endParaRPr kumimoji="1" lang="ja-JP" altLang="en-US" sz="3200" u="sng" dirty="0">
              <a:uFill>
                <a:solidFill>
                  <a:srgbClr val="00B050"/>
                </a:solidFill>
              </a:uFill>
              <a:latin typeface="+mn-lt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/>
        </p:nvSpPr>
        <p:spPr>
          <a:xfrm>
            <a:off x="107504" y="999632"/>
            <a:ext cx="8222705" cy="5605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ja-JP" altLang="en-US" sz="2600" dirty="0"/>
              <a:t>経皮的に生体情報を取得</a:t>
            </a:r>
            <a:endParaRPr lang="en-US" altLang="ja-JP" sz="26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2600" dirty="0"/>
              <a:t>血流計測での対象の固定</a:t>
            </a:r>
            <a:endParaRPr lang="en-US" altLang="ja-JP" sz="2600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固定する　　→　血流が阻害される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固定しない　→　測定領域がずれる</a:t>
            </a:r>
            <a:endParaRPr lang="en-US" altLang="ja-JP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dirty="0"/>
              <a:t>ロボットアーム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カラーカメラで自動的に対象を追跡</a:t>
            </a:r>
            <a:endParaRPr lang="en-US" altLang="ja-JP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dirty="0"/>
              <a:t>目的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カラー画像から血管を抽出</a:t>
            </a:r>
            <a:endParaRPr lang="en-US" altLang="ja-JP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>
            <a:off x="5627856" y="2090253"/>
            <a:ext cx="336216" cy="6366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64072" y="2177746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両方とも問題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752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107504" y="188640"/>
            <a:ext cx="5865794" cy="432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背景と目的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688244" y="5626499"/>
            <a:ext cx="2920621" cy="88097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800" dirty="0">
                <a:uFill>
                  <a:solidFill>
                    <a:srgbClr val="FF0000"/>
                  </a:solidFill>
                </a:uFill>
              </a:rPr>
              <a:t>他の方法による血管抽出が必要</a:t>
            </a:r>
            <a:endParaRPr lang="en-US" altLang="ja-JP" sz="2800" dirty="0">
              <a:uFill>
                <a:solidFill>
                  <a:srgbClr val="FF0000"/>
                </a:solidFill>
              </a:u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576015"/>
            <a:ext cx="4082100" cy="263361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60" y="2576015"/>
            <a:ext cx="4082098" cy="2633612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4846260" y="5444413"/>
            <a:ext cx="4109400" cy="12451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uFill>
                  <a:solidFill>
                    <a:srgbClr val="FF0000"/>
                  </a:solidFill>
                </a:uFill>
              </a:rPr>
              <a:t>近赤外線のモノクロ画像</a:t>
            </a:r>
            <a:endParaRPr lang="en-US" altLang="ja-JP" sz="2800" dirty="0">
              <a:uFill>
                <a:solidFill>
                  <a:srgbClr val="FF0000"/>
                </a:solidFill>
              </a:uFill>
            </a:endParaRPr>
          </a:p>
          <a:p>
            <a:pPr algn="ctr"/>
            <a:r>
              <a:rPr lang="ja-JP" altLang="en-US" sz="2800" dirty="0">
                <a:uFill>
                  <a:solidFill>
                    <a:srgbClr val="FF0000"/>
                  </a:solidFill>
                </a:uFill>
              </a:rPr>
              <a:t>から血管を抽出し</a:t>
            </a:r>
            <a:endParaRPr lang="en-US" altLang="ja-JP" sz="2800" dirty="0">
              <a:uFill>
                <a:solidFill>
                  <a:srgbClr val="FF0000"/>
                </a:solidFill>
              </a:uFill>
            </a:endParaRPr>
          </a:p>
          <a:p>
            <a:pPr algn="ctr"/>
            <a:r>
              <a:rPr lang="ja-JP" altLang="en-US" sz="2800" dirty="0">
                <a:uFill>
                  <a:solidFill>
                    <a:srgbClr val="FF0000"/>
                  </a:solidFill>
                </a:uFill>
              </a:rPr>
              <a:t>機械学習のデータに利用</a:t>
            </a:r>
            <a:endParaRPr kumimoji="1" lang="ja-JP" altLang="en-US" sz="2800" dirty="0"/>
          </a:p>
        </p:txBody>
      </p:sp>
      <p:sp>
        <p:nvSpPr>
          <p:cNvPr id="4" name="Right Arrow 3"/>
          <p:cNvSpPr/>
          <p:nvPr/>
        </p:nvSpPr>
        <p:spPr>
          <a:xfrm>
            <a:off x="4093700" y="5824672"/>
            <a:ext cx="5423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015" y="813527"/>
            <a:ext cx="7537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ja-JP" altLang="en-US" sz="2400" dirty="0"/>
              <a:t>機械学習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データのパターンを学習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血管の位置データが必要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16976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79511" y="188628"/>
            <a:ext cx="7708703" cy="432060"/>
          </a:xfrm>
        </p:spPr>
        <p:txBody>
          <a:bodyPr>
            <a:noAutofit/>
          </a:bodyPr>
          <a:lstStyle/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血管抽出アルゴリズム：谷の検出</a:t>
            </a:r>
            <a:endParaRPr kumimoji="1" lang="ja-JP" altLang="en-US" sz="3200" u="sng" dirty="0">
              <a:uFill>
                <a:solidFill>
                  <a:srgbClr val="00B050"/>
                </a:solidFill>
              </a:uFill>
              <a:latin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30718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5" t="16400" r="14106" b="9931"/>
          <a:stretch/>
        </p:blipFill>
        <p:spPr>
          <a:xfrm>
            <a:off x="5308787" y="1992573"/>
            <a:ext cx="2579427" cy="21699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2081798" y="1174874"/>
                <a:ext cx="49804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>
                    <a:latin typeface="+mn-ea"/>
                  </a:rPr>
                  <a:t>画像を関数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ja-JP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ja-JP" altLang="en-US" sz="2800" dirty="0">
                    <a:latin typeface="+mn-ea"/>
                  </a:rPr>
                  <a:t>と考える</a:t>
                </a: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798" y="1174874"/>
                <a:ext cx="4980402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574" t="-15116" r="-1593" b="-290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90362" y="4810325"/>
                <a:ext cx="305833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 dirty="0"/>
                  <a:t>各点の主方向に一致した</a:t>
                </a:r>
                <a:endParaRPr lang="en-US" altLang="ja-JP" sz="2000" dirty="0"/>
              </a:p>
              <a:p>
                <a:r>
                  <a:rPr lang="ja-JP" altLang="en-US" sz="2000" dirty="0"/>
                  <a:t>座標系</a:t>
                </a:r>
                <a14:m>
                  <m:oMath xmlns:m="http://schemas.openxmlformats.org/officeDocument/2006/math">
                    <m:r>
                      <a:rPr lang="ja-JP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p</m:t>
                    </m:r>
                    <m:r>
                      <a:rPr lang="ja-JP" altLang="en-US" sz="20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q</m:t>
                    </m:r>
                    <m:r>
                      <a:rPr lang="ja-JP" alt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/>
                  <a:t>で谷の頂点の</a:t>
                </a:r>
                <a:endParaRPr lang="en-US" altLang="ja-JP" sz="2000" dirty="0"/>
              </a:p>
              <a:p>
                <a:r>
                  <a:rPr lang="ja-JP" altLang="en-US" sz="2000" dirty="0"/>
                  <a:t>検出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62" y="4810325"/>
                <a:ext cx="3058338" cy="1015663"/>
              </a:xfrm>
              <a:prstGeom prst="rect">
                <a:avLst/>
              </a:prstGeom>
              <a:blipFill rotWithShape="0">
                <a:blip r:embed="rId4"/>
                <a:stretch>
                  <a:fillRect l="-2196" t="-4192" r="-1796" b="-8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153297" y="4747458"/>
                <a:ext cx="2890407" cy="1146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ja-JP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ja-JP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ja-JP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ja-JP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ja-JP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ja-JP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ja-JP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ja-JP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ja-JP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)=0</m:t>
                          </m:r>
                        </m:e>
                        <m:e>
                          <m:r>
                            <a:rPr lang="ja-JP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ja-JP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ja-JP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𝑞𝑞</m:t>
                              </m:r>
                            </m:sub>
                          </m:sSub>
                          <m:r>
                            <a:rPr lang="ja-JP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ja-JP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ja-JP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ja-JP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ja-JP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)≥0</m:t>
                          </m:r>
                        </m:e>
                        <m:e>
                          <m:r>
                            <a:rPr lang="ja-JP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ja-JP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ja-JP" alt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ja-JP" alt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ja-JP" alt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𝑞𝑞</m:t>
                                      </m:r>
                                    </m:sub>
                                  </m:sSub>
                                  <m:r>
                                    <a:rPr lang="ja-JP" altLang="en-US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ja-JP" alt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ja-JP" altLang="en-US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ja-JP" alt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ja-JP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ja-JP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ja-JP" alt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ja-JP" alt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ja-JP" alt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𝑝𝑝</m:t>
                                      </m:r>
                                    </m:sub>
                                  </m:sSub>
                                  <m:r>
                                    <a:rPr lang="ja-JP" altLang="en-US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ja-JP" alt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ja-JP" altLang="en-US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ja-JP" alt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97" y="4747458"/>
                <a:ext cx="2890407" cy="11468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>
            <a:off x="4363176" y="5073196"/>
            <a:ext cx="49678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09" y="1990437"/>
            <a:ext cx="2109468" cy="210946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直線矢印コネクタ 27"/>
          <p:cNvCxnSpPr/>
          <p:nvPr/>
        </p:nvCxnSpPr>
        <p:spPr>
          <a:xfrm>
            <a:off x="2224743" y="3233302"/>
            <a:ext cx="1332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39"/>
          <p:cNvCxnSpPr>
            <a:endCxn id="6" idx="2"/>
          </p:cNvCxnSpPr>
          <p:nvPr/>
        </p:nvCxnSpPr>
        <p:spPr>
          <a:xfrm flipH="1">
            <a:off x="2224743" y="3233302"/>
            <a:ext cx="1" cy="86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46"/>
          <p:cNvSpPr txBox="1"/>
          <p:nvPr/>
        </p:nvSpPr>
        <p:spPr>
          <a:xfrm>
            <a:off x="3546562" y="30486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15" name="テキスト ボックス 47"/>
          <p:cNvSpPr txBox="1"/>
          <p:nvPr/>
        </p:nvSpPr>
        <p:spPr>
          <a:xfrm>
            <a:off x="2074702" y="40857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08508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/>
          <p:cNvSpPr txBox="1"/>
          <p:nvPr/>
        </p:nvSpPr>
        <p:spPr>
          <a:xfrm>
            <a:off x="379208" y="2150150"/>
            <a:ext cx="86201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kumimoji="1" lang="ja-JP" altLang="en-US" sz="2800" dirty="0"/>
              <a:t>スケール </a:t>
            </a:r>
            <a:r>
              <a:rPr lang="en-US" altLang="ja-JP" sz="2800" i="1" dirty="0"/>
              <a:t>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ガウスフィルタの分散に相当</a:t>
            </a:r>
            <a:endParaRPr lang="en-US" altLang="ja-JP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800" i="1" dirty="0"/>
              <a:t>t </a:t>
            </a:r>
            <a:r>
              <a:rPr lang="ja-JP" altLang="en-US" sz="2800" dirty="0"/>
              <a:t>が大きければ大きいほど画像が強くぼかされる</a:t>
            </a:r>
            <a:endParaRPr lang="en-US" altLang="ja-JP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800" i="1" dirty="0"/>
              <a:t>t </a:t>
            </a:r>
            <a:r>
              <a:rPr lang="ja-JP" altLang="en-US" sz="2800" dirty="0"/>
              <a:t>によって検出できる谷の広さが異なる</a:t>
            </a:r>
            <a:endParaRPr lang="en-US" altLang="ja-JP" sz="2800" i="1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79511" y="188628"/>
            <a:ext cx="7053801" cy="432060"/>
          </a:xfrm>
        </p:spPr>
        <p:txBody>
          <a:bodyPr>
            <a:noAutofit/>
          </a:bodyPr>
          <a:lstStyle/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血管抽出アルゴリズム：スケール空間</a:t>
            </a:r>
            <a:endParaRPr kumimoji="1" lang="ja-JP" altLang="en-US" sz="3200" u="sng" dirty="0">
              <a:uFill>
                <a:solidFill>
                  <a:srgbClr val="00B050"/>
                </a:solidFill>
              </a:uFill>
              <a:latin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61438" y="1072569"/>
            <a:ext cx="4037352" cy="794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谷の広さは一定ではない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37" y="4227512"/>
            <a:ext cx="3063906" cy="1976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815" y="4226504"/>
            <a:ext cx="3058657" cy="19733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83193" y="6329779"/>
                <a:ext cx="768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193" y="6329779"/>
                <a:ext cx="7689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825526" y="6329779"/>
                <a:ext cx="897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526" y="6329779"/>
                <a:ext cx="8972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右矢印 2"/>
          <p:cNvSpPr/>
          <p:nvPr/>
        </p:nvSpPr>
        <p:spPr>
          <a:xfrm>
            <a:off x="4744815" y="1227295"/>
            <a:ext cx="54167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632519" y="1072570"/>
            <a:ext cx="2602885" cy="79408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スケールの導入</a:t>
            </a:r>
          </a:p>
        </p:txBody>
      </p:sp>
    </p:spTree>
    <p:extLst>
      <p:ext uri="{BB962C8B-B14F-4D97-AF65-F5344CB8AC3E}">
        <p14:creationId xmlns:p14="http://schemas.microsoft.com/office/powerpoint/2010/main" val="26661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79511" y="188628"/>
            <a:ext cx="8392985" cy="432060"/>
          </a:xfrm>
        </p:spPr>
        <p:txBody>
          <a:bodyPr>
            <a:noAutofit/>
          </a:bodyPr>
          <a:lstStyle/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血管抽出アルゴリズム：谷強度</a:t>
            </a:r>
            <a:r>
              <a:rPr lang="en-US" altLang="ja-JP" sz="3200" u="sng" dirty="0">
                <a:uFill>
                  <a:solidFill>
                    <a:srgbClr val="00B050"/>
                  </a:solidFill>
                </a:uFill>
              </a:rPr>
              <a:t>(ridge strength)</a:t>
            </a:r>
            <a:endParaRPr kumimoji="1" lang="ja-JP" altLang="en-US" sz="3200" u="sng" dirty="0">
              <a:uFill>
                <a:solidFill>
                  <a:srgbClr val="00B050"/>
                </a:solidFill>
              </a:u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9512" y="953235"/>
            <a:ext cx="8963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谷によって適切なスケールが異なるため，谷強度を導入</a:t>
            </a:r>
            <a:endParaRPr lang="en-US" altLang="ja-JP" sz="2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77111" y="1767519"/>
                <a:ext cx="5893927" cy="5884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𝑞𝑞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111" y="1767519"/>
                <a:ext cx="5893927" cy="5884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9512" y="2647014"/>
                <a:ext cx="6713697" cy="992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 dirty="0"/>
                  <a:t>主曲率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𝑞𝑞</m:t>
                        </m:r>
                      </m:sub>
                    </m:sSub>
                  </m:oMath>
                </a14:m>
                <a:r>
                  <a:rPr lang="ja-JP" altLang="en-US" sz="2800" dirty="0"/>
                  <a:t>の絶対値に比例する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 dirty="0"/>
                  <a:t>位置</a:t>
                </a:r>
                <a:r>
                  <a:rPr lang="en-US" altLang="ja-JP" sz="2800" dirty="0"/>
                  <a:t>(</a:t>
                </a:r>
                <a:r>
                  <a:rPr lang="en-US" altLang="ja-JP" sz="2800" dirty="0" err="1"/>
                  <a:t>x,y</a:t>
                </a:r>
                <a:r>
                  <a:rPr lang="en-US" altLang="ja-JP" sz="2800" dirty="0"/>
                  <a:t>)</a:t>
                </a:r>
                <a:r>
                  <a:rPr lang="ja-JP" altLang="en-US" sz="2800" dirty="0"/>
                  <a:t>の適切なスケールで極大になる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47014"/>
                <a:ext cx="6713697" cy="992772"/>
              </a:xfrm>
              <a:prstGeom prst="rect">
                <a:avLst/>
              </a:prstGeom>
              <a:blipFill rotWithShape="0">
                <a:blip r:embed="rId3"/>
                <a:stretch>
                  <a:fillRect l="-1633" t="-7975" r="-363" b="-165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76" y="4305567"/>
            <a:ext cx="2297206" cy="1722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751" y="4305568"/>
            <a:ext cx="2297207" cy="1722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7532" y="4307249"/>
            <a:ext cx="2294965" cy="172122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276801" y="4287111"/>
            <a:ext cx="28507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01845" y="387326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スケール増大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55600" y="60284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谷強度極大</a:t>
            </a:r>
            <a:endParaRPr 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20937" y="6028473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オリジナル信号</a:t>
            </a:r>
          </a:p>
        </p:txBody>
      </p:sp>
    </p:spTree>
    <p:extLst>
      <p:ext uri="{BB962C8B-B14F-4D97-AF65-F5344CB8AC3E}">
        <p14:creationId xmlns:p14="http://schemas.microsoft.com/office/powerpoint/2010/main" val="364702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スライド番号プレースホルダー 1047"/>
          <p:cNvSpPr>
            <a:spLocks noGrp="1"/>
          </p:cNvSpPr>
          <p:nvPr>
            <p:ph type="sldNum" sz="quarter" idx="12"/>
          </p:nvPr>
        </p:nvSpPr>
        <p:spPr>
          <a:xfrm>
            <a:off x="7010400" y="1303"/>
            <a:ext cx="21336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2863" y="1044523"/>
            <a:ext cx="61526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2800" dirty="0"/>
              <a:t>3</a:t>
            </a:r>
            <a:r>
              <a:rPr lang="ja-JP" altLang="en-US" sz="2800" dirty="0"/>
              <a:t>次元空間</a:t>
            </a:r>
            <a:endParaRPr lang="en-US" altLang="ja-JP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異なるスケール </a:t>
            </a:r>
            <a:r>
              <a:rPr lang="en-US" altLang="ja-JP" sz="2800" i="1" dirty="0"/>
              <a:t>t </a:t>
            </a:r>
            <a:r>
              <a:rPr lang="ja-JP" altLang="en-US" sz="2800" dirty="0"/>
              <a:t>の画像を重ねる</a:t>
            </a:r>
            <a:endParaRPr lang="en-US" altLang="ja-JP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800" i="1" dirty="0"/>
              <a:t>t </a:t>
            </a:r>
            <a:r>
              <a:rPr lang="ja-JP" altLang="en-US" sz="2800" dirty="0"/>
              <a:t>を含んだ</a:t>
            </a:r>
            <a:r>
              <a:rPr lang="en-US" altLang="ja-JP" sz="2800" dirty="0">
                <a:latin typeface="+mj-lt"/>
              </a:rPr>
              <a:t>3</a:t>
            </a:r>
            <a:r>
              <a:rPr lang="ja-JP" altLang="en-US" sz="2800" dirty="0"/>
              <a:t>次元空間になる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19401" y="4161960"/>
                <a:ext cx="4797404" cy="1687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ℳ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ℳ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401" y="4161960"/>
                <a:ext cx="4797404" cy="1687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72863" y="2766787"/>
            <a:ext cx="53238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ja-JP" altLang="en-US" sz="2800" dirty="0"/>
              <a:t>極大値</a:t>
            </a:r>
            <a:endParaRPr lang="en-US" altLang="ja-JP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以下の式を満たす点は極大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79512" y="6063039"/>
            <a:ext cx="9072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dirty="0">
                <a:solidFill>
                  <a:prstClr val="black"/>
                </a:solidFill>
              </a:rPr>
              <a:t>画像引用元：　</a:t>
            </a:r>
            <a:r>
              <a:rPr lang="en-US" altLang="ja-JP" dirty="0">
                <a:solidFill>
                  <a:prstClr val="black"/>
                </a:solidFill>
              </a:rPr>
              <a:t>James</a:t>
            </a:r>
            <a:r>
              <a:rPr lang="ja-JP" altLang="en-US" dirty="0">
                <a:solidFill>
                  <a:prstClr val="black"/>
                </a:solidFill>
              </a:rPr>
              <a:t> </a:t>
            </a:r>
            <a:r>
              <a:rPr lang="en-US" altLang="ja-JP" dirty="0" err="1">
                <a:solidFill>
                  <a:prstClr val="black"/>
                </a:solidFill>
              </a:rPr>
              <a:t>Fishbaugh</a:t>
            </a:r>
            <a:r>
              <a:rPr lang="ja-JP" altLang="en-US" dirty="0">
                <a:solidFill>
                  <a:prstClr val="black"/>
                </a:solidFill>
              </a:rPr>
              <a:t>　</a:t>
            </a:r>
            <a:r>
              <a:rPr lang="en-US" altLang="ja-JP" dirty="0">
                <a:solidFill>
                  <a:prstClr val="black"/>
                </a:solidFill>
              </a:rPr>
              <a:t>URL   http://www.cs.utah.edu/~jfishbau/advimproc/project1/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26555" y="297779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</a:p>
        </p:txBody>
      </p:sp>
      <p:grpSp>
        <p:nvGrpSpPr>
          <p:cNvPr id="8" name="グループ化 7"/>
          <p:cNvGrpSpPr/>
          <p:nvPr/>
        </p:nvGrpSpPr>
        <p:grpSpPr>
          <a:xfrm>
            <a:off x="6223731" y="707253"/>
            <a:ext cx="2590395" cy="2315960"/>
            <a:chOff x="6223731" y="707253"/>
            <a:chExt cx="2590395" cy="23159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4592" y="707253"/>
              <a:ext cx="2059534" cy="2059534"/>
            </a:xfrm>
            <a:prstGeom prst="rect">
              <a:avLst/>
            </a:prstGeom>
          </p:spPr>
        </p:pic>
        <p:cxnSp>
          <p:nvCxnSpPr>
            <p:cNvPr id="3" name="Straight Arrow Connector 2"/>
            <p:cNvCxnSpPr/>
            <p:nvPr/>
          </p:nvCxnSpPr>
          <p:spPr>
            <a:xfrm>
              <a:off x="6472517" y="2797286"/>
              <a:ext cx="941295" cy="225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472517" y="2349898"/>
              <a:ext cx="488576" cy="441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472517" y="1632544"/>
              <a:ext cx="0" cy="1159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619032" y="2149983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y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3731" y="1852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</a:t>
              </a:r>
            </a:p>
          </p:txBody>
        </p:sp>
      </p:grpSp>
      <p:sp>
        <p:nvSpPr>
          <p:cNvPr id="16" name="タイトル 1"/>
          <p:cNvSpPr txBox="1">
            <a:spLocks/>
          </p:cNvSpPr>
          <p:nvPr/>
        </p:nvSpPr>
        <p:spPr>
          <a:xfrm>
            <a:off x="179511" y="188628"/>
            <a:ext cx="8241157" cy="43206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血管抽出アルゴリズム：谷強度</a:t>
            </a:r>
            <a:r>
              <a:rPr lang="en-US" altLang="ja-JP" sz="3200" u="sng" dirty="0">
                <a:uFill>
                  <a:solidFill>
                    <a:srgbClr val="00B050"/>
                  </a:solidFill>
                </a:uFill>
              </a:rPr>
              <a:t>(ridge strength)</a:t>
            </a:r>
            <a:endParaRPr lang="ja-JP" altLang="en-US" sz="3200" u="sng" dirty="0">
              <a:uFill>
                <a:solidFill>
                  <a:srgbClr val="00B05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28695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論文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論文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20174</TotalTime>
  <Words>1093</Words>
  <Application>Microsoft Office PowerPoint</Application>
  <PresentationFormat>On-screen Show (4:3)</PresentationFormat>
  <Paragraphs>156</Paragraphs>
  <Slides>16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 P丸ゴシック体E</vt:lpstr>
      <vt:lpstr>ＭＳ Ｐゴシック</vt:lpstr>
      <vt:lpstr>Arial</vt:lpstr>
      <vt:lpstr>Calibri</vt:lpstr>
      <vt:lpstr>Cambria Math</vt:lpstr>
      <vt:lpstr>Times New Roman</vt:lpstr>
      <vt:lpstr>Wingdings</vt:lpstr>
      <vt:lpstr>Office ​​テーマ</vt:lpstr>
      <vt:lpstr>2_Office ​​テーマ</vt:lpstr>
      <vt:lpstr>モノクロ生態計測画像からの 血管抽出アルゴリズムの検討  Investigation of blood vessel detection methods in grayscale forearm images</vt:lpstr>
      <vt:lpstr>目次</vt:lpstr>
      <vt:lpstr>PowerPoint Presentation</vt:lpstr>
      <vt:lpstr>背景と目的</vt:lpstr>
      <vt:lpstr>PowerPoint Presentation</vt:lpstr>
      <vt:lpstr>血管抽出アルゴリズム：谷の検出</vt:lpstr>
      <vt:lpstr>血管抽出アルゴリズム：スケール空間</vt:lpstr>
      <vt:lpstr>血管抽出アルゴリズム：谷強度(ridge strength)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生体情報を自動的に取得するロボットアームの基礎的検討</dc:title>
  <dc:creator>keisoku</dc:creator>
  <cp:lastModifiedBy>Yu Yang Quek</cp:lastModifiedBy>
  <cp:revision>418</cp:revision>
  <cp:lastPrinted>2016-08-30T01:02:06Z</cp:lastPrinted>
  <dcterms:created xsi:type="dcterms:W3CDTF">2014-09-10T06:02:51Z</dcterms:created>
  <dcterms:modified xsi:type="dcterms:W3CDTF">2016-09-01T00:32:51Z</dcterms:modified>
</cp:coreProperties>
</file>