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52" r:id="rId1"/>
  </p:sldMasterIdLst>
  <p:notesMasterIdLst>
    <p:notesMasterId r:id="rId20"/>
  </p:notesMasterIdLst>
  <p:handoutMasterIdLst>
    <p:handoutMasterId r:id="rId21"/>
  </p:handoutMasterIdLst>
  <p:sldIdLst>
    <p:sldId id="280" r:id="rId2"/>
    <p:sldId id="257" r:id="rId3"/>
    <p:sldId id="310" r:id="rId4"/>
    <p:sldId id="282" r:id="rId5"/>
    <p:sldId id="286" r:id="rId6"/>
    <p:sldId id="311" r:id="rId7"/>
    <p:sldId id="288" r:id="rId8"/>
    <p:sldId id="289" r:id="rId9"/>
    <p:sldId id="290" r:id="rId10"/>
    <p:sldId id="291" r:id="rId11"/>
    <p:sldId id="292" r:id="rId12"/>
    <p:sldId id="307" r:id="rId13"/>
    <p:sldId id="302" r:id="rId14"/>
    <p:sldId id="284" r:id="rId15"/>
    <p:sldId id="296" r:id="rId16"/>
    <p:sldId id="266" r:id="rId17"/>
    <p:sldId id="308" r:id="rId18"/>
    <p:sldId id="309" r:id="rId19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011219C-CD75-47AF-AD11-B6D84FB267D8}">
          <p14:sldIdLst>
            <p14:sldId id="280"/>
            <p14:sldId id="257"/>
            <p14:sldId id="310"/>
            <p14:sldId id="282"/>
            <p14:sldId id="286"/>
            <p14:sldId id="311"/>
            <p14:sldId id="288"/>
            <p14:sldId id="289"/>
            <p14:sldId id="290"/>
            <p14:sldId id="291"/>
            <p14:sldId id="292"/>
            <p14:sldId id="307"/>
            <p14:sldId id="302"/>
            <p14:sldId id="284"/>
            <p14:sldId id="296"/>
            <p14:sldId id="266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CC120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 autoAdjust="0"/>
    <p:restoredTop sz="94028" autoAdjust="0"/>
  </p:normalViewPr>
  <p:slideViewPr>
    <p:cSldViewPr snapToGrid="0">
      <p:cViewPr varScale="1">
        <p:scale>
          <a:sx n="70" d="100"/>
          <a:sy n="70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168" y="-67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DF9D-6411-4B1F-A8B2-6A3DB9AA6327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881E-9C14-48E8-9611-81DBDFAB2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5311-5735-4871-9878-075872E1EFDE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0DB6-9D42-4551-A2D8-6F21EC51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3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/>
              <a:t>8/28/2016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88000" y="1214203"/>
            <a:ext cx="8617013" cy="2685658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モノクロ生態計測画像から</a:t>
            </a:r>
            <a:r>
              <a:rPr lang="ja-JP" altLang="en-US" sz="3200" b="1" dirty="0" smtClean="0"/>
              <a:t>の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血管</a:t>
            </a:r>
            <a:r>
              <a:rPr lang="ja-JP" altLang="en-US" sz="3200" b="1" dirty="0"/>
              <a:t>抽出アルゴリズムの検討</a:t>
            </a: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en-US" altLang="ja-JP" sz="3200" b="1" dirty="0"/>
              <a:t/>
            </a:r>
            <a:br>
              <a:rPr lang="en-US" altLang="ja-JP" sz="3200" b="1" dirty="0"/>
            </a:br>
            <a:r>
              <a:rPr lang="en-US" altLang="ja-JP" sz="3200" dirty="0"/>
              <a:t>Blood vessel detection in grayscale forearm images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389986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126892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218" y="4167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室蘭工業大学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機械航空創造系学科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+mj-ea"/>
                <a:ea typeface="+mj-ea"/>
              </a:rPr>
              <a:t>計測</a:t>
            </a:r>
            <a:r>
              <a:rPr lang="ja-JP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システム</a:t>
            </a:r>
            <a:r>
              <a:rPr lang="ja-JP" altLang="en-US" sz="2800" dirty="0">
                <a:latin typeface="+mj-ea"/>
                <a:ea typeface="+mj-ea"/>
              </a:rPr>
              <a:t>工学研究室</a:t>
            </a:r>
            <a:endParaRPr lang="en-US" altLang="ja-JP" sz="2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13022144 </a:t>
            </a:r>
            <a:r>
              <a:rPr lang="ja-JP" altLang="en-US" sz="2800" dirty="0">
                <a:latin typeface="+mj-ea"/>
                <a:ea typeface="+mj-ea"/>
              </a:rPr>
              <a:t>　クェユーヤン</a:t>
            </a:r>
          </a:p>
        </p:txBody>
      </p:sp>
      <p:grpSp>
        <p:nvGrpSpPr>
          <p:cNvPr id="9" name="Group 275"/>
          <p:cNvGrpSpPr>
            <a:grpSpLocks noChangeAspect="1"/>
          </p:cNvGrpSpPr>
          <p:nvPr/>
        </p:nvGrpSpPr>
        <p:grpSpPr bwMode="auto">
          <a:xfrm>
            <a:off x="6320873" y="412946"/>
            <a:ext cx="2481691" cy="646113"/>
            <a:chOff x="3922" y="68"/>
            <a:chExt cx="1625" cy="407"/>
          </a:xfrm>
        </p:grpSpPr>
        <p:sp>
          <p:nvSpPr>
            <p:cNvPr id="10" name="Text Box 37"/>
            <p:cNvSpPr txBox="1">
              <a:spLocks noChangeAspect="1" noChangeArrowheads="1"/>
            </p:cNvSpPr>
            <p:nvPr/>
          </p:nvSpPr>
          <p:spPr bwMode="auto">
            <a:xfrm>
              <a:off x="4297" y="68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ja-JP" b="1" i="1" dirty="0" err="1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Muroran</a:t>
              </a: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 Institute</a:t>
              </a:r>
            </a:p>
            <a:p>
              <a:pPr eaLnBrk="0" hangingPunct="0">
                <a:defRPr/>
              </a:pP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of Technology</a:t>
              </a:r>
            </a:p>
          </p:txBody>
        </p:sp>
        <p:pic>
          <p:nvPicPr>
            <p:cNvPr id="11" name="Picture 273" descr="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2" y="113"/>
              <a:ext cx="3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正方形/長方形 11"/>
          <p:cNvSpPr/>
          <p:nvPr/>
        </p:nvSpPr>
        <p:spPr>
          <a:xfrm>
            <a:off x="6218" y="56519"/>
            <a:ext cx="1401580" cy="893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16-C34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強度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(ridge strength)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953235"/>
            <a:ext cx="896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谷によって適切なスケールが</a:t>
            </a:r>
            <a:r>
              <a:rPr lang="ja-JP" altLang="en-US" sz="2800" dirty="0" smtClean="0"/>
              <a:t>異なるため，</a:t>
            </a:r>
            <a:r>
              <a:rPr lang="ja-JP" altLang="en-US" sz="2800" dirty="0"/>
              <a:t>谷強度を導入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14358" y="2708462"/>
                <a:ext cx="5893927" cy="588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58" y="2708462"/>
                <a:ext cx="5893927" cy="588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512" y="4261282"/>
                <a:ext cx="694279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/>
                  <a:t>主曲率</a:t>
                </a:r>
                <a:r>
                  <a:rPr lang="en-US" altLang="ja-JP" sz="2800" dirty="0" err="1" smtClean="0"/>
                  <a:t>Lqq</a:t>
                </a:r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絶対値に比例</a:t>
                </a:r>
                <a:r>
                  <a:rPr lang="ja-JP" altLang="en-US" sz="2800" dirty="0" smtClean="0"/>
                  <a:t>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位置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800" dirty="0"/>
                  <a:t>適切なスケールで極大になる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61282"/>
                <a:ext cx="694279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80" t="-8280" r="-439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 1"/>
          <p:cNvSpPr txBox="1">
            <a:spLocks/>
          </p:cNvSpPr>
          <p:nvPr/>
        </p:nvSpPr>
        <p:spPr>
          <a:xfrm>
            <a:off x="179512" y="118314"/>
            <a:ext cx="7072188" cy="4320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谷強度</a:t>
            </a:r>
          </a:p>
        </p:txBody>
      </p:sp>
      <p:sp>
        <p:nvSpPr>
          <p:cNvPr id="1048" name="スライド番号プレースホルダー 1047"/>
          <p:cNvSpPr>
            <a:spLocks noGrp="1"/>
          </p:cNvSpPr>
          <p:nvPr>
            <p:ph type="sldNum" sz="quarter" idx="12"/>
          </p:nvPr>
        </p:nvSpPr>
        <p:spPr>
          <a:xfrm>
            <a:off x="7010400" y="1303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92" y="707253"/>
            <a:ext cx="2059534" cy="205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863" y="1044523"/>
            <a:ext cx="5973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800" dirty="0"/>
              <a:t>3</a:t>
            </a:r>
            <a:r>
              <a:rPr lang="ja-JP" altLang="en-US" sz="2800" dirty="0"/>
              <a:t>次元空間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異なるスケール</a:t>
            </a:r>
            <a:r>
              <a:rPr lang="en-US" altLang="ja-JP" sz="2800" i="1" dirty="0"/>
              <a:t>t</a:t>
            </a:r>
            <a:r>
              <a:rPr lang="ja-JP" altLang="en-US" sz="2800" dirty="0"/>
              <a:t>の画像を重ねる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を含んだ３次元空間になる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12996" y="4183895"/>
                <a:ext cx="4797404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96" y="4183895"/>
                <a:ext cx="4797404" cy="168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863" y="2766787"/>
            <a:ext cx="5682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2800" dirty="0"/>
              <a:t>極大値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以下の式を満たす点は極大値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6063039"/>
            <a:ext cx="9072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>
                <a:solidFill>
                  <a:prstClr val="black"/>
                </a:solidFill>
              </a:rPr>
              <a:t>画像引用元：　</a:t>
            </a:r>
            <a:r>
              <a:rPr lang="en-US" altLang="ja-JP" dirty="0">
                <a:solidFill>
                  <a:prstClr val="black"/>
                </a:solidFill>
              </a:rPr>
              <a:t>James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 err="1">
                <a:solidFill>
                  <a:prstClr val="black"/>
                </a:solidFill>
              </a:rPr>
              <a:t>Fishbaugh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dirty="0">
                <a:solidFill>
                  <a:prstClr val="black"/>
                </a:solidFill>
              </a:rPr>
              <a:t>URL   http://www.cs.utah.edu/~jfishbau/advimproc/project1/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72517" y="2797286"/>
            <a:ext cx="941295" cy="22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72517" y="2349898"/>
            <a:ext cx="488576" cy="44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2517" y="1632544"/>
            <a:ext cx="0" cy="115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6555" y="29777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9032" y="21499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3731" y="1852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869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70" y="851223"/>
            <a:ext cx="3448527" cy="2224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74" y="851224"/>
            <a:ext cx="3448523" cy="2224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0" y="814495"/>
            <a:ext cx="3448527" cy="2224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71" y="814495"/>
            <a:ext cx="3448526" cy="22248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996" y="997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u="sng" dirty="0">
                <a:solidFill>
                  <a:prstClr val="black"/>
                </a:solidFill>
                <a:uFill>
                  <a:solidFill>
                    <a:srgbClr val="00B050"/>
                  </a:solidFill>
                </a:uFill>
                <a:latin typeface="ＭＳ Ｐゴシック"/>
              </a:rPr>
              <a:t>谷強度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17916" y="3132874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16" y="3132874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63786" y="3151101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786" y="3151101"/>
                <a:ext cx="8972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17916" y="5987018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16" y="5987018"/>
                <a:ext cx="8972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63785" y="5987018"/>
                <a:ext cx="897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785" y="5987018"/>
                <a:ext cx="8972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1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78252" y="0"/>
            <a:ext cx="66574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49"/>
              <p:cNvSpPr/>
              <p:nvPr/>
            </p:nvSpPr>
            <p:spPr>
              <a:xfrm>
                <a:off x="747101" y="2031257"/>
                <a:ext cx="305596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0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01" y="2031257"/>
                <a:ext cx="3055965" cy="1232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67419" y="2031257"/>
                <a:ext cx="3475439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9" y="2031257"/>
                <a:ext cx="3475439" cy="1232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67087" y="11896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谷の頂点の定義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113" y="118960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谷強度の極大点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4215" y="3719711"/>
                <a:ext cx="76140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両方を満たす点は谷の成分</a:t>
                </a:r>
                <a:endParaRPr lang="en-US" altLang="ja-JP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800" dirty="0"/>
                  <a:t>空間で隣接する成分の集合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800" dirty="0"/>
                  <a:t>は</a:t>
                </a:r>
                <a:r>
                  <a:rPr lang="en-US" altLang="ja-JP" sz="2800" dirty="0"/>
                  <a:t>1</a:t>
                </a:r>
                <a:r>
                  <a:rPr lang="ja-JP" altLang="en-US" sz="2800" dirty="0"/>
                  <a:t>本の谷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5" y="3719711"/>
                <a:ext cx="7614072" cy="954107"/>
              </a:xfrm>
              <a:prstGeom prst="rect">
                <a:avLst/>
              </a:prstGeom>
              <a:blipFill>
                <a:blip r:embed="rId4"/>
                <a:stretch>
                  <a:fillRect l="-1441" t="-8280" r="-16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8044" y="5130268"/>
                <a:ext cx="4083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44" y="5130268"/>
                <a:ext cx="40834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谷の孤立化：結果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9091" y="1047565"/>
                <a:ext cx="572143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ja-JP" altLang="en-US" sz="2800" dirty="0"/>
                  <a:t>顕著な谷を抽出</a:t>
                </a:r>
                <a:endParaRPr lang="en-US" altLang="ja-JP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各谷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ja-JP" altLang="en-US" sz="2800" dirty="0"/>
                  <a:t>ずつ成分の谷強度を合計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合計が大きい谷のみ抽出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" y="1047565"/>
                <a:ext cx="5721438" cy="1384995"/>
              </a:xfrm>
              <a:prstGeom prst="rect">
                <a:avLst/>
              </a:prstGeom>
              <a:blipFill>
                <a:blip r:embed="rId2"/>
                <a:stretch>
                  <a:fillRect l="-1917" t="-6167" r="-639" b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2625572"/>
            <a:ext cx="3516666" cy="2268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08" y="2625572"/>
            <a:ext cx="3516666" cy="22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谷の孤立化：考察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6077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61" y="803263"/>
            <a:ext cx="5913638" cy="3815250"/>
          </a:xfrm>
          <a:prstGeom prst="rect">
            <a:avLst/>
          </a:prstGeom>
        </p:spPr>
      </p:pic>
      <p:sp>
        <p:nvSpPr>
          <p:cNvPr id="10" name="正方形/長方形 10"/>
          <p:cNvSpPr/>
          <p:nvPr/>
        </p:nvSpPr>
        <p:spPr>
          <a:xfrm>
            <a:off x="431089" y="5206965"/>
            <a:ext cx="8245367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対称性がない谷はスケールの増大につれて，頂点がずれる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3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166690" y="199255"/>
            <a:ext cx="5516934" cy="82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まとめと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今後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の</a:t>
            </a:r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予定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0837" y="1022817"/>
            <a:ext cx="83583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ja-JP" altLang="en-US" sz="3600" dirty="0" smtClean="0">
                <a:latin typeface="+mn-ea"/>
              </a:rPr>
              <a:t>まと</a:t>
            </a:r>
            <a:r>
              <a:rPr lang="ja-JP" altLang="en-US" sz="3600" dirty="0">
                <a:latin typeface="+mn-ea"/>
              </a:rPr>
              <a:t>め</a:t>
            </a:r>
            <a:endParaRPr lang="en-US" altLang="ja-JP" sz="3600" dirty="0">
              <a:latin typeface="+mn-ea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コンピュータビジョンの学習</a:t>
            </a:r>
            <a:endParaRPr lang="en-US" altLang="ja-JP" sz="2800" dirty="0">
              <a:latin typeface="+mn-ea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赤外光画像からの血管抽出プログラムの作成　</a:t>
            </a:r>
            <a:endParaRPr lang="en-US" altLang="ja-JP" sz="2800" dirty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ja-JP" sz="36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37" y="3182471"/>
            <a:ext cx="7390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en-US" sz="3600" dirty="0"/>
              <a:t>今後</a:t>
            </a:r>
            <a:r>
              <a:rPr lang="ja-JP" altLang="en-US" sz="3600" dirty="0" smtClean="0"/>
              <a:t>の</a:t>
            </a:r>
            <a:r>
              <a:rPr lang="ja-JP" altLang="en-US" sz="3600" dirty="0" smtClean="0"/>
              <a:t>予定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前期で得たデータで機械学習を応用</a:t>
            </a:r>
            <a:endParaRPr lang="en-US" altLang="ja-JP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カラー画像から血管抽出プログラムの作成</a:t>
            </a:r>
            <a:endParaRPr lang="en-US" altLang="ja-JP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測定領域を追跡するプログラムを作成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76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79" y="1417638"/>
            <a:ext cx="701524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79" y="1417638"/>
            <a:ext cx="7015242" cy="4525963"/>
          </a:xfrm>
        </p:spPr>
      </p:pic>
    </p:spTree>
    <p:extLst>
      <p:ext uri="{BB962C8B-B14F-4D97-AF65-F5344CB8AC3E}">
        <p14:creationId xmlns:p14="http://schemas.microsoft.com/office/powerpoint/2010/main" val="29364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3649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2080" y="1243649"/>
            <a:ext cx="6447501" cy="32280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+mn-ea"/>
              </a:rPr>
              <a:t>背景と目的</a:t>
            </a:r>
            <a:r>
              <a:rPr lang="ja-JP" altLang="en-US" sz="3200" dirty="0">
                <a:latin typeface="+mn-ea"/>
              </a:rPr>
              <a:t>　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谷の検出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スケール空間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cs typeface="Times New Roman" panose="02020603050405020304" pitchFamily="18" charset="0"/>
              </a:rPr>
              <a:t>谷強度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谷の孤立化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+mn-ea"/>
              </a:rPr>
              <a:t>まとめと今後の予定</a:t>
            </a:r>
            <a:endParaRPr lang="ja-JP" altLang="en-US" sz="32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59827" y="0"/>
            <a:ext cx="2084173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1800200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背景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0" y="1052736"/>
            <a:ext cx="9144000" cy="345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ja-JP" altLang="en-US" dirty="0"/>
              <a:t>  当研究室で生体に対する血流計測を実施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ja-JP" altLang="en-US" dirty="0"/>
              <a:t>  血流計測では対象の固定が必要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完全に固定→血流が阻害される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緩く固定　　→測定領域がずれる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ロボットアームを用いて問題の解決を図る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074460" y="5196743"/>
            <a:ext cx="5036024" cy="10081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カラー画像から血管を抽出</a:t>
            </a:r>
            <a:r>
              <a:rPr lang="ja-JP" altLang="en-US" sz="2800" dirty="0" smtClean="0"/>
              <a:t>する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1715924" y="995891"/>
            <a:ext cx="5910900" cy="437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機械学習→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血管の位置データが必要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504" y="188640"/>
            <a:ext cx="586579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カラー画像から血管抽出の検討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3364" y="4796490"/>
            <a:ext cx="2489261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肉眼のみで位置推定が困難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4" y="1702558"/>
            <a:ext cx="4082100" cy="26336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00" y="1702558"/>
            <a:ext cx="4082098" cy="263361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5034601" y="4582444"/>
            <a:ext cx="3695696" cy="12221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uFill>
                  <a:solidFill>
                    <a:srgbClr val="FF0000"/>
                  </a:solidFill>
                </a:uFill>
              </a:rPr>
              <a:t>赤外線のモノクロ画像から血管を抽出</a:t>
            </a:r>
            <a:r>
              <a:rPr lang="ja-JP" altLang="en-US" sz="2800" dirty="0">
                <a:uFill>
                  <a:solidFill>
                    <a:srgbClr val="FF0000"/>
                  </a:solidFill>
                </a:uFill>
              </a:rPr>
              <a:t>し、機械</a:t>
            </a:r>
            <a:r>
              <a:rPr lang="ja-JP" altLang="en-US" sz="2800" dirty="0" smtClean="0">
                <a:uFill>
                  <a:solidFill>
                    <a:srgbClr val="FF0000"/>
                  </a:solidFill>
                </a:uFill>
              </a:rPr>
              <a:t>学習のデータに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9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069" y="204716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アルゴリズムのフローチャート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2110" y="1029131"/>
            <a:ext cx="269817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谷の頂点の検出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1420" y="2892852"/>
            <a:ext cx="23391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谷強度の計算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0956" y="4912636"/>
            <a:ext cx="198002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谷の孤立化</a:t>
            </a:r>
            <a:endParaRPr kumimoji="1" lang="ja-JP" altLang="en-US" sz="2800" dirty="0"/>
          </a:p>
        </p:txBody>
      </p:sp>
      <p:sp>
        <p:nvSpPr>
          <p:cNvPr id="9" name="下矢印 8"/>
          <p:cNvSpPr/>
          <p:nvPr/>
        </p:nvSpPr>
        <p:spPr>
          <a:xfrm>
            <a:off x="4568655" y="1800359"/>
            <a:ext cx="484632" cy="1001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578882" y="36557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0255" y="5987018"/>
            <a:ext cx="876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参考文献：</a:t>
            </a:r>
            <a:r>
              <a:rPr kumimoji="1" lang="en-US" altLang="ja-JP" dirty="0" smtClean="0"/>
              <a:t>T. </a:t>
            </a:r>
            <a:r>
              <a:rPr kumimoji="1" lang="en-US" altLang="ja-JP" dirty="0" err="1" smtClean="0"/>
              <a:t>Lindeberg</a:t>
            </a:r>
            <a:r>
              <a:rPr kumimoji="1" lang="en-US" altLang="ja-JP" dirty="0" smtClean="0"/>
              <a:t>: Edge detection and Ridge detection with automatic scale selection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12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30718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2764" y="1337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7" y="1557872"/>
            <a:ext cx="4837025" cy="3585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84" y="2152450"/>
            <a:ext cx="2396289" cy="23962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+mn-ea"/>
                  </a:rPr>
                  <a:t>画像を関数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ja-JP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と考える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3953" r="-1224" b="-29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809942" y="5143316"/>
            <a:ext cx="34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線のところは谷になる</a:t>
            </a:r>
          </a:p>
        </p:txBody>
      </p:sp>
    </p:spTree>
    <p:extLst>
      <p:ext uri="{BB962C8B-B14F-4D97-AF65-F5344CB8AC3E}">
        <p14:creationId xmlns:p14="http://schemas.microsoft.com/office/powerpoint/2010/main" val="3085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4" y="816370"/>
            <a:ext cx="4815150" cy="3569229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>
            <a:off x="6317339" y="3548660"/>
            <a:ext cx="1689729" cy="26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95582" y="3548661"/>
            <a:ext cx="721757" cy="55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3990" y="3681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81447" y="4016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>
                <a:spLocks noGrp="1"/>
              </p:cNvSpPr>
              <p:nvPr/>
            </p:nvSpPr>
            <p:spPr>
              <a:xfrm>
                <a:off x="431540" y="1152128"/>
                <a:ext cx="8280920" cy="6597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各点に各主方向に一致した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座標系</a:t>
                </a:r>
                <a14:m>
                  <m:oMath xmlns:m="http://schemas.openxmlformats.org/officeDocument/2006/math">
                    <m:r>
                      <a:rPr lang="ja-JP" alt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ja-JP" alt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ja-JP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で谷の頂点の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特徴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5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152128"/>
                <a:ext cx="8280920" cy="6597352"/>
              </a:xfrm>
              <a:prstGeom prst="rect">
                <a:avLst/>
              </a:prstGeom>
              <a:blipFill>
                <a:blip r:embed="rId3"/>
                <a:stretch>
                  <a:fillRect l="-1546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下矢印 50"/>
          <p:cNvSpPr/>
          <p:nvPr/>
        </p:nvSpPr>
        <p:spPr>
          <a:xfrm>
            <a:off x="2407483" y="3171437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79208" y="2150150"/>
            <a:ext cx="8620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/>
              <a:t>スケール</a:t>
            </a:r>
            <a:r>
              <a:rPr lang="en-US" altLang="ja-JP" sz="2800" i="1" dirty="0"/>
              <a:t>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ガウスフィルタの分散に相当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が大きければ大きいほど画像が強くぼかされる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/>
              <a:t>t</a:t>
            </a:r>
            <a:r>
              <a:rPr lang="ja-JP" altLang="en-US" sz="2800" dirty="0"/>
              <a:t>によって検出できる谷の広さが異なる</a:t>
            </a:r>
            <a:endParaRPr lang="en-US" altLang="ja-JP" sz="2800" i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スケール空間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25087" y="1096603"/>
            <a:ext cx="4037352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谷の広さは一定ではない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4227512"/>
            <a:ext cx="3063906" cy="1976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5" y="4226504"/>
            <a:ext cx="3058657" cy="1973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93" y="6329779"/>
                <a:ext cx="7689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26" y="6329779"/>
                <a:ext cx="897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18527</TotalTime>
  <Words>499</Words>
  <Application>Microsoft Office PowerPoint</Application>
  <PresentationFormat>画面に合わせる (4:3)</PresentationFormat>
  <Paragraphs>118</Paragraphs>
  <Slides>18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AR P丸ゴシック体E</vt:lpstr>
      <vt:lpstr>ＭＳ Ｐゴシック</vt:lpstr>
      <vt:lpstr>Arial</vt:lpstr>
      <vt:lpstr>Calibri</vt:lpstr>
      <vt:lpstr>Cambria Math</vt:lpstr>
      <vt:lpstr>Times New Roman</vt:lpstr>
      <vt:lpstr>Wingdings</vt:lpstr>
      <vt:lpstr>Office ​​テーマ</vt:lpstr>
      <vt:lpstr>モノクロ生態計測画像からの 血管抽出アルゴリズムの検討  Blood vessel detection in grayscale forearm images</vt:lpstr>
      <vt:lpstr>目次</vt:lpstr>
      <vt:lpstr>PowerPoint プレゼンテーション</vt:lpstr>
      <vt:lpstr>背景</vt:lpstr>
      <vt:lpstr>PowerPoint プレゼンテーション</vt:lpstr>
      <vt:lpstr>PowerPoint プレゼンテーション</vt:lpstr>
      <vt:lpstr>谷の検出</vt:lpstr>
      <vt:lpstr>谷の検出</vt:lpstr>
      <vt:lpstr>スケール空間</vt:lpstr>
      <vt:lpstr>谷強度(ridge strength)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生体情報を自動的に取得するロボットアームの基礎的検討</dc:title>
  <dc:creator>keisoku</dc:creator>
  <cp:lastModifiedBy>keisoku</cp:lastModifiedBy>
  <cp:revision>325</cp:revision>
  <cp:lastPrinted>2016-08-28T01:35:46Z</cp:lastPrinted>
  <dcterms:created xsi:type="dcterms:W3CDTF">2014-09-10T06:02:51Z</dcterms:created>
  <dcterms:modified xsi:type="dcterms:W3CDTF">2016-08-28T03:17:57Z</dcterms:modified>
</cp:coreProperties>
</file>