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24" r:id="rId5"/>
    <p:sldId id="2469" r:id="rId6"/>
    <p:sldId id="2431" r:id="rId7"/>
    <p:sldId id="2523" r:id="rId8"/>
    <p:sldId id="2533" r:id="rId9"/>
    <p:sldId id="2532" r:id="rId10"/>
    <p:sldId id="2525" r:id="rId11"/>
    <p:sldId id="2427" r:id="rId12"/>
    <p:sldId id="25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74"/>
  </p:normalViewPr>
  <p:slideViewPr>
    <p:cSldViewPr snapToGrid="0" snapToObjects="1" showGuides="1">
      <p:cViewPr varScale="1">
        <p:scale>
          <a:sx n="104" d="100"/>
          <a:sy n="104" d="100"/>
        </p:scale>
        <p:origin x="144" y="684"/>
      </p:cViewPr>
      <p:guideLst>
        <p:guide orient="horz" pos="211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29"/>
        <c:axId val="1443196480"/>
        <c:axId val="1443187744"/>
      </c:barChart>
      <c:catAx>
        <c:axId val="14431964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4319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>
          <a:latin typeface="+mn-lt"/>
          <a:ea typeface="Roboto" panose="02000000000000000000" pitchFamily="2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29"/>
        <c:axId val="1443196480"/>
        <c:axId val="1443187744"/>
      </c:barChart>
      <c:catAx>
        <c:axId val="14431964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4319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>
          <a:latin typeface="+mn-lt"/>
          <a:ea typeface="Roboto" panose="02000000000000000000" pitchFamily="2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rawing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0.14057</cdr:x>
      <cdr:y>0.65037</cdr:y>
    </cdr:from>
    <cdr:to>
      <cdr:x>0.82491</cdr:x>
      <cdr:y>1</cdr:y>
    </cdr:to>
    <cdr:pic>
      <cdr:nvPicPr>
        <cdr:cNvPr id="3" name="Picture 2" descr="Chart, histogram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AA8188E9-4322-4D99-B83D-CD841517062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074656" y="4460260"/>
          <a:ext cx="5231876" cy="239774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0.00166</cdr:y>
    </cdr:from>
    <cdr:to>
      <cdr:x>0.49938</cdr:x>
      <cdr:y>0.32273</cdr:y>
    </cdr:to>
    <cdr:pic>
      <cdr:nvPicPr>
        <cdr:cNvPr id="5" name="Picture 4" descr="Chart, histogram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790E318C-888F-4018-BF4C-E32E5511165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11399"/>
          <a:ext cx="3817856" cy="220185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</cdr:x>
      <cdr:y>0.32304</cdr:y>
    </cdr:from>
    <cdr:to>
      <cdr:x>0.99038</cdr:x>
      <cdr:y>0.62704</cdr:y>
    </cdr:to>
    <cdr:pic>
      <cdr:nvPicPr>
        <cdr:cNvPr id="7" name="Picture 6" descr="Chart, histogram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EA68BC65-D2D1-4023-B757-4B8FA9AA8680}"/>
            </a:ext>
          </a:extLst>
        </cdr:cNvPr>
        <cdr:cNvPicPr>
          <a:picLocks xmlns:a="http://schemas.openxmlformats.org/drawingml/2006/main"/>
        </cdr:cNvPicPr>
      </cdr:nvPicPr>
      <cdr:blipFill>
        <a:blip xmlns:a="http://schemas.openxmlformats.org/drawingml/2006/main" xmlns:r="http://schemas.openxmlformats.org/officeDocument/2006/relationships" r:embed="rId3"/>
        <a:stretch xmlns:a="http://schemas.openxmlformats.org/drawingml/2006/main">
          <a:fillRect/>
        </a:stretch>
      </cdr:blipFill>
      <cdr:spPr>
        <a:xfrm xmlns:a="http://schemas.openxmlformats.org/drawingml/2006/main">
          <a:off x="3822569" y="2215382"/>
          <a:ext cx="3749040" cy="2084832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0.50308</cdr:x>
      <cdr:y>0</cdr:y>
    </cdr:from>
    <cdr:to>
      <cdr:x>1</cdr:x>
      <cdr:y>0.31909</cdr:y>
    </cdr:to>
    <cdr:pic>
      <cdr:nvPicPr>
        <cdr:cNvPr id="9" name="Picture 8" descr="Chart, histogram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342E02D9-1233-4816-B8DB-3A54B2BFEFB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4"/>
        <a:stretch xmlns:a="http://schemas.openxmlformats.org/drawingml/2006/main">
          <a:fillRect/>
        </a:stretch>
      </cdr:blipFill>
      <cdr:spPr>
        <a:xfrm xmlns:a="http://schemas.openxmlformats.org/drawingml/2006/main">
          <a:off x="3846136" y="0"/>
          <a:ext cx="3799002" cy="218831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0.33343</cdr:y>
    </cdr:from>
    <cdr:to>
      <cdr:x>0.49064</cdr:x>
      <cdr:y>0.63726</cdr:y>
    </cdr:to>
    <cdr:pic>
      <cdr:nvPicPr>
        <cdr:cNvPr id="11" name="Picture 10" descr="Chart, histogram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8F07C22F-69AB-4F72-A976-8C6975D03EB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5"/>
        <a:stretch xmlns:a="http://schemas.openxmlformats.org/drawingml/2006/main">
          <a:fillRect/>
        </a:stretch>
      </cdr:blipFill>
      <cdr:spPr>
        <a:xfrm xmlns:a="http://schemas.openxmlformats.org/drawingml/2006/main">
          <a:off x="0" y="2286697"/>
          <a:ext cx="3751024" cy="2083608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8.2021E-8</cdr:x>
      <cdr:y>0.00357</cdr:y>
    </cdr:from>
    <cdr:to>
      <cdr:x>0.3317</cdr:x>
      <cdr:y>0.28161</cdr:y>
    </cdr:to>
    <cdr:pic>
      <cdr:nvPicPr>
        <cdr:cNvPr id="12" name="Picture 11" descr="Chart, histogram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02A8EC1B-ED33-4E6E-AB86-A32F8B456D3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" y="24588"/>
          <a:ext cx="4044098" cy="191364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0.31772</cdr:x>
      <cdr:y>0.00357</cdr:y>
    </cdr:from>
    <cdr:to>
      <cdr:x>0.6866</cdr:x>
      <cdr:y>0.3049</cdr:y>
    </cdr:to>
    <cdr:pic>
      <cdr:nvPicPr>
        <cdr:cNvPr id="14" name="Picture 13" descr="Chart, histogram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3461F24E-F626-4A85-99F7-D48EA3D719D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3873651" y="24587"/>
          <a:ext cx="4497351" cy="2073897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0.6866</cdr:x>
      <cdr:y>0</cdr:y>
    </cdr:from>
    <cdr:to>
      <cdr:x>0.99287</cdr:x>
      <cdr:y>0.31722</cdr:y>
    </cdr:to>
    <cdr:pic>
      <cdr:nvPicPr>
        <cdr:cNvPr id="18" name="Picture 17" descr="Chart, histogram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836FA78C-0374-4B0C-A389-5C2C761F007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/>
        <a:stretch xmlns:a="http://schemas.openxmlformats.org/drawingml/2006/main">
          <a:fillRect/>
        </a:stretch>
      </cdr:blipFill>
      <cdr:spPr>
        <a:xfrm xmlns:a="http://schemas.openxmlformats.org/drawingml/2006/main">
          <a:off x="8371002" y="0"/>
          <a:ext cx="3734115" cy="218332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0.0433</cdr:x>
      <cdr:y>0.69752</cdr:y>
    </cdr:from>
    <cdr:to>
      <cdr:x>0.41443</cdr:x>
      <cdr:y>0.976</cdr:y>
    </cdr:to>
    <cdr:pic>
      <cdr:nvPicPr>
        <cdr:cNvPr id="28" name="Picture 27" descr="Chart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D65BC336-E7AD-4687-9069-FE44255D1E7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4"/>
        <a:stretch xmlns:a="http://schemas.openxmlformats.org/drawingml/2006/main">
          <a:fillRect/>
        </a:stretch>
      </cdr:blipFill>
      <cdr:spPr>
        <a:xfrm xmlns:a="http://schemas.openxmlformats.org/drawingml/2006/main">
          <a:off x="527900" y="4800727"/>
          <a:ext cx="4524867" cy="191671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0.69201</cdr:x>
      <cdr:y>0.41128</cdr:y>
    </cdr:from>
    <cdr:to>
      <cdr:x>1</cdr:x>
      <cdr:y>0.66169</cdr:y>
    </cdr:to>
    <cdr:pic>
      <cdr:nvPicPr>
        <cdr:cNvPr id="30" name="Picture 29" descr="Chart, histogram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32B1A1EE-ADE3-4D81-A26A-8D8E0B69A57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5"/>
        <a:stretch xmlns:a="http://schemas.openxmlformats.org/drawingml/2006/main">
          <a:fillRect/>
        </a:stretch>
      </cdr:blipFill>
      <cdr:spPr>
        <a:xfrm xmlns:a="http://schemas.openxmlformats.org/drawingml/2006/main">
          <a:off x="8436990" y="2830657"/>
          <a:ext cx="3755010" cy="172351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0.01276</cdr:x>
      <cdr:y>0.42463</cdr:y>
    </cdr:from>
    <cdr:to>
      <cdr:x>0.2683</cdr:x>
      <cdr:y>0.64827</cdr:y>
    </cdr:to>
    <cdr:pic>
      <cdr:nvPicPr>
        <cdr:cNvPr id="32" name="Picture 31" descr="Chart, histogram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49EB70D9-2B88-45EE-B6CD-3D21E87137C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6"/>
        <a:stretch xmlns:a="http://schemas.openxmlformats.org/drawingml/2006/main">
          <a:fillRect/>
        </a:stretch>
      </cdr:blipFill>
      <cdr:spPr>
        <a:xfrm xmlns:a="http://schemas.openxmlformats.org/drawingml/2006/main">
          <a:off x="155575" y="2922556"/>
          <a:ext cx="3115526" cy="1539238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0.48557</cdr:x>
      <cdr:y>0.70007</cdr:y>
    </cdr:from>
    <cdr:to>
      <cdr:x>0.95003</cdr:x>
      <cdr:y>0.96233</cdr:y>
    </cdr:to>
    <cdr:pic>
      <cdr:nvPicPr>
        <cdr:cNvPr id="34" name="Picture 33" descr="Chart, histogram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32134321-B415-4292-BF1F-C5625121960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7"/>
        <a:stretch xmlns:a="http://schemas.openxmlformats.org/drawingml/2006/main">
          <a:fillRect/>
        </a:stretch>
      </cdr:blipFill>
      <cdr:spPr>
        <a:xfrm xmlns:a="http://schemas.openxmlformats.org/drawingml/2006/main">
          <a:off x="5920033" y="4818323"/>
          <a:ext cx="5662717" cy="1805028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8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2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Scooter use in</a:t>
            </a:r>
            <a:br>
              <a:rPr lang="en-US" dirty="0"/>
            </a:br>
            <a:r>
              <a:rPr lang="en-US" dirty="0"/>
              <a:t>Nashville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/>
            <a:r>
              <a:rPr lang="en-US" dirty="0" err="1"/>
              <a:t>Scoo</a:t>
            </a:r>
            <a:r>
              <a:rPr lang="en-US" dirty="0"/>
              <a:t>-terrific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s in Squ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 noGrp="1"/>
          </p:cNvSpPr>
          <p:nvPr>
            <p:ph type="pic" sz="quarter" idx="14"/>
          </p:nvPr>
        </p:nvSpPr>
        <p:spPr>
          <a:xfrm>
            <a:off x="6458601" y="-13063"/>
            <a:ext cx="4984597" cy="6881852"/>
          </a:xfrm>
          <a:custGeom>
            <a:avLst/>
            <a:gdLst>
              <a:gd name="connsiteX0" fmla="*/ 1503648 w 9969194"/>
              <a:gd name="connsiteY0" fmla="*/ 0 h 13763703"/>
              <a:gd name="connsiteX1" fmla="*/ 5527552 w 9969194"/>
              <a:gd name="connsiteY1" fmla="*/ 0 h 13763703"/>
              <a:gd name="connsiteX2" fmla="*/ 5527552 w 9969194"/>
              <a:gd name="connsiteY2" fmla="*/ 1227909 h 13763703"/>
              <a:gd name="connsiteX3" fmla="*/ 7022614 w 9969194"/>
              <a:gd name="connsiteY3" fmla="*/ 1227909 h 13763703"/>
              <a:gd name="connsiteX4" fmla="*/ 7022614 w 9969194"/>
              <a:gd name="connsiteY4" fmla="*/ 2794727 h 13763703"/>
              <a:gd name="connsiteX5" fmla="*/ 9969194 w 9969194"/>
              <a:gd name="connsiteY5" fmla="*/ 2794727 h 13763703"/>
              <a:gd name="connsiteX6" fmla="*/ 9969194 w 9969194"/>
              <a:gd name="connsiteY6" fmla="*/ 5957026 h 13763703"/>
              <a:gd name="connsiteX7" fmla="*/ 8950610 w 9969194"/>
              <a:gd name="connsiteY7" fmla="*/ 5957026 h 13763703"/>
              <a:gd name="connsiteX8" fmla="*/ 8950610 w 9969194"/>
              <a:gd name="connsiteY8" fmla="*/ 12565789 h 13763703"/>
              <a:gd name="connsiteX9" fmla="*/ 1869952 w 9969194"/>
              <a:gd name="connsiteY9" fmla="*/ 12565789 h 13763703"/>
              <a:gd name="connsiteX10" fmla="*/ 1869952 w 9969194"/>
              <a:gd name="connsiteY10" fmla="*/ 13763703 h 13763703"/>
              <a:gd name="connsiteX11" fmla="*/ 0 w 9969194"/>
              <a:gd name="connsiteY11" fmla="*/ 13763703 h 13763703"/>
              <a:gd name="connsiteX12" fmla="*/ 0 w 9969194"/>
              <a:gd name="connsiteY12" fmla="*/ 12096207 h 13763703"/>
              <a:gd name="connsiteX13" fmla="*/ 1503648 w 9969194"/>
              <a:gd name="connsiteY13" fmla="*/ 12096207 h 13763703"/>
              <a:gd name="connsiteX14" fmla="*/ 1503648 w 9969194"/>
              <a:gd name="connsiteY14" fmla="*/ 5147401 h 13763703"/>
              <a:gd name="connsiteX15" fmla="*/ 6808482 w 9969194"/>
              <a:gd name="connsiteY15" fmla="*/ 5147401 h 13763703"/>
              <a:gd name="connsiteX16" fmla="*/ 6808482 w 9969194"/>
              <a:gd name="connsiteY16" fmla="*/ 3088415 h 13763703"/>
              <a:gd name="connsiteX17" fmla="*/ 5160598 w 9969194"/>
              <a:gd name="connsiteY17" fmla="*/ 3088415 h 13763703"/>
              <a:gd name="connsiteX18" fmla="*/ 5160598 w 9969194"/>
              <a:gd name="connsiteY18" fmla="*/ 1436915 h 13763703"/>
              <a:gd name="connsiteX19" fmla="*/ 1503648 w 9969194"/>
              <a:gd name="connsiteY19" fmla="*/ 1436915 h 1376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69194" h="13763703">
                <a:moveTo>
                  <a:pt x="1503648" y="0"/>
                </a:moveTo>
                <a:lnTo>
                  <a:pt x="5527552" y="0"/>
                </a:lnTo>
                <a:lnTo>
                  <a:pt x="5527552" y="1227909"/>
                </a:lnTo>
                <a:lnTo>
                  <a:pt x="7022614" y="1227909"/>
                </a:lnTo>
                <a:lnTo>
                  <a:pt x="7022614" y="2794727"/>
                </a:lnTo>
                <a:lnTo>
                  <a:pt x="9969194" y="2794727"/>
                </a:lnTo>
                <a:lnTo>
                  <a:pt x="9969194" y="5957026"/>
                </a:lnTo>
                <a:lnTo>
                  <a:pt x="8950610" y="5957026"/>
                </a:lnTo>
                <a:lnTo>
                  <a:pt x="8950610" y="12565789"/>
                </a:lnTo>
                <a:lnTo>
                  <a:pt x="1869952" y="12565789"/>
                </a:lnTo>
                <a:lnTo>
                  <a:pt x="1869952" y="13763703"/>
                </a:lnTo>
                <a:lnTo>
                  <a:pt x="0" y="13763703"/>
                </a:lnTo>
                <a:lnTo>
                  <a:pt x="0" y="12096207"/>
                </a:lnTo>
                <a:lnTo>
                  <a:pt x="1503648" y="12096207"/>
                </a:lnTo>
                <a:lnTo>
                  <a:pt x="1503648" y="5147401"/>
                </a:lnTo>
                <a:lnTo>
                  <a:pt x="6808482" y="5147401"/>
                </a:lnTo>
                <a:lnTo>
                  <a:pt x="6808482" y="3088415"/>
                </a:lnTo>
                <a:lnTo>
                  <a:pt x="5160598" y="3088415"/>
                </a:lnTo>
                <a:lnTo>
                  <a:pt x="5160598" y="1436915"/>
                </a:lnTo>
                <a:lnTo>
                  <a:pt x="1503648" y="1436915"/>
                </a:lnTo>
                <a:close/>
              </a:path>
            </a:pathLst>
          </a:cu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Shape 223">
            <a:extLst>
              <a:ext uri="{FF2B5EF4-FFF2-40B4-BE49-F238E27FC236}">
                <a16:creationId xmlns:a16="http://schemas.microsoft.com/office/drawing/2014/main" id="{00159812-53E9-D848-9606-198A5B9858E2}"/>
              </a:ext>
            </a:extLst>
          </p:cNvPr>
          <p:cNvSpPr/>
          <p:nvPr userDrawn="1"/>
        </p:nvSpPr>
        <p:spPr>
          <a:xfrm>
            <a:off x="10491266" y="1562652"/>
            <a:ext cx="1562173" cy="1562173"/>
          </a:xfrm>
          <a:prstGeom prst="rect">
            <a:avLst/>
          </a:prstGeom>
          <a:ln w="381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solidFill>
                <a:schemeClr val="bg2"/>
              </a:solidFill>
            </a:endParaRPr>
          </a:p>
        </p:txBody>
      </p:sp>
      <p:sp>
        <p:nvSpPr>
          <p:cNvPr id="8" name="Shape 224">
            <a:extLst>
              <a:ext uri="{FF2B5EF4-FFF2-40B4-BE49-F238E27FC236}">
                <a16:creationId xmlns:a16="http://schemas.microsoft.com/office/drawing/2014/main" id="{B6EC8FD8-5421-9645-9F0E-CBC6D7CF690B}"/>
              </a:ext>
            </a:extLst>
          </p:cNvPr>
          <p:cNvSpPr/>
          <p:nvPr userDrawn="1"/>
        </p:nvSpPr>
        <p:spPr>
          <a:xfrm>
            <a:off x="7144406" y="879573"/>
            <a:ext cx="662702" cy="662702"/>
          </a:xfrm>
          <a:prstGeom prst="rect">
            <a:avLst/>
          </a:prstGeom>
          <a:ln w="381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solidFill>
                <a:schemeClr val="bg2"/>
              </a:solidFill>
            </a:endParaRPr>
          </a:p>
        </p:txBody>
      </p:sp>
      <p:sp>
        <p:nvSpPr>
          <p:cNvPr id="9" name="Shape 225">
            <a:extLst>
              <a:ext uri="{FF2B5EF4-FFF2-40B4-BE49-F238E27FC236}">
                <a16:creationId xmlns:a16="http://schemas.microsoft.com/office/drawing/2014/main" id="{FB52FD4B-1ED8-5C42-8013-FD61B2A3A2CB}"/>
              </a:ext>
            </a:extLst>
          </p:cNvPr>
          <p:cNvSpPr/>
          <p:nvPr userDrawn="1"/>
        </p:nvSpPr>
        <p:spPr>
          <a:xfrm>
            <a:off x="11488701" y="6383701"/>
            <a:ext cx="781358" cy="781358"/>
          </a:xfrm>
          <a:prstGeom prst="rect">
            <a:avLst/>
          </a:prstGeom>
          <a:ln w="381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solidFill>
                <a:schemeClr val="bg2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9038DA1-6D5C-EA47-BDA4-388C0BC57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8737" y="786810"/>
            <a:ext cx="4008437" cy="1395208"/>
          </a:xfrm>
        </p:spPr>
        <p:txBody>
          <a:bodyPr lIns="0" anchor="b"/>
          <a:lstStyle/>
          <a:p>
            <a:r>
              <a:rPr lang="en-US" dirty="0"/>
              <a:t>TITLE GOES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7404C76-F118-6149-96DF-BF25D43E26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3019352"/>
            <a:ext cx="4008437" cy="3099153"/>
          </a:xfrm>
        </p:spPr>
        <p:txBody>
          <a:bodyPr lIns="0">
            <a:normAutofit/>
          </a:bodyPr>
          <a:lstStyle>
            <a:lvl1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05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0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7205F80F-3B88-A44D-812A-11909F0C93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28738" y="22476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4190984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5092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E4FE9-CEDE-F34D-924F-EB11B49749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63424" y="2367777"/>
            <a:ext cx="5056426" cy="3791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90780" y="839972"/>
            <a:ext cx="4767262" cy="1342045"/>
          </a:xfrm>
        </p:spPr>
        <p:txBody>
          <a:bodyPr lIns="0" anchor="b"/>
          <a:lstStyle/>
          <a:p>
            <a:r>
              <a:rPr lang="en-US" dirty="0"/>
              <a:t>TITLE GOES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0780" y="3019352"/>
            <a:ext cx="4767262" cy="3099153"/>
          </a:xfrm>
        </p:spPr>
        <p:txBody>
          <a:bodyPr lIns="0">
            <a:normAutofit/>
          </a:bodyPr>
          <a:lstStyle>
            <a:lvl1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05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0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0780" y="2247679"/>
            <a:ext cx="4767262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2078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/>
            <a:r>
              <a:rPr lang="en-US" dirty="0"/>
              <a:t>WEBSITE GOES HERE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8737" y="786810"/>
            <a:ext cx="4008437" cy="1395208"/>
          </a:xfrm>
        </p:spPr>
        <p:txBody>
          <a:bodyPr lIns="0" anchor="b"/>
          <a:lstStyle/>
          <a:p>
            <a:r>
              <a:rPr lang="en-US" dirty="0"/>
              <a:t>TITLE GOES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80A15A-88F2-2144-8707-F31DD26C52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3126406"/>
            <a:ext cx="4008437" cy="3099153"/>
          </a:xfrm>
        </p:spPr>
        <p:txBody>
          <a:bodyPr lIns="0">
            <a:normAutofit/>
          </a:bodyPr>
          <a:lstStyle>
            <a:lvl1pPr>
              <a:lnSpc>
                <a:spcPct val="150000"/>
              </a:lnSpc>
              <a:defRPr sz="16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4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28738" y="22476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Caption Goes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hape 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540747" y="4350527"/>
            <a:ext cx="1919693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1600" b="1" i="0" spc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MARGIE'S TRAVEL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19100" y="798384"/>
            <a:ext cx="1" cy="2188805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7" name="Shap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6CB4B4D-7CA3-9044-876B-883B54F8677D}" type="slidenum">
              <a:rPr lang="en-US" sz="1050" smtClean="0">
                <a:solidFill>
                  <a:schemeClr val="tx2"/>
                </a:solidFill>
              </a:rPr>
              <a:pPr algn="ct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9" name="Shape 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537006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400" b="1" i="0" spc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1" r:id="rId2"/>
    <p:sldLayoutId id="2147483674" r:id="rId3"/>
    <p:sldLayoutId id="2147483660" r:id="rId4"/>
    <p:sldLayoutId id="2147483670" r:id="rId5"/>
    <p:sldLayoutId id="2147483669" r:id="rId6"/>
    <p:sldLayoutId id="2147483664" r:id="rId7"/>
    <p:sldLayoutId id="2147483650" r:id="rId8"/>
    <p:sldLayoutId id="2147483653" r:id="rId9"/>
    <p:sldLayoutId id="2147483680" r:id="rId10"/>
    <p:sldLayoutId id="2147483666" r:id="rId11"/>
    <p:sldLayoutId id="2147483678" r:id="rId12"/>
    <p:sldLayoutId id="2147483679" r:id="rId13"/>
    <p:sldLayoutId id="2147483672" r:id="rId14"/>
    <p:sldLayoutId id="2147483683" r:id="rId15"/>
    <p:sldLayoutId id="2147483663" r:id="rId16"/>
    <p:sldLayoutId id="2147483675" r:id="rId17"/>
    <p:sldLayoutId id="2147483681" r:id="rId18"/>
    <p:sldLayoutId id="2147483682" r:id="rId19"/>
    <p:sldLayoutId id="2147483671" r:id="rId20"/>
    <p:sldLayoutId id="2147483677" r:id="rId21"/>
    <p:sldLayoutId id="214748367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file:///C:\Users\Erin\Documents\promise_zone_map.html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file:///C:\Users\Erin\Documents\zone5_map_tim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Woman walking in big city">
            <a:extLst>
              <a:ext uri="{FF2B5EF4-FFF2-40B4-BE49-F238E27FC236}">
                <a16:creationId xmlns:a16="http://schemas.microsoft.com/office/drawing/2014/main" id="{ECA3BA48-F34B-6346-ABF0-1EE5BC4FF2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35194" r="26570" b="8624"/>
          <a:stretch/>
        </p:blipFill>
        <p:spPr>
          <a:xfrm>
            <a:off x="838200" y="0"/>
            <a:ext cx="11353800" cy="57912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Scooter Use</a:t>
            </a:r>
            <a:br>
              <a:rPr lang="en-US" sz="7200" dirty="0"/>
            </a:br>
            <a:r>
              <a:rPr lang="en-US" sz="7200" dirty="0"/>
              <a:t>In Nashville</a:t>
            </a:r>
            <a:br>
              <a:rPr lang="en-US" sz="8000" dirty="0"/>
            </a:br>
            <a:r>
              <a:rPr lang="en-US" sz="2400" dirty="0"/>
              <a:t>Month of July</a:t>
            </a:r>
            <a:endParaRPr lang="en-US" sz="8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(This chick obviously needs a scooter)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12FCB55E-59A0-A24E-82CA-C8675958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Scooter Rides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AE7FB-4892-5B4E-A7DB-B0F56C1C98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t"/>
          <a:lstStyle/>
          <a:p>
            <a:r>
              <a:rPr lang="en-US" dirty="0"/>
              <a:t>By the Hour: Weekends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129063C4-B3CD-4125-A225-14601C56B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8776"/>
            <a:ext cx="12192000" cy="3233585"/>
          </a:xfrm>
          <a:prstGeom prst="rect">
            <a:avLst/>
          </a:prstGeom>
        </p:spPr>
      </p:pic>
      <p:pic>
        <p:nvPicPr>
          <p:cNvPr id="13" name="Picture 12" descr="A child riding a tricycle&#10;&#10;Description automatically generated with medium confidence">
            <a:extLst>
              <a:ext uri="{FF2B5EF4-FFF2-40B4-BE49-F238E27FC236}">
                <a16:creationId xmlns:a16="http://schemas.microsoft.com/office/drawing/2014/main" id="{B163967B-7620-49D5-B9F3-77ACB911C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550" y="188536"/>
            <a:ext cx="2804788" cy="29216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706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3" descr="Chart&#10;">
            <a:extLst>
              <a:ext uri="{FF2B5EF4-FFF2-40B4-BE49-F238E27FC236}">
                <a16:creationId xmlns:a16="http://schemas.microsoft.com/office/drawing/2014/main" id="{B5F670E4-3406-294C-82F8-C8DEF2678A0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74554358"/>
              </p:ext>
            </p:extLst>
          </p:nvPr>
        </p:nvGraphicFramePr>
        <p:xfrm>
          <a:off x="0" y="1"/>
          <a:ext cx="764513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AB58A585-52FA-4A45-B2D0-660EC2D2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686" y="859812"/>
            <a:ext cx="4120293" cy="1342045"/>
          </a:xfrm>
        </p:spPr>
        <p:txBody>
          <a:bodyPr/>
          <a:lstStyle/>
          <a:p>
            <a:r>
              <a:rPr lang="en-US" dirty="0"/>
              <a:t>The Last Mile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2458FA-5D5F-6A41-B047-910858C1E1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67686" y="2215383"/>
            <a:ext cx="4120294" cy="602887"/>
          </a:xfrm>
        </p:spPr>
        <p:txBody>
          <a:bodyPr/>
          <a:lstStyle/>
          <a:p>
            <a:r>
              <a:rPr lang="en-US" dirty="0"/>
              <a:t>Scooter Use During Rush Hour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C3E0A7-1C3E-0A40-AC21-1EAD4086C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67685" y="3019352"/>
            <a:ext cx="4270343" cy="3503996"/>
          </a:xfrm>
        </p:spPr>
        <p:txBody>
          <a:bodyPr/>
          <a:lstStyle/>
          <a:p>
            <a:r>
              <a:rPr lang="en-US" sz="1600" dirty="0"/>
              <a:t>The 3 zip codes with the most rentals for the month of July were 37203, 37201, and 37219.</a:t>
            </a:r>
          </a:p>
          <a:p>
            <a:r>
              <a:rPr lang="en-US" sz="1600" dirty="0"/>
              <a:t>Rush hour was defined as 7-10 AM and 5-7 PM, Monday through Friday.</a:t>
            </a:r>
          </a:p>
          <a:p>
            <a:r>
              <a:rPr lang="en-US" sz="1600" dirty="0"/>
              <a:t>Within the 3 busiest zip codes only 11% of the rentals occurred during the rush hour time frame.</a:t>
            </a:r>
          </a:p>
          <a:p>
            <a:r>
              <a:rPr lang="en-US" sz="1600" dirty="0"/>
              <a:t>Most rentals occurred in the evenings, with significant increases on the weekends.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2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Mountain Scape">
            <a:extLst>
              <a:ext uri="{FF2B5EF4-FFF2-40B4-BE49-F238E27FC236}">
                <a16:creationId xmlns:a16="http://schemas.microsoft.com/office/drawing/2014/main" id="{09BF8C8C-B999-7949-855D-142BC52BD6F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alphaModFix amt="0"/>
          </a:blip>
          <a:srcRect t="19456" b="19456"/>
          <a:stretch>
            <a:fillRect/>
          </a:stretch>
        </p:blipFill>
        <p:spPr>
          <a:xfrm>
            <a:off x="838200" y="0"/>
            <a:ext cx="11353799" cy="4631365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67182A4-D17D-4F6A-B389-045E096E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Scooters: Charged</a:t>
            </a:r>
            <a:br>
              <a:rPr lang="en-US" dirty="0"/>
            </a:br>
            <a:r>
              <a:rPr lang="en-US" dirty="0"/>
              <a:t>and Uncharged</a:t>
            </a:r>
          </a:p>
        </p:txBody>
      </p:sp>
      <p:sp>
        <p:nvSpPr>
          <p:cNvPr id="68" name="Rectangle 67" descr="White box">
            <a:extLst>
              <a:ext uri="{FF2B5EF4-FFF2-40B4-BE49-F238E27FC236}">
                <a16:creationId xmlns:a16="http://schemas.microsoft.com/office/drawing/2014/main" id="{25DEB875-B217-FA4B-891B-6996E72D1E67}"/>
              </a:ext>
            </a:extLst>
          </p:cNvPr>
          <p:cNvSpPr/>
          <p:nvPr/>
        </p:nvSpPr>
        <p:spPr>
          <a:xfrm>
            <a:off x="700391" y="1968284"/>
            <a:ext cx="5256721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Rectangle 68" descr="white box">
            <a:extLst>
              <a:ext uri="{FF2B5EF4-FFF2-40B4-BE49-F238E27FC236}">
                <a16:creationId xmlns:a16="http://schemas.microsoft.com/office/drawing/2014/main" id="{AFC511E3-2C5E-2C41-839C-CC2E16162740}"/>
              </a:ext>
            </a:extLst>
          </p:cNvPr>
          <p:cNvSpPr/>
          <p:nvPr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1BDEABA6-954B-B04B-AD3C-9791CCD2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973" y="2791500"/>
            <a:ext cx="322500" cy="32250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F676A8E-576B-6D42-BD7D-6EE95E3DE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5467"/>
            <a:ext cx="4906011" cy="93565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Scooters with 0 charge</a:t>
            </a:r>
          </a:p>
        </p:txBody>
      </p:sp>
      <p:sp>
        <p:nvSpPr>
          <p:cNvPr id="71" name="Rectangle 70" descr="black accent box">
            <a:extLst>
              <a:ext uri="{FF2B5EF4-FFF2-40B4-BE49-F238E27FC236}">
                <a16:creationId xmlns:a16="http://schemas.microsoft.com/office/drawing/2014/main" id="{9FBAC350-ACFC-494F-817D-DD1F63D2B8A8}"/>
              </a:ext>
            </a:extLst>
          </p:cNvPr>
          <p:cNvSpPr/>
          <p:nvPr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Graphic 48" descr="Add">
            <a:extLst>
              <a:ext uri="{FF2B5EF4-FFF2-40B4-BE49-F238E27FC236}">
                <a16:creationId xmlns:a16="http://schemas.microsoft.com/office/drawing/2014/main" id="{3F34C7F2-79E3-9A4F-8CF6-041586EEC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4689" y="2791500"/>
            <a:ext cx="322500" cy="3225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1D4FCDA-D49E-6548-BE42-519A15A8A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COMPARISON POINT 2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13467BD-77D3-4BA9-91E7-3B9F96FAF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487" y="66381"/>
            <a:ext cx="6781785" cy="6240151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A6EC0820-9956-43E9-B868-85D542B0DA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186708" y="3323991"/>
            <a:ext cx="7102281" cy="3079127"/>
          </a:xfrm>
        </p:spPr>
      </p:pic>
    </p:spTree>
    <p:extLst>
      <p:ext uri="{BB962C8B-B14F-4D97-AF65-F5344CB8AC3E}">
        <p14:creationId xmlns:p14="http://schemas.microsoft.com/office/powerpoint/2010/main" val="200531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Mountain Scape">
            <a:extLst>
              <a:ext uri="{FF2B5EF4-FFF2-40B4-BE49-F238E27FC236}">
                <a16:creationId xmlns:a16="http://schemas.microsoft.com/office/drawing/2014/main" id="{09BF8C8C-B999-7949-855D-142BC52BD6F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alphaModFix amt="0"/>
          </a:blip>
          <a:srcRect t="19456" b="19456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67182A4-D17D-4F6A-B389-045E096E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Scooters: Charged</a:t>
            </a:r>
            <a:br>
              <a:rPr lang="en-US" dirty="0"/>
            </a:br>
            <a:r>
              <a:rPr lang="en-US" dirty="0"/>
              <a:t>and Uncharged</a:t>
            </a:r>
          </a:p>
        </p:txBody>
      </p:sp>
      <p:sp>
        <p:nvSpPr>
          <p:cNvPr id="68" name="Rectangle 67" descr="White box">
            <a:extLst>
              <a:ext uri="{FF2B5EF4-FFF2-40B4-BE49-F238E27FC236}">
                <a16:creationId xmlns:a16="http://schemas.microsoft.com/office/drawing/2014/main" id="{25DEB875-B217-FA4B-891B-6996E72D1E67}"/>
              </a:ext>
            </a:extLst>
          </p:cNvPr>
          <p:cNvSpPr/>
          <p:nvPr/>
        </p:nvSpPr>
        <p:spPr>
          <a:xfrm>
            <a:off x="700391" y="1968284"/>
            <a:ext cx="5256721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Rectangle 68" descr="white box">
            <a:extLst>
              <a:ext uri="{FF2B5EF4-FFF2-40B4-BE49-F238E27FC236}">
                <a16:creationId xmlns:a16="http://schemas.microsoft.com/office/drawing/2014/main" id="{AFC511E3-2C5E-2C41-839C-CC2E16162740}"/>
              </a:ext>
            </a:extLst>
          </p:cNvPr>
          <p:cNvSpPr/>
          <p:nvPr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1BDEABA6-954B-B04B-AD3C-9791CCD2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973" y="2791500"/>
            <a:ext cx="322500" cy="32250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F676A8E-576B-6D42-BD7D-6EE95E3DE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02115"/>
            <a:ext cx="4906011" cy="64500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Scooters</a:t>
            </a:r>
            <a:r>
              <a:rPr lang="en-US" dirty="0"/>
              <a:t> </a:t>
            </a:r>
            <a:r>
              <a:rPr lang="en-US" sz="2800" dirty="0"/>
              <a:t>with 100% charge</a:t>
            </a:r>
          </a:p>
        </p:txBody>
      </p:sp>
      <p:sp>
        <p:nvSpPr>
          <p:cNvPr id="71" name="Rectangle 70" descr="black accent box">
            <a:extLst>
              <a:ext uri="{FF2B5EF4-FFF2-40B4-BE49-F238E27FC236}">
                <a16:creationId xmlns:a16="http://schemas.microsoft.com/office/drawing/2014/main" id="{9FBAC350-ACFC-494F-817D-DD1F63D2B8A8}"/>
              </a:ext>
            </a:extLst>
          </p:cNvPr>
          <p:cNvSpPr/>
          <p:nvPr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Graphic 48" descr="Add">
            <a:extLst>
              <a:ext uri="{FF2B5EF4-FFF2-40B4-BE49-F238E27FC236}">
                <a16:creationId xmlns:a16="http://schemas.microsoft.com/office/drawing/2014/main" id="{3F34C7F2-79E3-9A4F-8CF6-041586EEC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4689" y="2791500"/>
            <a:ext cx="322500" cy="3225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1D4FCDA-D49E-6548-BE42-519A15A8A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COMPARISON POINT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3467BD-77D3-4BA9-91E7-3B9F96FAF89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641302" y="66381"/>
            <a:ext cx="6448155" cy="624015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C0252D-8236-4859-A796-7BC18D75E7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54080" y="3324701"/>
            <a:ext cx="7234909" cy="3293063"/>
          </a:xfrm>
        </p:spPr>
      </p:pic>
    </p:spTree>
    <p:extLst>
      <p:ext uri="{BB962C8B-B14F-4D97-AF65-F5344CB8AC3E}">
        <p14:creationId xmlns:p14="http://schemas.microsoft.com/office/powerpoint/2010/main" val="12866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3" descr="Chart&#10;">
            <a:extLst>
              <a:ext uri="{FF2B5EF4-FFF2-40B4-BE49-F238E27FC236}">
                <a16:creationId xmlns:a16="http://schemas.microsoft.com/office/drawing/2014/main" id="{B5F670E4-3406-294C-82F8-C8DEF2678A0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7140999"/>
              </p:ext>
            </p:extLst>
          </p:nvPr>
        </p:nvGraphicFramePr>
        <p:xfrm>
          <a:off x="0" y="-24588"/>
          <a:ext cx="12192000" cy="6882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AB58A585-52FA-4A45-B2D0-660EC2D2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064" y="2897968"/>
            <a:ext cx="4901938" cy="872325"/>
          </a:xfrm>
        </p:spPr>
        <p:txBody>
          <a:bodyPr/>
          <a:lstStyle/>
          <a:p>
            <a:r>
              <a:rPr lang="en-US" dirty="0"/>
              <a:t>Frequency of Pings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2458FA-5D5F-6A41-B047-910858C1E1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63332" y="3798096"/>
            <a:ext cx="4713402" cy="423611"/>
          </a:xfrm>
        </p:spPr>
        <p:txBody>
          <a:bodyPr/>
          <a:lstStyle/>
          <a:p>
            <a:r>
              <a:rPr lang="en-US" dirty="0"/>
              <a:t>Number of Pings During Use Per Minute</a:t>
            </a:r>
          </a:p>
        </p:txBody>
      </p:sp>
    </p:spTree>
    <p:extLst>
      <p:ext uri="{BB962C8B-B14F-4D97-AF65-F5344CB8AC3E}">
        <p14:creationId xmlns:p14="http://schemas.microsoft.com/office/powerpoint/2010/main" val="236562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F7A04E8-D33E-244D-AFB2-10B9CDB5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02" y="466299"/>
            <a:ext cx="6076204" cy="1928110"/>
          </a:xfrm>
        </p:spPr>
        <p:txBody>
          <a:bodyPr>
            <a:normAutofit/>
          </a:bodyPr>
          <a:lstStyle/>
          <a:p>
            <a:r>
              <a:rPr lang="en-US" dirty="0"/>
              <a:t>Average Trip Distance</a:t>
            </a:r>
            <a:br>
              <a:rPr lang="en-US" dirty="0"/>
            </a:br>
            <a:r>
              <a:rPr lang="en-US" dirty="0"/>
              <a:t>and Duration by</a:t>
            </a:r>
            <a:br>
              <a:rPr lang="en-US" dirty="0"/>
            </a:br>
            <a:r>
              <a:rPr lang="en-US" dirty="0"/>
              <a:t>Micro-District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49A659-D3D2-9F43-B94A-438B0C55F6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7787" y="2394409"/>
            <a:ext cx="4008437" cy="602887"/>
          </a:xfrm>
        </p:spPr>
        <p:txBody>
          <a:bodyPr anchor="t"/>
          <a:lstStyle/>
          <a:p>
            <a:r>
              <a:rPr lang="en-US" dirty="0">
                <a:hlinkClick r:id="rId2"/>
              </a:rPr>
              <a:t>Map Link</a:t>
            </a:r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2DE929C2-CECF-4E72-810C-75B9E7BC252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5366" r="25366"/>
          <a:stretch/>
        </p:blipFill>
        <p:spPr>
          <a:xfrm>
            <a:off x="6825006" y="-23852"/>
            <a:ext cx="4984597" cy="68818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A map of a city&#10;&#10;Description automatically generated with low confidence">
            <a:extLst>
              <a:ext uri="{FF2B5EF4-FFF2-40B4-BE49-F238E27FC236}">
                <a16:creationId xmlns:a16="http://schemas.microsoft.com/office/drawing/2014/main" id="{75664F14-E6FC-445A-97DE-C843809CB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87" y="3213089"/>
            <a:ext cx="2875894" cy="279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8307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E0A8A-2B01-FC43-AA90-88BA2A4E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8205"/>
            <a:ext cx="10896924" cy="1359726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Roboto Black" panose="02000000000000000000" pitchFamily="2" charset="0"/>
              </a:rPr>
              <a:t>Distance From First and Broadway</a:t>
            </a:r>
            <a:br>
              <a:rPr lang="en-US" dirty="0">
                <a:ea typeface="Roboto Black" panose="02000000000000000000" pitchFamily="2" charset="0"/>
              </a:rPr>
            </a:br>
            <a:r>
              <a:rPr lang="en-US" dirty="0">
                <a:ea typeface="Roboto Black" panose="02000000000000000000" pitchFamily="2" charset="0"/>
              </a:rPr>
              <a:t>Variables’ Impacts on Distance and Duration</a:t>
            </a:r>
            <a:endParaRPr lang="en-US" dirty="0"/>
          </a:p>
        </p:txBody>
      </p:sp>
      <p:graphicFrame>
        <p:nvGraphicFramePr>
          <p:cNvPr id="12" name="Table 2" descr="Table">
            <a:extLst>
              <a:ext uri="{FF2B5EF4-FFF2-40B4-BE49-F238E27FC236}">
                <a16:creationId xmlns:a16="http://schemas.microsoft.com/office/drawing/2014/main" id="{6B27A8E2-B17E-3949-8E3A-8111DF5F8DF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93824647"/>
              </p:ext>
            </p:extLst>
          </p:nvPr>
        </p:nvGraphicFramePr>
        <p:xfrm>
          <a:off x="381461" y="1617119"/>
          <a:ext cx="6848897" cy="2106211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DDDDDD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DDDDDD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DDDDDD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effectLst/>
              </a:tblPr>
              <a:tblGrid>
                <a:gridCol w="2055829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168165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624903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</a:tblGrid>
              <a:tr h="442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sz="1400" b="1" i="0" dirty="0">
                          <a:latin typeface="+mj-lt"/>
                          <a:cs typeface="Gill Sans" panose="020B0502020104020203" pitchFamily="34" charset="-79"/>
                        </a:rPr>
                        <a:t>Trip Duration</a:t>
                      </a:r>
                      <a:endParaRPr lang="ru-RU" sz="1400" b="1" i="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9909" marR="69909" marT="34995" marB="349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sz="1400" b="1" i="0" dirty="0">
                          <a:latin typeface="+mj-lt"/>
                          <a:cs typeface="Gill Sans" panose="020B0502020104020203" pitchFamily="34" charset="-79"/>
                        </a:rPr>
                        <a:t>Trip Distance</a:t>
                      </a:r>
                      <a:endParaRPr lang="ru-RU" sz="1400" b="1" i="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9909" marR="69909" marT="34995" marB="34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sz="1400" b="1" i="0" dirty="0">
                          <a:latin typeface="+mj-lt"/>
                          <a:cs typeface="Gill Sans" panose="020B0502020104020203" pitchFamily="34" charset="-79"/>
                        </a:rPr>
                        <a:t>Distance from First</a:t>
                      </a:r>
                      <a:endParaRPr lang="ru-RU" sz="1400" b="1" i="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9909" marR="69909" marT="34995" marB="34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5546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1.000000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+mn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576" marR="64576" marT="34995" marB="349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0.019725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+mn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576" marR="64576" marT="34995" marB="349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-0.071840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+mn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576" marR="64576" marT="34995" marB="349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5546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0.019725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+mn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576" marR="64576" marT="34995" marB="349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1.000000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+mn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576" marR="64576" marT="34995" marB="349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-.002027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+mn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576" marR="64576" marT="34995" marB="349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5546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-0.071840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+mn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576" marR="64576" marT="34995" marB="349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-0.002027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+mn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576" marR="64576" marT="34995" marB="349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1.000000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+mn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576" marR="64576" marT="34995" marB="34995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</a:tbl>
          </a:graphicData>
        </a:graphic>
      </p:graphicFrame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B3681D2-8D02-454C-AF62-EAA901198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273" y="2318994"/>
            <a:ext cx="5227324" cy="41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1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12FCB55E-59A0-A24E-82CA-C8675958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911"/>
            <a:ext cx="3932237" cy="2354411"/>
          </a:xfrm>
        </p:spPr>
        <p:txBody>
          <a:bodyPr anchor="b">
            <a:normAutofit/>
          </a:bodyPr>
          <a:lstStyle/>
          <a:p>
            <a:r>
              <a:rPr lang="en-US" dirty="0"/>
              <a:t>Heat Map of Scooter Use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8CEA7B34-B96E-497E-93BA-9D2CB16BF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723" y="987425"/>
            <a:ext cx="6111129" cy="4873625"/>
          </a:xfrm>
          <a:prstGeom prst="rect">
            <a:avLst/>
          </a:prstGeom>
          <a:noFill/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AE7FB-4892-5B4E-A7DB-B0F56C1C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>
            <a:normAutofit/>
          </a:bodyPr>
          <a:lstStyle/>
          <a:p>
            <a:r>
              <a:rPr lang="en-US" dirty="0">
                <a:hlinkClick r:id="rId4"/>
              </a:rPr>
              <a:t>Map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4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646930_Travel presentation_AAS_v4" id="{69A0B7D3-DFC2-4DF4-94EE-39D7101E6D25}" vid="{C2C8F544-DED4-470E-87EA-91DC811D31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E2D894-9887-4C6E-B664-EB7E082F34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presentation</Template>
  <TotalTime>233</TotalTime>
  <Words>193</Words>
  <Application>Microsoft Office PowerPoint</Application>
  <PresentationFormat>Widescreen</PresentationFormat>
  <Paragraphs>37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Gill Sans Nova Light</vt:lpstr>
      <vt:lpstr>Helvetica Light</vt:lpstr>
      <vt:lpstr>Office Theme</vt:lpstr>
      <vt:lpstr>Scooter Use In Nashville Month of July</vt:lpstr>
      <vt:lpstr>Scooter Rides</vt:lpstr>
      <vt:lpstr>The Last Mile</vt:lpstr>
      <vt:lpstr>Scooters: Charged and Uncharged</vt:lpstr>
      <vt:lpstr>Scooters: Charged and Uncharged</vt:lpstr>
      <vt:lpstr>Frequency of Pings</vt:lpstr>
      <vt:lpstr>Average Trip Distance and Duration by Micro-District</vt:lpstr>
      <vt:lpstr>Distance From First and Broadway Variables’ Impacts on Distance and Duration</vt:lpstr>
      <vt:lpstr>Heat Map of Scooter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Scooter Use In Nashville</dc:title>
  <dc:creator>Erin O'Rourke</dc:creator>
  <cp:lastModifiedBy>Erin O'Rourke</cp:lastModifiedBy>
  <cp:revision>7</cp:revision>
  <dcterms:created xsi:type="dcterms:W3CDTF">2021-10-28T21:03:43Z</dcterms:created>
  <dcterms:modified xsi:type="dcterms:W3CDTF">2021-10-29T00:56:54Z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