
<file path=[Content_Types].xml><?xml version="1.0" encoding="utf-8"?>
<Types xmlns="http://schemas.openxmlformats.org/package/2006/content-types">
  <Default Extension="jpeg" ContentType="image/jpeg"/>
  <Default Extension="png" ContentType="image/png"/>
  <Default Extension="png_fit=2048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FBB"/>
    <a:srgbClr val="FFD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F3AA-BC0C-4E2A-B16E-0F9911448787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94C7C-A9D8-40EF-8249-14533A7E6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47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0985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58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68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9689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554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752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262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5979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337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236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900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769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267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60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751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120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533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481A142-DA77-4A5F-AD1F-14E6C18F0F5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9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_fit=2048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71E4D-BEBA-B31A-DA83-6A45574862ED}"/>
              </a:ext>
            </a:extLst>
          </p:cNvPr>
          <p:cNvSpPr txBox="1"/>
          <p:nvPr/>
        </p:nvSpPr>
        <p:spPr>
          <a:xfrm>
            <a:off x="2673198" y="508959"/>
            <a:ext cx="790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n w="3175"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Курсовая работа по теме</a:t>
            </a:r>
          </a:p>
          <a:p>
            <a:endParaRPr lang="ru-RU" sz="2400" b="1" dirty="0">
              <a:ln w="3175">
                <a:solidFill>
                  <a:schemeClr val="bg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C257749-B951-12FF-86ED-264B1D2CB2BB}"/>
              </a:ext>
            </a:extLst>
          </p:cNvPr>
          <p:cNvSpPr txBox="1"/>
          <p:nvPr/>
        </p:nvSpPr>
        <p:spPr>
          <a:xfrm>
            <a:off x="241540" y="5779698"/>
            <a:ext cx="5417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Выполнил студент: Панченко Н.К.</a:t>
            </a:r>
          </a:p>
          <a:p>
            <a:r>
              <a:rPr lang="ru-RU" sz="2000" b="1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Группа: Б9119-02.03.01сцт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E067E25-DAED-95D4-B84C-5C2DDADAEAE4}"/>
              </a:ext>
            </a:extLst>
          </p:cNvPr>
          <p:cNvSpPr txBox="1"/>
          <p:nvPr/>
        </p:nvSpPr>
        <p:spPr>
          <a:xfrm>
            <a:off x="7514284" y="5738000"/>
            <a:ext cx="403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n w="3175"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Руководитель: Малыкина И.А.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F57B4F5-40E8-3649-75F9-B0E32F02BB98}"/>
              </a:ext>
            </a:extLst>
          </p:cNvPr>
          <p:cNvSpPr txBox="1"/>
          <p:nvPr/>
        </p:nvSpPr>
        <p:spPr>
          <a:xfrm>
            <a:off x="1509623" y="2385226"/>
            <a:ext cx="9825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«Персональный каталогизатор-систематизатор фотографий анималистического жанра на примере бёрдвотчинга»</a:t>
            </a:r>
          </a:p>
        </p:txBody>
      </p:sp>
    </p:spTree>
    <p:extLst>
      <p:ext uri="{BB962C8B-B14F-4D97-AF65-F5344CB8AC3E}">
        <p14:creationId xmlns:p14="http://schemas.microsoft.com/office/powerpoint/2010/main" val="329782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71E4D-BEBA-B31A-DA83-6A45574862ED}"/>
              </a:ext>
            </a:extLst>
          </p:cNvPr>
          <p:cNvSpPr txBox="1"/>
          <p:nvPr/>
        </p:nvSpPr>
        <p:spPr>
          <a:xfrm>
            <a:off x="3630708" y="26568"/>
            <a:ext cx="5880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n w="3175"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st="177800" dir="2700000" algn="tl">
                    <a:srgbClr val="000000">
                      <a:alpha val="73000"/>
                    </a:srgbClr>
                  </a:outerShdw>
                </a:effectLst>
              </a:rPr>
              <a:t>Реализация проекта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7FEEF9-16AE-88D4-025A-225346ED0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08" y="845865"/>
            <a:ext cx="5289174" cy="544753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EB509D-B93D-D719-70E5-950F7EF563BD}"/>
              </a:ext>
            </a:extLst>
          </p:cNvPr>
          <p:cNvSpPr txBox="1"/>
          <p:nvPr/>
        </p:nvSpPr>
        <p:spPr>
          <a:xfrm>
            <a:off x="11232776" y="6284259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43C09-D7BF-47F5-377C-33857CEEEF04}"/>
              </a:ext>
            </a:extLst>
          </p:cNvPr>
          <p:cNvSpPr txBox="1"/>
          <p:nvPr/>
        </p:nvSpPr>
        <p:spPr>
          <a:xfrm>
            <a:off x="4536141" y="6284259"/>
            <a:ext cx="333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447675"/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Рисунок 8</a:t>
            </a:r>
          </a:p>
        </p:txBody>
      </p:sp>
    </p:spTree>
    <p:extLst>
      <p:ext uri="{BB962C8B-B14F-4D97-AF65-F5344CB8AC3E}">
        <p14:creationId xmlns:p14="http://schemas.microsoft.com/office/powerpoint/2010/main" val="199929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71E4D-BEBA-B31A-DA83-6A45574862ED}"/>
              </a:ext>
            </a:extLst>
          </p:cNvPr>
          <p:cNvSpPr txBox="1"/>
          <p:nvPr/>
        </p:nvSpPr>
        <p:spPr>
          <a:xfrm>
            <a:off x="3630708" y="26568"/>
            <a:ext cx="5880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n w="3175"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Реализация проекта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E9D22C-42C6-03F6-DBB1-D6C05D2E2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32" y="1029234"/>
            <a:ext cx="4968290" cy="511704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C770D0-C9F8-F6D5-9507-4882C2BFD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156" y="1029234"/>
            <a:ext cx="4968290" cy="511704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46E770-5AAD-2A08-74B8-D7B93513CD57}"/>
              </a:ext>
            </a:extLst>
          </p:cNvPr>
          <p:cNvSpPr txBox="1"/>
          <p:nvPr/>
        </p:nvSpPr>
        <p:spPr>
          <a:xfrm>
            <a:off x="11232776" y="6284259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536E3-9AFB-BD41-3EBF-211B10C0A38B}"/>
              </a:ext>
            </a:extLst>
          </p:cNvPr>
          <p:cNvSpPr txBox="1"/>
          <p:nvPr/>
        </p:nvSpPr>
        <p:spPr>
          <a:xfrm>
            <a:off x="923365" y="6207315"/>
            <a:ext cx="333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447675"/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Рисунок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A75F2-1C6E-3E10-F427-BB55B3098430}"/>
              </a:ext>
            </a:extLst>
          </p:cNvPr>
          <p:cNvSpPr txBox="1"/>
          <p:nvPr/>
        </p:nvSpPr>
        <p:spPr>
          <a:xfrm>
            <a:off x="7639866" y="6179446"/>
            <a:ext cx="333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447675"/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Рисунок 10</a:t>
            </a:r>
          </a:p>
        </p:txBody>
      </p:sp>
    </p:spTree>
    <p:extLst>
      <p:ext uri="{BB962C8B-B14F-4D97-AF65-F5344CB8AC3E}">
        <p14:creationId xmlns:p14="http://schemas.microsoft.com/office/powerpoint/2010/main" val="392903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71E4D-BEBA-B31A-DA83-6A45574862ED}"/>
              </a:ext>
            </a:extLst>
          </p:cNvPr>
          <p:cNvSpPr txBox="1"/>
          <p:nvPr/>
        </p:nvSpPr>
        <p:spPr>
          <a:xfrm>
            <a:off x="4455461" y="0"/>
            <a:ext cx="5880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n w="3175"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A1214-06CA-02A0-87A3-E3FAC0080EB9}"/>
              </a:ext>
            </a:extLst>
          </p:cNvPr>
          <p:cNvSpPr txBox="1"/>
          <p:nvPr/>
        </p:nvSpPr>
        <p:spPr>
          <a:xfrm>
            <a:off x="194154" y="1181716"/>
            <a:ext cx="111013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5975" indent="-457200">
              <a:buFont typeface="Arial" panose="020B0604020202020204" pitchFamily="34" charset="0"/>
              <a:buChar char="•"/>
            </a:pPr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проведен анализ предметной области, поставленной задачи и имеющихся решений;</a:t>
            </a:r>
          </a:p>
          <a:p>
            <a:pPr marL="815975" indent="-457200">
              <a:buFont typeface="Arial" panose="020B0604020202020204" pitchFamily="34" charset="0"/>
              <a:buChar char="•"/>
            </a:pPr>
            <a:endParaRPr lang="ru-RU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815975" indent="-457200">
              <a:buFont typeface="Arial" panose="020B0604020202020204" pitchFamily="34" charset="0"/>
              <a:buChar char="•"/>
            </a:pPr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Разработана архитектура системы и модель интерфейса;</a:t>
            </a:r>
          </a:p>
          <a:p>
            <a:pPr marL="815975" indent="-457200">
              <a:buFont typeface="Arial" panose="020B0604020202020204" pitchFamily="34" charset="0"/>
              <a:buChar char="•"/>
            </a:pPr>
            <a:endParaRPr lang="ru-RU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815975" indent="-457200">
              <a:buFont typeface="Arial" panose="020B0604020202020204" pitchFamily="34" charset="0"/>
              <a:buChar char="•"/>
            </a:pPr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Реализована персональная база метаданных и справочника, как часть будущей системы каталогизатора;</a:t>
            </a:r>
          </a:p>
          <a:p>
            <a:pPr marL="815975" indent="-457200">
              <a:buFont typeface="Arial" panose="020B0604020202020204" pitchFamily="34" charset="0"/>
              <a:buChar char="•"/>
            </a:pPr>
            <a:endParaRPr lang="ru-RU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815975" indent="-457200">
              <a:buFont typeface="Arial" panose="020B0604020202020204" pitchFamily="34" charset="0"/>
              <a:buChar char="•"/>
            </a:pPr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Улучшены навыки работы 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Python </a:t>
            </a:r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и БД.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2CCC8-9474-0416-ED05-10CD6EB8F2C2}"/>
              </a:ext>
            </a:extLst>
          </p:cNvPr>
          <p:cNvSpPr txBox="1"/>
          <p:nvPr/>
        </p:nvSpPr>
        <p:spPr>
          <a:xfrm>
            <a:off x="11232776" y="6284259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8648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71E4D-BEBA-B31A-DA83-6A45574862ED}"/>
              </a:ext>
            </a:extLst>
          </p:cNvPr>
          <p:cNvSpPr txBox="1"/>
          <p:nvPr/>
        </p:nvSpPr>
        <p:spPr>
          <a:xfrm>
            <a:off x="1922928" y="1855694"/>
            <a:ext cx="83461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n w="3175"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055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71E4D-BEBA-B31A-DA83-6A45574862ED}"/>
              </a:ext>
            </a:extLst>
          </p:cNvPr>
          <p:cNvSpPr txBox="1"/>
          <p:nvPr/>
        </p:nvSpPr>
        <p:spPr>
          <a:xfrm>
            <a:off x="4329469" y="0"/>
            <a:ext cx="3693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n w="3175"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Цели работы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F57B4F5-40E8-3649-75F9-B0E32F02BB98}"/>
              </a:ext>
            </a:extLst>
          </p:cNvPr>
          <p:cNvSpPr txBox="1"/>
          <p:nvPr/>
        </p:nvSpPr>
        <p:spPr>
          <a:xfrm>
            <a:off x="-1" y="1168902"/>
            <a:ext cx="12188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447675"/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Реализация персональной базы метаданных фотографий анималистического характера 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2AE0B-EF5C-C528-CEA6-092CF5A2F659}"/>
              </a:ext>
            </a:extLst>
          </p:cNvPr>
          <p:cNvSpPr txBox="1"/>
          <p:nvPr/>
        </p:nvSpPr>
        <p:spPr>
          <a:xfrm>
            <a:off x="-1" y="2123009"/>
            <a:ext cx="121889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447675"/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Полная реализация должна включать:</a:t>
            </a:r>
          </a:p>
          <a:p>
            <a:pPr marL="1255713" indent="-277813" defTabSz="179388">
              <a:buFont typeface="Arial" panose="020B0604020202020204" pitchFamily="34" charset="0"/>
              <a:buChar char="•"/>
            </a:pPr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	формирование справочника видов; </a:t>
            </a:r>
          </a:p>
          <a:p>
            <a:pPr marL="1255713" indent="-277813" defTabSz="179388">
              <a:buFont typeface="Arial" panose="020B0604020202020204" pitchFamily="34" charset="0"/>
              <a:buChar char="•"/>
            </a:pPr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	загрузка данных о фотографии или серии;</a:t>
            </a:r>
          </a:p>
          <a:p>
            <a:pPr marL="1255713" indent="-277813" defTabSz="179388">
              <a:buFont typeface="Arial" panose="020B0604020202020204" pitchFamily="34" charset="0"/>
              <a:buChar char="•"/>
            </a:pPr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	привязка к фотографии заметок и геолокации;</a:t>
            </a:r>
          </a:p>
          <a:p>
            <a:pPr marL="1255713" indent="-277813" defTabSz="179388">
              <a:buFont typeface="Arial" panose="020B0604020202020204" pitchFamily="34" charset="0"/>
              <a:buChar char="•"/>
            </a:pPr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	галерея по видам; </a:t>
            </a:r>
          </a:p>
          <a:p>
            <a:pPr marL="1255713" indent="-277813" defTabSz="179388">
              <a:buFont typeface="Arial" panose="020B0604020202020204" pitchFamily="34" charset="0"/>
              <a:buChar char="•"/>
            </a:pPr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	выборка по критериям(дата, место, …); </a:t>
            </a:r>
          </a:p>
          <a:p>
            <a:pPr marL="1255713" indent="-277813" defTabSz="179388">
              <a:buFont typeface="Arial" panose="020B0604020202020204" pitchFamily="34" charset="0"/>
              <a:buChar char="•"/>
            </a:pPr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	галерея версий снимков; </a:t>
            </a:r>
          </a:p>
          <a:p>
            <a:pPr marL="1255713" indent="-277813" defTabSz="179388">
              <a:buFont typeface="Arial" panose="020B0604020202020204" pitchFamily="34" charset="0"/>
              <a:buChar char="•"/>
            </a:pPr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	возможность добавлять данные о видео и аудио записях;</a:t>
            </a:r>
          </a:p>
          <a:p>
            <a:pPr marL="1255713" indent="-277813" defTabSz="179388">
              <a:buFont typeface="Arial" panose="020B0604020202020204" pitchFamily="34" charset="0"/>
              <a:buChar char="•"/>
              <a:tabLst>
                <a:tab pos="1524000" algn="l"/>
              </a:tabLst>
            </a:pPr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экспорт данных;</a:t>
            </a:r>
          </a:p>
          <a:p>
            <a:pPr marL="1255713" indent="-277813" defTabSz="179388">
              <a:buFont typeface="Arial" panose="020B0604020202020204" pitchFamily="34" charset="0"/>
              <a:buChar char="•"/>
              <a:tabLst>
                <a:tab pos="1524000" algn="l"/>
              </a:tabLst>
            </a:pPr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подключение к </a:t>
            </a:r>
            <a:r>
              <a:rPr lang="ru-RU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интренет</a:t>
            </a:r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рессурсам</a:t>
            </a:r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.</a:t>
            </a:r>
          </a:p>
          <a:p>
            <a:pPr marL="447675" indent="449263" defTabSz="179388"/>
            <a:endParaRPr lang="ru-RU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86C42-3282-FB68-90FD-2F594322483B}"/>
              </a:ext>
            </a:extLst>
          </p:cNvPr>
          <p:cNvSpPr txBox="1"/>
          <p:nvPr/>
        </p:nvSpPr>
        <p:spPr>
          <a:xfrm>
            <a:off x="11232776" y="6284259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998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71E4D-BEBA-B31A-DA83-6A45574862ED}"/>
              </a:ext>
            </a:extLst>
          </p:cNvPr>
          <p:cNvSpPr txBox="1"/>
          <p:nvPr/>
        </p:nvSpPr>
        <p:spPr>
          <a:xfrm>
            <a:off x="5414198" y="0"/>
            <a:ext cx="3693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2AE0B-EF5C-C528-CEA6-092CF5A2F659}"/>
              </a:ext>
            </a:extLst>
          </p:cNvPr>
          <p:cNvSpPr txBox="1"/>
          <p:nvPr/>
        </p:nvSpPr>
        <p:spPr>
          <a:xfrm>
            <a:off x="-3070" y="867951"/>
            <a:ext cx="1218893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447675"/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В рамках курсовой работы требуется выполнить следующую часть задач:</a:t>
            </a:r>
          </a:p>
          <a:p>
            <a:pPr marL="358775" indent="447675"/>
            <a:endParaRPr lang="ru-RU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1255713" indent="-188913">
              <a:buFont typeface="Arial" panose="020B0604020202020204" pitchFamily="34" charset="0"/>
              <a:buChar char="•"/>
            </a:pPr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	добавление нового вида в справочник;</a:t>
            </a:r>
          </a:p>
          <a:p>
            <a:pPr marL="1255713" indent="-188913">
              <a:buFont typeface="Arial" panose="020B0604020202020204" pitchFamily="34" charset="0"/>
              <a:buChar char="•"/>
            </a:pPr>
            <a:endParaRPr lang="ru-RU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1255713" indent="-188913">
              <a:buFont typeface="Arial" panose="020B0604020202020204" pitchFamily="34" charset="0"/>
              <a:buChar char="•"/>
            </a:pPr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общее описание вида;</a:t>
            </a:r>
          </a:p>
          <a:p>
            <a:pPr marL="1255713" indent="-188913">
              <a:buFont typeface="Arial" panose="020B0604020202020204" pitchFamily="34" charset="0"/>
              <a:buChar char="•"/>
            </a:pPr>
            <a:endParaRPr lang="ru-RU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1255713" indent="-188913">
              <a:buFont typeface="Arial" panose="020B0604020202020204" pitchFamily="34" charset="0"/>
              <a:buChar char="•"/>
            </a:pPr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загрузка изображений;</a:t>
            </a:r>
          </a:p>
          <a:p>
            <a:pPr marL="1255713" indent="-188913">
              <a:buFont typeface="Arial" panose="020B0604020202020204" pitchFamily="34" charset="0"/>
              <a:buChar char="•"/>
            </a:pPr>
            <a:endParaRPr lang="ru-RU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1255713" indent="-188913">
              <a:buFont typeface="Arial" panose="020B0604020202020204" pitchFamily="34" charset="0"/>
              <a:buChar char="•"/>
            </a:pPr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отображение загруженных изображений по виду;</a:t>
            </a:r>
          </a:p>
          <a:p>
            <a:pPr marL="1255713" indent="-188913">
              <a:buFont typeface="Arial" panose="020B0604020202020204" pitchFamily="34" charset="0"/>
              <a:buChar char="•"/>
            </a:pPr>
            <a:endParaRPr lang="ru-RU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1255713" indent="-188913">
              <a:buFont typeface="Arial" panose="020B0604020202020204" pitchFamily="34" charset="0"/>
              <a:buChar char="•"/>
            </a:pPr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	отображение данных.</a:t>
            </a:r>
          </a:p>
          <a:p>
            <a:pPr marL="358775" indent="447675"/>
            <a:endParaRPr lang="ru-RU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AE6CC-B97F-6675-865E-9B21D3F30F4B}"/>
              </a:ext>
            </a:extLst>
          </p:cNvPr>
          <p:cNvSpPr txBox="1"/>
          <p:nvPr/>
        </p:nvSpPr>
        <p:spPr>
          <a:xfrm>
            <a:off x="11232776" y="6284259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79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71E4D-BEBA-B31A-DA83-6A45574862ED}"/>
              </a:ext>
            </a:extLst>
          </p:cNvPr>
          <p:cNvSpPr txBox="1"/>
          <p:nvPr/>
        </p:nvSpPr>
        <p:spPr>
          <a:xfrm>
            <a:off x="4320505" y="26894"/>
            <a:ext cx="5182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n w="3175"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Анализ рынка</a:t>
            </a:r>
          </a:p>
        </p:txBody>
      </p:sp>
      <p:graphicFrame>
        <p:nvGraphicFramePr>
          <p:cNvPr id="8" name="Таблица 9">
            <a:extLst>
              <a:ext uri="{FF2B5EF4-FFF2-40B4-BE49-F238E27FC236}">
                <a16:creationId xmlns:a16="http://schemas.microsoft.com/office/drawing/2014/main" id="{E6B6E182-1C56-D684-2B15-8E21FB73B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14971"/>
              </p:ext>
            </p:extLst>
          </p:nvPr>
        </p:nvGraphicFramePr>
        <p:xfrm>
          <a:off x="98611" y="1400984"/>
          <a:ext cx="1192306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306">
                  <a:extLst>
                    <a:ext uri="{9D8B030D-6E8A-4147-A177-3AD203B41FA5}">
                      <a16:colId xmlns:a16="http://schemas.microsoft.com/office/drawing/2014/main" val="777313039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5647238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1360289129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840678227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501919267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1363864348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1429850252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1833381342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95834037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285030516"/>
                    </a:ext>
                  </a:extLst>
                </a:gridCol>
              </a:tblGrid>
              <a:tr h="65737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Приложение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/>
                        <a:t>Персональный фото справочник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Добавление фотографий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Карта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Выборка по фильтрам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Добавление вида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Лучшие снимки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Видео</a:t>
                      </a:r>
                    </a:p>
                    <a:p>
                      <a:pPr algn="ctr"/>
                      <a:r>
                        <a:rPr lang="ru-RU" sz="1600" b="1" dirty="0"/>
                        <a:t>Аудио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Описание вида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Не коммерческое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16776"/>
                  </a:ext>
                </a:extLst>
              </a:tr>
              <a:tr h="380862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Мое Приложение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436428"/>
                  </a:ext>
                </a:extLst>
              </a:tr>
              <a:tr h="380862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Добавление фотографий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52878"/>
                  </a:ext>
                </a:extLst>
              </a:tr>
              <a:tr h="3808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Adobe Bridge</a:t>
                      </a:r>
                      <a:endParaRPr lang="ru-R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823283"/>
                  </a:ext>
                </a:extLst>
              </a:tr>
              <a:tr h="3808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Corel </a:t>
                      </a:r>
                      <a:r>
                        <a:rPr lang="en-US" sz="1200" b="1" dirty="0" err="1"/>
                        <a:t>AfterShot</a:t>
                      </a:r>
                      <a:r>
                        <a:rPr lang="en-US" sz="1200" b="1" dirty="0"/>
                        <a:t> Pro</a:t>
                      </a:r>
                      <a:endParaRPr lang="ru-R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165922"/>
                  </a:ext>
                </a:extLst>
              </a:tr>
              <a:tr h="3808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ACDSee</a:t>
                      </a:r>
                      <a:r>
                        <a:rPr lang="en-US" sz="1200" b="1" dirty="0"/>
                        <a:t> Photo Studio</a:t>
                      </a:r>
                      <a:endParaRPr lang="ru-R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91650"/>
                  </a:ext>
                </a:extLst>
              </a:tr>
              <a:tr h="380862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ПДВ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820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52F98B3-0AFB-0EB9-A6DE-F0E342E216DE}"/>
              </a:ext>
            </a:extLst>
          </p:cNvPr>
          <p:cNvSpPr txBox="1"/>
          <p:nvPr/>
        </p:nvSpPr>
        <p:spPr>
          <a:xfrm>
            <a:off x="-654424" y="5930778"/>
            <a:ext cx="8211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447675"/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ПДВ – сайт птицы Дальнего Востока </a:t>
            </a:r>
          </a:p>
          <a:p>
            <a:pPr marL="358775" indent="447675"/>
            <a:endParaRPr lang="ru-RU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127000" dist="177800" dir="2700000" algn="tl">
                  <a:srgbClr val="000000">
                    <a:alpha val="73000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81A9D-2F80-5AE4-BBB7-05BB976336E0}"/>
              </a:ext>
            </a:extLst>
          </p:cNvPr>
          <p:cNvSpPr txBox="1"/>
          <p:nvPr/>
        </p:nvSpPr>
        <p:spPr>
          <a:xfrm>
            <a:off x="11232776" y="6284259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2278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71E4D-BEBA-B31A-DA83-6A45574862ED}"/>
              </a:ext>
            </a:extLst>
          </p:cNvPr>
          <p:cNvSpPr txBox="1"/>
          <p:nvPr/>
        </p:nvSpPr>
        <p:spPr>
          <a:xfrm>
            <a:off x="3366125" y="0"/>
            <a:ext cx="5450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Схема приложения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33F54D-EBE7-BBBF-9635-79B90F4D3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742" y="1140400"/>
            <a:ext cx="11010446" cy="45772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DBBC08-8F68-0A3B-3353-5795AD7AA0D7}"/>
              </a:ext>
            </a:extLst>
          </p:cNvPr>
          <p:cNvSpPr txBox="1"/>
          <p:nvPr/>
        </p:nvSpPr>
        <p:spPr>
          <a:xfrm>
            <a:off x="11232776" y="6284259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4749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71E4D-BEBA-B31A-DA83-6A45574862ED}"/>
              </a:ext>
            </a:extLst>
          </p:cNvPr>
          <p:cNvSpPr txBox="1"/>
          <p:nvPr/>
        </p:nvSpPr>
        <p:spPr>
          <a:xfrm>
            <a:off x="3441963" y="8965"/>
            <a:ext cx="6930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Пример интерфейса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883B3D-D169-F2F7-A64E-29067652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70" y="1758282"/>
            <a:ext cx="4106148" cy="346814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A698D4-E592-5BE4-7C2B-04C2B4F64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17" y="1758282"/>
            <a:ext cx="3317716" cy="346814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1A884F-76C6-1040-6A16-76A32AB6C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332" y="1758282"/>
            <a:ext cx="3207108" cy="343705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9146B95-5CE6-4BF9-5671-366604471C6C}"/>
              </a:ext>
            </a:extLst>
          </p:cNvPr>
          <p:cNvSpPr txBox="1"/>
          <p:nvPr/>
        </p:nvSpPr>
        <p:spPr>
          <a:xfrm>
            <a:off x="277906" y="5385892"/>
            <a:ext cx="333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447675"/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Рисунок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928A81-02B6-A9EE-CEB4-8F0906993F9A}"/>
              </a:ext>
            </a:extLst>
          </p:cNvPr>
          <p:cNvSpPr txBox="1"/>
          <p:nvPr/>
        </p:nvSpPr>
        <p:spPr>
          <a:xfrm>
            <a:off x="4920263" y="5385892"/>
            <a:ext cx="333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447675"/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Рисунок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6A902B-F9A0-F9D3-F4A3-64287E51A137}"/>
              </a:ext>
            </a:extLst>
          </p:cNvPr>
          <p:cNvSpPr txBox="1"/>
          <p:nvPr/>
        </p:nvSpPr>
        <p:spPr>
          <a:xfrm>
            <a:off x="8579226" y="5385892"/>
            <a:ext cx="333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447675"/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Рисунок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B29BFB-02EE-A4BE-F111-154509772DD4}"/>
              </a:ext>
            </a:extLst>
          </p:cNvPr>
          <p:cNvSpPr txBox="1"/>
          <p:nvPr/>
        </p:nvSpPr>
        <p:spPr>
          <a:xfrm>
            <a:off x="11232776" y="6284259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8381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71E4D-BEBA-B31A-DA83-6A45574862ED}"/>
              </a:ext>
            </a:extLst>
          </p:cNvPr>
          <p:cNvSpPr txBox="1"/>
          <p:nvPr/>
        </p:nvSpPr>
        <p:spPr>
          <a:xfrm>
            <a:off x="3630708" y="26568"/>
            <a:ext cx="5880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Реализация проекта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91B957B-794B-C9D5-1843-897114F64FF5}"/>
              </a:ext>
            </a:extLst>
          </p:cNvPr>
          <p:cNvSpPr/>
          <p:nvPr/>
        </p:nvSpPr>
        <p:spPr>
          <a:xfrm>
            <a:off x="4365305" y="1663037"/>
            <a:ext cx="2832670" cy="28326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2103C2E-998F-27D5-B81D-5F0B2F076B3B}"/>
              </a:ext>
            </a:extLst>
          </p:cNvPr>
          <p:cNvSpPr/>
          <p:nvPr/>
        </p:nvSpPr>
        <p:spPr>
          <a:xfrm>
            <a:off x="976823" y="1663037"/>
            <a:ext cx="2832670" cy="28326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Изображение выглядит как текст, визитка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3B3DC6D-783D-7F26-DD7E-9894C466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95" y="2003609"/>
            <a:ext cx="2151526" cy="2151526"/>
          </a:xfrm>
          <a:prstGeom prst="rect">
            <a:avLst/>
          </a:prstGeom>
        </p:spPr>
      </p:pic>
      <p:sp>
        <p:nvSpPr>
          <p:cNvPr id="21" name="Овал 20">
            <a:extLst>
              <a:ext uri="{FF2B5EF4-FFF2-40B4-BE49-F238E27FC236}">
                <a16:creationId xmlns:a16="http://schemas.microsoft.com/office/drawing/2014/main" id="{763AE274-0D9B-36F0-DE04-50E00E84C1C2}"/>
              </a:ext>
            </a:extLst>
          </p:cNvPr>
          <p:cNvSpPr/>
          <p:nvPr/>
        </p:nvSpPr>
        <p:spPr>
          <a:xfrm>
            <a:off x="7834976" y="1591319"/>
            <a:ext cx="3908275" cy="28326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47E087-6BDB-DE49-982C-13633BA8AA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96" y="1927494"/>
            <a:ext cx="3908276" cy="195413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79E45BF-69A3-8D41-D1F5-E0435F262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82" y="1761783"/>
            <a:ext cx="5172276" cy="25861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387DE9-A36B-7DE1-9602-CD450EA7D1B8}"/>
              </a:ext>
            </a:extLst>
          </p:cNvPr>
          <p:cNvSpPr txBox="1"/>
          <p:nvPr/>
        </p:nvSpPr>
        <p:spPr>
          <a:xfrm>
            <a:off x="11232776" y="6284259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4454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71E4D-BEBA-B31A-DA83-6A45574862ED}"/>
              </a:ext>
            </a:extLst>
          </p:cNvPr>
          <p:cNvSpPr txBox="1"/>
          <p:nvPr/>
        </p:nvSpPr>
        <p:spPr>
          <a:xfrm>
            <a:off x="3630708" y="26568"/>
            <a:ext cx="5880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n w="3175"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Реализация проекта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3243C9-67A6-3ABB-DDD2-D21D7880D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53" y="1133154"/>
            <a:ext cx="6401693" cy="459169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5B5DDC-4BBB-53C0-D208-331E9FB3B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153" y="1133154"/>
            <a:ext cx="6401693" cy="459169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DB02F3-1BAF-5899-8B1F-5702CFAAD05B}"/>
              </a:ext>
            </a:extLst>
          </p:cNvPr>
          <p:cNvSpPr txBox="1"/>
          <p:nvPr/>
        </p:nvSpPr>
        <p:spPr>
          <a:xfrm>
            <a:off x="11232776" y="6284259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E6FD21-BB46-5286-9043-F34198641611}"/>
              </a:ext>
            </a:extLst>
          </p:cNvPr>
          <p:cNvSpPr txBox="1"/>
          <p:nvPr/>
        </p:nvSpPr>
        <p:spPr>
          <a:xfrm>
            <a:off x="4428564" y="5768197"/>
            <a:ext cx="333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447675"/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Рисунок 4</a:t>
            </a:r>
          </a:p>
        </p:txBody>
      </p:sp>
    </p:spTree>
    <p:extLst>
      <p:ext uri="{BB962C8B-B14F-4D97-AF65-F5344CB8AC3E}">
        <p14:creationId xmlns:p14="http://schemas.microsoft.com/office/powerpoint/2010/main" val="246151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71E4D-BEBA-B31A-DA83-6A45574862ED}"/>
              </a:ext>
            </a:extLst>
          </p:cNvPr>
          <p:cNvSpPr txBox="1"/>
          <p:nvPr/>
        </p:nvSpPr>
        <p:spPr>
          <a:xfrm>
            <a:off x="3630708" y="26568"/>
            <a:ext cx="5880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n w="3175"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st="177800" dir="2700000" algn="tl">
                    <a:srgbClr val="000000">
                      <a:alpha val="73000"/>
                    </a:srgbClr>
                  </a:outerShdw>
                </a:effectLst>
              </a:rPr>
              <a:t>Реализация проекта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455467-D77C-4D2C-2ACB-55A07FA3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48" y="1335409"/>
            <a:ext cx="2660431" cy="4778188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5B899D-828C-9416-89C4-86A4F3358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467" y="2104596"/>
            <a:ext cx="3829584" cy="240063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207B8-82B6-8281-09EE-5D54D4A879CC}"/>
              </a:ext>
            </a:extLst>
          </p:cNvPr>
          <p:cNvSpPr txBox="1"/>
          <p:nvPr/>
        </p:nvSpPr>
        <p:spPr>
          <a:xfrm>
            <a:off x="11232776" y="6284259"/>
            <a:ext cx="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6A7BC-FD63-BC59-CCF8-0A2EA80166D2}"/>
              </a:ext>
            </a:extLst>
          </p:cNvPr>
          <p:cNvSpPr txBox="1"/>
          <p:nvPr/>
        </p:nvSpPr>
        <p:spPr>
          <a:xfrm>
            <a:off x="0" y="6130371"/>
            <a:ext cx="333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447675"/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Рисунок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B02EC-4ADC-1640-FEB9-1EBF113C74B5}"/>
              </a:ext>
            </a:extLst>
          </p:cNvPr>
          <p:cNvSpPr txBox="1"/>
          <p:nvPr/>
        </p:nvSpPr>
        <p:spPr>
          <a:xfrm>
            <a:off x="3621743" y="4632856"/>
            <a:ext cx="333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447675"/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Рисунок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298918-B103-7A4B-0764-8DEDB557DE6B}"/>
              </a:ext>
            </a:extLst>
          </p:cNvPr>
          <p:cNvSpPr txBox="1"/>
          <p:nvPr/>
        </p:nvSpPr>
        <p:spPr>
          <a:xfrm>
            <a:off x="7776467" y="4609915"/>
            <a:ext cx="333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447675"/>
            <a:r>
              <a:rPr lang="ru-RU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Рисунок 7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33B0259-C5AB-14C4-7963-7E7770209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231" y="2104595"/>
            <a:ext cx="3829584" cy="240063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3917653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256</TotalTime>
  <Words>326</Words>
  <Application>Microsoft Office PowerPoint</Application>
  <PresentationFormat>Широкоэкранный</PresentationFormat>
  <Paragraphs>139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Панченко Никита Кириллович</dc:creator>
  <cp:lastModifiedBy>Панченко Никита Кириллович</cp:lastModifiedBy>
  <cp:revision>16</cp:revision>
  <dcterms:created xsi:type="dcterms:W3CDTF">2022-06-09T06:31:22Z</dcterms:created>
  <dcterms:modified xsi:type="dcterms:W3CDTF">2022-06-09T11:50:59Z</dcterms:modified>
</cp:coreProperties>
</file>