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D3D33A-4035-492B-A290-3390F6ABD243}">
  <a:tblStyle styleId="{4FD3D33A-4035-492B-A290-3390F6ABD24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4db70454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b4db704544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4db70454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b4db704544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e0dc61bf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be0dc61bf0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e0dc61bf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be0dc61bf0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e0dc61bf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be0dc61bf0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e0dc61bf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be0dc61bf0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e0dc61bf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be0dc61bf0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e0dc61bf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be0dc61bf0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e0dc61bf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be0dc61bf0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bafee0c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gabafee0c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9a8fa01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gb9a8fa019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03. 스프링 배치 기초 이해하기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14</a:t>
            </a:r>
            <a:endParaRPr/>
          </a:p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JPA 데이터 읽기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4.3+ 에서 Jpa 기반 Cursor ItemReader가 제공됨.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기존에는 Jpa는 Paging 기반의 ItemReader만 제공됨.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p14"/>
          <p:cNvGraphicFramePr/>
          <p:nvPr/>
        </p:nvGraphicFramePr>
        <p:xfrm>
          <a:off x="1632800" y="2446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{4FD3D33A-4035-492B-A290-3390F6ABD243}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JpaCursorItemReader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JpaPagingItemReader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entityManagerFactory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JPA를 실행하기 위해 EntityManager를 생성하기 위한 EntityManagerFactory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조회된 데이터 row를 클래스와 매핑하기 위한 설정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queryString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조회 쿼리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selectClause, fromClause, whereClause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조회 쿼리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pageSize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paging에 사용될 page 크기(offset/limit)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15</a:t>
            </a:r>
            <a:endParaRPr/>
          </a:p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ItemWriter interface 구조 이해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ItemWriter는 마지막으로 배치 처리 대상 데이터를 어떻게 처리할 지 결정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Step에서 ItemWriter는 필수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예를 들면 ItemReader에서 읽은 데이터를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DB에 저장, API로 서버에 요청, 파일에 데이터를 write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항상 write가 아님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데이터를 최종 마무리를 하는 것이 ItemWriter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976" y="3704276"/>
            <a:ext cx="7499677" cy="17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16</a:t>
            </a:r>
            <a:endParaRPr/>
          </a:p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CSV 파일 데이터 쓰기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FlatFileItemWrite</a:t>
            </a:r>
            <a:r>
              <a:rPr lang="en-US" sz="1800">
                <a:solidFill>
                  <a:srgbClr val="595959"/>
                </a:solidFill>
              </a:rPr>
              <a:t>r는 데이터가 매핑된 객체를 파일로 write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17</a:t>
            </a:r>
            <a:endParaRPr/>
          </a:p>
        </p:txBody>
      </p:sp>
      <p:sp>
        <p:nvSpPr>
          <p:cNvPr id="133" name="Google Shape;133;p1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JDBC 데이터 쓰기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JdbcBatchItemWrite</a:t>
            </a:r>
            <a:r>
              <a:rPr lang="en-US" sz="1800">
                <a:solidFill>
                  <a:srgbClr val="595959"/>
                </a:solidFill>
              </a:rPr>
              <a:t>r는 jdbc를 사용해 DB에 write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JdbcBatchItemWriter는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bulk </a:t>
            </a:r>
            <a:r>
              <a:rPr lang="en-US" sz="1800">
                <a:solidFill>
                  <a:srgbClr val="595959"/>
                </a:solidFill>
              </a:rPr>
              <a:t>insert/update/delete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insert into person (name, age, address) values (1,2,3), (4,5,6), (7,8,9);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단건 </a:t>
            </a:r>
            <a:r>
              <a:rPr lang="en-US" sz="1800">
                <a:solidFill>
                  <a:srgbClr val="595959"/>
                </a:solidFill>
              </a:rPr>
              <a:t>처리가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아니기 때문에 </a:t>
            </a:r>
            <a:r>
              <a:rPr lang="en-US" sz="1800">
                <a:solidFill>
                  <a:srgbClr val="595959"/>
                </a:solidFill>
              </a:rPr>
              <a:t>비교적 높은 성능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18</a:t>
            </a:r>
            <a:endParaRPr/>
          </a:p>
        </p:txBody>
      </p:sp>
      <p:sp>
        <p:nvSpPr>
          <p:cNvPr id="140" name="Google Shape;140;p1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JPA 데이터 쓰기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JpaItemWriter</a:t>
            </a:r>
            <a:r>
              <a:rPr lang="en-US" sz="1800">
                <a:solidFill>
                  <a:srgbClr val="595959"/>
                </a:solidFill>
              </a:rPr>
              <a:t>는 JPA Entity 기반으로 데이터를 DB에 write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Entity를 하나씩 EntityManager.persist 또는 EntityManager.merge로 insert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19</a:t>
            </a:r>
            <a:endParaRPr/>
          </a:p>
        </p:txBody>
      </p:sp>
      <p:sp>
        <p:nvSpPr>
          <p:cNvPr id="147" name="Google Shape;147;p1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ItemProcessor interface 구조 이해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ItemReader에서 읽은 데이터를 가공 또는 Filtering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Step의 ItemProcessor는 optional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ItemProcessor는 필수는 아니지만, 책임 분리를 분리하기 위해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ItemProcessor는 I(input)를 O(output)로 변환하거나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ItemWriter의 실행 여부를 판단 할 수 있도록 filtering 역할을 한다.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ItemWriter는 not null만 처리한다.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7400" y="2912600"/>
            <a:ext cx="5723174" cy="34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19</a:t>
            </a:r>
            <a:endParaRPr/>
          </a:p>
        </p:txBody>
      </p:sp>
      <p:sp>
        <p:nvSpPr>
          <p:cNvPr id="155" name="Google Shape;155;p2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ItemProcessor interface 구조 이해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2471475" y="2073125"/>
            <a:ext cx="1971300" cy="29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ItemReader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person10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9109825" y="2073125"/>
            <a:ext cx="1971300" cy="29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ItemWriter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person10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5790650" y="2073125"/>
            <a:ext cx="1971300" cy="29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ItemProcessor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if (</a:t>
            </a:r>
            <a:r>
              <a:rPr lang="en-US"/>
              <a:t>id % 2 == 0</a:t>
            </a:r>
            <a:r>
              <a:rPr lang="en-US"/>
              <a:t>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return person;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return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cxnSp>
        <p:nvCxnSpPr>
          <p:cNvPr id="159" name="Google Shape;159;p20"/>
          <p:cNvCxnSpPr>
            <a:stCxn id="156" idx="3"/>
            <a:endCxn id="158" idx="1"/>
          </p:cNvCxnSpPr>
          <p:nvPr/>
        </p:nvCxnSpPr>
        <p:spPr>
          <a:xfrm>
            <a:off x="4442775" y="3553925"/>
            <a:ext cx="13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0"/>
          <p:cNvCxnSpPr>
            <a:stCxn id="158" idx="3"/>
            <a:endCxn id="157" idx="1"/>
          </p:cNvCxnSpPr>
          <p:nvPr/>
        </p:nvCxnSpPr>
        <p:spPr>
          <a:xfrm>
            <a:off x="7761950" y="3553925"/>
            <a:ext cx="13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0"/>
          <p:cNvSpPr txBox="1"/>
          <p:nvPr/>
        </p:nvSpPr>
        <p:spPr>
          <a:xfrm>
            <a:off x="1360700" y="524950"/>
            <a:ext cx="108312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예를 들어 person.id가 짝수인 person만 return 하는 경우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ItemWriter는 5개의 person만 받아 처리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20</a:t>
            </a:r>
            <a:endParaRPr/>
          </a:p>
        </p:txBody>
      </p:sp>
      <p:sp>
        <p:nvSpPr>
          <p:cNvPr id="167" name="Google Shape;167;p21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CSV 파일 데이터 읽고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MySQL DB에 insert 하기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1360700" y="3725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CSV 파일 데이터를 읽어 H2 DB에 데이터 저장하는 배치 개발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Reader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100개의 person data를 csv 파일에서 읽는다.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Processor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allow_duplicate 파라미터로 person.name</a:t>
            </a:r>
            <a:r>
              <a:rPr lang="en-US" sz="1800">
                <a:solidFill>
                  <a:srgbClr val="595959"/>
                </a:solidFill>
              </a:rPr>
              <a:t>의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중복</a:t>
            </a:r>
            <a:r>
              <a:rPr lang="en-US" sz="1800">
                <a:solidFill>
                  <a:srgbClr val="595959"/>
                </a:solidFill>
              </a:rPr>
              <a:t>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여부</a:t>
            </a:r>
            <a:r>
              <a:rPr lang="en-US" sz="1800">
                <a:solidFill>
                  <a:srgbClr val="595959"/>
                </a:solidFill>
              </a:rPr>
              <a:t> 조건을 판단한다.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`allow_duplicate=true` 인 경우 </a:t>
            </a:r>
            <a:r>
              <a:rPr lang="en-US" sz="1800">
                <a:solidFill>
                  <a:srgbClr val="595959"/>
                </a:solidFill>
              </a:rPr>
              <a:t>모든 person을 return 한다.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`allow_duplicate=false 또는 null` 인 경우 person.nam</a:t>
            </a:r>
            <a:r>
              <a:rPr lang="en-US" sz="1800">
                <a:solidFill>
                  <a:srgbClr val="595959"/>
                </a:solidFill>
              </a:rPr>
              <a:t>e이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중복된 데이터는 </a:t>
            </a:r>
            <a:r>
              <a:rPr lang="en-US" sz="1800">
                <a:solidFill>
                  <a:srgbClr val="595959"/>
                </a:solidFill>
              </a:rPr>
              <a:t>null로 return 한다.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힌트 : 중복 체크는 `java.util.Map`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Writer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595959"/>
                </a:solidFill>
              </a:rPr>
              <a:t>2개의 ItemWriter를 사용해서 </a:t>
            </a:r>
            <a:r>
              <a:rPr lang="en-US" sz="1800">
                <a:solidFill>
                  <a:srgbClr val="595959"/>
                </a:solidFill>
              </a:rPr>
              <a:t>Person H2 DB에 저장 후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몇 건 저장됐는 지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log를 찍는다.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Person 저장 ItemWriter와 log 출력 ItemWriter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힌트 : `CompositeItemWriter`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174" name="Google Shape;174;p22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테스트 코드 작성하기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JobLauncher는 Job을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JobLauncherTestUtils은 테스트 코드에서 Job과 Step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176" name="Google Shape;176;p22"/>
          <p:cNvGrpSpPr/>
          <p:nvPr/>
        </p:nvGrpSpPr>
        <p:grpSpPr>
          <a:xfrm>
            <a:off x="2023625" y="715650"/>
            <a:ext cx="9539250" cy="5399875"/>
            <a:chOff x="2023625" y="715650"/>
            <a:chExt cx="9539250" cy="5399875"/>
          </a:xfrm>
        </p:grpSpPr>
        <p:sp>
          <p:nvSpPr>
            <p:cNvPr id="177" name="Google Shape;177;p22"/>
            <p:cNvSpPr/>
            <p:nvPr/>
          </p:nvSpPr>
          <p:spPr>
            <a:xfrm>
              <a:off x="9455075" y="731100"/>
              <a:ext cx="2098200" cy="28323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023625" y="2850375"/>
              <a:ext cx="1599900" cy="576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JobLauncher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4587025" y="2850375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Job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7150425" y="2850375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Step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9713825" y="4304200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Tasklet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9713825" y="1152375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ItemReader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9713825" y="2001375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ItemProcessor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9713825" y="2850375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ItemWriter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2023625" y="4304200"/>
              <a:ext cx="67266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JobRepository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4586975" y="5394325"/>
              <a:ext cx="1599900" cy="721200"/>
            </a:xfrm>
            <a:prstGeom prst="can">
              <a:avLst>
                <a:gd fmla="val 25000" name="adj"/>
              </a:avLst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Database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7" name="Google Shape;187;p22"/>
            <p:cNvCxnSpPr>
              <a:stCxn id="178" idx="3"/>
              <a:endCxn id="179" idx="1"/>
            </p:cNvCxnSpPr>
            <p:nvPr/>
          </p:nvCxnSpPr>
          <p:spPr>
            <a:xfrm>
              <a:off x="3623525" y="3138825"/>
              <a:ext cx="963600" cy="0"/>
            </a:xfrm>
            <a:prstGeom prst="straightConnector1">
              <a:avLst/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8" name="Google Shape;188;p22"/>
            <p:cNvCxnSpPr>
              <a:stCxn id="179" idx="3"/>
              <a:endCxn id="180" idx="1"/>
            </p:cNvCxnSpPr>
            <p:nvPr/>
          </p:nvCxnSpPr>
          <p:spPr>
            <a:xfrm>
              <a:off x="6186925" y="3138825"/>
              <a:ext cx="963600" cy="0"/>
            </a:xfrm>
            <a:prstGeom prst="straightConnector1">
              <a:avLst/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9" name="Google Shape;189;p22"/>
            <p:cNvCxnSpPr>
              <a:stCxn id="180" idx="3"/>
              <a:endCxn id="182" idx="1"/>
            </p:cNvCxnSpPr>
            <p:nvPr/>
          </p:nvCxnSpPr>
          <p:spPr>
            <a:xfrm flipH="1" rot="10800000">
              <a:off x="8750325" y="1440825"/>
              <a:ext cx="963600" cy="16980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0" name="Google Shape;190;p22"/>
            <p:cNvCxnSpPr>
              <a:stCxn id="180" idx="3"/>
              <a:endCxn id="183" idx="1"/>
            </p:cNvCxnSpPr>
            <p:nvPr/>
          </p:nvCxnSpPr>
          <p:spPr>
            <a:xfrm flipH="1" rot="10800000">
              <a:off x="8750325" y="2289825"/>
              <a:ext cx="963600" cy="8490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1" name="Google Shape;191;p22"/>
            <p:cNvCxnSpPr>
              <a:stCxn id="178" idx="2"/>
              <a:endCxn id="185" idx="0"/>
            </p:cNvCxnSpPr>
            <p:nvPr/>
          </p:nvCxnSpPr>
          <p:spPr>
            <a:xfrm flipH="1" rot="-5400000">
              <a:off x="3666875" y="2583975"/>
              <a:ext cx="876900" cy="2563500"/>
            </a:xfrm>
            <a:prstGeom prst="bentConnector3">
              <a:avLst>
                <a:gd fmla="val 50001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2" name="Google Shape;192;p22"/>
            <p:cNvCxnSpPr>
              <a:stCxn id="179" idx="2"/>
              <a:endCxn id="185" idx="0"/>
            </p:cNvCxnSpPr>
            <p:nvPr/>
          </p:nvCxnSpPr>
          <p:spPr>
            <a:xfrm>
              <a:off x="5386975" y="3427275"/>
              <a:ext cx="0" cy="876900"/>
            </a:xfrm>
            <a:prstGeom prst="straightConnector1">
              <a:avLst/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3" name="Google Shape;193;p22"/>
            <p:cNvCxnSpPr>
              <a:stCxn id="180" idx="2"/>
              <a:endCxn id="185" idx="0"/>
            </p:cNvCxnSpPr>
            <p:nvPr/>
          </p:nvCxnSpPr>
          <p:spPr>
            <a:xfrm rot="5400000">
              <a:off x="6230175" y="2583975"/>
              <a:ext cx="876900" cy="2563500"/>
            </a:xfrm>
            <a:prstGeom prst="bentConnector3">
              <a:avLst>
                <a:gd fmla="val 50001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4" name="Google Shape;194;p22"/>
            <p:cNvCxnSpPr>
              <a:stCxn id="185" idx="2"/>
              <a:endCxn id="186" idx="0"/>
            </p:cNvCxnSpPr>
            <p:nvPr/>
          </p:nvCxnSpPr>
          <p:spPr>
            <a:xfrm>
              <a:off x="5386925" y="4881100"/>
              <a:ext cx="0" cy="693600"/>
            </a:xfrm>
            <a:prstGeom prst="straightConnector1">
              <a:avLst/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95" name="Google Shape;195;p22"/>
            <p:cNvSpPr txBox="1"/>
            <p:nvPr/>
          </p:nvSpPr>
          <p:spPr>
            <a:xfrm>
              <a:off x="9464675" y="715650"/>
              <a:ext cx="2098200" cy="5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Chunk Base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6" name="Google Shape;196;p22"/>
            <p:cNvCxnSpPr>
              <a:stCxn id="180" idx="3"/>
              <a:endCxn id="184" idx="1"/>
            </p:cNvCxnSpPr>
            <p:nvPr/>
          </p:nvCxnSpPr>
          <p:spPr>
            <a:xfrm>
              <a:off x="8750325" y="3138825"/>
              <a:ext cx="963600" cy="6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7" name="Google Shape;197;p22"/>
            <p:cNvCxnSpPr>
              <a:stCxn id="180" idx="3"/>
              <a:endCxn id="181" idx="1"/>
            </p:cNvCxnSpPr>
            <p:nvPr/>
          </p:nvCxnSpPr>
          <p:spPr>
            <a:xfrm>
              <a:off x="8750325" y="3138825"/>
              <a:ext cx="963600" cy="14538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22</a:t>
            </a:r>
            <a:endParaRPr/>
          </a:p>
        </p:txBody>
      </p:sp>
      <p:sp>
        <p:nvSpPr>
          <p:cNvPr id="203" name="Google Shape;203;p23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JobExecutionListener,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StepExecutionListener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이해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1360700" y="524950"/>
            <a:ext cx="10831200" cy="22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스프링 배치에서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전 처리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후 처리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를 하는 다양한 종류의 Listener 존재.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interface 구현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@Annotation 정의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Job 실행 전과 후에 실행할 수 있는 JobExecutionListener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Step 실행 전과 후에 실행할 수 있는 StepExecutionListener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4845650" y="460885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7866250" y="460885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4286462" y="3343922"/>
            <a:ext cx="2159100" cy="394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JobExecutionListener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7307062" y="3341100"/>
            <a:ext cx="2159100" cy="394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StepExecutionListener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23"/>
          <p:cNvCxnSpPr>
            <a:stCxn id="207" idx="1"/>
            <a:endCxn id="205" idx="1"/>
          </p:cNvCxnSpPr>
          <p:nvPr/>
        </p:nvCxnSpPr>
        <p:spPr>
          <a:xfrm>
            <a:off x="4286462" y="3541322"/>
            <a:ext cx="559200" cy="1356000"/>
          </a:xfrm>
          <a:prstGeom prst="bentConnector3">
            <a:avLst>
              <a:gd fmla="val -4258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p23"/>
          <p:cNvCxnSpPr>
            <a:stCxn id="207" idx="3"/>
            <a:endCxn id="205" idx="3"/>
          </p:cNvCxnSpPr>
          <p:nvPr/>
        </p:nvCxnSpPr>
        <p:spPr>
          <a:xfrm>
            <a:off x="6445562" y="3541322"/>
            <a:ext cx="600" cy="1356000"/>
          </a:xfrm>
          <a:prstGeom prst="bentConnector3">
            <a:avLst>
              <a:gd fmla="val 5639805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23"/>
          <p:cNvCxnSpPr>
            <a:stCxn id="208" idx="1"/>
            <a:endCxn id="206" idx="1"/>
          </p:cNvCxnSpPr>
          <p:nvPr/>
        </p:nvCxnSpPr>
        <p:spPr>
          <a:xfrm>
            <a:off x="7307062" y="3538500"/>
            <a:ext cx="559200" cy="1358700"/>
          </a:xfrm>
          <a:prstGeom prst="bentConnector3">
            <a:avLst>
              <a:gd fmla="val -3230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23"/>
          <p:cNvCxnSpPr>
            <a:stCxn id="208" idx="3"/>
            <a:endCxn id="206" idx="3"/>
          </p:cNvCxnSpPr>
          <p:nvPr/>
        </p:nvCxnSpPr>
        <p:spPr>
          <a:xfrm>
            <a:off x="9466162" y="3538500"/>
            <a:ext cx="600" cy="1358700"/>
          </a:xfrm>
          <a:prstGeom prst="bentConnector3">
            <a:avLst>
              <a:gd fmla="val 6199384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p23"/>
          <p:cNvSpPr txBox="1"/>
          <p:nvPr/>
        </p:nvSpPr>
        <p:spPr>
          <a:xfrm>
            <a:off x="4048350" y="4006538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7213700" y="402115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5994500" y="402115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9007375" y="4052075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1912575" y="4608850"/>
            <a:ext cx="1599900" cy="5769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JobLauncher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23"/>
          <p:cNvCxnSpPr>
            <a:endCxn id="205" idx="2"/>
          </p:cNvCxnSpPr>
          <p:nvPr/>
        </p:nvCxnSpPr>
        <p:spPr>
          <a:xfrm>
            <a:off x="2730200" y="5182750"/>
            <a:ext cx="2915400" cy="3000"/>
          </a:xfrm>
          <a:prstGeom prst="bentConnector4">
            <a:avLst>
              <a:gd fmla="val -316" name="adj1"/>
              <a:gd fmla="val 8037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08</a:t>
            </a:r>
            <a:endParaRPr/>
          </a:p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Task 기반 배치와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Chunk 기반 배치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  <a:r>
              <a:rPr lang="en-US" sz="1800">
                <a:solidFill>
                  <a:srgbClr val="595959"/>
                </a:solidFill>
              </a:rPr>
              <a:t>를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처리할 수 있는 방법은 </a:t>
            </a:r>
            <a:r>
              <a:rPr lang="en-US" sz="1800">
                <a:solidFill>
                  <a:srgbClr val="595959"/>
                </a:solidFill>
              </a:rPr>
              <a:t>크게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2가지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Tasklet을 사용한 Task 기반 처리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배치 처리 과정이 비교적 쉬운 경우 쉽게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대량 처리를 하는 경우 더 복잡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하나의 큰 덩어리를 여러 덩어리로 나누어 처리하기 부적합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Chunk를 사용한 chunk(덩어리) 기반 처리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ItemReader, ItemProcessor, ItemWriter의 관계 이해 </a:t>
            </a:r>
            <a:r>
              <a:rPr lang="en-US" sz="1800">
                <a:solidFill>
                  <a:srgbClr val="595959"/>
                </a:solidFill>
              </a:rPr>
              <a:t>필요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대량 처리를 하는 경우 Tasklet 보다 비교적 쉽게 구현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예를 들면 10,000개의 데이터</a:t>
            </a:r>
            <a:r>
              <a:rPr lang="en-US" sz="1800">
                <a:solidFill>
                  <a:srgbClr val="595959"/>
                </a:solidFill>
              </a:rPr>
              <a:t> 중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1,000개</a:t>
            </a:r>
            <a:r>
              <a:rPr lang="en-US" sz="1800">
                <a:solidFill>
                  <a:srgbClr val="595959"/>
                </a:solidFill>
              </a:rPr>
              <a:t>씩 10개의 덩어리로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수행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이를 Tasklet으로 처리하면 10,000개를 한번에 처리하거나, 수동으로 1,000개씩 분할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예제 참고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24" name="Google Shape;224;p24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 - 1</a:t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1360700" y="524950"/>
            <a:ext cx="108312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ItemReader 전, 후, 에러 처리 ItemReadListener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ItemProcessor 전, 후, 에러 처리 ItemProcessListener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ItemWriter 전, 후, 에러 처리 ItemWriteListener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3027988" y="4251550"/>
            <a:ext cx="6997800" cy="9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3446588" y="441880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ItemReader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5720288" y="441880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ItemProcessor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7993988" y="441880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ItemWriter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2183975" y="2987450"/>
            <a:ext cx="2159100" cy="576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ItemReadListener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24"/>
          <p:cNvCxnSpPr>
            <a:stCxn id="230" idx="1"/>
            <a:endCxn id="227" idx="1"/>
          </p:cNvCxnSpPr>
          <p:nvPr/>
        </p:nvCxnSpPr>
        <p:spPr>
          <a:xfrm>
            <a:off x="2183975" y="3275900"/>
            <a:ext cx="1262700" cy="1431300"/>
          </a:xfrm>
          <a:prstGeom prst="bentConnector3">
            <a:avLst>
              <a:gd fmla="val -1885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24"/>
          <p:cNvCxnSpPr>
            <a:stCxn id="230" idx="3"/>
            <a:endCxn id="227" idx="3"/>
          </p:cNvCxnSpPr>
          <p:nvPr/>
        </p:nvCxnSpPr>
        <p:spPr>
          <a:xfrm>
            <a:off x="4343075" y="3275900"/>
            <a:ext cx="703500" cy="1431300"/>
          </a:xfrm>
          <a:prstGeom prst="bentConnector3">
            <a:avLst>
              <a:gd fmla="val 13383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3" name="Google Shape;233;p24"/>
          <p:cNvSpPr txBox="1"/>
          <p:nvPr/>
        </p:nvSpPr>
        <p:spPr>
          <a:xfrm>
            <a:off x="5484850" y="36645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4495463" y="37407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5440687" y="2987450"/>
            <a:ext cx="2159100" cy="576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ItemProcessListener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24"/>
          <p:cNvCxnSpPr>
            <a:stCxn id="235" idx="2"/>
            <a:endCxn id="228" idx="1"/>
          </p:cNvCxnSpPr>
          <p:nvPr/>
        </p:nvCxnSpPr>
        <p:spPr>
          <a:xfrm rot="5400000">
            <a:off x="5548837" y="3735950"/>
            <a:ext cx="1143000" cy="799800"/>
          </a:xfrm>
          <a:prstGeom prst="bentConnector4">
            <a:avLst>
              <a:gd fmla="val 37378" name="adj1"/>
              <a:gd fmla="val 129792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p24"/>
          <p:cNvCxnSpPr>
            <a:stCxn id="235" idx="2"/>
            <a:endCxn id="228" idx="3"/>
          </p:cNvCxnSpPr>
          <p:nvPr/>
        </p:nvCxnSpPr>
        <p:spPr>
          <a:xfrm flipH="1" rot="-5400000">
            <a:off x="6348787" y="3735800"/>
            <a:ext cx="1143000" cy="800100"/>
          </a:xfrm>
          <a:prstGeom prst="bentConnector4">
            <a:avLst>
              <a:gd fmla="val 37378" name="adj1"/>
              <a:gd fmla="val 129743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" name="Google Shape;238;p24"/>
          <p:cNvSpPr/>
          <p:nvPr/>
        </p:nvSpPr>
        <p:spPr>
          <a:xfrm>
            <a:off x="8828500" y="2987450"/>
            <a:ext cx="2159100" cy="576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ItemWriteListener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24"/>
          <p:cNvCxnSpPr>
            <a:stCxn id="238" idx="1"/>
            <a:endCxn id="229" idx="1"/>
          </p:cNvCxnSpPr>
          <p:nvPr/>
        </p:nvCxnSpPr>
        <p:spPr>
          <a:xfrm flipH="1">
            <a:off x="7993900" y="3275900"/>
            <a:ext cx="834600" cy="1431300"/>
          </a:xfrm>
          <a:prstGeom prst="bentConnector3">
            <a:avLst>
              <a:gd fmla="val 1285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0" name="Google Shape;240;p24"/>
          <p:cNvCxnSpPr>
            <a:stCxn id="238" idx="3"/>
            <a:endCxn id="229" idx="3"/>
          </p:cNvCxnSpPr>
          <p:nvPr/>
        </p:nvCxnSpPr>
        <p:spPr>
          <a:xfrm flipH="1">
            <a:off x="9593800" y="3275900"/>
            <a:ext cx="1393800" cy="1431300"/>
          </a:xfrm>
          <a:prstGeom prst="bentConnector3">
            <a:avLst>
              <a:gd fmla="val -1708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1" name="Google Shape;241;p24"/>
          <p:cNvSpPr txBox="1"/>
          <p:nvPr/>
        </p:nvSpPr>
        <p:spPr>
          <a:xfrm>
            <a:off x="1945863" y="37407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7826838" y="36645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6520238" y="36722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10476338" y="36645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50" name="Google Shape;250;p25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</a:t>
            </a:r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1360700" y="524950"/>
            <a:ext cx="108312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Step에 관련된 모든 Listener는 StepListener를 상속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StepExecutionListener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SkipListener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ItemReadListener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ItemProcessListener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ItemWriteListener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ChunkListener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52" name="Google Shape;2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58" name="Google Shape;258;p26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 - SkipListener</a:t>
            </a:r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1360700" y="524950"/>
            <a:ext cx="108312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SkipListener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onSkipInRead : @OnSkipInRead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ItemReader에서 Skip이 발생한 경우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onSkipInWrite : @OnSkipInWrite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ItemWriter에서 Skip이 발생한 경우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onSkipInProcess : @OnSkipInProcess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ItemProcessor에서 Skip이 발생한 경우 호출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66" name="Google Shape;266;p2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</a:t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1360700" y="524950"/>
            <a:ext cx="108312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ItemReadListener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beforeRead : @BeforeRead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ItemReader.read() 메소드 호출 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afterRead : @AfterRead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ItemReader.read() 메소드 호출 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onReadError : @OnReadError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ItemReader.read() 메소드에서 에러 발생 시 호출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68" name="Google Shape;2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74" name="Google Shape;274;p2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</a:t>
            </a:r>
            <a:endParaRPr/>
          </a:p>
        </p:txBody>
      </p:sp>
      <p:sp>
        <p:nvSpPr>
          <p:cNvPr id="275" name="Google Shape;275;p28"/>
          <p:cNvSpPr txBox="1"/>
          <p:nvPr/>
        </p:nvSpPr>
        <p:spPr>
          <a:xfrm>
            <a:off x="1360700" y="524950"/>
            <a:ext cx="108312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ItemWriteListener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beforeWrite</a:t>
            </a:r>
            <a:r>
              <a:rPr lang="en-US" sz="1800">
                <a:solidFill>
                  <a:srgbClr val="595959"/>
                </a:solidFill>
              </a:rPr>
              <a:t> : @BeforeRead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ItemWriter.write() 메소드 호출 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afterWrite</a:t>
            </a:r>
            <a:r>
              <a:rPr lang="en-US" sz="1800">
                <a:solidFill>
                  <a:srgbClr val="595959"/>
                </a:solidFill>
              </a:rPr>
              <a:t> : @AfterRead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ItemWriter.write()</a:t>
            </a:r>
            <a:r>
              <a:rPr lang="en-US" sz="1800">
                <a:solidFill>
                  <a:srgbClr val="595959"/>
                </a:solidFill>
              </a:rPr>
              <a:t> 메소드 호출 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onWriteError</a:t>
            </a:r>
            <a:r>
              <a:rPr lang="en-US" sz="1800">
                <a:solidFill>
                  <a:srgbClr val="595959"/>
                </a:solidFill>
              </a:rPr>
              <a:t> : @O</a:t>
            </a:r>
            <a:r>
              <a:rPr lang="en-US" sz="1800">
                <a:solidFill>
                  <a:srgbClr val="595959"/>
                </a:solidFill>
              </a:rPr>
              <a:t>nWriteError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ItemWriter.write()</a:t>
            </a:r>
            <a:r>
              <a:rPr lang="en-US" sz="1800">
                <a:solidFill>
                  <a:srgbClr val="595959"/>
                </a:solidFill>
              </a:rPr>
              <a:t> 메소드에서 에러 발생 시 호출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76" name="Google Shape;2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82" name="Google Shape;282;p2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</a:t>
            </a:r>
            <a:endParaRPr/>
          </a:p>
        </p:txBody>
      </p:sp>
      <p:sp>
        <p:nvSpPr>
          <p:cNvPr id="283" name="Google Shape;283;p29"/>
          <p:cNvSpPr txBox="1"/>
          <p:nvPr/>
        </p:nvSpPr>
        <p:spPr>
          <a:xfrm>
            <a:off x="1360700" y="524950"/>
            <a:ext cx="108312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ItemProcessListener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beforeProcess</a:t>
            </a:r>
            <a:r>
              <a:rPr lang="en-US" sz="1800">
                <a:solidFill>
                  <a:srgbClr val="595959"/>
                </a:solidFill>
              </a:rPr>
              <a:t> : @B</a:t>
            </a:r>
            <a:r>
              <a:rPr lang="en-US" sz="1800">
                <a:solidFill>
                  <a:srgbClr val="595959"/>
                </a:solidFill>
              </a:rPr>
              <a:t>eforeProcess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ItemProcess</a:t>
            </a:r>
            <a:r>
              <a:rPr lang="en-US" sz="1800">
                <a:solidFill>
                  <a:srgbClr val="595959"/>
                </a:solidFill>
              </a:rPr>
              <a:t>.process() 메소드 호출 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afterProcess</a:t>
            </a:r>
            <a:r>
              <a:rPr lang="en-US" sz="1800">
                <a:solidFill>
                  <a:srgbClr val="595959"/>
                </a:solidFill>
              </a:rPr>
              <a:t> : @A</a:t>
            </a:r>
            <a:r>
              <a:rPr lang="en-US" sz="1800">
                <a:solidFill>
                  <a:srgbClr val="595959"/>
                </a:solidFill>
              </a:rPr>
              <a:t>fterProcess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ItemProcess</a:t>
            </a:r>
            <a:r>
              <a:rPr lang="en-US" sz="1800">
                <a:solidFill>
                  <a:srgbClr val="595959"/>
                </a:solidFill>
              </a:rPr>
              <a:t>.</a:t>
            </a:r>
            <a:r>
              <a:rPr lang="en-US" sz="1800">
                <a:solidFill>
                  <a:srgbClr val="595959"/>
                </a:solidFill>
              </a:rPr>
              <a:t>process</a:t>
            </a:r>
            <a:r>
              <a:rPr lang="en-US" sz="1800">
                <a:solidFill>
                  <a:srgbClr val="595959"/>
                </a:solidFill>
              </a:rPr>
              <a:t>() 메소드 호출 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onProcessError</a:t>
            </a:r>
            <a:r>
              <a:rPr lang="en-US" sz="1800">
                <a:solidFill>
                  <a:srgbClr val="595959"/>
                </a:solidFill>
              </a:rPr>
              <a:t> : @O</a:t>
            </a:r>
            <a:r>
              <a:rPr lang="en-US" sz="1800">
                <a:solidFill>
                  <a:srgbClr val="595959"/>
                </a:solidFill>
              </a:rPr>
              <a:t>nProcessError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ItemProcess</a:t>
            </a:r>
            <a:r>
              <a:rPr lang="en-US" sz="1800">
                <a:solidFill>
                  <a:srgbClr val="595959"/>
                </a:solidFill>
              </a:rPr>
              <a:t>.</a:t>
            </a:r>
            <a:r>
              <a:rPr lang="en-US" sz="1800">
                <a:solidFill>
                  <a:srgbClr val="595959"/>
                </a:solidFill>
              </a:rPr>
              <a:t>process</a:t>
            </a:r>
            <a:r>
              <a:rPr lang="en-US" sz="1800">
                <a:solidFill>
                  <a:srgbClr val="595959"/>
                </a:solidFill>
              </a:rPr>
              <a:t>() 메소드에서 에러 발생 시 호출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84" name="Google Shape;2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90" name="Google Shape;290;p3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</a:t>
            </a:r>
            <a:endParaRPr/>
          </a:p>
        </p:txBody>
      </p:sp>
      <p:sp>
        <p:nvSpPr>
          <p:cNvPr id="291" name="Google Shape;291;p30"/>
          <p:cNvSpPr txBox="1"/>
          <p:nvPr/>
        </p:nvSpPr>
        <p:spPr>
          <a:xfrm>
            <a:off x="1360700" y="524950"/>
            <a:ext cx="108312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ChunkListener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beforeChunk : @BeforeChunk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chunk 실행 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afterChunk : @BfterChunk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chunk 실행 후 호출 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afterChunkError : @BfterChunkError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chunk 실행 중 에러 발생 시 호출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92" name="Google Shape;2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24</a:t>
            </a:r>
            <a:endParaRPr/>
          </a:p>
        </p:txBody>
      </p:sp>
      <p:sp>
        <p:nvSpPr>
          <p:cNvPr id="298" name="Google Shape;298;p31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skip 예외 처리 - 1</a:t>
            </a:r>
            <a:endParaRPr/>
          </a:p>
        </p:txBody>
      </p:sp>
      <p:sp>
        <p:nvSpPr>
          <p:cNvPr id="299" name="Google Shape;299;p31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step 수행 중 발생한 특정 Exception과 에러 횟수 설정으로 예외처리 설정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skip(NotFoundNameException.class), skipLimit(3) 으로 설정된 경우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NotFoundNameException</a:t>
            </a:r>
            <a:r>
              <a:rPr lang="en-US" sz="1800">
                <a:solidFill>
                  <a:srgbClr val="595959"/>
                </a:solidFill>
              </a:rPr>
              <a:t> 발생 3번까지는 에러를 skip 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NotFoundNameException</a:t>
            </a:r>
            <a:r>
              <a:rPr lang="en-US" sz="1800">
                <a:solidFill>
                  <a:srgbClr val="595959"/>
                </a:solidFill>
              </a:rPr>
              <a:t> 발생 4번째는 Job과 Step의 상태는 실패로 끝나며, 배치가 중지된다.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단, 에러가 발생하기 전까지 데이터는 모두 처리된 상태로 남는다.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Step은 chunk 1개 기준으로 Transaction 동작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들어 items = 100, chunk.size =10, 총 chunk 동작 횟수 = 10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chunk 1-9는 정상 처리, chunk 10에서 Exception이 발생한 경우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chunk 1-9 에서 처리된 데이터는 정상 저장되고, Job과 Step의 상태는 FAILED 처리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배치 재 실행 시 chunk 10 부터 처리할 수 있도록 배치를 만든다.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24</a:t>
            </a:r>
            <a:endParaRPr/>
          </a:p>
        </p:txBody>
      </p:sp>
      <p:sp>
        <p:nvSpPr>
          <p:cNvPr id="305" name="Google Shape;305;p32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skip 예외 처리 - 2</a:t>
            </a:r>
            <a:endParaRPr/>
          </a:p>
        </p:txBody>
      </p:sp>
      <p:sp>
        <p:nvSpPr>
          <p:cNvPr id="306" name="Google Shape;306;p32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추가 요구사항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595959"/>
                </a:solidFill>
              </a:rPr>
              <a:t>Person.name이 empty String인 경우 NotFoundNameException 발생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NotFoundNameException이 3번 이상 발생한 경우 step 실패 처</a:t>
            </a:r>
            <a:r>
              <a:rPr lang="en-US" sz="1800">
                <a:solidFill>
                  <a:srgbClr val="595959"/>
                </a:solidFill>
              </a:rPr>
              <a:t>리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 </a:t>
            </a:r>
            <a:r>
              <a:rPr lang="en-US" sz="1800">
                <a:solidFill>
                  <a:srgbClr val="595959"/>
                </a:solidFill>
              </a:rPr>
              <a:t>SkipListener가 실행 되는 조건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에러 발생 횟수가 skipLimit 이하인 경우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skipLimit(2), throw Exception이 3번 발생하면 실행되지 않는다.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skipLimit(3), throw Exception이 3번 발생하면 실행된다.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skip 설정 조건에 해당하는 경우에만 실행된다.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SkipListener는 항상 faultTolerant() 메소드 후에 선언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25</a:t>
            </a:r>
            <a:endParaRPr/>
          </a:p>
        </p:txBody>
      </p:sp>
      <p:sp>
        <p:nvSpPr>
          <p:cNvPr id="312" name="Google Shape;312;p33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retry 예외 처리 1</a:t>
            </a:r>
            <a:endParaRPr/>
          </a:p>
        </p:txBody>
      </p:sp>
      <p:sp>
        <p:nvSpPr>
          <p:cNvPr id="313" name="Google Shape;313;p33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</a:t>
            </a:r>
            <a:r>
              <a:rPr lang="en-US" sz="1800">
                <a:solidFill>
                  <a:srgbClr val="595959"/>
                </a:solidFill>
              </a:rPr>
              <a:t>tep 수행 중 간헐적으로 Exception 발생 시 재시도(retry) 설정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DB Deadlock, Network timeout 등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retry(NullPointerException.class), retryLimit(3) 으로 설정된 경우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NotFoundNameExeception이 발생한 경우 3번까지 재시도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더 구체적으로 retry를 정의하려면 RetryTemplate 이용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추가 요구사항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NotFoundNameException이 발생하면, 3번 재 시도 후 Person.name을 “UNKNOWN” 으로 변경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08</a:t>
            </a:r>
            <a:endParaRPr/>
          </a:p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Task 기반 배치와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Chunk 기반 배치</a:t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4284325" y="1654125"/>
            <a:ext cx="14121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ItemReader</a:t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4284325" y="3170638"/>
            <a:ext cx="14121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ItemProcessor</a:t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4284325" y="4687175"/>
            <a:ext cx="14121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ItemWriter</a:t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1593850" y="3170650"/>
            <a:ext cx="14121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</a:t>
            </a:r>
            <a:endParaRPr/>
          </a:p>
        </p:txBody>
      </p:sp>
      <p:cxnSp>
        <p:nvCxnSpPr>
          <p:cNvPr id="50" name="Google Shape;50;p7"/>
          <p:cNvCxnSpPr>
            <a:stCxn id="49" idx="0"/>
            <a:endCxn id="46" idx="0"/>
          </p:cNvCxnSpPr>
          <p:nvPr/>
        </p:nvCxnSpPr>
        <p:spPr>
          <a:xfrm rot="-5400000">
            <a:off x="2886850" y="1067200"/>
            <a:ext cx="1516500" cy="2690400"/>
          </a:xfrm>
          <a:prstGeom prst="bentConnector3">
            <a:avLst>
              <a:gd fmla="val 1157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" name="Google Shape;51;p7"/>
          <p:cNvCxnSpPr>
            <a:stCxn id="49" idx="3"/>
            <a:endCxn id="47" idx="2"/>
          </p:cNvCxnSpPr>
          <p:nvPr/>
        </p:nvCxnSpPr>
        <p:spPr>
          <a:xfrm>
            <a:off x="3005950" y="3466000"/>
            <a:ext cx="1984500" cy="295200"/>
          </a:xfrm>
          <a:prstGeom prst="bentConnector4">
            <a:avLst>
              <a:gd fmla="val 32209" name="adj1"/>
              <a:gd fmla="val 18071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" name="Google Shape;52;p7"/>
          <p:cNvCxnSpPr>
            <a:stCxn id="49" idx="0"/>
            <a:endCxn id="46" idx="2"/>
          </p:cNvCxnSpPr>
          <p:nvPr/>
        </p:nvCxnSpPr>
        <p:spPr>
          <a:xfrm rot="-5400000">
            <a:off x="3182200" y="1362550"/>
            <a:ext cx="925800" cy="2690400"/>
          </a:xfrm>
          <a:prstGeom prst="bentConnector3">
            <a:avLst>
              <a:gd fmla="val 722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" name="Google Shape;53;p7"/>
          <p:cNvCxnSpPr>
            <a:stCxn id="49" idx="3"/>
            <a:endCxn id="47" idx="0"/>
          </p:cNvCxnSpPr>
          <p:nvPr/>
        </p:nvCxnSpPr>
        <p:spPr>
          <a:xfrm flipH="1" rot="10800000">
            <a:off x="3005950" y="3170500"/>
            <a:ext cx="1984500" cy="295500"/>
          </a:xfrm>
          <a:prstGeom prst="bentConnector4">
            <a:avLst>
              <a:gd fmla="val 32209" name="adj1"/>
              <a:gd fmla="val 18053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4" name="Google Shape;54;p7"/>
          <p:cNvCxnSpPr>
            <a:stCxn id="49" idx="2"/>
            <a:endCxn id="48" idx="1"/>
          </p:cNvCxnSpPr>
          <p:nvPr/>
        </p:nvCxnSpPr>
        <p:spPr>
          <a:xfrm flipH="1" rot="-5400000">
            <a:off x="2681500" y="3379750"/>
            <a:ext cx="1221300" cy="198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5" name="Google Shape;55;p7"/>
          <p:cNvSpPr txBox="1"/>
          <p:nvPr/>
        </p:nvSpPr>
        <p:spPr>
          <a:xfrm>
            <a:off x="3294400" y="1015800"/>
            <a:ext cx="7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read()</a:t>
            </a:r>
            <a:endParaRPr/>
          </a:p>
        </p:txBody>
      </p:sp>
      <p:sp>
        <p:nvSpPr>
          <p:cNvPr id="56" name="Google Shape;56;p7"/>
          <p:cNvSpPr txBox="1"/>
          <p:nvPr/>
        </p:nvSpPr>
        <p:spPr>
          <a:xfrm>
            <a:off x="2299900" y="2131125"/>
            <a:ext cx="26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INPUT</a:t>
            </a:r>
            <a:endParaRPr/>
          </a:p>
        </p:txBody>
      </p:sp>
      <p:sp>
        <p:nvSpPr>
          <p:cNvPr id="57" name="Google Shape;57;p7"/>
          <p:cNvSpPr txBox="1"/>
          <p:nvPr/>
        </p:nvSpPr>
        <p:spPr>
          <a:xfrm>
            <a:off x="2299900" y="2588325"/>
            <a:ext cx="26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process(</a:t>
            </a:r>
            <a:r>
              <a:rPr lang="en-US">
                <a:solidFill>
                  <a:schemeClr val="dk1"/>
                </a:solidFill>
              </a:rPr>
              <a:t>INPUT</a:t>
            </a:r>
            <a:r>
              <a:rPr lang="en-US"/>
              <a:t>)</a:t>
            </a:r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2299900" y="3883725"/>
            <a:ext cx="26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OUTPUT</a:t>
            </a:r>
            <a:r>
              <a:rPr lang="en-US"/>
              <a:t> 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1995100" y="4569525"/>
            <a:ext cx="26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writer(List&lt;OUTPUT&gt;)</a:t>
            </a:r>
            <a:endParaRPr/>
          </a:p>
        </p:txBody>
      </p:sp>
      <p:sp>
        <p:nvSpPr>
          <p:cNvPr id="60" name="Google Shape;60;p7"/>
          <p:cNvSpPr txBox="1"/>
          <p:nvPr/>
        </p:nvSpPr>
        <p:spPr>
          <a:xfrm>
            <a:off x="5916525" y="905700"/>
            <a:ext cx="5852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reader에</a:t>
            </a:r>
            <a:r>
              <a:rPr lang="en-US"/>
              <a:t>서 null을 return 할 때 까지 Step은 반복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&lt;INPUT, OUTPUT&gt;chunk(int)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reader에서 INPUT 을 return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processor에서 INPUT을 받아 processing 후 OUPUT을 return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INPUT, OUTPUT은 같은 타입일 수 있음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writer에서 List&lt;OUTPUT&gt;을 받아 write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25</a:t>
            </a:r>
            <a:endParaRPr/>
          </a:p>
        </p:txBody>
      </p:sp>
      <p:sp>
        <p:nvSpPr>
          <p:cNvPr id="319" name="Google Shape;319;p34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RetryListener.open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lphaLcPeriod"/>
            </a:pPr>
            <a:r>
              <a:rPr lang="en-US" sz="1800">
                <a:solidFill>
                  <a:srgbClr val="595959"/>
                </a:solidFill>
              </a:rPr>
              <a:t>return false 인 경우 retry를 시도하지 않음.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RetryTemplate.RetryCallback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RetryListener.onError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lphaLcPeriod"/>
            </a:pPr>
            <a:r>
              <a:rPr lang="en-US" sz="1800">
                <a:solidFill>
                  <a:srgbClr val="595959"/>
                </a:solidFill>
              </a:rPr>
              <a:t>maxAttempts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설정값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만큼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반복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RetrtyTemplate.RecoveryCallback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lphaLcPeriod"/>
            </a:pPr>
            <a:r>
              <a:rPr lang="en-US" sz="1800">
                <a:solidFill>
                  <a:srgbClr val="595959"/>
                </a:solidFill>
              </a:rPr>
              <a:t>maxAttempts 반복 후에도 에러가 발생한 경우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RetryListener.close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20" name="Google Shape;320;p34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retry 예외 처리 2</a:t>
            </a:r>
            <a:endParaRPr/>
          </a:p>
        </p:txBody>
      </p:sp>
      <p:grpSp>
        <p:nvGrpSpPr>
          <p:cNvPr id="321" name="Google Shape;321;p34"/>
          <p:cNvGrpSpPr/>
          <p:nvPr/>
        </p:nvGrpSpPr>
        <p:grpSpPr>
          <a:xfrm>
            <a:off x="4923704" y="3433620"/>
            <a:ext cx="6125170" cy="3153774"/>
            <a:chOff x="2497892" y="1749500"/>
            <a:chExt cx="6585496" cy="3359009"/>
          </a:xfrm>
        </p:grpSpPr>
        <p:sp>
          <p:nvSpPr>
            <p:cNvPr id="322" name="Google Shape;322;p34"/>
            <p:cNvSpPr/>
            <p:nvPr/>
          </p:nvSpPr>
          <p:spPr>
            <a:xfrm>
              <a:off x="3212413" y="1749500"/>
              <a:ext cx="2241000" cy="6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RetryListener.open</a:t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6738588" y="1749500"/>
              <a:ext cx="2241000" cy="6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RetryListener.close</a:t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3212413" y="4479100"/>
              <a:ext cx="2241000" cy="6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RetryListener.onError</a:t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3212413" y="3021150"/>
              <a:ext cx="2241000" cy="6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RetryTemplate.Callback</a:t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6738588" y="4479109"/>
              <a:ext cx="2344800" cy="6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RetryTemplate.Recovery</a:t>
              </a:r>
              <a:endParaRPr/>
            </a:p>
          </p:txBody>
        </p:sp>
        <p:cxnSp>
          <p:nvCxnSpPr>
            <p:cNvPr id="327" name="Google Shape;327;p34"/>
            <p:cNvCxnSpPr>
              <a:stCxn id="322" idx="2"/>
              <a:endCxn id="325" idx="0"/>
            </p:cNvCxnSpPr>
            <p:nvPr/>
          </p:nvCxnSpPr>
          <p:spPr>
            <a:xfrm flipH="1" rot="-5400000">
              <a:off x="4012063" y="2699750"/>
              <a:ext cx="642300" cy="600"/>
            </a:xfrm>
            <a:prstGeom prst="bentConnector3">
              <a:avLst>
                <a:gd fmla="val 4999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8" name="Google Shape;328;p34"/>
            <p:cNvCxnSpPr>
              <a:stCxn id="322" idx="3"/>
              <a:endCxn id="323" idx="1"/>
            </p:cNvCxnSpPr>
            <p:nvPr/>
          </p:nvCxnSpPr>
          <p:spPr>
            <a:xfrm>
              <a:off x="5453413" y="2064200"/>
              <a:ext cx="1285200" cy="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9" name="Google Shape;329;p34"/>
            <p:cNvCxnSpPr>
              <a:stCxn id="325" idx="2"/>
              <a:endCxn id="324" idx="0"/>
            </p:cNvCxnSpPr>
            <p:nvPr/>
          </p:nvCxnSpPr>
          <p:spPr>
            <a:xfrm flipH="1" rot="-5400000">
              <a:off x="3918913" y="4064550"/>
              <a:ext cx="828600" cy="600"/>
            </a:xfrm>
            <a:prstGeom prst="bentConnector3">
              <a:avLst>
                <a:gd fmla="val 4999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0" name="Google Shape;330;p34"/>
            <p:cNvCxnSpPr>
              <a:stCxn id="325" idx="1"/>
              <a:endCxn id="324" idx="1"/>
            </p:cNvCxnSpPr>
            <p:nvPr/>
          </p:nvCxnSpPr>
          <p:spPr>
            <a:xfrm>
              <a:off x="3212413" y="3335850"/>
              <a:ext cx="600" cy="1458000"/>
            </a:xfrm>
            <a:prstGeom prst="bentConnector3">
              <a:avLst>
                <a:gd fmla="val -4267014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331" name="Google Shape;331;p34"/>
            <p:cNvCxnSpPr>
              <a:stCxn id="325" idx="3"/>
              <a:endCxn id="326" idx="1"/>
            </p:cNvCxnSpPr>
            <p:nvPr/>
          </p:nvCxnSpPr>
          <p:spPr>
            <a:xfrm>
              <a:off x="5453413" y="3335850"/>
              <a:ext cx="1285200" cy="14580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2" name="Google Shape;332;p34"/>
            <p:cNvCxnSpPr>
              <a:stCxn id="326" idx="3"/>
              <a:endCxn id="323" idx="3"/>
            </p:cNvCxnSpPr>
            <p:nvPr/>
          </p:nvCxnSpPr>
          <p:spPr>
            <a:xfrm rot="10800000">
              <a:off x="8979588" y="2064109"/>
              <a:ext cx="103800" cy="2729700"/>
            </a:xfrm>
            <a:prstGeom prst="bentConnector3">
              <a:avLst>
                <a:gd fmla="val -24664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3" name="Google Shape;333;p34"/>
            <p:cNvCxnSpPr>
              <a:stCxn id="325" idx="3"/>
              <a:endCxn id="323" idx="2"/>
            </p:cNvCxnSpPr>
            <p:nvPr/>
          </p:nvCxnSpPr>
          <p:spPr>
            <a:xfrm flipH="1" rot="10800000">
              <a:off x="5453413" y="2378850"/>
              <a:ext cx="2405700" cy="957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4" name="Google Shape;334;p34"/>
            <p:cNvSpPr txBox="1"/>
            <p:nvPr/>
          </p:nvSpPr>
          <p:spPr>
            <a:xfrm>
              <a:off x="5850754" y="1749505"/>
              <a:ext cx="6573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false</a:t>
              </a:r>
              <a:endParaRPr sz="1100"/>
            </a:p>
          </p:txBody>
        </p:sp>
        <p:sp>
          <p:nvSpPr>
            <p:cNvPr id="335" name="Google Shape;335;p34"/>
            <p:cNvSpPr txBox="1"/>
            <p:nvPr/>
          </p:nvSpPr>
          <p:spPr>
            <a:xfrm>
              <a:off x="3843025" y="2545975"/>
              <a:ext cx="4905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true</a:t>
              </a:r>
              <a:endParaRPr sz="1100"/>
            </a:p>
          </p:txBody>
        </p:sp>
        <p:sp>
          <p:nvSpPr>
            <p:cNvPr id="336" name="Google Shape;336;p34"/>
            <p:cNvSpPr txBox="1"/>
            <p:nvPr/>
          </p:nvSpPr>
          <p:spPr>
            <a:xfrm>
              <a:off x="4332935" y="3910785"/>
              <a:ext cx="7209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error</a:t>
              </a:r>
              <a:endParaRPr sz="1100"/>
            </a:p>
          </p:txBody>
        </p:sp>
        <p:sp>
          <p:nvSpPr>
            <p:cNvPr id="337" name="Google Shape;337;p34"/>
            <p:cNvSpPr txBox="1"/>
            <p:nvPr/>
          </p:nvSpPr>
          <p:spPr>
            <a:xfrm>
              <a:off x="2497892" y="3910811"/>
              <a:ext cx="6573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retry</a:t>
              </a:r>
              <a:endParaRPr sz="1100"/>
            </a:p>
          </p:txBody>
        </p:sp>
        <p:sp>
          <p:nvSpPr>
            <p:cNvPr id="338" name="Google Shape;338;p34"/>
            <p:cNvSpPr txBox="1"/>
            <p:nvPr/>
          </p:nvSpPr>
          <p:spPr>
            <a:xfrm>
              <a:off x="6738609" y="3021206"/>
              <a:ext cx="11205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no error</a:t>
              </a:r>
              <a:endParaRPr sz="1100"/>
            </a:p>
          </p:txBody>
        </p:sp>
        <p:sp>
          <p:nvSpPr>
            <p:cNvPr id="339" name="Google Shape;339;p34"/>
            <p:cNvSpPr txBox="1"/>
            <p:nvPr/>
          </p:nvSpPr>
          <p:spPr>
            <a:xfrm>
              <a:off x="6167975" y="3910800"/>
              <a:ext cx="7209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recover</a:t>
              </a:r>
              <a:endParaRPr sz="11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09</a:t>
            </a:r>
            <a:endParaRPr/>
          </a:p>
        </p:txBody>
      </p:sp>
      <p:sp>
        <p:nvSpPr>
          <p:cNvPr id="66" name="Google Shape;66;p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JobParameters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이해</a:t>
            </a:r>
            <a:endParaRPr/>
          </a:p>
        </p:txBody>
      </p:sp>
      <p:sp>
        <p:nvSpPr>
          <p:cNvPr id="67" name="Google Shape;67;p8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배치를 실행</a:t>
            </a:r>
            <a:r>
              <a:rPr lang="en-US" sz="1800">
                <a:solidFill>
                  <a:srgbClr val="595959"/>
                </a:solidFill>
              </a:rPr>
              <a:t>에 필요한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595959"/>
                </a:solidFill>
              </a:rPr>
              <a:t>값을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parameter를 </a:t>
            </a:r>
            <a:r>
              <a:rPr lang="en-US" sz="1800">
                <a:solidFill>
                  <a:srgbClr val="595959"/>
                </a:solidFill>
              </a:rPr>
              <a:t>통해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외부에서 주입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JobParameters는 외부에서 주입된 parameter를 관리</a:t>
            </a:r>
            <a:r>
              <a:rPr lang="en-US" sz="1800">
                <a:solidFill>
                  <a:srgbClr val="595959"/>
                </a:solidFill>
              </a:rPr>
              <a:t>하는 객체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parameter를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JobParameters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Spring EL(Expression Language)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로 </a:t>
            </a:r>
            <a:r>
              <a:rPr lang="en-US" sz="1800">
                <a:solidFill>
                  <a:srgbClr val="595959"/>
                </a:solidFill>
              </a:rPr>
              <a:t>접근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String parameter = jobParameters.getString(key, defaultValue);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@Value(“#{jobParameters[key]}”)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예제 참고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@JobScope와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@StepScope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이해</a:t>
            </a:r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@Scope는 어떤 시점에 bean을 생성/소멸 시킬 지 bean의 lifecycle을 설정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@JobScope는 job 실행 시점에 생성/소멸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Step에 선언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@StepScope는 step 실행 시점에 생성/소멸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595959"/>
                </a:solidFill>
              </a:rPr>
              <a:t>Tasklet, Chunk(ItemReader, ItemProcessor, ItemWriter) 에 선언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Spring의 @Scope과 같은 것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@Scope(“job”) == @JobScope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@Scope(“step”) == @StepScope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Job과 Step 라이프사이클에 의해 생성되기 때문에 Thread safe하게 작동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@Value(“#{jobParameters[key]}”)를 사용하기 위해 @JobScope와 @StepScope는 필수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ItemReader interface 구조</a:t>
            </a:r>
            <a:endParaRPr/>
          </a:p>
        </p:txBody>
      </p:sp>
      <p:sp>
        <p:nvSpPr>
          <p:cNvPr id="81" name="Google Shape;81;p10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배치 대상 데이터를 읽기 위한 설정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파일, DB, 네트워크, 등에서 읽기 위함.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Step에 ItemReader는 필수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기본 제공되는 ItemReader 구현체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file, jdbc, jpa, hibernate, kafka, etc...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ItemReader 구현체가 없으면 직접 </a:t>
            </a:r>
            <a:r>
              <a:rPr lang="en-US" sz="1800">
                <a:solidFill>
                  <a:srgbClr val="595959"/>
                </a:solidFill>
              </a:rPr>
              <a:t>개발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ItemStream은 ExecutionContext로 read, write 정보를 저장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Cus</a:t>
            </a:r>
            <a:r>
              <a:rPr lang="en-US" sz="1800">
                <a:solidFill>
                  <a:srgbClr val="595959"/>
                </a:solidFill>
              </a:rPr>
              <a:t>to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mItemReader 예제 참고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9650" y="3692775"/>
            <a:ext cx="5202575" cy="26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12</a:t>
            </a:r>
            <a:endParaRPr/>
          </a:p>
        </p:txBody>
      </p:sp>
      <p:sp>
        <p:nvSpPr>
          <p:cNvPr id="88" name="Google Shape;88;p11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CSV 파일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데이터 읽기</a:t>
            </a:r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FlatFileItemReader 클래스로 파일에 저장된 데이터를 읽어 객체</a:t>
            </a:r>
            <a:r>
              <a:rPr lang="en-US" sz="1800">
                <a:solidFill>
                  <a:srgbClr val="595959"/>
                </a:solidFill>
              </a:rPr>
              <a:t>에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매핑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예제 참고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95" name="Google Shape;95;p12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JDBC 데이터 읽기 - Cursor</a:t>
            </a:r>
            <a:endParaRPr/>
          </a:p>
        </p:txBody>
      </p:sp>
      <p:sp>
        <p:nvSpPr>
          <p:cNvPr id="96" name="Google Shape;96;p12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Cursor 기반 조회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배치 처리가 완료될 때 까지 DB Connection이 연결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DB Connection 빈도가 낮아 성능이 좋은 반면, </a:t>
            </a:r>
            <a:r>
              <a:rPr lang="en-US" sz="1800">
                <a:solidFill>
                  <a:srgbClr val="595959"/>
                </a:solidFill>
              </a:rPr>
              <a:t>긴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Connection 유지 시간 </a:t>
            </a:r>
            <a:r>
              <a:rPr lang="en-US" sz="1800">
                <a:solidFill>
                  <a:srgbClr val="595959"/>
                </a:solidFill>
              </a:rPr>
              <a:t>필요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하나의 Connection에서 처리되기 때문에, Thread Safe </a:t>
            </a:r>
            <a:r>
              <a:rPr lang="en-US" sz="1800">
                <a:solidFill>
                  <a:srgbClr val="595959"/>
                </a:solidFill>
              </a:rPr>
              <a:t>하지 않음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모든 결과를 메모리에 할당하기 때문에, 더 많은 메모리를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Paging 기반 조회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페이징 단위로 DB Connection을 연결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DB Connection 빈도가 높아 비교적 성능이 낮은 반면, </a:t>
            </a:r>
            <a:r>
              <a:rPr lang="en-US" sz="1800">
                <a:solidFill>
                  <a:srgbClr val="595959"/>
                </a:solidFill>
              </a:rPr>
              <a:t>짧은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Connection 유지 시간</a:t>
            </a:r>
            <a:r>
              <a:rPr lang="en-US" sz="1800">
                <a:solidFill>
                  <a:srgbClr val="595959"/>
                </a:solidFill>
              </a:rPr>
              <a:t> 필요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매번 Connection을 하기 때문에 Thread Safe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페이징 단위의 결과만 메모리에 할당하기 때문에, 비교적 더 적은 메모리를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JDBC 데이터 읽기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JdbcCursorItemReader 예제 참고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13"/>
          <p:cNvGraphicFramePr/>
          <p:nvPr/>
        </p:nvGraphicFramePr>
        <p:xfrm>
          <a:off x="1632800" y="2051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{4FD3D33A-4035-492B-A290-3390F6ABD243}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JdbcCursorItemReader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JdbcPagingItemReader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datasource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JDBC를 실행하기 위한 Datasource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beanMapper | rowMapper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조회된 데이터 row를 클래스와 매핑하기 위한 설정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sql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조회 쿼리 설정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selectClause, fromClause, whereClause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또는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queryProvider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조회 쿼리 설정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fetchSize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cursor에서 fetch될 size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JdbcTemplate.fetchSize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pageSize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paging에 사용될 page 크기(offset/limit)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