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272D96-DC26-4C08-81AD-2002F69A4DAB}">
  <a:tblStyle styleId="{17272D96-DC26-4C08-81AD-2002F69A4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fab20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gbfab20c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bf5e59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c0bf5e59e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bf5e59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0bf5e59e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bf5e59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c0bf5e59e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06. </a:t>
            </a:r>
            <a:r>
              <a:rPr lang="en-US"/>
              <a:t>성능 개선과 성능 비교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6"/>
          <p:cNvGraphicFramePr/>
          <p:nvPr/>
        </p:nvGraphicFramePr>
        <p:xfrm>
          <a:off x="2195275" y="319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{17272D96-DC26-4C08-81AD-2002F69A4DAB}</a:tableStyleId>
              </a:tblPr>
              <a:tblGrid>
                <a:gridCol w="2361250"/>
                <a:gridCol w="2215550"/>
                <a:gridCol w="2361275"/>
                <a:gridCol w="2223975"/>
              </a:tblGrid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12365millis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11890millis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12037millis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Async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12136millis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12220millis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12004millis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Multi-Thread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7380millis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7743millis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7489millis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8967millis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8225millis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8038millis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Async +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7938millis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8599millis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8517millis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Parallel Step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11432millis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12006millis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+ </a:t>
                      </a:r>
                      <a:r>
                        <a:rPr lang="en-US"/>
                        <a:t>Parallel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8123millis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8844millis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7969millis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35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SaveUserTasklet에서 User 40,000건 저장, Chunk Size는 1,000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성능 개선 대상 Step은 userLevelUpStep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표 순서대로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예제를 만들고 성능 측정 후 비교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3번 씩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환경에 따라 성능이 다를 수 있음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성능 개선 계획 이해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977400" y="2656200"/>
            <a:ext cx="2702400" cy="30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089625" y="3598700"/>
            <a:ext cx="2489700" cy="999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Async Step 적용하기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360700" y="524950"/>
            <a:ext cx="10831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ItemProcessor와 ItemWriter를 Async로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java.util.concurrent에서</a:t>
            </a:r>
            <a:r>
              <a:rPr lang="en-US" sz="1800">
                <a:solidFill>
                  <a:srgbClr val="595959"/>
                </a:solidFill>
              </a:rPr>
              <a:t> 제공되는 Future 기반 asynchronous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Async를 사용하기 위해 spring-batch-integration 필요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1698625" y="2298025"/>
            <a:ext cx="4369925" cy="3380600"/>
            <a:chOff x="1698625" y="2298025"/>
            <a:chExt cx="4369925" cy="3380600"/>
          </a:xfrm>
        </p:grpSpPr>
        <p:sp>
          <p:nvSpPr>
            <p:cNvPr id="51" name="Google Shape;51;p7"/>
            <p:cNvSpPr/>
            <p:nvPr/>
          </p:nvSpPr>
          <p:spPr>
            <a:xfrm>
              <a:off x="3717750" y="27077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8625" y="39152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860275" y="29162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860275" y="39152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860275" y="49141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56" name="Google Shape;56;p7"/>
            <p:cNvCxnSpPr>
              <a:stCxn id="52" idx="3"/>
              <a:endCxn id="53" idx="1"/>
            </p:cNvCxnSpPr>
            <p:nvPr/>
          </p:nvCxnSpPr>
          <p:spPr>
            <a:xfrm flipH="1" rot="10800000">
              <a:off x="3105325" y="3175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7" name="Google Shape;57;p7"/>
            <p:cNvCxnSpPr>
              <a:stCxn id="52" idx="3"/>
              <a:endCxn id="54" idx="1"/>
            </p:cNvCxnSpPr>
            <p:nvPr/>
          </p:nvCxnSpPr>
          <p:spPr>
            <a:xfrm>
              <a:off x="3105325" y="4174400"/>
              <a:ext cx="755100" cy="6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" name="Google Shape;58;p7"/>
            <p:cNvCxnSpPr>
              <a:stCxn id="52" idx="3"/>
              <a:endCxn id="55" idx="1"/>
            </p:cNvCxnSpPr>
            <p:nvPr/>
          </p:nvCxnSpPr>
          <p:spPr>
            <a:xfrm>
              <a:off x="3105325" y="4174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" name="Google Shape;59;p7"/>
            <p:cNvSpPr txBox="1"/>
            <p:nvPr/>
          </p:nvSpPr>
          <p:spPr>
            <a:xfrm>
              <a:off x="3860375" y="2298025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Single Thread</a:t>
              </a:r>
              <a:endParaRPr b="1" sz="1500"/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6920625" y="3839000"/>
            <a:ext cx="14067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9310875" y="276387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158475" y="36866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9310875" y="499032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ItemWriter</a:t>
            </a:r>
            <a:endParaRPr/>
          </a:p>
        </p:txBody>
      </p:sp>
      <p:cxnSp>
        <p:nvCxnSpPr>
          <p:cNvPr id="64" name="Google Shape;64;p7"/>
          <p:cNvCxnSpPr>
            <a:stCxn id="60" idx="3"/>
            <a:endCxn id="61" idx="1"/>
          </p:cNvCxnSpPr>
          <p:nvPr/>
        </p:nvCxnSpPr>
        <p:spPr>
          <a:xfrm flipH="1" rot="10800000">
            <a:off x="8327325" y="3023000"/>
            <a:ext cx="983700" cy="1075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7"/>
          <p:cNvCxnSpPr>
            <a:stCxn id="60" idx="3"/>
            <a:endCxn id="46" idx="1"/>
          </p:cNvCxnSpPr>
          <p:nvPr/>
        </p:nvCxnSpPr>
        <p:spPr>
          <a:xfrm>
            <a:off x="8327325" y="4098200"/>
            <a:ext cx="762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7"/>
          <p:cNvCxnSpPr>
            <a:stCxn id="60" idx="3"/>
            <a:endCxn id="63" idx="1"/>
          </p:cNvCxnSpPr>
          <p:nvPr/>
        </p:nvCxnSpPr>
        <p:spPr>
          <a:xfrm>
            <a:off x="8327325" y="4098200"/>
            <a:ext cx="983700" cy="1151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7"/>
          <p:cNvSpPr txBox="1"/>
          <p:nvPr/>
        </p:nvSpPr>
        <p:spPr>
          <a:xfrm>
            <a:off x="9313575" y="2215450"/>
            <a:ext cx="204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Async Processing</a:t>
            </a:r>
            <a:endParaRPr b="1" sz="1500"/>
          </a:p>
        </p:txBody>
      </p:sp>
      <p:sp>
        <p:nvSpPr>
          <p:cNvPr id="68" name="Google Shape;68;p7"/>
          <p:cNvSpPr/>
          <p:nvPr/>
        </p:nvSpPr>
        <p:spPr>
          <a:xfrm>
            <a:off x="9310875" y="38390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9463275" y="39914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ItemProcessor</a:t>
            </a:r>
            <a:endParaRPr/>
          </a:p>
        </p:txBody>
      </p:sp>
      <p:cxnSp>
        <p:nvCxnSpPr>
          <p:cNvPr id="70" name="Google Shape;70;p7"/>
          <p:cNvCxnSpPr>
            <a:stCxn id="46" idx="2"/>
            <a:endCxn id="63" idx="0"/>
          </p:cNvCxnSpPr>
          <p:nvPr/>
        </p:nvCxnSpPr>
        <p:spPr>
          <a:xfrm rot="5400000">
            <a:off x="10136775" y="4792700"/>
            <a:ext cx="392700" cy="2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7"/>
          <p:cNvCxnSpPr>
            <a:stCxn id="61" idx="2"/>
            <a:endCxn id="46" idx="0"/>
          </p:cNvCxnSpPr>
          <p:nvPr/>
        </p:nvCxnSpPr>
        <p:spPr>
          <a:xfrm flipH="1" rot="-5400000">
            <a:off x="10174875" y="3439175"/>
            <a:ext cx="3165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7"/>
          <p:cNvCxnSpPr>
            <a:stCxn id="53" idx="2"/>
            <a:endCxn id="54" idx="0"/>
          </p:cNvCxnSpPr>
          <p:nvPr/>
        </p:nvCxnSpPr>
        <p:spPr>
          <a:xfrm flipH="1" rot="-5400000">
            <a:off x="4641175" y="36746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7"/>
          <p:cNvCxnSpPr>
            <a:stCxn id="54" idx="2"/>
            <a:endCxn id="55" idx="0"/>
          </p:cNvCxnSpPr>
          <p:nvPr/>
        </p:nvCxnSpPr>
        <p:spPr>
          <a:xfrm flipH="1" rot="-5400000">
            <a:off x="4641175" y="46736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Multi-Thread Step 적용하기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360800" y="524950"/>
            <a:ext cx="108312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 Step은 ItemProcessor와 ItemWriter 기준으로 비동기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멀티 스레딩 처리	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Thread-Safe 한 ItemReader 필수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4427625" y="2224000"/>
            <a:ext cx="4697550" cy="3690125"/>
            <a:chOff x="4427625" y="2224000"/>
            <a:chExt cx="4697550" cy="3690125"/>
          </a:xfrm>
        </p:grpSpPr>
        <p:sp>
          <p:nvSpPr>
            <p:cNvPr id="82" name="Google Shape;82;p8"/>
            <p:cNvSpPr/>
            <p:nvPr/>
          </p:nvSpPr>
          <p:spPr>
            <a:xfrm>
              <a:off x="6446750" y="26337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27625" y="41459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84" name="Google Shape;84;p8"/>
            <p:cNvSpPr txBox="1"/>
            <p:nvPr/>
          </p:nvSpPr>
          <p:spPr>
            <a:xfrm>
              <a:off x="6589375" y="222400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Multi-</a:t>
              </a:r>
              <a:r>
                <a:rPr b="1" lang="en-US" sz="1500"/>
                <a:t>Thread</a:t>
              </a:r>
              <a:endParaRPr b="1" sz="15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599150" y="27861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774375" y="29432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6900" y="31517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6900" y="41507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6900" y="51496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90" name="Google Shape;90;p8"/>
            <p:cNvCxnSpPr>
              <a:stCxn id="83" idx="3"/>
              <a:endCxn id="89" idx="1"/>
            </p:cNvCxnSpPr>
            <p:nvPr/>
          </p:nvCxnSpPr>
          <p:spPr>
            <a:xfrm>
              <a:off x="5834325" y="4405175"/>
              <a:ext cx="1082700" cy="1003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8"/>
            <p:cNvCxnSpPr>
              <a:stCxn id="83" idx="3"/>
              <a:endCxn id="88" idx="1"/>
            </p:cNvCxnSpPr>
            <p:nvPr/>
          </p:nvCxnSpPr>
          <p:spPr>
            <a:xfrm>
              <a:off x="5834325" y="4405175"/>
              <a:ext cx="1082700" cy="4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8"/>
            <p:cNvCxnSpPr>
              <a:stCxn id="83" idx="3"/>
              <a:endCxn id="87" idx="1"/>
            </p:cNvCxnSpPr>
            <p:nvPr/>
          </p:nvCxnSpPr>
          <p:spPr>
            <a:xfrm flipH="1" rot="10800000">
              <a:off x="5834325" y="3410975"/>
              <a:ext cx="1082700" cy="9942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3" name="Google Shape;93;p8"/>
          <p:cNvCxnSpPr>
            <a:stCxn id="87" idx="2"/>
            <a:endCxn id="88" idx="0"/>
          </p:cNvCxnSpPr>
          <p:nvPr/>
        </p:nvCxnSpPr>
        <p:spPr>
          <a:xfrm flipH="1" rot="-5400000">
            <a:off x="7697800" y="39101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8"/>
          <p:cNvCxnSpPr>
            <a:stCxn id="88" idx="2"/>
            <a:endCxn id="89" idx="0"/>
          </p:cNvCxnSpPr>
          <p:nvPr/>
        </p:nvCxnSpPr>
        <p:spPr>
          <a:xfrm flipH="1" rot="-5400000">
            <a:off x="7697800" y="49091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Partition Step 적용하기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360700" y="524950"/>
            <a:ext cx="108312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하나의 Master 기준으로 여러 Slave Step을 생성해 Step 기준으로 Multi-Thread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item이 40,000개, Slave Step이 8개면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40000 / 8 = 5000 이므로 하나의 Slave Step 당 5,000건 씩 나눠서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Slave Step은 각각 하나의 Step으로 동작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752775" y="3102975"/>
            <a:ext cx="8047050" cy="3065075"/>
            <a:chOff x="2752775" y="2493375"/>
            <a:chExt cx="8047050" cy="3065075"/>
          </a:xfrm>
        </p:grpSpPr>
        <p:sp>
          <p:nvSpPr>
            <p:cNvPr id="103" name="Google Shape;103;p9"/>
            <p:cNvSpPr/>
            <p:nvPr/>
          </p:nvSpPr>
          <p:spPr>
            <a:xfrm>
              <a:off x="4802450" y="30384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52775" y="40935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Master </a:t>
              </a:r>
              <a:r>
                <a:rPr lang="en-US"/>
                <a:t>Step</a:t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144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998325" y="31319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975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02525" y="2493375"/>
              <a:ext cx="34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Partition Step</a:t>
              </a:r>
              <a:endParaRPr b="1" sz="15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802450" y="3571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9144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998325" y="3665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0975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802450" y="41052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9144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998325" y="41987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0975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802450" y="5095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9144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998325" y="5189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70975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8181425" y="3055863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0 : 1~5000</a:t>
              </a:r>
              <a:endParaRPr/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8181425" y="3603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1 : 5001~10000</a:t>
              </a:r>
              <a:endParaRPr/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8181425" y="41364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2 : 10001~15000</a:t>
              </a:r>
              <a:endParaRPr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8208425" y="5127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7 : 35001~40000</a:t>
              </a:r>
              <a:endParaRPr/>
            </a:p>
          </p:txBody>
        </p:sp>
        <p:cxnSp>
          <p:nvCxnSpPr>
            <p:cNvPr id="125" name="Google Shape;125;p9"/>
            <p:cNvCxnSpPr>
              <a:stCxn id="104" idx="3"/>
              <a:endCxn id="103" idx="1"/>
            </p:cNvCxnSpPr>
            <p:nvPr/>
          </p:nvCxnSpPr>
          <p:spPr>
            <a:xfrm flipH="1" rot="10800000">
              <a:off x="4159475" y="3269775"/>
              <a:ext cx="642900" cy="10830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" name="Google Shape;126;p9"/>
            <p:cNvCxnSpPr>
              <a:stCxn id="104" idx="3"/>
              <a:endCxn id="109" idx="1"/>
            </p:cNvCxnSpPr>
            <p:nvPr/>
          </p:nvCxnSpPr>
          <p:spPr>
            <a:xfrm flipH="1" rot="10800000">
              <a:off x="4159475" y="3803175"/>
              <a:ext cx="642900" cy="549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" name="Google Shape;127;p9"/>
            <p:cNvCxnSpPr>
              <a:stCxn id="104" idx="3"/>
              <a:endCxn id="113" idx="1"/>
            </p:cNvCxnSpPr>
            <p:nvPr/>
          </p:nvCxnSpPr>
          <p:spPr>
            <a:xfrm flipH="1" rot="10800000">
              <a:off x="4159475" y="4336575"/>
              <a:ext cx="642900" cy="162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9"/>
            <p:cNvCxnSpPr>
              <a:stCxn id="104" idx="3"/>
              <a:endCxn id="117" idx="1"/>
            </p:cNvCxnSpPr>
            <p:nvPr/>
          </p:nvCxnSpPr>
          <p:spPr>
            <a:xfrm>
              <a:off x="4159475" y="4352775"/>
              <a:ext cx="642900" cy="9744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4931375" y="4460925"/>
              <a:ext cx="53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/>
                <a:t>. . .</a:t>
              </a:r>
              <a:endParaRPr b="1" sz="23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39</a:t>
            </a:r>
            <a:endParaRPr/>
          </a:p>
        </p:txBody>
      </p:sp>
      <p:sp>
        <p:nvSpPr>
          <p:cNvPr id="135" name="Google Shape;135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등급, 주문금액 집계 Step을 Parallel Step으로 적용하기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1360700" y="524950"/>
            <a:ext cx="108312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n개의 Thead가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동시 실행했다면, Parallel Step은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그림을 예로 들면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Job은 FlowStep1과 FlowStep2를 순차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FlowStep2는 Step2와 Step3을 동시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설정에 따라 FlowStep1과 FlowStep2를 동시 실행도 가능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37" name="Google Shape;137;p10"/>
          <p:cNvGrpSpPr/>
          <p:nvPr/>
        </p:nvGrpSpPr>
        <p:grpSpPr>
          <a:xfrm>
            <a:off x="1742300" y="2108885"/>
            <a:ext cx="9804470" cy="4177015"/>
            <a:chOff x="1361300" y="1956485"/>
            <a:chExt cx="9804470" cy="4177015"/>
          </a:xfrm>
        </p:grpSpPr>
        <p:sp>
          <p:nvSpPr>
            <p:cNvPr id="138" name="Google Shape;138;p10"/>
            <p:cNvSpPr/>
            <p:nvPr/>
          </p:nvSpPr>
          <p:spPr>
            <a:xfrm>
              <a:off x="1678850" y="39794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Job</a:t>
              </a:r>
              <a:endParaRPr/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1361300" y="335515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Parallel Step</a:t>
              </a:r>
              <a:endParaRPr b="1" sz="1500"/>
            </a:p>
          </p:txBody>
        </p:sp>
        <p:grpSp>
          <p:nvGrpSpPr>
            <p:cNvPr id="140" name="Google Shape;140;p10"/>
            <p:cNvGrpSpPr/>
            <p:nvPr/>
          </p:nvGrpSpPr>
          <p:grpSpPr>
            <a:xfrm>
              <a:off x="8270577" y="1956485"/>
              <a:ext cx="1828217" cy="1911265"/>
              <a:chOff x="6774375" y="2943225"/>
              <a:chExt cx="2350800" cy="2313600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43" name="Google Shape;143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45" name="Google Shape;145;p10"/>
              <p:cNvCxnSpPr>
                <a:stCxn id="142" idx="2"/>
                <a:endCxn id="143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46" name="Google Shape;146;p10"/>
              <p:cNvCxnSpPr>
                <a:stCxn id="143" idx="2"/>
                <a:endCxn id="144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47" name="Google Shape;147;p10"/>
            <p:cNvGrpSpPr/>
            <p:nvPr/>
          </p:nvGrpSpPr>
          <p:grpSpPr>
            <a:xfrm>
              <a:off x="7212402" y="4217512"/>
              <a:ext cx="1828217" cy="1911265"/>
              <a:chOff x="6774375" y="2943225"/>
              <a:chExt cx="2350800" cy="2313600"/>
            </a:xfrm>
          </p:grpSpPr>
          <p:sp>
            <p:nvSpPr>
              <p:cNvPr id="148" name="Google Shape;148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2" name="Google Shape;152;p10"/>
              <p:cNvCxnSpPr>
                <a:stCxn id="149" idx="2"/>
                <a:endCxn id="150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53" name="Google Shape;153;p10"/>
              <p:cNvCxnSpPr>
                <a:stCxn id="150" idx="2"/>
                <a:endCxn id="151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54" name="Google Shape;154;p10"/>
            <p:cNvGrpSpPr/>
            <p:nvPr/>
          </p:nvGrpSpPr>
          <p:grpSpPr>
            <a:xfrm>
              <a:off x="9337553" y="4222137"/>
              <a:ext cx="1828217" cy="1911265"/>
              <a:chOff x="6774375" y="2943225"/>
              <a:chExt cx="2350800" cy="2313600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9" name="Google Shape;159;p10"/>
              <p:cNvCxnSpPr>
                <a:stCxn id="156" idx="2"/>
                <a:endCxn id="157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60" name="Google Shape;160;p10"/>
              <p:cNvCxnSpPr>
                <a:stCxn id="157" idx="2"/>
                <a:endCxn id="158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61" name="Google Shape;161;p10"/>
            <p:cNvSpPr/>
            <p:nvPr/>
          </p:nvSpPr>
          <p:spPr>
            <a:xfrm>
              <a:off x="3219100" y="30663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FlowStep1</a:t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219100" y="4947963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FlowStep2</a:t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5196125" y="30660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Step1</a:t>
              </a:r>
              <a:endParaRPr/>
            </a:p>
          </p:txBody>
        </p:sp>
        <p:grpSp>
          <p:nvGrpSpPr>
            <p:cNvPr id="164" name="Google Shape;164;p10"/>
            <p:cNvGrpSpPr/>
            <p:nvPr/>
          </p:nvGrpSpPr>
          <p:grpSpPr>
            <a:xfrm>
              <a:off x="5108800" y="4525725"/>
              <a:ext cx="1582500" cy="1362900"/>
              <a:chOff x="5108800" y="4525725"/>
              <a:chExt cx="1582500" cy="1362900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5108800" y="4525725"/>
                <a:ext cx="1582500" cy="1362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5196125" y="4622988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Step2</a:t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5196125" y="5278800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Step3</a:t>
                </a:r>
                <a:endParaRPr/>
              </a:p>
            </p:txBody>
          </p:sp>
        </p:grpSp>
        <p:cxnSp>
          <p:nvCxnSpPr>
            <p:cNvPr id="168" name="Google Shape;168;p10"/>
            <p:cNvCxnSpPr>
              <a:stCxn id="166" idx="3"/>
              <a:endCxn id="148" idx="0"/>
            </p:cNvCxnSpPr>
            <p:nvPr/>
          </p:nvCxnSpPr>
          <p:spPr>
            <a:xfrm flipH="1" rot="10800000">
              <a:off x="6602825" y="4217388"/>
              <a:ext cx="1523700" cy="664800"/>
            </a:xfrm>
            <a:prstGeom prst="bentConnector4">
              <a:avLst>
                <a:gd fmla="val 20003" name="adj1"/>
                <a:gd fmla="val 1358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9" name="Google Shape;169;p10"/>
            <p:cNvCxnSpPr>
              <a:stCxn id="167" idx="3"/>
              <a:endCxn id="155" idx="2"/>
            </p:cNvCxnSpPr>
            <p:nvPr/>
          </p:nvCxnSpPr>
          <p:spPr>
            <a:xfrm>
              <a:off x="6602825" y="5538000"/>
              <a:ext cx="3648900" cy="595500"/>
            </a:xfrm>
            <a:prstGeom prst="bentConnector4">
              <a:avLst>
                <a:gd fmla="val 8008" name="adj1"/>
                <a:gd fmla="val 13997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" name="Google Shape;170;p10"/>
            <p:cNvCxnSpPr>
              <a:stCxn id="163" idx="3"/>
              <a:endCxn id="141" idx="1"/>
            </p:cNvCxnSpPr>
            <p:nvPr/>
          </p:nvCxnSpPr>
          <p:spPr>
            <a:xfrm flipH="1" rot="10800000">
              <a:off x="6602825" y="2912125"/>
              <a:ext cx="1667700" cy="4131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" name="Google Shape;171;p10"/>
            <p:cNvCxnSpPr>
              <a:stCxn id="161" idx="3"/>
              <a:endCxn id="163" idx="1"/>
            </p:cNvCxnSpPr>
            <p:nvPr/>
          </p:nvCxnSpPr>
          <p:spPr>
            <a:xfrm>
              <a:off x="4625800" y="3325525"/>
              <a:ext cx="570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p10"/>
            <p:cNvCxnSpPr>
              <a:stCxn id="162" idx="3"/>
              <a:endCxn id="165" idx="1"/>
            </p:cNvCxnSpPr>
            <p:nvPr/>
          </p:nvCxnSpPr>
          <p:spPr>
            <a:xfrm>
              <a:off x="4625800" y="5207163"/>
              <a:ext cx="483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p10"/>
            <p:cNvCxnSpPr>
              <a:stCxn id="138" idx="3"/>
              <a:endCxn id="161" idx="2"/>
            </p:cNvCxnSpPr>
            <p:nvPr/>
          </p:nvCxnSpPr>
          <p:spPr>
            <a:xfrm flipH="1" rot="10800000">
              <a:off x="3085550" y="3584600"/>
              <a:ext cx="837000" cy="654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4" name="Google Shape;174;p10"/>
            <p:cNvCxnSpPr>
              <a:stCxn id="138" idx="3"/>
              <a:endCxn id="162" idx="0"/>
            </p:cNvCxnSpPr>
            <p:nvPr/>
          </p:nvCxnSpPr>
          <p:spPr>
            <a:xfrm>
              <a:off x="3085550" y="4238600"/>
              <a:ext cx="837000" cy="70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