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6/18/2018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sis.pace.edu/~marchese/CS389/L9/Use%20Case%20Diagrams.pdf" TargetMode="External"/><Relationship Id="rId2" Type="http://schemas.openxmlformats.org/officeDocument/2006/relationships/hyperlink" Target="https://creately.com/blog/diagrams/use-case-diagram-tutorial/" TargetMode="External"/><Relationship Id="rId1" Type="http://schemas.openxmlformats.org/officeDocument/2006/relationships/slideLayout" Target="../slideLayouts/slideLayout2.xml"/><Relationship Id="rId4" Type="http://schemas.openxmlformats.org/officeDocument/2006/relationships/hyperlink" Target="https://online.visual-paradigm.com/tutorials/use-case-diagram-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AA2D-96BA-4FE6-9699-FC97334DEDAA}"/>
              </a:ext>
            </a:extLst>
          </p:cNvPr>
          <p:cNvSpPr>
            <a:spLocks noGrp="1"/>
          </p:cNvSpPr>
          <p:nvPr>
            <p:ph type="ctrTitle"/>
          </p:nvPr>
        </p:nvSpPr>
        <p:spPr/>
        <p:txBody>
          <a:bodyPr/>
          <a:lstStyle/>
          <a:p>
            <a:r>
              <a:rPr lang="en-US" dirty="0"/>
              <a:t>Use case diagrams</a:t>
            </a:r>
          </a:p>
        </p:txBody>
      </p:sp>
      <p:sp>
        <p:nvSpPr>
          <p:cNvPr id="3" name="Subtitle 2">
            <a:extLst>
              <a:ext uri="{FF2B5EF4-FFF2-40B4-BE49-F238E27FC236}">
                <a16:creationId xmlns:a16="http://schemas.microsoft.com/office/drawing/2014/main" id="{B4308C15-D246-470E-A751-F44DD6182F00}"/>
              </a:ext>
            </a:extLst>
          </p:cNvPr>
          <p:cNvSpPr>
            <a:spLocks noGrp="1"/>
          </p:cNvSpPr>
          <p:nvPr>
            <p:ph type="subTitle" idx="1"/>
          </p:nvPr>
        </p:nvSpPr>
        <p:spPr/>
        <p:txBody>
          <a:bodyPr>
            <a:normAutofit fontScale="92500" lnSpcReduction="10000"/>
          </a:bodyPr>
          <a:lstStyle/>
          <a:p>
            <a:r>
              <a:rPr lang="en-US" dirty="0"/>
              <a:t>Jason Quibilan</a:t>
            </a:r>
          </a:p>
          <a:p>
            <a:r>
              <a:rPr lang="en-US" dirty="0"/>
              <a:t>Bro Troy </a:t>
            </a:r>
            <a:r>
              <a:rPr lang="en-US" dirty="0" err="1"/>
              <a:t>Tuckett</a:t>
            </a:r>
            <a:endParaRPr lang="en-US" dirty="0"/>
          </a:p>
          <a:p>
            <a:r>
              <a:rPr lang="en-US" dirty="0"/>
              <a:t>CIT 360</a:t>
            </a:r>
          </a:p>
        </p:txBody>
      </p:sp>
    </p:spTree>
    <p:extLst>
      <p:ext uri="{BB962C8B-B14F-4D97-AF65-F5344CB8AC3E}">
        <p14:creationId xmlns:p14="http://schemas.microsoft.com/office/powerpoint/2010/main" val="3274677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9DD0-4903-4D9B-B53B-117234B13B59}"/>
              </a:ext>
            </a:extLst>
          </p:cNvPr>
          <p:cNvSpPr>
            <a:spLocks noGrp="1"/>
          </p:cNvSpPr>
          <p:nvPr>
            <p:ph type="title"/>
          </p:nvPr>
        </p:nvSpPr>
        <p:spPr/>
        <p:txBody>
          <a:bodyPr/>
          <a:lstStyle/>
          <a:p>
            <a:r>
              <a:rPr lang="en-US" dirty="0"/>
              <a:t>Relationships in use case diagrams</a:t>
            </a:r>
          </a:p>
        </p:txBody>
      </p:sp>
      <p:sp>
        <p:nvSpPr>
          <p:cNvPr id="3" name="Content Placeholder 2">
            <a:extLst>
              <a:ext uri="{FF2B5EF4-FFF2-40B4-BE49-F238E27FC236}">
                <a16:creationId xmlns:a16="http://schemas.microsoft.com/office/drawing/2014/main" id="{054233A6-9952-42C6-8344-99269B0D7587}"/>
              </a:ext>
            </a:extLst>
          </p:cNvPr>
          <p:cNvSpPr>
            <a:spLocks noGrp="1"/>
          </p:cNvSpPr>
          <p:nvPr>
            <p:ph sz="quarter" idx="13"/>
          </p:nvPr>
        </p:nvSpPr>
        <p:spPr/>
        <p:txBody>
          <a:bodyPr/>
          <a:lstStyle/>
          <a:p>
            <a:r>
              <a:rPr lang="en-US" dirty="0"/>
              <a:t>Generalization of a Use Case</a:t>
            </a:r>
          </a:p>
          <a:p>
            <a:pPr lvl="1"/>
            <a:r>
              <a:rPr lang="en-US" dirty="0"/>
              <a:t>This is similar to the generalization of an actor. The behavior of the ancestor is inherited by the descendant. This is used when there is common behavior between two use cases and also specialized behavior specific to each use case.</a:t>
            </a:r>
          </a:p>
          <a:p>
            <a:pPr lvl="2"/>
            <a:r>
              <a:rPr lang="en-US" dirty="0"/>
              <a:t>I.e., in the previous diagrams, there might be a use case called “pay bills”.  This can be generalized to “Pay by Credit card”, “pay by bank balance” etc.</a:t>
            </a:r>
          </a:p>
        </p:txBody>
      </p:sp>
    </p:spTree>
    <p:extLst>
      <p:ext uri="{BB962C8B-B14F-4D97-AF65-F5344CB8AC3E}">
        <p14:creationId xmlns:p14="http://schemas.microsoft.com/office/powerpoint/2010/main" val="344592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049-C284-487D-A52D-FFB68C437DF5}"/>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B4A5B728-1B6E-41F6-A44E-BB5426F2B421}"/>
              </a:ext>
            </a:extLst>
          </p:cNvPr>
          <p:cNvSpPr>
            <a:spLocks noGrp="1"/>
          </p:cNvSpPr>
          <p:nvPr>
            <p:ph sz="quarter" idx="13"/>
          </p:nvPr>
        </p:nvSpPr>
        <p:spPr/>
        <p:txBody>
          <a:bodyPr/>
          <a:lstStyle/>
          <a:p>
            <a:r>
              <a:rPr lang="en-US" dirty="0">
                <a:hlinkClick r:id="rId2"/>
              </a:rPr>
              <a:t>https://creately.com/blog/diagrams/use-case-diagram-tutorial/</a:t>
            </a:r>
            <a:endParaRPr lang="en-US" dirty="0"/>
          </a:p>
          <a:p>
            <a:r>
              <a:rPr lang="en-US" dirty="0">
                <a:hlinkClick r:id="rId3"/>
              </a:rPr>
              <a:t>http://csis.pace.edu/~marchese/CS389/L9/Use%20Case%20Diagrams.pdf</a:t>
            </a:r>
            <a:endParaRPr lang="en-US" dirty="0"/>
          </a:p>
          <a:p>
            <a:r>
              <a:rPr lang="en-US">
                <a:hlinkClick r:id="rId4"/>
              </a:rPr>
              <a:t>https://online.visual-paradigm.com/tutorials/use-case-diagram-tutorial/</a:t>
            </a:r>
            <a:endParaRPr lang="en-US"/>
          </a:p>
          <a:p>
            <a:pPr marL="0" indent="0">
              <a:buNone/>
            </a:pPr>
            <a:endParaRPr lang="en-US"/>
          </a:p>
        </p:txBody>
      </p:sp>
    </p:spTree>
    <p:extLst>
      <p:ext uri="{BB962C8B-B14F-4D97-AF65-F5344CB8AC3E}">
        <p14:creationId xmlns:p14="http://schemas.microsoft.com/office/powerpoint/2010/main" val="218467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D648-717A-40B8-ADC2-C2FC1AF4302A}"/>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705B4DF1-37DD-47F3-B5AF-71245A8AFDB0}"/>
              </a:ext>
            </a:extLst>
          </p:cNvPr>
          <p:cNvSpPr>
            <a:spLocks noGrp="1"/>
          </p:cNvSpPr>
          <p:nvPr>
            <p:ph sz="quarter" idx="13"/>
          </p:nvPr>
        </p:nvSpPr>
        <p:spPr/>
        <p:txBody>
          <a:bodyPr/>
          <a:lstStyle/>
          <a:p>
            <a:r>
              <a:rPr lang="en-US" dirty="0"/>
              <a:t>A Use case diagram is a behavioral UML diagram type and frequently used to analyze various systems. They enable you to visualize the different types of roles in a system and how those roles interact with the system.</a:t>
            </a:r>
          </a:p>
        </p:txBody>
      </p:sp>
    </p:spTree>
    <p:extLst>
      <p:ext uri="{BB962C8B-B14F-4D97-AF65-F5344CB8AC3E}">
        <p14:creationId xmlns:p14="http://schemas.microsoft.com/office/powerpoint/2010/main" val="361830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8BE4-BFEC-419A-B63E-BEEF1715C364}"/>
              </a:ext>
            </a:extLst>
          </p:cNvPr>
          <p:cNvSpPr>
            <a:spLocks noGrp="1"/>
          </p:cNvSpPr>
          <p:nvPr>
            <p:ph type="title"/>
          </p:nvPr>
        </p:nvSpPr>
        <p:spPr>
          <a:xfrm>
            <a:off x="913775" y="618517"/>
            <a:ext cx="10364451" cy="587431"/>
          </a:xfrm>
        </p:spPr>
        <p:txBody>
          <a:bodyPr/>
          <a:lstStyle/>
          <a:p>
            <a:r>
              <a:rPr lang="en-US" dirty="0"/>
              <a:t>Benefits</a:t>
            </a:r>
          </a:p>
        </p:txBody>
      </p:sp>
      <p:sp>
        <p:nvSpPr>
          <p:cNvPr id="3" name="Content Placeholder 2">
            <a:extLst>
              <a:ext uri="{FF2B5EF4-FFF2-40B4-BE49-F238E27FC236}">
                <a16:creationId xmlns:a16="http://schemas.microsoft.com/office/drawing/2014/main" id="{4D58568D-B3C9-4884-BF80-ED712AEDCFE3}"/>
              </a:ext>
            </a:extLst>
          </p:cNvPr>
          <p:cNvSpPr>
            <a:spLocks noGrp="1"/>
          </p:cNvSpPr>
          <p:nvPr>
            <p:ph sz="quarter" idx="13"/>
          </p:nvPr>
        </p:nvSpPr>
        <p:spPr>
          <a:xfrm>
            <a:off x="913774" y="1219200"/>
            <a:ext cx="10363826" cy="4837043"/>
          </a:xfrm>
        </p:spPr>
        <p:txBody>
          <a:bodyPr>
            <a:normAutofit fontScale="85000" lnSpcReduction="20000"/>
          </a:bodyPr>
          <a:lstStyle/>
          <a:p>
            <a:r>
              <a:rPr lang="en-US" dirty="0"/>
              <a:t>Use cases is a powerful technique for the elicitation and documentation of black-box functional requirements.</a:t>
            </a:r>
          </a:p>
          <a:p>
            <a:r>
              <a:rPr lang="en-US" dirty="0"/>
              <a:t>Because, use cases are easy to understand and provide an excellent way for communicating with customers and users as they are written in natural language.</a:t>
            </a:r>
          </a:p>
          <a:p>
            <a:r>
              <a:rPr lang="en-US" dirty="0"/>
              <a:t>Use cases can help manage the complexity of large projects by partitioning the problem into major user features (i.e., use cases) and by specifying applications from the users' perspective.</a:t>
            </a:r>
          </a:p>
          <a:p>
            <a:r>
              <a:rPr lang="en-US" dirty="0"/>
              <a:t>A use case scenario, often represented by a sequence diagram, involves the collaboration of multiple objects and classes, use cases help identify the messages (operations and the information or data required - parameters) that glue the objects and classes together.</a:t>
            </a:r>
          </a:p>
          <a:p>
            <a:r>
              <a:rPr lang="en-US" dirty="0"/>
              <a:t>Use cases provide a good basis to link between the verification of the higher-level models (i.e. interaction between actors and a set of collaborative objects), and subsequently, for the validation of the functional requirements (i.e. blueprint of white-box test).</a:t>
            </a:r>
          </a:p>
          <a:p>
            <a:r>
              <a:rPr lang="en-US" dirty="0"/>
              <a:t>Use case driven approach provides an traceable links for project tracking in which the key development activities such as the use cases implemented, tested, and delivered fulfilling the goals and objectives from the user point of views.</a:t>
            </a:r>
          </a:p>
        </p:txBody>
      </p:sp>
    </p:spTree>
    <p:extLst>
      <p:ext uri="{BB962C8B-B14F-4D97-AF65-F5344CB8AC3E}">
        <p14:creationId xmlns:p14="http://schemas.microsoft.com/office/powerpoint/2010/main" val="120396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CF2B-76BF-4679-9D0B-98DDBA78184F}"/>
              </a:ext>
            </a:extLst>
          </p:cNvPr>
          <p:cNvSpPr>
            <a:spLocks noGrp="1"/>
          </p:cNvSpPr>
          <p:nvPr>
            <p:ph type="title"/>
          </p:nvPr>
        </p:nvSpPr>
        <p:spPr/>
        <p:txBody>
          <a:bodyPr/>
          <a:lstStyle/>
          <a:p>
            <a:r>
              <a:rPr lang="en-US" dirty="0"/>
              <a:t>Use case diagram objects</a:t>
            </a:r>
          </a:p>
        </p:txBody>
      </p:sp>
      <p:sp>
        <p:nvSpPr>
          <p:cNvPr id="3" name="Content Placeholder 2">
            <a:extLst>
              <a:ext uri="{FF2B5EF4-FFF2-40B4-BE49-F238E27FC236}">
                <a16:creationId xmlns:a16="http://schemas.microsoft.com/office/drawing/2014/main" id="{DB32BFF4-995A-4113-A131-3A3B5A5E8DDF}"/>
              </a:ext>
            </a:extLst>
          </p:cNvPr>
          <p:cNvSpPr>
            <a:spLocks noGrp="1"/>
          </p:cNvSpPr>
          <p:nvPr>
            <p:ph sz="quarter" idx="13"/>
          </p:nvPr>
        </p:nvSpPr>
        <p:spPr>
          <a:xfrm>
            <a:off x="913774" y="1974574"/>
            <a:ext cx="5964104" cy="4134678"/>
          </a:xfrm>
        </p:spPr>
        <p:txBody>
          <a:bodyPr>
            <a:normAutofit/>
          </a:bodyPr>
          <a:lstStyle/>
          <a:p>
            <a:r>
              <a:rPr lang="en-US" dirty="0"/>
              <a:t>Actor</a:t>
            </a:r>
          </a:p>
          <a:p>
            <a:pPr lvl="1"/>
            <a:r>
              <a:rPr lang="en-US" dirty="0"/>
              <a:t>Actor in a use case diagram is any entity that performs a role in one given system. This could be a person, organization or an external system and usually drawn as a stick figure</a:t>
            </a:r>
          </a:p>
          <a:p>
            <a:pPr marL="457200" lvl="1" indent="0">
              <a:buNone/>
            </a:pPr>
            <a:endParaRPr lang="en-US" dirty="0"/>
          </a:p>
          <a:p>
            <a:pPr lvl="0">
              <a:buClr>
                <a:prstClr val="black"/>
              </a:buClr>
            </a:pPr>
            <a:r>
              <a:rPr lang="en-US" dirty="0">
                <a:solidFill>
                  <a:prstClr val="black"/>
                </a:solidFill>
              </a:rPr>
              <a:t>Use case</a:t>
            </a:r>
          </a:p>
          <a:p>
            <a:pPr lvl="1">
              <a:buClr>
                <a:prstClr val="black"/>
              </a:buClr>
            </a:pPr>
            <a:r>
              <a:rPr lang="en-US" dirty="0">
                <a:solidFill>
                  <a:prstClr val="black"/>
                </a:solidFill>
              </a:rPr>
              <a:t>A use case represents a function or an action within the system. It’s drawn as an oval and named with the function.</a:t>
            </a:r>
          </a:p>
          <a:p>
            <a:pPr marL="457200" lvl="1" indent="0">
              <a:buNone/>
            </a:pPr>
            <a:endParaRPr lang="en-US" dirty="0"/>
          </a:p>
          <a:p>
            <a:pPr marL="457200" lvl="1" indent="0">
              <a:buNone/>
            </a:pPr>
            <a:endParaRPr lang="en-US" dirty="0"/>
          </a:p>
        </p:txBody>
      </p:sp>
      <p:pic>
        <p:nvPicPr>
          <p:cNvPr id="1026" name="Picture 2" descr="Actor">
            <a:extLst>
              <a:ext uri="{FF2B5EF4-FFF2-40B4-BE49-F238E27FC236}">
                <a16:creationId xmlns:a16="http://schemas.microsoft.com/office/drawing/2014/main" id="{47FB03C0-B1FB-4E28-8E02-626F28934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8258" y="2337766"/>
            <a:ext cx="659587" cy="13608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 Case">
            <a:extLst>
              <a:ext uri="{FF2B5EF4-FFF2-40B4-BE49-F238E27FC236}">
                <a16:creationId xmlns:a16="http://schemas.microsoft.com/office/drawing/2014/main" id="{33B24FAB-2806-43F6-A545-E7D9DB4B9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6940" y="4748419"/>
            <a:ext cx="1916783" cy="1360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89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CABD-FA95-4FA7-BD0D-1C16854FB53A}"/>
              </a:ext>
            </a:extLst>
          </p:cNvPr>
          <p:cNvSpPr>
            <a:spLocks noGrp="1"/>
          </p:cNvSpPr>
          <p:nvPr>
            <p:ph type="title"/>
          </p:nvPr>
        </p:nvSpPr>
        <p:spPr/>
        <p:txBody>
          <a:bodyPr/>
          <a:lstStyle/>
          <a:p>
            <a:r>
              <a:rPr lang="en-US" dirty="0"/>
              <a:t>Use case diagram objects</a:t>
            </a:r>
          </a:p>
        </p:txBody>
      </p:sp>
      <p:sp>
        <p:nvSpPr>
          <p:cNvPr id="3" name="Content Placeholder 2">
            <a:extLst>
              <a:ext uri="{FF2B5EF4-FFF2-40B4-BE49-F238E27FC236}">
                <a16:creationId xmlns:a16="http://schemas.microsoft.com/office/drawing/2014/main" id="{B2A76B7C-6802-4131-80BC-854174CE1516}"/>
              </a:ext>
            </a:extLst>
          </p:cNvPr>
          <p:cNvSpPr>
            <a:spLocks noGrp="1"/>
          </p:cNvSpPr>
          <p:nvPr>
            <p:ph sz="quarter" idx="13"/>
          </p:nvPr>
        </p:nvSpPr>
        <p:spPr>
          <a:xfrm>
            <a:off x="913774" y="2213114"/>
            <a:ext cx="6083374" cy="4026370"/>
          </a:xfrm>
        </p:spPr>
        <p:txBody>
          <a:bodyPr>
            <a:normAutofit fontScale="85000" lnSpcReduction="10000"/>
          </a:bodyPr>
          <a:lstStyle/>
          <a:p>
            <a:r>
              <a:rPr lang="en-US" dirty="0"/>
              <a:t>System</a:t>
            </a:r>
          </a:p>
          <a:p>
            <a:pPr lvl="1"/>
            <a:r>
              <a:rPr lang="en-US" dirty="0"/>
              <a:t>The system is used to define the scope of the use case and drawn as a rectangle. This an optional element but useful when you’re visualizing large systems. For example, you can create all the use cases and then use the system object to define the scope covered by your project. Or you can even use it to show the different areas covered in different releases.</a:t>
            </a:r>
          </a:p>
          <a:p>
            <a:pPr marL="457200" lvl="1" indent="0">
              <a:buNone/>
            </a:pPr>
            <a:endParaRPr lang="en-US" dirty="0"/>
          </a:p>
          <a:p>
            <a:pPr lvl="0">
              <a:buClr>
                <a:prstClr val="black"/>
              </a:buClr>
            </a:pPr>
            <a:r>
              <a:rPr lang="en-US" dirty="0">
                <a:solidFill>
                  <a:prstClr val="black"/>
                </a:solidFill>
              </a:rPr>
              <a:t>Package</a:t>
            </a:r>
          </a:p>
          <a:p>
            <a:pPr lvl="1">
              <a:buClr>
                <a:prstClr val="black"/>
              </a:buClr>
            </a:pPr>
            <a:r>
              <a:rPr lang="en-US" dirty="0">
                <a:solidFill>
                  <a:prstClr val="black"/>
                </a:solidFill>
              </a:rPr>
              <a:t>The package is another optional element that is extremely useful in complex diagrams. Similar to class diagrams, packages are used to group together use cases. </a:t>
            </a:r>
          </a:p>
          <a:p>
            <a:pPr lvl="1"/>
            <a:endParaRPr lang="en-US" dirty="0"/>
          </a:p>
        </p:txBody>
      </p:sp>
      <p:pic>
        <p:nvPicPr>
          <p:cNvPr id="2050" name="Picture 2" descr="System">
            <a:extLst>
              <a:ext uri="{FF2B5EF4-FFF2-40B4-BE49-F238E27FC236}">
                <a16:creationId xmlns:a16="http://schemas.microsoft.com/office/drawing/2014/main" id="{5C04FE05-1A0B-4DA8-8E5F-7BCB32139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399" y="2426863"/>
            <a:ext cx="9715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ckage">
            <a:extLst>
              <a:ext uri="{FF2B5EF4-FFF2-40B4-BE49-F238E27FC236}">
                <a16:creationId xmlns:a16="http://schemas.microsoft.com/office/drawing/2014/main" id="{08D258E0-DCCA-412C-BACE-B91B66E53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745" y="4953608"/>
            <a:ext cx="2143125"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6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754-E6C1-4923-9D19-95AEE1C03764}"/>
              </a:ext>
            </a:extLst>
          </p:cNvPr>
          <p:cNvSpPr>
            <a:spLocks noGrp="1"/>
          </p:cNvSpPr>
          <p:nvPr>
            <p:ph type="title"/>
          </p:nvPr>
        </p:nvSpPr>
        <p:spPr/>
        <p:txBody>
          <a:bodyPr/>
          <a:lstStyle/>
          <a:p>
            <a:r>
              <a:rPr lang="en-US" dirty="0"/>
              <a:t>Relationships in use case diagrams</a:t>
            </a:r>
          </a:p>
        </p:txBody>
      </p:sp>
      <p:sp>
        <p:nvSpPr>
          <p:cNvPr id="3" name="Content Placeholder 2">
            <a:extLst>
              <a:ext uri="{FF2B5EF4-FFF2-40B4-BE49-F238E27FC236}">
                <a16:creationId xmlns:a16="http://schemas.microsoft.com/office/drawing/2014/main" id="{0D8ADE38-900E-4AB0-A574-7F16D0A685E3}"/>
              </a:ext>
            </a:extLst>
          </p:cNvPr>
          <p:cNvSpPr>
            <a:spLocks noGrp="1"/>
          </p:cNvSpPr>
          <p:nvPr>
            <p:ph sz="quarter" idx="13"/>
          </p:nvPr>
        </p:nvSpPr>
        <p:spPr>
          <a:xfrm>
            <a:off x="913774" y="2367092"/>
            <a:ext cx="7196556" cy="2642230"/>
          </a:xfrm>
        </p:spPr>
        <p:txBody>
          <a:bodyPr>
            <a:normAutofit/>
          </a:bodyPr>
          <a:lstStyle/>
          <a:p>
            <a:r>
              <a:rPr lang="en-US" dirty="0"/>
              <a:t>Association between an actor and a use case</a:t>
            </a:r>
          </a:p>
          <a:p>
            <a:pPr lvl="1"/>
            <a:r>
              <a:rPr lang="en-US" dirty="0"/>
              <a:t>An actor must be associated with at least one use case.</a:t>
            </a:r>
          </a:p>
          <a:p>
            <a:pPr lvl="1"/>
            <a:r>
              <a:rPr lang="en-US" dirty="0"/>
              <a:t>An actor can be associated with multiple use cases.</a:t>
            </a:r>
          </a:p>
          <a:p>
            <a:pPr lvl="1"/>
            <a:r>
              <a:rPr lang="en-US" dirty="0"/>
              <a:t>Multiple actors can be associated with a single use case.</a:t>
            </a:r>
          </a:p>
          <a:p>
            <a:pPr marL="0" indent="0">
              <a:buNone/>
            </a:pPr>
            <a:r>
              <a:rPr lang="en-US" dirty="0"/>
              <a:t>	</a:t>
            </a:r>
          </a:p>
        </p:txBody>
      </p:sp>
      <p:pic>
        <p:nvPicPr>
          <p:cNvPr id="3076" name="Picture 4" descr="use case diagram relationships for actor and use case">
            <a:extLst>
              <a:ext uri="{FF2B5EF4-FFF2-40B4-BE49-F238E27FC236}">
                <a16:creationId xmlns:a16="http://schemas.microsoft.com/office/drawing/2014/main" id="{CA2D6007-211C-45DC-9E3B-869C96A27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0330" y="2695111"/>
            <a:ext cx="3312984" cy="146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53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C4CD-4C26-4704-ABD7-731576861B43}"/>
              </a:ext>
            </a:extLst>
          </p:cNvPr>
          <p:cNvSpPr>
            <a:spLocks noGrp="1"/>
          </p:cNvSpPr>
          <p:nvPr>
            <p:ph type="title"/>
          </p:nvPr>
        </p:nvSpPr>
        <p:spPr/>
        <p:txBody>
          <a:bodyPr/>
          <a:lstStyle/>
          <a:p>
            <a:r>
              <a:rPr lang="en-US" dirty="0"/>
              <a:t>Relationships in use case diagrams</a:t>
            </a:r>
          </a:p>
        </p:txBody>
      </p:sp>
      <p:sp>
        <p:nvSpPr>
          <p:cNvPr id="3" name="Content Placeholder 2">
            <a:extLst>
              <a:ext uri="{FF2B5EF4-FFF2-40B4-BE49-F238E27FC236}">
                <a16:creationId xmlns:a16="http://schemas.microsoft.com/office/drawing/2014/main" id="{A9EB3DF5-2FF1-4680-A889-C842C08A09F7}"/>
              </a:ext>
            </a:extLst>
          </p:cNvPr>
          <p:cNvSpPr>
            <a:spLocks noGrp="1"/>
          </p:cNvSpPr>
          <p:nvPr>
            <p:ph sz="quarter" idx="13"/>
          </p:nvPr>
        </p:nvSpPr>
        <p:spPr>
          <a:xfrm>
            <a:off x="913774" y="2367092"/>
            <a:ext cx="4506365" cy="3872391"/>
          </a:xfrm>
        </p:spPr>
        <p:txBody>
          <a:bodyPr>
            <a:normAutofit/>
          </a:bodyPr>
          <a:lstStyle/>
          <a:p>
            <a:r>
              <a:rPr lang="en-US" dirty="0"/>
              <a:t>Generalization of an Actor</a:t>
            </a:r>
          </a:p>
          <a:p>
            <a:pPr lvl="1"/>
            <a:r>
              <a:rPr lang="en-US" dirty="0"/>
              <a:t>one actor can inherit the role of the other actor. The descendant inherits all the use cases of the ancestor. The descendant has one or more use cases that are specific to that role. Let’s expand the previous use case diagram to show the generalization of an actor.</a:t>
            </a:r>
          </a:p>
        </p:txBody>
      </p:sp>
      <p:pic>
        <p:nvPicPr>
          <p:cNvPr id="4098" name="Picture 2" descr="actor generalization use case relationship">
            <a:extLst>
              <a:ext uri="{FF2B5EF4-FFF2-40B4-BE49-F238E27FC236}">
                <a16:creationId xmlns:a16="http://schemas.microsoft.com/office/drawing/2014/main" id="{55B4CBB0-500B-4C64-8844-70914926D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6965" y="2367092"/>
            <a:ext cx="38100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48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FBAF-C48B-4E0C-A7BF-AC2C84DE52E5}"/>
              </a:ext>
            </a:extLst>
          </p:cNvPr>
          <p:cNvSpPr>
            <a:spLocks noGrp="1"/>
          </p:cNvSpPr>
          <p:nvPr>
            <p:ph type="title"/>
          </p:nvPr>
        </p:nvSpPr>
        <p:spPr>
          <a:xfrm>
            <a:off x="913774" y="406483"/>
            <a:ext cx="10364451" cy="865726"/>
          </a:xfrm>
        </p:spPr>
        <p:txBody>
          <a:bodyPr/>
          <a:lstStyle/>
          <a:p>
            <a:r>
              <a:rPr lang="en-US" dirty="0"/>
              <a:t>Relationships in use case diagrams</a:t>
            </a:r>
          </a:p>
        </p:txBody>
      </p:sp>
      <p:sp>
        <p:nvSpPr>
          <p:cNvPr id="3" name="Content Placeholder 2">
            <a:extLst>
              <a:ext uri="{FF2B5EF4-FFF2-40B4-BE49-F238E27FC236}">
                <a16:creationId xmlns:a16="http://schemas.microsoft.com/office/drawing/2014/main" id="{7E073947-D751-420E-9565-5062CCD702CA}"/>
              </a:ext>
            </a:extLst>
          </p:cNvPr>
          <p:cNvSpPr>
            <a:spLocks noGrp="1"/>
          </p:cNvSpPr>
          <p:nvPr>
            <p:ph sz="quarter" idx="13"/>
          </p:nvPr>
        </p:nvSpPr>
        <p:spPr>
          <a:xfrm>
            <a:off x="913774" y="1272209"/>
            <a:ext cx="5009948" cy="5179307"/>
          </a:xfrm>
        </p:spPr>
        <p:txBody>
          <a:bodyPr>
            <a:normAutofit fontScale="92500" lnSpcReduction="20000"/>
          </a:bodyPr>
          <a:lstStyle/>
          <a:p>
            <a:r>
              <a:rPr lang="en-US" dirty="0"/>
              <a:t>Extend Relationship Between Two Use Cases</a:t>
            </a:r>
          </a:p>
          <a:p>
            <a:pPr lvl="1"/>
            <a:r>
              <a:rPr lang="en-US" dirty="0"/>
              <a:t>The extending use case is dependent on the extended (base) use case. In the diagram the “Calculate Bonus” use case doesn’t make much sense without the “Deposit Funds” use case.</a:t>
            </a:r>
          </a:p>
          <a:p>
            <a:pPr lvl="1"/>
            <a:r>
              <a:rPr lang="en-US" dirty="0"/>
              <a:t>The extending use case is usually optional and can be triggered conditionally. In the diagram, you can see that the extending use case is triggered only for deposits over 10,000 or when the age is over 55.</a:t>
            </a:r>
          </a:p>
          <a:p>
            <a:pPr lvl="1"/>
            <a:r>
              <a:rPr lang="en-US" dirty="0"/>
              <a:t>The extended (base) use case must be meaningful on its own. This means it should be independent and must not rely on the behavior of the extending use case.</a:t>
            </a:r>
          </a:p>
        </p:txBody>
      </p:sp>
      <p:pic>
        <p:nvPicPr>
          <p:cNvPr id="5122" name="Picture 2" descr="use case diagram relationships with extend">
            <a:extLst>
              <a:ext uri="{FF2B5EF4-FFF2-40B4-BE49-F238E27FC236}">
                <a16:creationId xmlns:a16="http://schemas.microsoft.com/office/drawing/2014/main" id="{80BDB2C2-8209-4A21-A8B7-E34CF80A3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673" y="2133074"/>
            <a:ext cx="5191125"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65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645E-C586-48F8-B15D-31DE4071EA0D}"/>
              </a:ext>
            </a:extLst>
          </p:cNvPr>
          <p:cNvSpPr>
            <a:spLocks noGrp="1"/>
          </p:cNvSpPr>
          <p:nvPr>
            <p:ph type="title"/>
          </p:nvPr>
        </p:nvSpPr>
        <p:spPr>
          <a:xfrm>
            <a:off x="913775" y="618517"/>
            <a:ext cx="10364451" cy="772961"/>
          </a:xfrm>
        </p:spPr>
        <p:txBody>
          <a:bodyPr/>
          <a:lstStyle/>
          <a:p>
            <a:r>
              <a:rPr lang="en-US" dirty="0"/>
              <a:t>Relationships in use case diagrams</a:t>
            </a:r>
          </a:p>
        </p:txBody>
      </p:sp>
      <p:sp>
        <p:nvSpPr>
          <p:cNvPr id="3" name="Content Placeholder 2">
            <a:extLst>
              <a:ext uri="{FF2B5EF4-FFF2-40B4-BE49-F238E27FC236}">
                <a16:creationId xmlns:a16="http://schemas.microsoft.com/office/drawing/2014/main" id="{CA335E81-7597-49B4-81BA-68C18FFCF217}"/>
              </a:ext>
            </a:extLst>
          </p:cNvPr>
          <p:cNvSpPr>
            <a:spLocks noGrp="1"/>
          </p:cNvSpPr>
          <p:nvPr>
            <p:ph sz="quarter" idx="13"/>
          </p:nvPr>
        </p:nvSpPr>
        <p:spPr>
          <a:xfrm>
            <a:off x="913774" y="1391478"/>
            <a:ext cx="5394261" cy="4848005"/>
          </a:xfrm>
        </p:spPr>
        <p:txBody>
          <a:bodyPr>
            <a:normAutofit/>
          </a:bodyPr>
          <a:lstStyle/>
          <a:p>
            <a:r>
              <a:rPr lang="en-US" dirty="0"/>
              <a:t>Include Relationship Between Two Use Cases</a:t>
            </a:r>
          </a:p>
          <a:p>
            <a:pPr lvl="1"/>
            <a:r>
              <a:rPr lang="en-US" dirty="0"/>
              <a:t>shows that the behavior of the included use case is part of the including (base) use case. The main reason for this is to reuse the common actions across multiple use cases. In some situations, this is done to simplify complex behaviors.</a:t>
            </a:r>
          </a:p>
          <a:p>
            <a:pPr lvl="1"/>
            <a:r>
              <a:rPr lang="en-US" dirty="0"/>
              <a:t>The base use case is incomplete without the included use case.</a:t>
            </a:r>
          </a:p>
          <a:p>
            <a:pPr lvl="1"/>
            <a:r>
              <a:rPr lang="en-US" dirty="0"/>
              <a:t>The included use case is mandatory and not optional.</a:t>
            </a:r>
          </a:p>
        </p:txBody>
      </p:sp>
      <p:pic>
        <p:nvPicPr>
          <p:cNvPr id="6146" name="Picture 2" descr="How to use include in use case diagrams">
            <a:extLst>
              <a:ext uri="{FF2B5EF4-FFF2-40B4-BE49-F238E27FC236}">
                <a16:creationId xmlns:a16="http://schemas.microsoft.com/office/drawing/2014/main" id="{019FFD15-4D2F-4172-8B62-05650189A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429" y="1395510"/>
            <a:ext cx="4782797" cy="450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9292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63</TotalTime>
  <Words>888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Droplet</vt:lpstr>
      <vt:lpstr>Use case diagrams</vt:lpstr>
      <vt:lpstr>Definition</vt:lpstr>
      <vt:lpstr>Benefits</vt:lpstr>
      <vt:lpstr>Use case diagram objects</vt:lpstr>
      <vt:lpstr>Use case diagram objects</vt:lpstr>
      <vt:lpstr>Relationships in use case diagrams</vt:lpstr>
      <vt:lpstr>Relationships in use case diagrams</vt:lpstr>
      <vt:lpstr>Relationships in use case diagrams</vt:lpstr>
      <vt:lpstr>Relationships in use case diagrams</vt:lpstr>
      <vt:lpstr>Relationships in use case diagrams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diagrams</dc:title>
  <dc:creator>Jason Quibilan</dc:creator>
  <cp:lastModifiedBy>Jason Quibilan</cp:lastModifiedBy>
  <cp:revision>9</cp:revision>
  <dcterms:created xsi:type="dcterms:W3CDTF">2018-06-18T22:16:56Z</dcterms:created>
  <dcterms:modified xsi:type="dcterms:W3CDTF">2018-06-18T23:20:15Z</dcterms:modified>
</cp:coreProperties>
</file>