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4DBE1-5673-46EC-933D-CA508DAA8076}" v="289" dt="2023-01-12T21:35:42.523"/>
    <p1510:client id="{28DDA8E9-BE55-48EB-9703-78AE9A80405F}" v="42" dt="2023-01-12T20:19:47.974"/>
    <p1510:client id="{3DEEBAD9-53F5-4442-A79F-C2C6F7FEF43B}" v="1004" dt="2023-01-22T14:37:48.944"/>
    <p1510:client id="{719C5443-CE3B-4CF6-9E7B-FA23B8ECB049}" v="104" dt="2023-01-12T21:44:40.830"/>
    <p1510:client id="{ADBF2805-B38D-4072-A5D4-6613174D4F4F}" v="761" dt="2023-01-20T15:41:09.883"/>
    <p1510:client id="{B2394D77-A55F-4A26-89F4-152A537DE37D}" v="1526" dt="2023-01-18T19:40:2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5" name="Rectangle 3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9" name="Picture 3">
            <a:extLst>
              <a:ext uri="{FF2B5EF4-FFF2-40B4-BE49-F238E27FC236}">
                <a16:creationId xmlns:a16="http://schemas.microsoft.com/office/drawing/2014/main" id="{092D055C-5F91-8ECF-3287-CA4AF3F1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4" b="1235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6" name="Flowchart: Document 315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Datenkompression: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Zip-Verfahren, der LZ77-Algorithmus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Philipp Stephan &amp; Tobias </a:t>
            </a:r>
            <a:r>
              <a:rPr lang="de-DE" dirty="0" err="1"/>
              <a:t>Völkner</a:t>
            </a:r>
            <a:endParaRPr lang="de-DE"/>
          </a:p>
        </p:txBody>
      </p:sp>
      <p:grpSp>
        <p:nvGrpSpPr>
          <p:cNvPr id="357" name="Group 317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48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563C4-54CA-1581-5DED-D3F238A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4B4A2-72F4-29A2-578E-61FC5172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Der LZ77-Algorithmus ist Grundlage für alle aktuellen LZ-Kompressionsalgorithmen wie z.B.: LZ78, LZSS, LZMA, LZW und Weitere. </a:t>
            </a:r>
          </a:p>
          <a:p>
            <a:pPr>
              <a:buClr>
                <a:srgbClr val="817BB6"/>
              </a:buClr>
            </a:pPr>
            <a:r>
              <a:rPr lang="de-DE" dirty="0"/>
              <a:t>Abgesehen vom ZIP-Verfahren findet der LZ-Algorithmus heutzutage in vielen verschiedenen Bereichen Anwendung, unter anderem in GIF, PDF, TIFF, im Unix-'</a:t>
            </a:r>
            <a:r>
              <a:rPr lang="de-DE" dirty="0" err="1"/>
              <a:t>compress</a:t>
            </a:r>
            <a:r>
              <a:rPr lang="de-DE" dirty="0"/>
              <a:t>'-Befehl </a:t>
            </a:r>
          </a:p>
          <a:p>
            <a:pPr>
              <a:buClr>
                <a:srgbClr val="817BB6"/>
              </a:buClr>
            </a:pPr>
            <a:r>
              <a:rPr lang="de-DE" dirty="0"/>
              <a:t>Der originale LZ77-Algorithmus findet heute noch Anwendung im Game Boy Advance, dem AutoCAD DWG Format und weiteren eingebetteten Systemen</a:t>
            </a:r>
          </a:p>
          <a:p>
            <a:pPr>
              <a:buClr>
                <a:srgbClr val="817BB6"/>
              </a:buClr>
            </a:pPr>
            <a:r>
              <a:rPr lang="de-DE" dirty="0"/>
              <a:t>Der LZ77 wird oft in Kombination mit dem Huffman-Code verwendet, unter anderem im Zip-Format oder auch im </a:t>
            </a:r>
            <a:r>
              <a:rPr lang="de-DE" dirty="0" err="1"/>
              <a:t>Deflate</a:t>
            </a:r>
            <a:r>
              <a:rPr lang="de-DE" dirty="0"/>
              <a:t>-Algorithmus (z.B. PNG)</a:t>
            </a:r>
          </a:p>
        </p:txBody>
      </p:sp>
    </p:spTree>
    <p:extLst>
      <p:ext uri="{BB962C8B-B14F-4D97-AF65-F5344CB8AC3E}">
        <p14:creationId xmlns:p14="http://schemas.microsoft.com/office/powerpoint/2010/main" val="3358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71784-0823-D24B-5A09-2499E4FF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2193"/>
            <a:ext cx="10325000" cy="1442463"/>
          </a:xfrm>
        </p:spPr>
        <p:txBody>
          <a:bodyPr/>
          <a:lstStyle/>
          <a:p>
            <a:r>
              <a:rPr lang="de-DE" dirty="0"/>
              <a:t>Qualitätsbewertung des LZ77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236C7-19D9-B558-F74A-37CF40AE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30683"/>
            <a:ext cx="10325000" cy="48256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Pro: </a:t>
            </a:r>
          </a:p>
          <a:p>
            <a:pPr>
              <a:buFont typeface="Calibri" panose="05000000000000000000" pitchFamily="2" charset="2"/>
              <a:buChar char="-"/>
            </a:pPr>
            <a:r>
              <a:rPr lang="de-DE" dirty="0"/>
              <a:t>Kann ohne Wissen über Struktur der Textes komprimiert werden 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>
                <a:ea typeface="+mn-lt"/>
                <a:cs typeface="+mn-lt"/>
              </a:rPr>
              <a:t>Dient oftmals als Grundlage für modernere, komplexere Algorithmen</a:t>
            </a:r>
            <a:endParaRPr lang="de-DE" dirty="0"/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Ist patentlos</a:t>
            </a:r>
          </a:p>
          <a:p>
            <a:pPr marL="0" indent="0">
              <a:buClr>
                <a:srgbClr val="817BB6"/>
              </a:buClr>
              <a:buNone/>
            </a:pPr>
            <a:r>
              <a:rPr lang="de-DE" b="1" dirty="0"/>
              <a:t>Kontra</a:t>
            </a:r>
            <a:r>
              <a:rPr lang="de-DE" dirty="0"/>
              <a:t>:</a:t>
            </a:r>
          </a:p>
          <a:p>
            <a:r>
              <a:rPr lang="de-DE" dirty="0">
                <a:ea typeface="+mn-lt"/>
                <a:cs typeface="+mn-lt"/>
              </a:rPr>
              <a:t>Bei fehlenden Sequenzwiederholungen ist keine</a:t>
            </a:r>
            <a:r>
              <a:rPr lang="de-DE" dirty="0"/>
              <a:t> effiziente Komprimierung möglich</a:t>
            </a:r>
          </a:p>
          <a:p>
            <a:pPr>
              <a:buClr>
                <a:srgbClr val="817BB6"/>
              </a:buClr>
            </a:pPr>
            <a:r>
              <a:rPr lang="de-DE" dirty="0"/>
              <a:t>Im </a:t>
            </a:r>
            <a:r>
              <a:rPr lang="de-DE" dirty="0" err="1"/>
              <a:t>worst-case</a:t>
            </a:r>
            <a:r>
              <a:rPr lang="de-DE" dirty="0"/>
              <a:t> können Datenmengen größer werden</a:t>
            </a:r>
          </a:p>
          <a:p>
            <a:pPr>
              <a:buClr>
                <a:srgbClr val="817BB6"/>
              </a:buClr>
            </a:pPr>
            <a:r>
              <a:rPr lang="de-DE" dirty="0"/>
              <a:t>Bias für Sequenzwiederholungen innerhalb der </a:t>
            </a:r>
            <a:r>
              <a:rPr lang="de-DE" dirty="0" err="1"/>
              <a:t>Bufferrange</a:t>
            </a:r>
          </a:p>
          <a:p>
            <a:pPr marL="0" indent="0">
              <a:buClr>
                <a:srgbClr val="817BB6"/>
              </a:buClr>
              <a:buNone/>
            </a:pPr>
            <a:r>
              <a:rPr lang="de-DE" b="1" dirty="0"/>
              <a:t>Fazit:</a:t>
            </a:r>
          </a:p>
          <a:p>
            <a:pPr>
              <a:buClr>
                <a:srgbClr val="817BB6"/>
              </a:buClr>
            </a:pPr>
            <a:r>
              <a:rPr lang="de-DE" dirty="0"/>
              <a:t>Ist heute in erster Linie 'Präprozessor', um danach andere Kompressionen anzuwenden</a:t>
            </a:r>
          </a:p>
          <a:p>
            <a:pPr>
              <a:buClr>
                <a:srgbClr val="817BB6"/>
              </a:buClr>
            </a:pPr>
            <a:r>
              <a:rPr lang="de-DE" dirty="0"/>
              <a:t>Ist auch heute noch eine gute Grundlage für die Entwicklung mächtigerer Kompressionen</a:t>
            </a:r>
          </a:p>
          <a:p>
            <a:pPr marL="0" indent="0">
              <a:buClr>
                <a:srgbClr val="272441">
                  <a:lumMod val="50000"/>
                  <a:lumOff val="50000"/>
                </a:srgbClr>
              </a:buClr>
              <a:buNone/>
            </a:pPr>
            <a:endParaRPr lang="de-DE" b="1" dirty="0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 b="1" dirty="0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 dirty="0"/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0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2FA6-0565-9DC4-E6CD-787C06F2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56" y="1976781"/>
            <a:ext cx="10325000" cy="1442463"/>
          </a:xfrm>
        </p:spPr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19010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099D9-61D2-1E7F-0C70-E9B924DE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Zip-Format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0D741-C45C-1B26-BCF8-E1F180AC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5000000000000000000" pitchFamily="2" charset="2"/>
              <a:buChar char="-"/>
            </a:pPr>
            <a:r>
              <a:rPr lang="de-DE" dirty="0"/>
              <a:t>1989 von US-Amerikaner Phil Katz entwickelt (von engl. "</a:t>
            </a:r>
            <a:r>
              <a:rPr lang="de-DE" dirty="0" err="1"/>
              <a:t>zipper</a:t>
            </a:r>
            <a:r>
              <a:rPr lang="de-DE" dirty="0"/>
              <a:t>"), das Programm "PKZIP" komprimiert und "PKUNZIP" dekomprimiert und wurde seither stetig weiterentwickelt.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Verwendungszweck ist die Archivierung und Containerisierung von Datenmengen anhand einer Datenkompression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Das Zip-Format unterstützt verschiedene Methoden und Algorithmen der Kompression mit unterschiedlichen Vor- und Nachteilen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Wir präsentieren den LZ77-Algorithmus, eine Wörterbuchkompression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BBAB22E-191B-A928-6E8A-23E4ECD5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99" y="1020343"/>
            <a:ext cx="1309239" cy="13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546E-952D-29D8-3E3C-873BBA44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Wörterbuchkompression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A317E-3646-C260-1AB7-9D735996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Wörterbuchkompression, auch </a:t>
            </a:r>
            <a:r>
              <a:rPr lang="de-DE" dirty="0" err="1">
                <a:ea typeface="+mn-lt"/>
                <a:cs typeface="+mn-lt"/>
              </a:rPr>
              <a:t>Stringersatzverfahren</a:t>
            </a:r>
            <a:r>
              <a:rPr lang="de-DE" dirty="0">
                <a:ea typeface="+mn-lt"/>
                <a:cs typeface="+mn-lt"/>
              </a:rPr>
              <a:t> oder Substitutionskompression, macht sich redundante Sequenzen zu Nutze um Datenmengen zu reduzieren</a:t>
            </a:r>
          </a:p>
          <a:p>
            <a:pPr>
              <a:buClr>
                <a:srgbClr val="817BB6"/>
              </a:buClr>
            </a:pPr>
            <a:r>
              <a:rPr lang="de-DE" dirty="0">
                <a:ea typeface="+mn-lt"/>
                <a:cs typeface="+mn-lt"/>
              </a:rPr>
              <a:t>Datenkompressionsverfahren mit Wörterbuch, suchen die Rohdaten nach wiederkehrenden Zeichenfolgen ab, und schreiben diese Referenz in ein Wörterbuch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de-DE" dirty="0"/>
              <a:t>Es gibt verschiedene Algorithmen, mit denen Einträge für das Wörterbuch gesucht und hineingeschrieben werden</a:t>
            </a:r>
          </a:p>
          <a:p>
            <a:pPr>
              <a:buClr>
                <a:srgbClr val="817BB6"/>
              </a:buClr>
            </a:pPr>
            <a:r>
              <a:rPr lang="de-DE" dirty="0"/>
              <a:t>Die Grundlage für die heutzutage populärsten Wörterbuchmethoden ist die LZ77-Kompression</a:t>
            </a:r>
          </a:p>
        </p:txBody>
      </p:sp>
    </p:spTree>
    <p:extLst>
      <p:ext uri="{BB962C8B-B14F-4D97-AF65-F5344CB8AC3E}">
        <p14:creationId xmlns:p14="http://schemas.microsoft.com/office/powerpoint/2010/main" val="12921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3D6CD-87C0-44AE-D70C-21A47461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LZ77-Verfahren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9116E-4323-8347-31F0-A846ACF8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Calibri" panose="05000000000000000000" pitchFamily="2" charset="2"/>
              <a:buChar char="-"/>
            </a:pPr>
            <a:r>
              <a:rPr lang="de-DE" dirty="0"/>
              <a:t>Das LZ77-Verfahren (auch LZ1) wurde 1977 von Abraham Lempel und Jacob Ziv veröffentlicht und 1978 erweitert mit dem LZ78-Verfahren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Das Verfahren ist eine verlustlose Datenkompression: Daten sind nach der Komprimierung vollständig wiederhergestellt 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Zur damaligen Zeit revolutionär, da es bis dahin nur die Entropiekodierung gab, die sich nur die Häufigkeit einzelner Zeichen ausnutzte 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Der LZ77-Algorithmus analysiert die Daten auf redundante Datensätze und ersetzt diese daraufhin mit Metadaten (Wörterbuch)</a:t>
            </a:r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r>
              <a:rPr lang="de-DE" dirty="0"/>
              <a:t>Metadaten geben die Informationen dafür, wie der ursprüngliche Datensetzt wieder hergestellt werden kann</a:t>
            </a:r>
          </a:p>
        </p:txBody>
      </p:sp>
    </p:spTree>
    <p:extLst>
      <p:ext uri="{BB962C8B-B14F-4D97-AF65-F5344CB8AC3E}">
        <p14:creationId xmlns:p14="http://schemas.microsoft.com/office/powerpoint/2010/main" val="103769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9C4EA-1174-386D-5316-D90B4B3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Kompression</a:t>
            </a:r>
          </a:p>
        </p:txBody>
      </p:sp>
      <p:pic>
        <p:nvPicPr>
          <p:cNvPr id="10" name="Grafik 10" descr="Ein Bild, das Tisch enthält.&#10;&#10;Beschreibung automatisch generiert.">
            <a:extLst>
              <a:ext uri="{FF2B5EF4-FFF2-40B4-BE49-F238E27FC236}">
                <a16:creationId xmlns:a16="http://schemas.microsoft.com/office/drawing/2014/main" id="{4291B8AD-5D5B-F612-0732-39915C95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93" y="2277620"/>
            <a:ext cx="9553903" cy="3939079"/>
          </a:xfrm>
        </p:spPr>
      </p:pic>
    </p:spTree>
    <p:extLst>
      <p:ext uri="{BB962C8B-B14F-4D97-AF65-F5344CB8AC3E}">
        <p14:creationId xmlns:p14="http://schemas.microsoft.com/office/powerpoint/2010/main" val="226551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830C384A-FC63-EDE0-AA3B-D11B1567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0778"/>
            <a:ext cx="11532475" cy="53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46D2-4E30-B0FC-CA74-AC1D5A5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12813"/>
            <a:ext cx="10325000" cy="1442463"/>
          </a:xfrm>
        </p:spPr>
        <p:txBody>
          <a:bodyPr/>
          <a:lstStyle/>
          <a:p>
            <a:r>
              <a:rPr lang="de-DE" dirty="0"/>
              <a:t>Dekompression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95B68A2-3152-6994-A316-221ACB6E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820" y="2534796"/>
            <a:ext cx="6182381" cy="3267074"/>
          </a:xfrm>
        </p:spPr>
      </p:pic>
    </p:spTree>
    <p:extLst>
      <p:ext uri="{BB962C8B-B14F-4D97-AF65-F5344CB8AC3E}">
        <p14:creationId xmlns:p14="http://schemas.microsoft.com/office/powerpoint/2010/main" val="187012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drinnen enthält.&#10;&#10;Beschreibung automatisch generiert.">
            <a:extLst>
              <a:ext uri="{FF2B5EF4-FFF2-40B4-BE49-F238E27FC236}">
                <a16:creationId xmlns:a16="http://schemas.microsoft.com/office/drawing/2014/main" id="{9A0A691B-F0B8-8DBE-F260-11E1DBCE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70" y="1228215"/>
            <a:ext cx="10678510" cy="2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019E0D-299F-86F4-0C54-0BC4D50F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Demo-Kit</a:t>
            </a:r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30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E272EA"/>
      </a:accent1>
      <a:accent2>
        <a:srgbClr val="9E53E6"/>
      </a:accent2>
      <a:accent3>
        <a:srgbClr val="7D72EA"/>
      </a:accent3>
      <a:accent4>
        <a:srgbClr val="5382E6"/>
      </a:accent4>
      <a:accent5>
        <a:srgbClr val="2CAEDD"/>
      </a:accent5>
      <a:accent6>
        <a:srgbClr val="41B5A3"/>
      </a:accent6>
      <a:hlink>
        <a:srgbClr val="5A8E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CosineVTI</vt:lpstr>
      <vt:lpstr>Datenkompression: Zip-Verfahren, der LZ77-Algorithmus</vt:lpstr>
      <vt:lpstr>Zip-Format</vt:lpstr>
      <vt:lpstr>Wörterbuchkompression</vt:lpstr>
      <vt:lpstr>LZ77-Verfahren</vt:lpstr>
      <vt:lpstr>Kompression</vt:lpstr>
      <vt:lpstr>PowerPoint-Präsentation</vt:lpstr>
      <vt:lpstr>Dekompression</vt:lpstr>
      <vt:lpstr>PowerPoint-Präsentation</vt:lpstr>
      <vt:lpstr>Demo-Kit</vt:lpstr>
      <vt:lpstr>Anwendungsbereiche</vt:lpstr>
      <vt:lpstr>Qualitätsbewertung des LZ77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690</cp:revision>
  <dcterms:created xsi:type="dcterms:W3CDTF">2023-01-12T20:09:19Z</dcterms:created>
  <dcterms:modified xsi:type="dcterms:W3CDTF">2023-01-22T14:38:07Z</dcterms:modified>
</cp:coreProperties>
</file>