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1"/>
  </p:sldMasterIdLst>
  <p:notesMasterIdLst>
    <p:notesMasterId r:id="rId30"/>
  </p:notes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3" r:id="rId26"/>
    <p:sldId id="284" r:id="rId27"/>
    <p:sldId id="281" r:id="rId28"/>
    <p:sldId id="282" r:id="rId2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ket khandelwal" initials="" lastIdx="5" clrIdx="0"/>
  <p:cmAuthor id="1" name="Gaurav Deshmukh"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484495B-20E0-4602-9ED6-5C8DD0706954}">
  <a:tblStyle styleId="{E484495B-20E0-4602-9ED6-5C8DD0706954}" styleName="Table_0"/>
  <a:tblStyle styleId="{39C5C66F-4390-45AE-B239-6B0FD64D16BE}" styleName="Table_1"/>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46" name="Shape 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2" name="Shape 19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52" name="Shape 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4AB02A5-4FE5-49D9-9E24-09F23B90C450}" type="datetimeFigureOut">
              <a:rPr lang="en-US" smtClean="0"/>
              <a:pPr/>
              <a:t>16-Apr-15</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pPr>
              <a:spcBef>
                <a:spcPts val="0"/>
              </a:spcBef>
              <a:buNone/>
            </a:pPr>
            <a:fld id="{00000000-1234-1234-1234-123412341234}" type="slidenum">
              <a:rPr lang="en-US" smtClean="0"/>
              <a:pPr>
                <a:spcBef>
                  <a:spcPts val="0"/>
                </a:spcBef>
                <a:buNone/>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AB02A5-4FE5-49D9-9E24-09F23B90C450}" type="datetimeFigureOut">
              <a:rPr lang="en-US" smtClean="0"/>
              <a:pPr/>
              <a:t>16-Apr-15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US" smtClean="0"/>
              <a:pPr>
                <a:spcBef>
                  <a:spcPts val="0"/>
                </a:spcBef>
                <a:buNone/>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AB02A5-4FE5-49D9-9E24-09F23B90C450}" type="datetimeFigureOut">
              <a:rPr lang="en-US" smtClean="0"/>
              <a:pPr/>
              <a:t>16-Apr-15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US" smtClean="0"/>
              <a:pPr>
                <a:spcBef>
                  <a:spcPts val="0"/>
                </a:spcBef>
                <a:buNone/>
              </a:pPr>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US"/>
              <a:pPr>
                <a:spcBef>
                  <a:spcPts val="0"/>
                </a:spcBef>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88900">
              <a:spcBef>
                <a:spcPts val="0"/>
              </a:spcBef>
              <a:buClr>
                <a:srgbClr val="000000"/>
              </a:buClr>
              <a:buFont typeface="Arial"/>
              <a:buNone/>
            </a:pPr>
            <a:endParaRPr lang="en-US" sz="1400" b="0" i="0" u="none" strike="noStrike" cap="none" baseline="0" smtClean="0">
              <a:solidFill>
                <a:srgbClr val="000000"/>
              </a:solidFill>
              <a:latin typeface="Arial"/>
              <a:ea typeface="Arial"/>
              <a:cs typeface="Arial"/>
              <a:sym typeface="Arial"/>
            </a:endParaRPr>
          </a:p>
          <a:p>
            <a:pPr marL="457200" lvl="1" indent="0">
              <a:spcBef>
                <a:spcPts val="0"/>
              </a:spcBef>
              <a:buClr>
                <a:srgbClr val="000000"/>
              </a:buClr>
              <a:buFont typeface="Courier New"/>
              <a:buNone/>
            </a:pPr>
            <a:endParaRPr lang="en-US" sz="1400" b="0" i="0" u="none" strike="noStrike" cap="none" baseline="0" smtClean="0">
              <a:solidFill>
                <a:srgbClr val="000000"/>
              </a:solidFill>
              <a:latin typeface="Arial"/>
              <a:ea typeface="Arial"/>
              <a:cs typeface="Arial"/>
              <a:sym typeface="Arial"/>
            </a:endParaRPr>
          </a:p>
          <a:p>
            <a:pPr marL="914400" lvl="2" indent="0">
              <a:spcBef>
                <a:spcPts val="0"/>
              </a:spcBef>
              <a:buClr>
                <a:srgbClr val="000000"/>
              </a:buClr>
              <a:buFont typeface="Noto Symbol"/>
              <a:buNone/>
            </a:pPr>
            <a:endParaRPr lang="en-US" sz="1400" b="0" i="0" u="none" strike="noStrike" cap="none" baseline="0" smtClean="0">
              <a:solidFill>
                <a:srgbClr val="000000"/>
              </a:solidFill>
              <a:latin typeface="Arial"/>
              <a:ea typeface="Arial"/>
              <a:cs typeface="Arial"/>
              <a:sym typeface="Arial"/>
            </a:endParaRPr>
          </a:p>
          <a:p>
            <a:pPr marL="1371600" lvl="3" indent="0">
              <a:spcBef>
                <a:spcPts val="0"/>
              </a:spcBef>
              <a:buClr>
                <a:srgbClr val="000000"/>
              </a:buClr>
              <a:buFont typeface="Arial"/>
              <a:buNone/>
            </a:pPr>
            <a:endParaRPr lang="en-US" sz="1400" b="0" i="0" u="none" strike="noStrike" cap="none" baseline="0" smtClean="0">
              <a:solidFill>
                <a:srgbClr val="000000"/>
              </a:solidFill>
              <a:latin typeface="Arial"/>
              <a:ea typeface="Arial"/>
              <a:cs typeface="Arial"/>
              <a:sym typeface="Arial"/>
            </a:endParaRPr>
          </a:p>
          <a:p>
            <a:pPr marL="1828800" lvl="4" indent="0">
              <a:spcBef>
                <a:spcPts val="0"/>
              </a:spcBef>
              <a:buClr>
                <a:srgbClr val="000000"/>
              </a:buClr>
              <a:buFont typeface="Courier New"/>
              <a:buNone/>
            </a:pPr>
            <a:endParaRPr lang="en-US" sz="1400" b="0" i="0" u="none" strike="noStrike" cap="none" baseline="0" smtClean="0">
              <a:solidFill>
                <a:srgbClr val="000000"/>
              </a:solidFill>
              <a:latin typeface="Arial"/>
              <a:ea typeface="Arial"/>
              <a:cs typeface="Arial"/>
              <a:sym typeface="Arial"/>
            </a:endParaRPr>
          </a:p>
          <a:p>
            <a:pPr marL="2286000" lvl="5" indent="0">
              <a:spcBef>
                <a:spcPts val="0"/>
              </a:spcBef>
              <a:buClr>
                <a:srgbClr val="000000"/>
              </a:buClr>
              <a:buFont typeface="Noto Symbol"/>
              <a:buNone/>
            </a:pPr>
            <a:endParaRPr lang="en-US" sz="1400" b="0" i="0" u="none" strike="noStrike" cap="none" baseline="0" smtClean="0">
              <a:solidFill>
                <a:srgbClr val="000000"/>
              </a:solidFill>
              <a:latin typeface="Arial"/>
              <a:ea typeface="Arial"/>
              <a:cs typeface="Arial"/>
              <a:sym typeface="Arial"/>
            </a:endParaRPr>
          </a:p>
          <a:p>
            <a:pPr marL="2743200" lvl="6" indent="0">
              <a:spcBef>
                <a:spcPts val="0"/>
              </a:spcBef>
              <a:buClr>
                <a:srgbClr val="000000"/>
              </a:buClr>
              <a:buFont typeface="Arial"/>
              <a:buNone/>
            </a:pPr>
            <a:endParaRPr lang="en-US" sz="1400" b="0" i="0" u="none" strike="noStrike" cap="none" baseline="0" smtClean="0">
              <a:solidFill>
                <a:srgbClr val="000000"/>
              </a:solidFill>
              <a:latin typeface="Arial"/>
              <a:ea typeface="Arial"/>
              <a:cs typeface="Arial"/>
              <a:sym typeface="Arial"/>
            </a:endParaRPr>
          </a:p>
          <a:p>
            <a:pPr marL="3200400" lvl="7" indent="0">
              <a:spcBef>
                <a:spcPts val="0"/>
              </a:spcBef>
              <a:buClr>
                <a:srgbClr val="000000"/>
              </a:buClr>
              <a:buFont typeface="Courier New"/>
              <a:buNone/>
            </a:pPr>
            <a:endParaRPr lang="en-US" sz="1400" b="0" i="0" u="none" strike="noStrike" cap="none" baseline="0" smtClean="0">
              <a:solidFill>
                <a:srgbClr val="000000"/>
              </a:solidFill>
              <a:latin typeface="Arial"/>
              <a:ea typeface="Arial"/>
              <a:cs typeface="Arial"/>
              <a:sym typeface="Arial"/>
            </a:endParaRPr>
          </a:p>
          <a:p>
            <a:pPr marL="3657600" lvl="8" indent="0">
              <a:spcBef>
                <a:spcPts val="0"/>
              </a:spcBef>
              <a:buClr>
                <a:srgbClr val="000000"/>
              </a:buClr>
              <a:buFont typeface="Noto Symbol"/>
              <a:buNone/>
            </a:pPr>
            <a:endParaRPr lang="en-US" sz="1400" b="0" i="0" u="none" strike="noStrike" cap="none" baseline="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AB02A5-4FE5-49D9-9E24-09F23B90C450}" type="datetimeFigureOut">
              <a:rPr lang="en-US" smtClean="0"/>
              <a:pPr/>
              <a:t>16-Apr-15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US" smtClean="0"/>
              <a:pPr>
                <a:spcBef>
                  <a:spcPts val="0"/>
                </a:spcBef>
                <a:buNone/>
              </a:pPr>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AB02A5-4FE5-49D9-9E24-09F23B90C450}" type="datetimeFigureOut">
              <a:rPr lang="en-US" smtClean="0"/>
              <a:pPr/>
              <a:t>16-Apr-15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US" smtClean="0"/>
              <a:pPr>
                <a:spcBef>
                  <a:spcPts val="0"/>
                </a:spcBef>
                <a:buNone/>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4AB02A5-4FE5-49D9-9E24-09F23B90C450}" type="datetimeFigureOut">
              <a:rPr lang="en-US" smtClean="0"/>
              <a:pPr/>
              <a:t>16-Apr-15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spcBef>
                <a:spcPts val="0"/>
              </a:spcBef>
              <a:buNone/>
            </a:pPr>
            <a:fld id="{00000000-1234-1234-1234-123412341234}" type="slidenum">
              <a:rPr lang="en-US" smtClean="0"/>
              <a:pPr>
                <a:spcBef>
                  <a:spcPts val="0"/>
                </a:spcBef>
                <a:buNone/>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AB02A5-4FE5-49D9-9E24-09F23B90C450}" type="datetimeFigureOut">
              <a:rPr lang="en-US" smtClean="0"/>
              <a:pPr/>
              <a:t>16-Apr-15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a:spcBef>
                <a:spcPts val="0"/>
              </a:spcBef>
              <a:buNone/>
            </a:pPr>
            <a:fld id="{00000000-1234-1234-1234-123412341234}" type="slidenum">
              <a:rPr lang="en-US" smtClean="0"/>
              <a:pPr>
                <a:spcBef>
                  <a:spcPts val="0"/>
                </a:spcBef>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B02A5-4FE5-49D9-9E24-09F23B90C450}" type="datetimeFigureOut">
              <a:rPr lang="en-US" smtClean="0"/>
              <a:pPr/>
              <a:t>16-Apr-15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a:spcBef>
                <a:spcPts val="0"/>
              </a:spcBef>
              <a:buNone/>
            </a:pPr>
            <a:fld id="{00000000-1234-1234-1234-123412341234}" type="slidenum">
              <a:rPr lang="en-US" smtClean="0"/>
              <a:pPr>
                <a:spcBef>
                  <a:spcPts val="0"/>
                </a:spcBef>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AB02A5-4FE5-49D9-9E24-09F23B90C450}" type="datetimeFigureOut">
              <a:rPr lang="en-US" smtClean="0"/>
              <a:pPr/>
              <a:t>16-Apr-15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US" smtClean="0"/>
              <a:pPr>
                <a:spcBef>
                  <a:spcPts val="0"/>
                </a:spcBef>
                <a:buNone/>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AB02A5-4FE5-49D9-9E24-09F23B90C450}" type="datetimeFigureOut">
              <a:rPr lang="en-US" smtClean="0"/>
              <a:pPr/>
              <a:t>16-Apr-15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pPr>
              <a:spcBef>
                <a:spcPts val="0"/>
              </a:spcBef>
              <a:buNone/>
            </a:pPr>
            <a:fld id="{00000000-1234-1234-1234-123412341234}" type="slidenum">
              <a:rPr lang="en-US" smtClean="0"/>
              <a:pPr>
                <a:spcBef>
                  <a:spcPts val="0"/>
                </a:spcBef>
                <a:buNone/>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r" eaLnBrk="1" latinLnBrk="0" hangingPunct="1"/>
            <a:fld id="{54AB02A5-4FE5-49D9-9E24-09F23B90C450}" type="datetimeFigureOut">
              <a:rPr lang="en-US" smtClean="0"/>
              <a:pPr algn="r" eaLnBrk="1" latinLnBrk="0" hangingPunct="1"/>
              <a:t>16-Apr-15</a:t>
            </a:fld>
            <a:endParaRPr lang="en-US" sz="1200">
              <a:solidFill>
                <a:schemeClr val="bg2">
                  <a:shade val="5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kumimoji="0" lang="en-US" sz="1200">
              <a:solidFill>
                <a:schemeClr val="bg2">
                  <a:shade val="50000"/>
                </a:schemeClr>
              </a:solidFill>
              <a:effectLst/>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spcBef>
                <a:spcPts val="0"/>
              </a:spcBef>
              <a:buNone/>
            </a:pPr>
            <a:fld id="{00000000-1234-1234-1234-123412341234}" type="slidenum">
              <a:rPr lang="en-US" smtClean="0"/>
              <a:pPr>
                <a:spcBef>
                  <a:spcPts val="0"/>
                </a:spcBef>
                <a:buNone/>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ctrTitle"/>
          </p:nvPr>
        </p:nvSpPr>
        <p:spPr>
          <a:xfrm>
            <a:off x="685800" y="739547"/>
            <a:ext cx="7772400" cy="15465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1" dirty="0">
                <a:solidFill>
                  <a:schemeClr val="tx1"/>
                </a:solidFill>
                <a:latin typeface="Calibri"/>
                <a:ea typeface="Calibri"/>
                <a:cs typeface="Calibri"/>
                <a:sym typeface="Calibri"/>
              </a:rPr>
              <a:t>Hindi</a:t>
            </a:r>
            <a:r>
              <a:rPr lang="en-US" sz="4400" b="1" i="0" u="none" strike="noStrike" cap="none" baseline="0" dirty="0">
                <a:solidFill>
                  <a:schemeClr val="tx1"/>
                </a:solidFill>
                <a:latin typeface="Calibri"/>
                <a:ea typeface="Calibri"/>
                <a:cs typeface="Calibri"/>
                <a:sym typeface="Calibri"/>
              </a:rPr>
              <a:t> Speech Recognition</a:t>
            </a:r>
            <a:r>
              <a:rPr lang="en-US" sz="3950" b="1" i="0" u="none" strike="noStrike" cap="none" baseline="0" dirty="0">
                <a:solidFill>
                  <a:schemeClr val="tx1"/>
                </a:solidFill>
                <a:latin typeface="Calibri"/>
                <a:ea typeface="Calibri"/>
                <a:cs typeface="Calibri"/>
                <a:sym typeface="Calibri"/>
              </a:rPr>
              <a:t/>
            </a:r>
            <a:br>
              <a:rPr lang="en-US" sz="3950" b="1" i="0" u="none" strike="noStrike" cap="none" baseline="0" dirty="0">
                <a:solidFill>
                  <a:schemeClr val="tx1"/>
                </a:solidFill>
                <a:latin typeface="Calibri"/>
                <a:ea typeface="Calibri"/>
                <a:cs typeface="Calibri"/>
                <a:sym typeface="Calibri"/>
              </a:rPr>
            </a:br>
            <a:endParaRPr lang="en-US" sz="3950" b="1" i="0" u="none" strike="noStrike" cap="none" baseline="0" dirty="0">
              <a:solidFill>
                <a:schemeClr val="tx1"/>
              </a:solidFill>
              <a:latin typeface="Calibri"/>
              <a:ea typeface="Calibri"/>
              <a:cs typeface="Calibri"/>
              <a:sym typeface="Calibri"/>
            </a:endParaRPr>
          </a:p>
        </p:txBody>
      </p:sp>
      <p:sp>
        <p:nvSpPr>
          <p:cNvPr id="37" name="Shape 37"/>
          <p:cNvSpPr txBox="1"/>
          <p:nvPr/>
        </p:nvSpPr>
        <p:spPr>
          <a:xfrm>
            <a:off x="3048000" y="3060875"/>
            <a:ext cx="5818625" cy="3137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2600" b="0" i="0" u="none" strike="noStrike" cap="none" baseline="0" dirty="0">
                <a:solidFill>
                  <a:schemeClr val="tx1"/>
                </a:solidFill>
                <a:latin typeface="Calibri"/>
                <a:ea typeface="Calibri"/>
                <a:cs typeface="Calibri"/>
                <a:sym typeface="Calibri"/>
              </a:rPr>
              <a:t>Group Members:</a:t>
            </a:r>
          </a:p>
          <a:p>
            <a:pPr marL="457200" marR="0" lvl="0" indent="-393700" algn="l" rtl="0">
              <a:lnSpc>
                <a:spcPct val="100000"/>
              </a:lnSpc>
              <a:spcBef>
                <a:spcPts val="0"/>
              </a:spcBef>
              <a:spcAft>
                <a:spcPts val="0"/>
              </a:spcAft>
              <a:buClr>
                <a:srgbClr val="000000"/>
              </a:buClr>
              <a:buSzPct val="100000"/>
              <a:buFont typeface="Wingdings" pitchFamily="2" charset="2"/>
              <a:buChar char="v"/>
            </a:pPr>
            <a:r>
              <a:rPr lang="en-US" sz="2600" b="0" i="0" u="none" strike="noStrike" cap="none" baseline="0" dirty="0" err="1">
                <a:solidFill>
                  <a:schemeClr val="tx1"/>
                </a:solidFill>
                <a:latin typeface="Calibri"/>
                <a:ea typeface="Calibri"/>
                <a:cs typeface="Calibri"/>
                <a:sym typeface="Calibri"/>
              </a:rPr>
              <a:t>Niket</a:t>
            </a:r>
            <a:r>
              <a:rPr lang="en-US" sz="2600" b="0" i="0" u="none" strike="noStrike" cap="none" baseline="0" dirty="0">
                <a:solidFill>
                  <a:schemeClr val="tx1"/>
                </a:solidFill>
                <a:latin typeface="Calibri"/>
                <a:ea typeface="Calibri"/>
                <a:cs typeface="Calibri"/>
                <a:sym typeface="Calibri"/>
              </a:rPr>
              <a:t> </a:t>
            </a:r>
            <a:r>
              <a:rPr lang="en-US" sz="2600" b="0" i="0" u="none" strike="noStrike" cap="none" baseline="0" dirty="0" err="1">
                <a:solidFill>
                  <a:schemeClr val="tx1"/>
                </a:solidFill>
                <a:latin typeface="Calibri"/>
                <a:ea typeface="Calibri"/>
                <a:cs typeface="Calibri"/>
                <a:sym typeface="Calibri"/>
              </a:rPr>
              <a:t>Khandelwal</a:t>
            </a:r>
            <a:r>
              <a:rPr lang="en-US" sz="2600" b="0" i="0" u="none" strike="noStrike" cap="none" baseline="0" dirty="0">
                <a:solidFill>
                  <a:schemeClr val="tx1"/>
                </a:solidFill>
                <a:latin typeface="Calibri"/>
                <a:ea typeface="Calibri"/>
                <a:cs typeface="Calibri"/>
                <a:sym typeface="Calibri"/>
              </a:rPr>
              <a:t> </a:t>
            </a:r>
            <a:r>
              <a:rPr lang="en-US" sz="2600" b="0" i="0" u="none" strike="noStrike" cap="none" baseline="0" dirty="0" smtClean="0">
                <a:solidFill>
                  <a:schemeClr val="tx1"/>
                </a:solidFill>
                <a:latin typeface="Calibri"/>
                <a:ea typeface="Calibri"/>
                <a:cs typeface="Calibri"/>
                <a:sym typeface="Calibri"/>
              </a:rPr>
              <a:t>  (</a:t>
            </a:r>
            <a:r>
              <a:rPr lang="en-US" sz="2600" b="0" i="0" u="none" strike="noStrike" cap="none" baseline="0" dirty="0">
                <a:solidFill>
                  <a:schemeClr val="tx1"/>
                </a:solidFill>
                <a:latin typeface="Calibri"/>
                <a:ea typeface="Calibri"/>
                <a:cs typeface="Calibri"/>
                <a:sym typeface="Calibri"/>
              </a:rPr>
              <a:t>111070008)</a:t>
            </a:r>
          </a:p>
          <a:p>
            <a:pPr marL="457200" marR="0" lvl="0" indent="-393700" algn="l" rtl="0">
              <a:lnSpc>
                <a:spcPct val="100000"/>
              </a:lnSpc>
              <a:spcBef>
                <a:spcPts val="0"/>
              </a:spcBef>
              <a:spcAft>
                <a:spcPts val="0"/>
              </a:spcAft>
              <a:buClr>
                <a:srgbClr val="000000"/>
              </a:buClr>
              <a:buSzPct val="100000"/>
              <a:buFont typeface="Wingdings" pitchFamily="2" charset="2"/>
              <a:buChar char="v"/>
            </a:pPr>
            <a:r>
              <a:rPr lang="en-US" sz="2600" b="0" i="0" u="none" strike="noStrike" cap="none" baseline="0" dirty="0" err="1">
                <a:solidFill>
                  <a:schemeClr val="tx1"/>
                </a:solidFill>
                <a:latin typeface="Calibri"/>
                <a:ea typeface="Calibri"/>
                <a:cs typeface="Calibri"/>
                <a:sym typeface="Calibri"/>
              </a:rPr>
              <a:t>Tanmay</a:t>
            </a:r>
            <a:r>
              <a:rPr lang="en-US" sz="2600" b="0" i="0" u="none" strike="noStrike" cap="none" baseline="0" dirty="0">
                <a:solidFill>
                  <a:schemeClr val="tx1"/>
                </a:solidFill>
                <a:latin typeface="Calibri"/>
                <a:ea typeface="Calibri"/>
                <a:cs typeface="Calibri"/>
                <a:sym typeface="Calibri"/>
              </a:rPr>
              <a:t> </a:t>
            </a:r>
            <a:r>
              <a:rPr lang="en-US" sz="2600" b="0" i="0" u="none" strike="noStrike" cap="none" baseline="0" dirty="0" err="1">
                <a:solidFill>
                  <a:schemeClr val="tx1"/>
                </a:solidFill>
                <a:latin typeface="Calibri"/>
                <a:ea typeface="Calibri"/>
                <a:cs typeface="Calibri"/>
                <a:sym typeface="Calibri"/>
              </a:rPr>
              <a:t>Inamdar</a:t>
            </a:r>
            <a:r>
              <a:rPr lang="en-US" sz="2600" b="0" i="0" u="none" strike="noStrike" cap="none" baseline="0" dirty="0">
                <a:solidFill>
                  <a:schemeClr val="tx1"/>
                </a:solidFill>
                <a:latin typeface="Calibri"/>
                <a:ea typeface="Calibri"/>
                <a:cs typeface="Calibri"/>
                <a:sym typeface="Calibri"/>
              </a:rPr>
              <a:t> </a:t>
            </a:r>
            <a:r>
              <a:rPr lang="en-US" sz="2600" b="0" i="0" u="none" strike="noStrike" cap="none" baseline="0" dirty="0" smtClean="0">
                <a:solidFill>
                  <a:schemeClr val="tx1"/>
                </a:solidFill>
                <a:latin typeface="Calibri"/>
                <a:ea typeface="Calibri"/>
                <a:cs typeface="Calibri"/>
                <a:sym typeface="Calibri"/>
              </a:rPr>
              <a:t>   (</a:t>
            </a:r>
            <a:r>
              <a:rPr lang="en-US" sz="2600" b="0" i="0" u="none" strike="noStrike" cap="none" baseline="0" dirty="0">
                <a:solidFill>
                  <a:schemeClr val="tx1"/>
                </a:solidFill>
                <a:latin typeface="Calibri"/>
                <a:ea typeface="Calibri"/>
                <a:cs typeface="Calibri"/>
                <a:sym typeface="Calibri"/>
              </a:rPr>
              <a:t>111070014)</a:t>
            </a:r>
          </a:p>
          <a:p>
            <a:pPr marL="457200" marR="0" lvl="0" indent="-393700" algn="l" rtl="0">
              <a:lnSpc>
                <a:spcPct val="100000"/>
              </a:lnSpc>
              <a:spcBef>
                <a:spcPts val="0"/>
              </a:spcBef>
              <a:spcAft>
                <a:spcPts val="0"/>
              </a:spcAft>
              <a:buClr>
                <a:srgbClr val="000000"/>
              </a:buClr>
              <a:buSzPct val="100000"/>
              <a:buFont typeface="Wingdings" pitchFamily="2" charset="2"/>
              <a:buChar char="v"/>
            </a:pPr>
            <a:r>
              <a:rPr lang="en-US" sz="2600" b="0" i="0" u="none" strike="noStrike" cap="none" baseline="0" dirty="0" err="1">
                <a:solidFill>
                  <a:schemeClr val="tx1"/>
                </a:solidFill>
                <a:latin typeface="Calibri"/>
                <a:ea typeface="Calibri"/>
                <a:cs typeface="Calibri"/>
                <a:sym typeface="Calibri"/>
              </a:rPr>
              <a:t>Gaurav</a:t>
            </a:r>
            <a:r>
              <a:rPr lang="en-US" sz="2600" b="0" i="0" u="none" strike="noStrike" cap="none" baseline="0" dirty="0">
                <a:solidFill>
                  <a:schemeClr val="tx1"/>
                </a:solidFill>
                <a:latin typeface="Calibri"/>
                <a:ea typeface="Calibri"/>
                <a:cs typeface="Calibri"/>
                <a:sym typeface="Calibri"/>
              </a:rPr>
              <a:t> </a:t>
            </a:r>
            <a:r>
              <a:rPr lang="en-US" sz="2600" b="0" i="0" u="none" strike="noStrike" cap="none" baseline="0" dirty="0" err="1" smtClean="0">
                <a:solidFill>
                  <a:schemeClr val="tx1"/>
                </a:solidFill>
                <a:latin typeface="Calibri"/>
                <a:ea typeface="Calibri"/>
                <a:cs typeface="Calibri"/>
                <a:sym typeface="Calibri"/>
              </a:rPr>
              <a:t>Deshmukh</a:t>
            </a:r>
            <a:r>
              <a:rPr lang="en-US" sz="2600" b="0" i="0" u="none" strike="noStrike" cap="none" baseline="0" smtClean="0">
                <a:solidFill>
                  <a:schemeClr val="tx1"/>
                </a:solidFill>
                <a:latin typeface="Calibri"/>
                <a:ea typeface="Calibri"/>
                <a:cs typeface="Calibri"/>
                <a:sym typeface="Calibri"/>
              </a:rPr>
              <a:t> (</a:t>
            </a:r>
            <a:r>
              <a:rPr lang="en-US" sz="2600" b="0" i="0" u="none" strike="noStrike" cap="none" baseline="0" dirty="0" smtClean="0">
                <a:solidFill>
                  <a:schemeClr val="tx1"/>
                </a:solidFill>
                <a:latin typeface="Calibri"/>
                <a:ea typeface="Calibri"/>
                <a:cs typeface="Calibri"/>
                <a:sym typeface="Calibri"/>
              </a:rPr>
              <a:t>111070016</a:t>
            </a:r>
            <a:r>
              <a:rPr lang="en-US" sz="2600" b="0" i="0" u="none" strike="noStrike" cap="none" baseline="0" dirty="0">
                <a:solidFill>
                  <a:schemeClr val="tx1"/>
                </a:solidFill>
                <a:latin typeface="Calibri"/>
                <a:ea typeface="Calibri"/>
                <a:cs typeface="Calibri"/>
                <a:sym typeface="Calibri"/>
              </a:rPr>
              <a:t>)</a:t>
            </a:r>
          </a:p>
          <a:p>
            <a:pPr marL="457200" marR="0" lvl="0" indent="-393700" algn="l" rtl="0">
              <a:lnSpc>
                <a:spcPct val="100000"/>
              </a:lnSpc>
              <a:spcBef>
                <a:spcPts val="0"/>
              </a:spcBef>
              <a:spcAft>
                <a:spcPts val="0"/>
              </a:spcAft>
              <a:buClr>
                <a:srgbClr val="000000"/>
              </a:buClr>
              <a:buSzPct val="100000"/>
              <a:buFont typeface="Wingdings" pitchFamily="2" charset="2"/>
              <a:buChar char="v"/>
            </a:pPr>
            <a:r>
              <a:rPr lang="en-US" sz="2600" b="0" i="0" u="none" strike="noStrike" cap="none" baseline="0" dirty="0" err="1">
                <a:solidFill>
                  <a:schemeClr val="tx1"/>
                </a:solidFill>
                <a:latin typeface="Calibri"/>
                <a:ea typeface="Calibri"/>
                <a:cs typeface="Calibri"/>
                <a:sym typeface="Calibri"/>
              </a:rPr>
              <a:t>Jignesh</a:t>
            </a:r>
            <a:r>
              <a:rPr lang="en-US" sz="2600" b="0" i="0" u="none" strike="noStrike" cap="none" baseline="0" dirty="0">
                <a:solidFill>
                  <a:schemeClr val="tx1"/>
                </a:solidFill>
                <a:latin typeface="Calibri"/>
                <a:ea typeface="Calibri"/>
                <a:cs typeface="Calibri"/>
                <a:sym typeface="Calibri"/>
              </a:rPr>
              <a:t> Jain </a:t>
            </a:r>
            <a:r>
              <a:rPr lang="en-US" sz="2600" b="0" i="0" u="none" strike="noStrike" cap="none" baseline="0" dirty="0" smtClean="0">
                <a:solidFill>
                  <a:schemeClr val="tx1"/>
                </a:solidFill>
                <a:latin typeface="Calibri"/>
                <a:ea typeface="Calibri"/>
                <a:cs typeface="Calibri"/>
                <a:sym typeface="Calibri"/>
              </a:rPr>
              <a:t>	</a:t>
            </a:r>
            <a:r>
              <a:rPr lang="en-US" sz="2600" b="0" i="0" u="none" strike="noStrike" cap="none" dirty="0" smtClean="0">
                <a:solidFill>
                  <a:schemeClr val="tx1"/>
                </a:solidFill>
                <a:latin typeface="Calibri"/>
                <a:ea typeface="Calibri"/>
                <a:cs typeface="Calibri"/>
                <a:sym typeface="Calibri"/>
              </a:rPr>
              <a:t>    </a:t>
            </a:r>
            <a:r>
              <a:rPr lang="en-US" sz="2600" b="0" i="0" u="none" strike="noStrike" cap="none" baseline="0" dirty="0" smtClean="0">
                <a:solidFill>
                  <a:schemeClr val="tx1"/>
                </a:solidFill>
                <a:latin typeface="Calibri"/>
                <a:ea typeface="Calibri"/>
                <a:cs typeface="Calibri"/>
                <a:sym typeface="Calibri"/>
              </a:rPr>
              <a:t>(</a:t>
            </a:r>
            <a:r>
              <a:rPr lang="en-US" sz="2600" b="0" i="0" u="none" strike="noStrike" cap="none" baseline="0" dirty="0">
                <a:solidFill>
                  <a:schemeClr val="tx1"/>
                </a:solidFill>
                <a:latin typeface="Calibri"/>
                <a:ea typeface="Calibri"/>
                <a:cs typeface="Calibri"/>
                <a:sym typeface="Calibri"/>
              </a:rPr>
              <a:t>111070050)</a:t>
            </a:r>
          </a:p>
          <a:p>
            <a:pPr marL="0" marR="0" lvl="0" indent="0" algn="l" rtl="0">
              <a:lnSpc>
                <a:spcPct val="100000"/>
              </a:lnSpc>
              <a:spcBef>
                <a:spcPts val="0"/>
              </a:spcBef>
              <a:spcAft>
                <a:spcPts val="0"/>
              </a:spcAft>
              <a:buClr>
                <a:srgbClr val="000000"/>
              </a:buClr>
              <a:buFont typeface="Arial"/>
              <a:buNone/>
            </a:pPr>
            <a:endParaRPr sz="2600">
              <a:solidFill>
                <a:schemeClr val="tx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ct val="25000"/>
              <a:buFont typeface="Arial"/>
              <a:buNone/>
            </a:pPr>
            <a:r>
              <a:rPr lang="en-US" sz="2600" dirty="0">
                <a:solidFill>
                  <a:schemeClr val="tx1"/>
                </a:solidFill>
                <a:latin typeface="Calibri"/>
                <a:ea typeface="Calibri"/>
                <a:cs typeface="Calibri"/>
                <a:sym typeface="Calibri"/>
              </a:rPr>
              <a:t>Project Guide:</a:t>
            </a:r>
          </a:p>
          <a:p>
            <a:pPr marL="0" marR="0" lvl="0" indent="0" algn="l" rtl="0">
              <a:lnSpc>
                <a:spcPct val="100000"/>
              </a:lnSpc>
              <a:spcBef>
                <a:spcPts val="0"/>
              </a:spcBef>
              <a:spcAft>
                <a:spcPts val="0"/>
              </a:spcAft>
              <a:buClr>
                <a:srgbClr val="000000"/>
              </a:buClr>
              <a:buSzPct val="25000"/>
              <a:buFont typeface="Arial"/>
              <a:buNone/>
            </a:pPr>
            <a:r>
              <a:rPr lang="en-US" sz="2600" dirty="0">
                <a:solidFill>
                  <a:schemeClr val="tx1"/>
                </a:solidFill>
                <a:latin typeface="Calibri"/>
                <a:ea typeface="Calibri"/>
                <a:cs typeface="Calibri"/>
                <a:sym typeface="Calibri"/>
              </a:rPr>
              <a:t>Prof. </a:t>
            </a:r>
            <a:r>
              <a:rPr lang="en-US" sz="2600" dirty="0" err="1">
                <a:solidFill>
                  <a:schemeClr val="tx1"/>
                </a:solidFill>
                <a:latin typeface="Calibri"/>
                <a:ea typeface="Calibri"/>
                <a:cs typeface="Calibri"/>
                <a:sym typeface="Calibri"/>
              </a:rPr>
              <a:t>Manasi</a:t>
            </a:r>
            <a:r>
              <a:rPr lang="en-US" sz="2600" dirty="0">
                <a:solidFill>
                  <a:schemeClr val="tx1"/>
                </a:solidFill>
                <a:latin typeface="Calibri"/>
                <a:ea typeface="Calibri"/>
                <a:cs typeface="Calibri"/>
                <a:sym typeface="Calibri"/>
              </a:rPr>
              <a:t> </a:t>
            </a:r>
            <a:r>
              <a:rPr lang="en-US" sz="2600" dirty="0" err="1">
                <a:solidFill>
                  <a:schemeClr val="tx1"/>
                </a:solidFill>
                <a:latin typeface="Calibri"/>
                <a:ea typeface="Calibri"/>
                <a:cs typeface="Calibri"/>
                <a:sym typeface="Calibri"/>
              </a:rPr>
              <a:t>Kulkarni</a:t>
            </a:r>
            <a:endParaRPr lang="en-US" sz="2600" dirty="0">
              <a:solidFill>
                <a:schemeClr val="tx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baseline="0" dirty="0">
                <a:solidFill>
                  <a:schemeClr val="dk1"/>
                </a:solidFill>
                <a:latin typeface="Calibri"/>
                <a:ea typeface="Calibri"/>
                <a:cs typeface="Calibri"/>
                <a:sym typeface="Calibri"/>
              </a:rPr>
              <a:t>Sound Recording </a:t>
            </a:r>
            <a:r>
              <a:rPr lang="en-US" sz="4400" b="0" dirty="0">
                <a:solidFill>
                  <a:schemeClr val="tx1"/>
                </a:solidFill>
                <a:latin typeface="Calibri"/>
                <a:ea typeface="Calibri"/>
                <a:cs typeface="Calibri"/>
                <a:sym typeface="Calibri"/>
              </a:rPr>
              <a:t>C</a:t>
            </a:r>
            <a:r>
              <a:rPr lang="en-US" sz="4400" b="0" i="0" u="none" strike="noStrike" cap="none" baseline="0" dirty="0">
                <a:solidFill>
                  <a:schemeClr val="dk1"/>
                </a:solidFill>
                <a:latin typeface="Calibri"/>
                <a:ea typeface="Calibri"/>
                <a:cs typeface="Calibri"/>
                <a:sym typeface="Calibri"/>
              </a:rPr>
              <a:t>omponent</a:t>
            </a:r>
          </a:p>
        </p:txBody>
      </p:sp>
      <p:sp>
        <p:nvSpPr>
          <p:cNvPr id="91" name="Shape 91"/>
          <p:cNvSpPr txBox="1">
            <a:spLocks noGrp="1"/>
          </p:cNvSpPr>
          <p:nvPr>
            <p:ph type="body" idx="1"/>
          </p:nvPr>
        </p:nvSpPr>
        <p:spPr>
          <a:prstGeom prst="rect">
            <a:avLst/>
          </a:prstGeom>
          <a:noFill/>
          <a:ln>
            <a:noFill/>
          </a:ln>
        </p:spPr>
        <p:txBody>
          <a:bodyPr lIns="91425" tIns="45700" rIns="91425" bIns="45700" anchor="t" anchorCtr="0">
            <a:noAutofit/>
          </a:bodyPr>
          <a:lstStyle/>
          <a:p>
            <a:pPr marL="342900" marR="0" lvl="0" indent="-304800" algn="l" rtl="0">
              <a:lnSpc>
                <a:spcPct val="100000"/>
              </a:lnSpc>
              <a:spcBef>
                <a:spcPts val="0"/>
              </a:spcBef>
              <a:spcAft>
                <a:spcPts val="0"/>
              </a:spcAft>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Input is from Microphone</a:t>
            </a:r>
          </a:p>
          <a:p>
            <a:pPr marL="342900" marR="0" lvl="0" indent="-304800" algn="l" rtl="0">
              <a:lnSpc>
                <a:spcPct val="100000"/>
              </a:lnSpc>
              <a:spcBef>
                <a:spcPts val="640"/>
              </a:spcBef>
              <a:spcAft>
                <a:spcPts val="0"/>
              </a:spcAft>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Output is fed to </a:t>
            </a:r>
            <a:r>
              <a:rPr lang="en-US" sz="2600">
                <a:solidFill>
                  <a:schemeClr val="dk1"/>
                </a:solidFill>
                <a:latin typeface="Calibri"/>
                <a:ea typeface="Calibri"/>
                <a:cs typeface="Calibri"/>
                <a:sym typeface="Calibri"/>
              </a:rPr>
              <a:t>Word Isolation Component</a:t>
            </a:r>
          </a:p>
          <a:p>
            <a:pPr marL="342900" marR="0" lvl="0" indent="-304800" algn="l" rtl="0">
              <a:lnSpc>
                <a:spcPct val="100000"/>
              </a:lnSpc>
              <a:spcBef>
                <a:spcPts val="640"/>
              </a:spcBef>
              <a:spcAft>
                <a:spcPts val="0"/>
              </a:spcAft>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Th</a:t>
            </a:r>
            <a:r>
              <a:rPr lang="en-US" sz="2600">
                <a:solidFill>
                  <a:schemeClr val="dk1"/>
                </a:solidFill>
                <a:latin typeface="Calibri"/>
                <a:ea typeface="Calibri"/>
                <a:cs typeface="Calibri"/>
                <a:sym typeface="Calibri"/>
              </a:rPr>
              <a:t>is</a:t>
            </a:r>
            <a:r>
              <a:rPr lang="en-US" sz="2600" b="0" i="0" u="none" strike="noStrike" cap="none" baseline="0">
                <a:solidFill>
                  <a:schemeClr val="dk1"/>
                </a:solidFill>
                <a:latin typeface="Calibri"/>
                <a:ea typeface="Calibri"/>
                <a:cs typeface="Calibri"/>
                <a:sym typeface="Calibri"/>
              </a:rPr>
              <a:t> component tak</a:t>
            </a:r>
            <a:r>
              <a:rPr lang="en-US" sz="2600">
                <a:solidFill>
                  <a:schemeClr val="dk1"/>
                </a:solidFill>
                <a:latin typeface="Calibri"/>
                <a:ea typeface="Calibri"/>
                <a:cs typeface="Calibri"/>
                <a:sym typeface="Calibri"/>
              </a:rPr>
              <a:t>es </a:t>
            </a:r>
            <a:r>
              <a:rPr lang="en-US" sz="2600" b="0" i="0" u="none" strike="noStrike" cap="none" baseline="0">
                <a:solidFill>
                  <a:schemeClr val="dk1"/>
                </a:solidFill>
                <a:latin typeface="Calibri"/>
                <a:ea typeface="Calibri"/>
                <a:cs typeface="Calibri"/>
                <a:sym typeface="Calibri"/>
              </a:rPr>
              <a:t>input from microphone an</a:t>
            </a:r>
            <a:r>
              <a:rPr lang="en-US" sz="2600">
                <a:solidFill>
                  <a:schemeClr val="dk1"/>
                </a:solidFill>
                <a:latin typeface="Calibri"/>
                <a:ea typeface="Calibri"/>
                <a:cs typeface="Calibri"/>
                <a:sym typeface="Calibri"/>
              </a:rPr>
              <a:t>d saves it as wave file. This audio file serves as input to Word Isolation Component.</a:t>
            </a:r>
          </a:p>
          <a:p>
            <a:pPr marL="342900" marR="0" lvl="0" indent="-304800" algn="l" rtl="0">
              <a:lnSpc>
                <a:spcPct val="100000"/>
              </a:lnSpc>
              <a:spcBef>
                <a:spcPts val="640"/>
              </a:spcBef>
              <a:spcAft>
                <a:spcPts val="0"/>
              </a:spcAft>
              <a:buClr>
                <a:schemeClr val="dk1"/>
              </a:buClr>
              <a:buSzPct val="100000"/>
              <a:buFont typeface="Calibri"/>
              <a:buChar char="❏"/>
            </a:pPr>
            <a:r>
              <a:rPr lang="en-US" sz="2600">
                <a:solidFill>
                  <a:schemeClr val="dk1"/>
                </a:solidFill>
                <a:latin typeface="Calibri"/>
                <a:ea typeface="Calibri"/>
                <a:cs typeface="Calibri"/>
                <a:sym typeface="Calibri"/>
              </a:rPr>
              <a:t>The sampling frequency is 44.1 kHz, i.e. there are 44100 audio samples per second</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p:spPr>
        <p:txBody>
          <a:bodyPr lIns="91425" tIns="91425" rIns="91425" bIns="91425" anchor="b" anchorCtr="0">
            <a:noAutofit/>
          </a:bodyPr>
          <a:lstStyle/>
          <a:p>
            <a:pPr algn="ctr">
              <a:spcBef>
                <a:spcPts val="0"/>
              </a:spcBef>
              <a:buNone/>
            </a:pPr>
            <a:r>
              <a:rPr lang="en-US" sz="4400" b="0" dirty="0">
                <a:solidFill>
                  <a:schemeClr val="tx1"/>
                </a:solidFill>
                <a:latin typeface="Calibri"/>
                <a:ea typeface="Calibri"/>
                <a:cs typeface="Calibri"/>
                <a:sym typeface="Calibri"/>
              </a:rPr>
              <a:t>Word Isolation Component</a:t>
            </a:r>
          </a:p>
        </p:txBody>
      </p:sp>
      <p:sp>
        <p:nvSpPr>
          <p:cNvPr id="97" name="Shape 97"/>
          <p:cNvSpPr txBox="1">
            <a:spLocks noGrp="1"/>
          </p:cNvSpPr>
          <p:nvPr>
            <p:ph type="body" idx="1"/>
          </p:nvPr>
        </p:nvSpPr>
        <p:spPr>
          <a:prstGeom prst="rect">
            <a:avLst/>
          </a:prstGeom>
        </p:spPr>
        <p:txBody>
          <a:bodyPr lIns="91425" tIns="91425" rIns="91425" bIns="91425" anchor="t" anchorCtr="0">
            <a:noAutofit/>
          </a:bodyPr>
          <a:lstStyle/>
          <a:p>
            <a:pPr marL="457200" lvl="0" indent="-393700" rtl="0">
              <a:lnSpc>
                <a:spcPct val="115000"/>
              </a:lnSpc>
              <a:spcBef>
                <a:spcPts val="0"/>
              </a:spcBef>
              <a:buClr>
                <a:srgbClr val="000000"/>
              </a:buClr>
              <a:buSzPct val="100000"/>
              <a:buFont typeface="Calibri"/>
              <a:buChar char="❏"/>
            </a:pPr>
            <a:r>
              <a:rPr lang="en-US" sz="2600">
                <a:latin typeface="Calibri"/>
                <a:ea typeface="Calibri"/>
                <a:cs typeface="Calibri"/>
                <a:sym typeface="Calibri"/>
              </a:rPr>
              <a:t>Input is from Sound Recording Component</a:t>
            </a:r>
          </a:p>
          <a:p>
            <a:pPr marL="457200" lvl="0" indent="-393700" rtl="0">
              <a:lnSpc>
                <a:spcPct val="115000"/>
              </a:lnSpc>
              <a:spcBef>
                <a:spcPts val="0"/>
              </a:spcBef>
              <a:buClr>
                <a:srgbClr val="000000"/>
              </a:buClr>
              <a:buSzPct val="100000"/>
              <a:buFont typeface="Calibri"/>
              <a:buChar char="❏"/>
            </a:pPr>
            <a:r>
              <a:rPr lang="en-US" sz="2600">
                <a:latin typeface="Calibri"/>
                <a:ea typeface="Calibri"/>
                <a:cs typeface="Calibri"/>
                <a:sym typeface="Calibri"/>
              </a:rPr>
              <a:t>Output is isolated words which is fed to Feature Extractor Component</a:t>
            </a:r>
          </a:p>
          <a:p>
            <a:pPr marL="457200" lvl="0" indent="-393700" rtl="0">
              <a:lnSpc>
                <a:spcPct val="115000"/>
              </a:lnSpc>
              <a:spcBef>
                <a:spcPts val="0"/>
              </a:spcBef>
              <a:buClr>
                <a:srgbClr val="000000"/>
              </a:buClr>
              <a:buSzPct val="100000"/>
              <a:buFont typeface="Calibri"/>
              <a:buChar char="❏"/>
            </a:pPr>
            <a:r>
              <a:rPr lang="en-US" sz="2600">
                <a:latin typeface="Calibri"/>
                <a:ea typeface="Calibri"/>
                <a:cs typeface="Calibri"/>
                <a:sym typeface="Calibri"/>
              </a:rPr>
              <a:t>This component takes input recorded audio and isolates words</a:t>
            </a:r>
          </a:p>
          <a:p>
            <a:pPr marL="457200" lvl="0" indent="-393700" rtl="0">
              <a:lnSpc>
                <a:spcPct val="115000"/>
              </a:lnSpc>
              <a:spcBef>
                <a:spcPts val="0"/>
              </a:spcBef>
              <a:buClr>
                <a:srgbClr val="000000"/>
              </a:buClr>
              <a:buSzPct val="100000"/>
              <a:buFont typeface="Calibri"/>
              <a:buChar char="❏"/>
            </a:pPr>
            <a:r>
              <a:rPr lang="en-US" sz="2600">
                <a:latin typeface="Calibri"/>
                <a:ea typeface="Calibri"/>
                <a:cs typeface="Calibri"/>
                <a:sym typeface="Calibri"/>
              </a:rPr>
              <a:t>It is done by marking regions in audio as speech and</a:t>
            </a:r>
          </a:p>
          <a:p>
            <a:pPr lvl="0" indent="457200">
              <a:lnSpc>
                <a:spcPct val="115000"/>
              </a:lnSpc>
              <a:spcBef>
                <a:spcPts val="0"/>
              </a:spcBef>
              <a:buNone/>
            </a:pPr>
            <a:r>
              <a:rPr lang="en-US" sz="2600">
                <a:latin typeface="Calibri"/>
                <a:ea typeface="Calibri"/>
                <a:cs typeface="Calibri"/>
                <a:sym typeface="Calibri"/>
              </a:rPr>
              <a:t>non-speech</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Feature Extraction component</a:t>
            </a:r>
          </a:p>
        </p:txBody>
      </p:sp>
      <p:sp>
        <p:nvSpPr>
          <p:cNvPr id="103" name="Shape 103"/>
          <p:cNvSpPr txBox="1">
            <a:spLocks noGrp="1"/>
          </p:cNvSpPr>
          <p:nvPr>
            <p:ph type="body" idx="1"/>
          </p:nvPr>
        </p:nvSpPr>
        <p:spPr>
          <a:prstGeom prst="rect">
            <a:avLst/>
          </a:prstGeom>
          <a:noFill/>
          <a:ln>
            <a:noFill/>
          </a:ln>
        </p:spPr>
        <p:txBody>
          <a:bodyPr lIns="91425" tIns="45700" rIns="91425" bIns="45700" anchor="t" anchorCtr="0">
            <a:noAutofit/>
          </a:bodyPr>
          <a:lstStyle/>
          <a:p>
            <a:pPr marL="342900" marR="0" lvl="0" indent="-304800" algn="l" rtl="0">
              <a:lnSpc>
                <a:spcPct val="100000"/>
              </a:lnSpc>
              <a:spcBef>
                <a:spcPts val="0"/>
              </a:spcBef>
              <a:spcAft>
                <a:spcPts val="0"/>
              </a:spcAft>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Input is </a:t>
            </a:r>
            <a:r>
              <a:rPr lang="en-US" sz="2600">
                <a:solidFill>
                  <a:schemeClr val="dk1"/>
                </a:solidFill>
                <a:latin typeface="Calibri"/>
                <a:ea typeface="Calibri"/>
                <a:cs typeface="Calibri"/>
                <a:sym typeface="Calibri"/>
              </a:rPr>
              <a:t>from </a:t>
            </a:r>
            <a:r>
              <a:rPr lang="en-US" sz="2600" b="0" i="0" u="none" strike="noStrike" cap="none" baseline="0">
                <a:solidFill>
                  <a:schemeClr val="dk1"/>
                </a:solidFill>
                <a:latin typeface="Calibri"/>
                <a:ea typeface="Calibri"/>
                <a:cs typeface="Calibri"/>
                <a:sym typeface="Calibri"/>
              </a:rPr>
              <a:t>audio files from Word </a:t>
            </a:r>
            <a:r>
              <a:rPr lang="en-US" sz="2600">
                <a:solidFill>
                  <a:schemeClr val="dk1"/>
                </a:solidFill>
                <a:latin typeface="Calibri"/>
                <a:ea typeface="Calibri"/>
                <a:cs typeface="Calibri"/>
                <a:sym typeface="Calibri"/>
              </a:rPr>
              <a:t>Isolation</a:t>
            </a:r>
            <a:r>
              <a:rPr lang="en-US" sz="2600" b="0" i="0" u="none" strike="noStrike" cap="none" baseline="0">
                <a:solidFill>
                  <a:schemeClr val="dk1"/>
                </a:solidFill>
                <a:latin typeface="Calibri"/>
                <a:ea typeface="Calibri"/>
                <a:cs typeface="Calibri"/>
                <a:sym typeface="Calibri"/>
              </a:rPr>
              <a:t> component </a:t>
            </a:r>
          </a:p>
          <a:p>
            <a:pPr marR="0" lvl="0" algn="l" rtl="0">
              <a:lnSpc>
                <a:spcPct val="100000"/>
              </a:lnSpc>
              <a:spcBef>
                <a:spcPts val="0"/>
              </a:spcBef>
              <a:spcAft>
                <a:spcPts val="0"/>
              </a:spcAft>
              <a:buNone/>
            </a:pPr>
            <a:endParaRPr sz="2600">
              <a:solidFill>
                <a:schemeClr val="dk1"/>
              </a:solidFill>
              <a:latin typeface="Calibri"/>
              <a:ea typeface="Calibri"/>
              <a:cs typeface="Calibri"/>
              <a:sym typeface="Calibri"/>
            </a:endParaRPr>
          </a:p>
          <a:p>
            <a:pPr marL="342900" marR="0" lvl="0" indent="-304800" algn="l" rtl="0">
              <a:lnSpc>
                <a:spcPct val="100000"/>
              </a:lnSpc>
              <a:spcBef>
                <a:spcPts val="640"/>
              </a:spcBef>
              <a:spcAft>
                <a:spcPts val="0"/>
              </a:spcAft>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Output is feature vectors which is fed to </a:t>
            </a:r>
            <a:r>
              <a:rPr lang="en-US" sz="2600">
                <a:solidFill>
                  <a:schemeClr val="dk1"/>
                </a:solidFill>
                <a:latin typeface="Calibri"/>
                <a:ea typeface="Calibri"/>
                <a:cs typeface="Calibri"/>
                <a:sym typeface="Calibri"/>
              </a:rPr>
              <a:t>r</a:t>
            </a:r>
            <a:r>
              <a:rPr lang="en-US" sz="2600" b="0" i="0" u="none" strike="noStrike" cap="none" baseline="0">
                <a:solidFill>
                  <a:schemeClr val="dk1"/>
                </a:solidFill>
                <a:latin typeface="Calibri"/>
                <a:ea typeface="Calibri"/>
                <a:cs typeface="Calibri"/>
                <a:sym typeface="Calibri"/>
              </a:rPr>
              <a:t>ecognition component</a:t>
            </a:r>
          </a:p>
          <a:p>
            <a:pPr marR="0" lvl="0" algn="l" rtl="0">
              <a:lnSpc>
                <a:spcPct val="100000"/>
              </a:lnSpc>
              <a:spcBef>
                <a:spcPts val="640"/>
              </a:spcBef>
              <a:spcAft>
                <a:spcPts val="0"/>
              </a:spcAft>
              <a:buNone/>
            </a:pPr>
            <a:endParaRPr sz="2600">
              <a:solidFill>
                <a:schemeClr val="dk1"/>
              </a:solidFill>
              <a:latin typeface="Calibri"/>
              <a:ea typeface="Calibri"/>
              <a:cs typeface="Calibri"/>
              <a:sym typeface="Calibri"/>
            </a:endParaRPr>
          </a:p>
          <a:p>
            <a:pPr marL="342900" marR="0" lvl="0" indent="-304800" algn="l" rtl="0">
              <a:lnSpc>
                <a:spcPct val="100000"/>
              </a:lnSpc>
              <a:spcBef>
                <a:spcPts val="640"/>
              </a:spcBef>
              <a:spcAft>
                <a:spcPts val="0"/>
              </a:spcAft>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Component </a:t>
            </a:r>
            <a:r>
              <a:rPr lang="en-US" sz="2600">
                <a:solidFill>
                  <a:schemeClr val="dk1"/>
                </a:solidFill>
                <a:latin typeface="Calibri"/>
                <a:ea typeface="Calibri"/>
                <a:cs typeface="Calibri"/>
                <a:sym typeface="Calibri"/>
              </a:rPr>
              <a:t>divides audio in overlapping frames of 25ms</a:t>
            </a:r>
          </a:p>
          <a:p>
            <a:pPr marR="0" lvl="0" algn="l" rtl="0">
              <a:lnSpc>
                <a:spcPct val="100000"/>
              </a:lnSpc>
              <a:spcBef>
                <a:spcPts val="640"/>
              </a:spcBef>
              <a:spcAft>
                <a:spcPts val="0"/>
              </a:spcAft>
              <a:buNone/>
            </a:pPr>
            <a:endParaRPr sz="2600">
              <a:solidFill>
                <a:schemeClr val="dk1"/>
              </a:solidFill>
              <a:latin typeface="Calibri"/>
              <a:ea typeface="Calibri"/>
              <a:cs typeface="Calibri"/>
              <a:sym typeface="Calibri"/>
            </a:endParaRPr>
          </a:p>
          <a:p>
            <a:pPr marL="342900" marR="0" lvl="0" indent="-304800" algn="l" rtl="0">
              <a:lnSpc>
                <a:spcPct val="100000"/>
              </a:lnSpc>
              <a:spcBef>
                <a:spcPts val="640"/>
              </a:spcBef>
              <a:spcAft>
                <a:spcPts val="0"/>
              </a:spcAft>
              <a:buClr>
                <a:schemeClr val="dk1"/>
              </a:buClr>
              <a:buSzPct val="100000"/>
              <a:buFont typeface="Calibri"/>
              <a:buChar char="❏"/>
            </a:pPr>
            <a:r>
              <a:rPr lang="en-US" sz="2600">
                <a:solidFill>
                  <a:schemeClr val="dk1"/>
                </a:solidFill>
                <a:latin typeface="Calibri"/>
                <a:ea typeface="Calibri"/>
                <a:cs typeface="Calibri"/>
                <a:sym typeface="Calibri"/>
              </a:rPr>
              <a:t>It generates MFCC coefficients for each frame and stores them as feature vectors</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136637"/>
            <a:ext cx="8229600" cy="1143000"/>
          </a:xfrm>
          <a:prstGeom prst="rect">
            <a:avLst/>
          </a:prstGeom>
        </p:spPr>
        <p:txBody>
          <a:bodyPr lIns="91425" tIns="91425" rIns="91425" bIns="91425" anchor="b" anchorCtr="0">
            <a:noAutofit/>
          </a:bodyPr>
          <a:lstStyle/>
          <a:p>
            <a:pPr lvl="0" algn="ctr" rtl="0">
              <a:spcBef>
                <a:spcPts val="0"/>
              </a:spcBef>
              <a:buNone/>
            </a:pPr>
            <a:r>
              <a:rPr lang="en-US" sz="4400" b="0" dirty="0">
                <a:solidFill>
                  <a:schemeClr val="tx1"/>
                </a:solidFill>
                <a:latin typeface="Calibri"/>
                <a:ea typeface="Calibri"/>
                <a:cs typeface="Calibri"/>
                <a:sym typeface="Calibri"/>
              </a:rPr>
              <a:t>MFCC</a:t>
            </a:r>
          </a:p>
        </p:txBody>
      </p:sp>
      <p:sp>
        <p:nvSpPr>
          <p:cNvPr id="109" name="Shape 109"/>
          <p:cNvSpPr txBox="1">
            <a:spLocks noGrp="1"/>
          </p:cNvSpPr>
          <p:nvPr>
            <p:ph type="body" idx="1"/>
          </p:nvPr>
        </p:nvSpPr>
        <p:spPr>
          <a:xfrm>
            <a:off x="457200" y="1420825"/>
            <a:ext cx="8229600" cy="4967700"/>
          </a:xfrm>
          <a:prstGeom prst="rect">
            <a:avLst/>
          </a:prstGeom>
        </p:spPr>
        <p:txBody>
          <a:bodyPr lIns="91425" tIns="91425" rIns="91425" bIns="91425" anchor="t" anchorCtr="0">
            <a:noAutofit/>
          </a:bodyPr>
          <a:lstStyle/>
          <a:p>
            <a:pPr marL="457200" lvl="0" indent="-381000" rtl="0">
              <a:lnSpc>
                <a:spcPct val="115000"/>
              </a:lnSpc>
              <a:spcBef>
                <a:spcPts val="0"/>
              </a:spcBef>
              <a:spcAft>
                <a:spcPts val="1000"/>
              </a:spcAft>
              <a:buClr>
                <a:srgbClr val="000000"/>
              </a:buClr>
              <a:buSzPct val="100000"/>
              <a:buFont typeface="Calibri"/>
              <a:buChar char="❏"/>
            </a:pPr>
            <a:r>
              <a:rPr lang="en-US" sz="2400">
                <a:latin typeface="Calibri"/>
                <a:ea typeface="Calibri"/>
                <a:cs typeface="Calibri"/>
                <a:sym typeface="Calibri"/>
              </a:rPr>
              <a:t>Mel Frequency Cepstral Coefficients (MFCCs) features are widely used in automatic speech and speaker recognition</a:t>
            </a:r>
          </a:p>
          <a:p>
            <a:pPr marL="457200" lvl="0" indent="-381000" rtl="0">
              <a:lnSpc>
                <a:spcPct val="115000"/>
              </a:lnSpc>
              <a:spcBef>
                <a:spcPts val="0"/>
              </a:spcBef>
              <a:spcAft>
                <a:spcPts val="1000"/>
              </a:spcAft>
              <a:buClr>
                <a:srgbClr val="000000"/>
              </a:buClr>
              <a:buSzPct val="100000"/>
              <a:buFont typeface="Calibri"/>
              <a:buChar char="❏"/>
            </a:pPr>
            <a:r>
              <a:rPr lang="en-US" sz="2400">
                <a:solidFill>
                  <a:schemeClr val="dk1"/>
                </a:solidFill>
                <a:latin typeface="Calibri"/>
                <a:ea typeface="Calibri"/>
                <a:cs typeface="Calibri"/>
                <a:sym typeface="Calibri"/>
              </a:rPr>
              <a:t>MFCC Features are used to identify the components of the audio signal that are good for identifying the linguistic content and discarding all the other stuff which carries information like background noise, emotion etc. </a:t>
            </a:r>
          </a:p>
          <a:p>
            <a:pPr marL="457200" lvl="0" indent="-381000" rtl="0">
              <a:lnSpc>
                <a:spcPct val="115000"/>
              </a:lnSpc>
              <a:spcBef>
                <a:spcPts val="0"/>
              </a:spcBef>
              <a:buClr>
                <a:srgbClr val="000000"/>
              </a:buClr>
              <a:buSzPct val="100000"/>
              <a:buFont typeface="Calibri"/>
              <a:buChar char="❏"/>
            </a:pPr>
            <a:r>
              <a:rPr lang="en-US" sz="2400">
                <a:latin typeface="Calibri"/>
                <a:ea typeface="Calibri"/>
                <a:cs typeface="Calibri"/>
                <a:sym typeface="Calibri"/>
              </a:rPr>
              <a:t>Sounds generated by a human are filtered by the shape of vocal tract i.e. tongue, teeth etc. The shape of the vocal tract manifests itself in the envelope of the short time power spectrum, and the job of MFCCs is to accurately represent this envelope.</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p:spPr>
        <p:txBody>
          <a:bodyPr lIns="91425" tIns="91425" rIns="91425" bIns="91425" anchor="b" anchorCtr="0">
            <a:noAutofit/>
          </a:bodyPr>
          <a:lstStyle/>
          <a:p>
            <a:pPr lvl="0" algn="ctr" rtl="0">
              <a:spcBef>
                <a:spcPts val="0"/>
              </a:spcBef>
              <a:buNone/>
            </a:pPr>
            <a:r>
              <a:rPr lang="en-US" sz="4400" b="0" dirty="0">
                <a:solidFill>
                  <a:schemeClr val="tx1"/>
                </a:solidFill>
                <a:latin typeface="Calibri"/>
                <a:ea typeface="Calibri"/>
                <a:cs typeface="Calibri"/>
                <a:sym typeface="Calibri"/>
              </a:rPr>
              <a:t>Steps involved in MFCC Calculation</a:t>
            </a:r>
          </a:p>
        </p:txBody>
      </p:sp>
      <p:sp>
        <p:nvSpPr>
          <p:cNvPr id="115" name="Shape 115"/>
          <p:cNvSpPr txBox="1">
            <a:spLocks noGrp="1"/>
          </p:cNvSpPr>
          <p:nvPr>
            <p:ph type="body" idx="1"/>
          </p:nvPr>
        </p:nvSpPr>
        <p:spPr>
          <a:prstGeom prst="rect">
            <a:avLst/>
          </a:prstGeom>
        </p:spPr>
        <p:txBody>
          <a:bodyPr lIns="91425" tIns="91425" rIns="91425" bIns="91425" anchor="t" anchorCtr="0">
            <a:noAutofit/>
          </a:bodyPr>
          <a:lstStyle/>
          <a:p>
            <a:pPr marL="457200" lvl="0" indent="-393700" rtl="0">
              <a:lnSpc>
                <a:spcPct val="115000"/>
              </a:lnSpc>
              <a:spcBef>
                <a:spcPts val="0"/>
              </a:spcBef>
              <a:buClr>
                <a:schemeClr val="dk1"/>
              </a:buClr>
              <a:buSzPct val="100000"/>
              <a:buFont typeface="Calibri"/>
              <a:buAutoNum type="arabicPeriod"/>
            </a:pPr>
            <a:r>
              <a:rPr lang="en-US" sz="2600">
                <a:solidFill>
                  <a:schemeClr val="dk1"/>
                </a:solidFill>
                <a:latin typeface="Calibri"/>
                <a:ea typeface="Calibri"/>
                <a:cs typeface="Calibri"/>
                <a:sym typeface="Calibri"/>
              </a:rPr>
              <a:t>Frame the signal into short frames.</a:t>
            </a:r>
          </a:p>
          <a:p>
            <a:pPr marL="457200" lvl="0" indent="-393700" rtl="0">
              <a:lnSpc>
                <a:spcPct val="115000"/>
              </a:lnSpc>
              <a:spcBef>
                <a:spcPts val="0"/>
              </a:spcBef>
              <a:buClr>
                <a:schemeClr val="dk1"/>
              </a:buClr>
              <a:buSzPct val="100000"/>
              <a:buFont typeface="Calibri"/>
              <a:buAutoNum type="arabicPeriod"/>
            </a:pPr>
            <a:r>
              <a:rPr lang="en-US" sz="2600">
                <a:solidFill>
                  <a:schemeClr val="dk1"/>
                </a:solidFill>
                <a:latin typeface="Calibri"/>
                <a:ea typeface="Calibri"/>
                <a:cs typeface="Calibri"/>
                <a:sym typeface="Calibri"/>
              </a:rPr>
              <a:t>For each frame calculate the periodogram estimate of the power spectrum.</a:t>
            </a:r>
          </a:p>
          <a:p>
            <a:pPr marL="457200" lvl="0" indent="-393700" rtl="0">
              <a:lnSpc>
                <a:spcPct val="115000"/>
              </a:lnSpc>
              <a:spcBef>
                <a:spcPts val="0"/>
              </a:spcBef>
              <a:buClr>
                <a:schemeClr val="dk1"/>
              </a:buClr>
              <a:buSzPct val="100000"/>
              <a:buFont typeface="Calibri"/>
              <a:buAutoNum type="arabicPeriod"/>
            </a:pPr>
            <a:r>
              <a:rPr lang="en-US" sz="2600">
                <a:solidFill>
                  <a:schemeClr val="dk1"/>
                </a:solidFill>
                <a:latin typeface="Calibri"/>
                <a:ea typeface="Calibri"/>
                <a:cs typeface="Calibri"/>
                <a:sym typeface="Calibri"/>
              </a:rPr>
              <a:t>Apply the mel filterbank to the power spectra, sum the energy in each filter.</a:t>
            </a:r>
          </a:p>
          <a:p>
            <a:pPr marL="457200" lvl="0" indent="-393700" rtl="0">
              <a:lnSpc>
                <a:spcPct val="115000"/>
              </a:lnSpc>
              <a:spcBef>
                <a:spcPts val="0"/>
              </a:spcBef>
              <a:buClr>
                <a:schemeClr val="dk1"/>
              </a:buClr>
              <a:buSzPct val="100000"/>
              <a:buFont typeface="Calibri"/>
              <a:buAutoNum type="arabicPeriod"/>
            </a:pPr>
            <a:r>
              <a:rPr lang="en-US" sz="2600">
                <a:solidFill>
                  <a:schemeClr val="dk1"/>
                </a:solidFill>
                <a:latin typeface="Calibri"/>
                <a:ea typeface="Calibri"/>
                <a:cs typeface="Calibri"/>
                <a:sym typeface="Calibri"/>
              </a:rPr>
              <a:t>Take the logarithm of all filterbank energies.</a:t>
            </a:r>
          </a:p>
          <a:p>
            <a:pPr marL="457200" lvl="0" indent="-393700" rtl="0">
              <a:lnSpc>
                <a:spcPct val="115000"/>
              </a:lnSpc>
              <a:spcBef>
                <a:spcPts val="0"/>
              </a:spcBef>
              <a:buClr>
                <a:schemeClr val="dk1"/>
              </a:buClr>
              <a:buSzPct val="100000"/>
              <a:buFont typeface="Calibri"/>
              <a:buAutoNum type="arabicPeriod"/>
            </a:pPr>
            <a:r>
              <a:rPr lang="en-US" sz="2600">
                <a:solidFill>
                  <a:schemeClr val="dk1"/>
                </a:solidFill>
                <a:latin typeface="Calibri"/>
                <a:ea typeface="Calibri"/>
                <a:cs typeface="Calibri"/>
                <a:sym typeface="Calibri"/>
              </a:rPr>
              <a:t>Take the DCT of the log filterbank energies.</a:t>
            </a:r>
          </a:p>
          <a:p>
            <a:pPr marL="457200" lvl="0" indent="-393700" rtl="0">
              <a:lnSpc>
                <a:spcPct val="115000"/>
              </a:lnSpc>
              <a:spcBef>
                <a:spcPts val="0"/>
              </a:spcBef>
              <a:buClr>
                <a:schemeClr val="dk1"/>
              </a:buClr>
              <a:buSzPct val="100000"/>
              <a:buFont typeface="Calibri"/>
              <a:buAutoNum type="arabicPeriod"/>
            </a:pPr>
            <a:r>
              <a:rPr lang="en-US" sz="2600">
                <a:solidFill>
                  <a:schemeClr val="dk1"/>
                </a:solidFill>
                <a:latin typeface="Calibri"/>
                <a:ea typeface="Calibri"/>
                <a:cs typeface="Calibri"/>
                <a:sym typeface="Calibri"/>
              </a:rPr>
              <a:t>Keep DCT coefficients 2-13, discard the rest.</a:t>
            </a:r>
          </a:p>
          <a:p>
            <a:pPr marL="457200" lvl="0" indent="-393700" rtl="0">
              <a:lnSpc>
                <a:spcPct val="115000"/>
              </a:lnSpc>
              <a:spcBef>
                <a:spcPts val="0"/>
              </a:spcBef>
              <a:buClr>
                <a:schemeClr val="dk1"/>
              </a:buClr>
              <a:buSzPct val="100000"/>
              <a:buFont typeface="Calibri"/>
              <a:buAutoNum type="arabicPeriod"/>
            </a:pPr>
            <a:r>
              <a:rPr lang="en-US" sz="2600">
                <a:solidFill>
                  <a:schemeClr val="dk1"/>
                </a:solidFill>
                <a:latin typeface="Calibri"/>
                <a:ea typeface="Calibri"/>
                <a:cs typeface="Calibri"/>
                <a:sym typeface="Calibri"/>
              </a:rPr>
              <a:t>Calculate delta and delta-delta coefficients for greater accuracy</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Recognition component</a:t>
            </a:r>
          </a:p>
        </p:txBody>
      </p:sp>
      <p:sp>
        <p:nvSpPr>
          <p:cNvPr id="121" name="Shape 121"/>
          <p:cNvSpPr txBox="1">
            <a:spLocks noGrp="1"/>
          </p:cNvSpPr>
          <p:nvPr>
            <p:ph type="body" idx="1"/>
          </p:nvPr>
        </p:nvSpPr>
        <p:spPr>
          <a:prstGeom prst="rect">
            <a:avLst/>
          </a:prstGeom>
          <a:noFill/>
          <a:ln>
            <a:noFill/>
          </a:ln>
        </p:spPr>
        <p:txBody>
          <a:bodyPr lIns="91425" tIns="45700" rIns="91425" bIns="45700" anchor="t" anchorCtr="0">
            <a:noAutofit/>
          </a:bodyPr>
          <a:lstStyle/>
          <a:p>
            <a:pPr marL="342900" marR="0" lvl="0" indent="-304800" algn="l" rtl="0">
              <a:lnSpc>
                <a:spcPct val="100000"/>
              </a:lnSpc>
              <a:spcBef>
                <a:spcPts val="0"/>
              </a:spcBef>
              <a:spcAft>
                <a:spcPts val="0"/>
              </a:spcAft>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Input is feature vectors from Feature Extraction component</a:t>
            </a:r>
          </a:p>
          <a:p>
            <a:pPr marR="0" lvl="0" algn="l" rtl="0">
              <a:lnSpc>
                <a:spcPct val="100000"/>
              </a:lnSpc>
              <a:spcBef>
                <a:spcPts val="0"/>
              </a:spcBef>
              <a:spcAft>
                <a:spcPts val="0"/>
              </a:spcAft>
              <a:buNone/>
            </a:pPr>
            <a:endParaRPr sz="2600">
              <a:solidFill>
                <a:schemeClr val="dk1"/>
              </a:solidFill>
              <a:latin typeface="Calibri"/>
              <a:ea typeface="Calibri"/>
              <a:cs typeface="Calibri"/>
              <a:sym typeface="Calibri"/>
            </a:endParaRPr>
          </a:p>
          <a:p>
            <a:pPr marL="342900" marR="0" lvl="0" indent="-304800" algn="l" rtl="0">
              <a:lnSpc>
                <a:spcPct val="100000"/>
              </a:lnSpc>
              <a:spcBef>
                <a:spcPts val="640"/>
              </a:spcBef>
              <a:spcAft>
                <a:spcPts val="0"/>
              </a:spcAft>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Output is text </a:t>
            </a:r>
            <a:r>
              <a:rPr lang="en-US" sz="2600">
                <a:solidFill>
                  <a:schemeClr val="dk1"/>
                </a:solidFill>
                <a:latin typeface="Calibri"/>
                <a:ea typeface="Calibri"/>
                <a:cs typeface="Calibri"/>
                <a:sym typeface="Calibri"/>
              </a:rPr>
              <a:t>corresponding</a:t>
            </a:r>
            <a:r>
              <a:rPr lang="en-US" sz="2600" b="0" i="0" u="none" strike="noStrike" cap="none" baseline="0">
                <a:solidFill>
                  <a:schemeClr val="dk1"/>
                </a:solidFill>
                <a:latin typeface="Calibri"/>
                <a:ea typeface="Calibri"/>
                <a:cs typeface="Calibri"/>
                <a:sym typeface="Calibri"/>
              </a:rPr>
              <a:t> to recognized speech</a:t>
            </a:r>
          </a:p>
          <a:p>
            <a:pPr marR="0" lvl="0" algn="l" rtl="0">
              <a:lnSpc>
                <a:spcPct val="100000"/>
              </a:lnSpc>
              <a:spcBef>
                <a:spcPts val="640"/>
              </a:spcBef>
              <a:spcAft>
                <a:spcPts val="0"/>
              </a:spcAft>
              <a:buNone/>
            </a:pPr>
            <a:endParaRPr sz="2600">
              <a:solidFill>
                <a:schemeClr val="dk1"/>
              </a:solidFill>
              <a:latin typeface="Calibri"/>
              <a:ea typeface="Calibri"/>
              <a:cs typeface="Calibri"/>
              <a:sym typeface="Calibri"/>
            </a:endParaRPr>
          </a:p>
          <a:p>
            <a:pPr marL="342900" marR="0" lvl="0" indent="-304800" algn="l" rtl="0">
              <a:lnSpc>
                <a:spcPct val="100000"/>
              </a:lnSpc>
              <a:spcBef>
                <a:spcPts val="640"/>
              </a:spcBef>
              <a:spcAft>
                <a:spcPts val="0"/>
              </a:spcAft>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Recognition Component </a:t>
            </a:r>
            <a:r>
              <a:rPr lang="en-US" sz="2600">
                <a:solidFill>
                  <a:schemeClr val="dk1"/>
                </a:solidFill>
                <a:latin typeface="Calibri"/>
                <a:ea typeface="Calibri"/>
                <a:cs typeface="Calibri"/>
                <a:sym typeface="Calibri"/>
              </a:rPr>
              <a:t>uses one of the following two approaches:</a:t>
            </a:r>
          </a:p>
          <a:p>
            <a:pPr marL="914400" marR="0" lvl="0" indent="-393700" algn="l" rtl="0">
              <a:lnSpc>
                <a:spcPct val="100000"/>
              </a:lnSpc>
              <a:spcBef>
                <a:spcPts val="640"/>
              </a:spcBef>
              <a:spcAft>
                <a:spcPts val="0"/>
              </a:spcAft>
              <a:buClr>
                <a:schemeClr val="dk1"/>
              </a:buClr>
              <a:buSzPct val="100000"/>
              <a:buFont typeface="Calibri"/>
              <a:buChar char="❏"/>
            </a:pPr>
            <a:r>
              <a:rPr lang="en-US" sz="2600">
                <a:solidFill>
                  <a:schemeClr val="dk1"/>
                </a:solidFill>
                <a:latin typeface="Calibri"/>
                <a:ea typeface="Calibri"/>
                <a:cs typeface="Calibri"/>
                <a:sym typeface="Calibri"/>
              </a:rPr>
              <a:t>Dynamic Time Warping (DTW)</a:t>
            </a:r>
          </a:p>
          <a:p>
            <a:pPr marL="914400" marR="0" lvl="0" indent="-393700" algn="l" rtl="0">
              <a:lnSpc>
                <a:spcPct val="100000"/>
              </a:lnSpc>
              <a:spcBef>
                <a:spcPts val="640"/>
              </a:spcBef>
              <a:spcAft>
                <a:spcPts val="0"/>
              </a:spcAft>
              <a:buClr>
                <a:schemeClr val="dk1"/>
              </a:buClr>
              <a:buSzPct val="100000"/>
              <a:buFont typeface="Calibri"/>
              <a:buChar char="❏"/>
            </a:pPr>
            <a:r>
              <a:rPr lang="en-US" sz="2600">
                <a:solidFill>
                  <a:schemeClr val="dk1"/>
                </a:solidFill>
                <a:latin typeface="Calibri"/>
                <a:ea typeface="Calibri"/>
                <a:cs typeface="Calibri"/>
                <a:sym typeface="Calibri"/>
              </a:rPr>
              <a:t>Hidden Markov Model (HMM)</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7" name="Shape 12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dirty="0">
                <a:solidFill>
                  <a:schemeClr val="tx1"/>
                </a:solidFill>
                <a:latin typeface="Calibri"/>
                <a:ea typeface="Calibri"/>
                <a:cs typeface="Calibri"/>
                <a:sym typeface="Calibri"/>
              </a:rPr>
              <a:t>Dynamic Time Warping (DTW)</a:t>
            </a:r>
          </a:p>
        </p:txBody>
      </p:sp>
      <p:sp>
        <p:nvSpPr>
          <p:cNvPr id="126" name="Shape 126"/>
          <p:cNvSpPr txBox="1">
            <a:spLocks noGrp="1"/>
          </p:cNvSpPr>
          <p:nvPr>
            <p:ph type="body" idx="1"/>
          </p:nvPr>
        </p:nvSpPr>
        <p:spPr>
          <a:prstGeom prst="rect">
            <a:avLst/>
          </a:prstGeom>
          <a:noFill/>
          <a:ln>
            <a:noFill/>
          </a:ln>
        </p:spPr>
        <p:txBody>
          <a:bodyPr lIns="91425" tIns="91425" rIns="91425" bIns="91425" anchor="t" anchorCtr="0">
            <a:noAutofit/>
          </a:bodyPr>
          <a:lstStyle/>
          <a:p>
            <a:pPr marL="457200" marR="0" lvl="0" indent="-393700" algn="l" rtl="0">
              <a:lnSpc>
                <a:spcPct val="100000"/>
              </a:lnSpc>
              <a:spcBef>
                <a:spcPts val="0"/>
              </a:spcBef>
              <a:spcAft>
                <a:spcPts val="0"/>
              </a:spcAft>
              <a:buClr>
                <a:srgbClr val="000000"/>
              </a:buClr>
              <a:buSzPct val="100000"/>
              <a:buFont typeface="Calibri"/>
              <a:buChar char="❏"/>
            </a:pPr>
            <a:r>
              <a:rPr lang="en-US" sz="2600">
                <a:latin typeface="Calibri"/>
                <a:ea typeface="Calibri"/>
                <a:cs typeface="Calibri"/>
                <a:sym typeface="Calibri"/>
              </a:rPr>
              <a:t>Dynamic time warping is an algorithm for measuring similarity between two sequences that may vary in time or speed</a:t>
            </a:r>
          </a:p>
          <a:p>
            <a:pPr marR="0" lvl="0" algn="l" rtl="0">
              <a:lnSpc>
                <a:spcPct val="100000"/>
              </a:lnSpc>
              <a:spcBef>
                <a:spcPts val="0"/>
              </a:spcBef>
              <a:spcAft>
                <a:spcPts val="0"/>
              </a:spcAft>
              <a:buNone/>
            </a:pPr>
            <a:endParaRPr sz="2600">
              <a:latin typeface="Calibri"/>
              <a:ea typeface="Calibri"/>
              <a:cs typeface="Calibri"/>
              <a:sym typeface="Calibri"/>
            </a:endParaRPr>
          </a:p>
          <a:p>
            <a:pPr marL="457200" marR="0" lvl="0" indent="-393700" algn="l" rtl="0">
              <a:lnSpc>
                <a:spcPct val="100000"/>
              </a:lnSpc>
              <a:spcBef>
                <a:spcPts val="0"/>
              </a:spcBef>
              <a:spcAft>
                <a:spcPts val="0"/>
              </a:spcAft>
              <a:buClr>
                <a:srgbClr val="000000"/>
              </a:buClr>
              <a:buSzPct val="100000"/>
              <a:buFont typeface="Calibri"/>
              <a:buChar char="❏"/>
            </a:pPr>
            <a:r>
              <a:rPr lang="en-US" sz="2600">
                <a:latin typeface="Calibri"/>
                <a:ea typeface="Calibri"/>
                <a:cs typeface="Calibri"/>
                <a:sym typeface="Calibri"/>
              </a:rPr>
              <a:t>DTW has been applied to video, audio, and graphics – indeed, any data that can be turned into a linear representation can be analyzed with DTW</a:t>
            </a:r>
          </a:p>
          <a:p>
            <a:pPr marR="0" lvl="0" algn="l" rtl="0">
              <a:lnSpc>
                <a:spcPct val="100000"/>
              </a:lnSpc>
              <a:spcBef>
                <a:spcPts val="0"/>
              </a:spcBef>
              <a:spcAft>
                <a:spcPts val="0"/>
              </a:spcAft>
              <a:buNone/>
            </a:pPr>
            <a:endParaRPr sz="2600">
              <a:latin typeface="Calibri"/>
              <a:ea typeface="Calibri"/>
              <a:cs typeface="Calibri"/>
              <a:sym typeface="Calibri"/>
            </a:endParaRPr>
          </a:p>
          <a:p>
            <a:pPr marL="457200" marR="0" lvl="0" indent="-393700" algn="l" rtl="0">
              <a:lnSpc>
                <a:spcPct val="100000"/>
              </a:lnSpc>
              <a:spcBef>
                <a:spcPts val="0"/>
              </a:spcBef>
              <a:spcAft>
                <a:spcPts val="0"/>
              </a:spcAft>
              <a:buClr>
                <a:srgbClr val="000000"/>
              </a:buClr>
              <a:buSzPct val="100000"/>
              <a:buFont typeface="Calibri"/>
              <a:buChar char="❏"/>
            </a:pPr>
            <a:r>
              <a:rPr lang="en-US" sz="2600">
                <a:latin typeface="Calibri"/>
                <a:ea typeface="Calibri"/>
                <a:cs typeface="Calibri"/>
                <a:sym typeface="Calibri"/>
              </a:rPr>
              <a:t>A well-known application has been automatic speech recognition, to cope with different speaking speeds of different users</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prstGeom prst="rect">
            <a:avLst/>
          </a:prstGeom>
        </p:spPr>
        <p:txBody>
          <a:bodyPr lIns="91425" tIns="91425" rIns="91425" bIns="91425" anchor="b" anchorCtr="0">
            <a:noAutofit/>
          </a:bodyPr>
          <a:lstStyle/>
          <a:p>
            <a:pPr lvl="0" algn="ctr" rtl="0">
              <a:spcBef>
                <a:spcPts val="0"/>
              </a:spcBef>
              <a:buNone/>
            </a:pPr>
            <a:r>
              <a:rPr lang="en-US" sz="4400" b="0" dirty="0">
                <a:solidFill>
                  <a:schemeClr val="tx1"/>
                </a:solidFill>
                <a:latin typeface="Calibri"/>
                <a:ea typeface="Calibri"/>
                <a:cs typeface="Calibri"/>
                <a:sym typeface="Calibri"/>
              </a:rPr>
              <a:t>Hidden Markov Model (HMM)</a:t>
            </a:r>
          </a:p>
        </p:txBody>
      </p:sp>
      <p:sp>
        <p:nvSpPr>
          <p:cNvPr id="133" name="Shape 133"/>
          <p:cNvSpPr txBox="1">
            <a:spLocks noGrp="1"/>
          </p:cNvSpPr>
          <p:nvPr>
            <p:ph type="body" idx="1"/>
          </p:nvPr>
        </p:nvSpPr>
        <p:spPr>
          <a:prstGeom prst="rect">
            <a:avLst/>
          </a:prstGeom>
        </p:spPr>
        <p:txBody>
          <a:bodyPr lIns="91425" tIns="91425" rIns="91425" bIns="91425" anchor="t" anchorCtr="0">
            <a:noAutofit/>
          </a:bodyPr>
          <a:lstStyle/>
          <a:p>
            <a:pPr marL="457200" lvl="0" indent="-393700" rtl="0">
              <a:spcBef>
                <a:spcPts val="0"/>
              </a:spcBef>
              <a:spcAft>
                <a:spcPts val="1000"/>
              </a:spcAft>
              <a:buClr>
                <a:srgbClr val="000000"/>
              </a:buClr>
              <a:buSzPct val="100000"/>
              <a:buFont typeface="Calibri"/>
              <a:buChar char="❏"/>
            </a:pPr>
            <a:r>
              <a:rPr lang="en-US" sz="2600">
                <a:latin typeface="Calibri"/>
                <a:ea typeface="Calibri"/>
                <a:cs typeface="Calibri"/>
                <a:sym typeface="Calibri"/>
              </a:rPr>
              <a:t>HMM is a statistical Markov model in which the system being modeled is assumed to be a Markov process with unobserved (hidden) states</a:t>
            </a:r>
          </a:p>
          <a:p>
            <a:pPr marL="457200" lvl="0" indent="-393700" rtl="0">
              <a:spcBef>
                <a:spcPts val="0"/>
              </a:spcBef>
              <a:buClr>
                <a:srgbClr val="000000"/>
              </a:buClr>
              <a:buSzPct val="100000"/>
              <a:buFont typeface="Calibri"/>
              <a:buChar char="❏"/>
            </a:pPr>
            <a:r>
              <a:rPr lang="en-US" sz="2600">
                <a:latin typeface="Calibri"/>
                <a:ea typeface="Calibri"/>
                <a:cs typeface="Calibri"/>
                <a:sym typeface="Calibri"/>
              </a:rPr>
              <a:t>HMM is characterized by three probability measures:</a:t>
            </a:r>
          </a:p>
          <a:p>
            <a:pPr marL="914400" lvl="0" indent="-393700" rtl="0">
              <a:spcBef>
                <a:spcPts val="0"/>
              </a:spcBef>
              <a:buClr>
                <a:srgbClr val="000000"/>
              </a:buClr>
              <a:buSzPct val="100000"/>
              <a:buFont typeface="Calibri"/>
              <a:buChar char="❏"/>
            </a:pPr>
            <a:r>
              <a:rPr lang="en-US" sz="2600">
                <a:latin typeface="Calibri"/>
                <a:ea typeface="Calibri"/>
                <a:cs typeface="Calibri"/>
                <a:sym typeface="Calibri"/>
              </a:rPr>
              <a:t>A - State transition probability distribution matrix </a:t>
            </a:r>
          </a:p>
          <a:p>
            <a:pPr marL="914400" lvl="0" indent="-393700" rtl="0">
              <a:spcBef>
                <a:spcPts val="0"/>
              </a:spcBef>
              <a:buClr>
                <a:srgbClr val="000000"/>
              </a:buClr>
              <a:buSzPct val="100000"/>
              <a:buFont typeface="Calibri"/>
              <a:buChar char="❏"/>
            </a:pPr>
            <a:r>
              <a:rPr lang="en-US" sz="2600">
                <a:latin typeface="Calibri"/>
                <a:ea typeface="Calibri"/>
                <a:cs typeface="Calibri"/>
                <a:sym typeface="Calibri"/>
              </a:rPr>
              <a:t>B - Observation symbol probability distribution in state </a:t>
            </a:r>
          </a:p>
          <a:p>
            <a:pPr marL="914400" lvl="0" indent="-393700" rtl="0">
              <a:spcBef>
                <a:spcPts val="0"/>
              </a:spcBef>
              <a:spcAft>
                <a:spcPts val="1000"/>
              </a:spcAft>
              <a:buClr>
                <a:srgbClr val="000000"/>
              </a:buClr>
              <a:buSzPct val="100000"/>
              <a:buFont typeface="Calibri"/>
              <a:buChar char="❏"/>
            </a:pPr>
            <a:r>
              <a:rPr lang="en-US" sz="2600" b="1">
                <a:solidFill>
                  <a:schemeClr val="dk1"/>
                </a:solidFill>
                <a:latin typeface="Calibri"/>
                <a:ea typeface="Calibri"/>
                <a:cs typeface="Calibri"/>
                <a:sym typeface="Calibri"/>
              </a:rPr>
              <a:t>𝜋</a:t>
            </a:r>
            <a:r>
              <a:rPr lang="en-US" sz="2600">
                <a:solidFill>
                  <a:schemeClr val="dk1"/>
                </a:solidFill>
                <a:latin typeface="Calibri"/>
                <a:ea typeface="Calibri"/>
                <a:cs typeface="Calibri"/>
                <a:sym typeface="Calibri"/>
              </a:rPr>
              <a:t> - Initial state distribution</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457200" y="457200"/>
            <a:ext cx="8229600" cy="1143000"/>
          </a:xfrm>
          <a:prstGeom prst="rect">
            <a:avLst/>
          </a:prstGeom>
        </p:spPr>
        <p:txBody>
          <a:bodyPr lIns="91425" tIns="91425" rIns="91425" bIns="91425" anchor="b" anchorCtr="0">
            <a:noAutofit/>
          </a:bodyPr>
          <a:lstStyle/>
          <a:p>
            <a:pPr lvl="0" algn="ctr" rtl="0">
              <a:spcBef>
                <a:spcPts val="0"/>
              </a:spcBef>
              <a:buNone/>
            </a:pPr>
            <a:r>
              <a:rPr lang="en-US" sz="4400" b="0" dirty="0">
                <a:solidFill>
                  <a:schemeClr val="tx1"/>
                </a:solidFill>
                <a:latin typeface="Calibri"/>
                <a:ea typeface="Calibri"/>
                <a:cs typeface="Calibri"/>
                <a:sym typeface="Calibri"/>
              </a:rPr>
              <a:t>Applications of HMM in Speech Recognition</a:t>
            </a:r>
          </a:p>
        </p:txBody>
      </p:sp>
      <p:sp>
        <p:nvSpPr>
          <p:cNvPr id="139" name="Shape 139"/>
          <p:cNvSpPr txBox="1">
            <a:spLocks noGrp="1"/>
          </p:cNvSpPr>
          <p:nvPr>
            <p:ph type="body" idx="1"/>
          </p:nvPr>
        </p:nvSpPr>
        <p:spPr>
          <a:xfrm>
            <a:off x="216725" y="1600200"/>
            <a:ext cx="8777699" cy="4967700"/>
          </a:xfrm>
          <a:prstGeom prst="rect">
            <a:avLst/>
          </a:prstGeom>
        </p:spPr>
        <p:txBody>
          <a:bodyPr lIns="91425" tIns="91425" rIns="91425" bIns="91425" anchor="t" anchorCtr="0">
            <a:noAutofit/>
          </a:bodyPr>
          <a:lstStyle/>
          <a:p>
            <a:pPr rtl="0">
              <a:spcBef>
                <a:spcPts val="0"/>
              </a:spcBef>
              <a:spcAft>
                <a:spcPts val="1000"/>
              </a:spcAft>
              <a:buNone/>
            </a:pPr>
            <a:r>
              <a:rPr lang="en-US" sz="2600">
                <a:latin typeface="Calibri"/>
                <a:ea typeface="Calibri"/>
                <a:cs typeface="Calibri"/>
                <a:sym typeface="Calibri"/>
              </a:rPr>
              <a:t>HMM has three major applications in speech recognition systems:</a:t>
            </a:r>
          </a:p>
          <a:p>
            <a:pPr marL="457200" lvl="0" indent="-393700" rtl="0">
              <a:spcBef>
                <a:spcPts val="0"/>
              </a:spcBef>
              <a:spcAft>
                <a:spcPts val="1000"/>
              </a:spcAft>
              <a:buClr>
                <a:srgbClr val="000000"/>
              </a:buClr>
              <a:buSzPct val="100000"/>
              <a:buFont typeface="Calibri"/>
              <a:buAutoNum type="arabicPeriod"/>
            </a:pPr>
            <a:r>
              <a:rPr lang="en-US" sz="2600">
                <a:latin typeface="Calibri"/>
                <a:ea typeface="Calibri"/>
                <a:cs typeface="Calibri"/>
                <a:sym typeface="Calibri"/>
              </a:rPr>
              <a:t>Compute probability of observation sequence given the HMM (Forward-backward algorithm)</a:t>
            </a:r>
          </a:p>
          <a:p>
            <a:pPr marL="457200" lvl="0" indent="-393700" rtl="0">
              <a:spcBef>
                <a:spcPts val="0"/>
              </a:spcBef>
              <a:spcAft>
                <a:spcPts val="1000"/>
              </a:spcAft>
              <a:buClr>
                <a:srgbClr val="000000"/>
              </a:buClr>
              <a:buSzPct val="100000"/>
              <a:buFont typeface="Calibri"/>
              <a:buAutoNum type="arabicPeriod"/>
            </a:pPr>
            <a:r>
              <a:rPr lang="en-US" sz="2600">
                <a:latin typeface="Calibri"/>
                <a:ea typeface="Calibri"/>
                <a:cs typeface="Calibri"/>
                <a:sym typeface="Calibri"/>
              </a:rPr>
              <a:t>Choose state sequence given the observation sequence and HMM (Viterbi algorithm)</a:t>
            </a:r>
          </a:p>
          <a:p>
            <a:pPr marL="457200" lvl="0" indent="-393700" rtl="0">
              <a:spcBef>
                <a:spcPts val="0"/>
              </a:spcBef>
              <a:spcAft>
                <a:spcPts val="1000"/>
              </a:spcAft>
              <a:buClr>
                <a:srgbClr val="000000"/>
              </a:buClr>
              <a:buSzPct val="100000"/>
              <a:buFont typeface="Calibri"/>
              <a:buAutoNum type="arabicPeriod"/>
            </a:pPr>
            <a:r>
              <a:rPr lang="en-US" sz="2600">
                <a:latin typeface="Calibri"/>
                <a:ea typeface="Calibri"/>
                <a:cs typeface="Calibri"/>
                <a:sym typeface="Calibri"/>
              </a:rPr>
              <a:t>Adjust parameters of HMM to maximize probability of observation sequence (Baum-Welch algorithm)</a:t>
            </a:r>
          </a:p>
          <a:p>
            <a:pPr rtl="0">
              <a:spcBef>
                <a:spcPts val="0"/>
              </a:spcBef>
              <a:spcAft>
                <a:spcPts val="1000"/>
              </a:spcAft>
              <a:buNone/>
            </a:pPr>
            <a:endParaRPr sz="2600">
              <a:latin typeface="Calibri"/>
              <a:ea typeface="Calibri"/>
              <a:cs typeface="Calibri"/>
              <a:sym typeface="Calibri"/>
            </a:endParaRPr>
          </a:p>
          <a:p>
            <a:pPr lvl="0" rtl="0">
              <a:spcBef>
                <a:spcPts val="0"/>
              </a:spcBef>
              <a:spcAft>
                <a:spcPts val="1000"/>
              </a:spcAft>
              <a:buNone/>
            </a:pPr>
            <a:r>
              <a:rPr lang="en-US" sz="2400">
                <a:latin typeface="Calibri"/>
                <a:ea typeface="Calibri"/>
                <a:cs typeface="Calibri"/>
                <a:sym typeface="Calibri"/>
              </a:rPr>
              <a:t>In our system, relevant applications are 3 (training) and 1 (detection)</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prstGeom prst="rect">
            <a:avLst/>
          </a:prstGeom>
        </p:spPr>
        <p:txBody>
          <a:bodyPr lIns="91425" tIns="91425" rIns="91425" bIns="91425" anchor="b" anchorCtr="0">
            <a:noAutofit/>
          </a:bodyPr>
          <a:lstStyle/>
          <a:p>
            <a:pPr lvl="0" algn="ctr" rtl="0">
              <a:spcBef>
                <a:spcPts val="0"/>
              </a:spcBef>
              <a:buNone/>
            </a:pPr>
            <a:r>
              <a:rPr lang="en-US" sz="4400" b="0" dirty="0">
                <a:solidFill>
                  <a:schemeClr val="tx1"/>
                </a:solidFill>
                <a:latin typeface="Calibri"/>
                <a:ea typeface="Calibri"/>
                <a:cs typeface="Calibri"/>
                <a:sym typeface="Calibri"/>
              </a:rPr>
              <a:t>Baum-Welch Algorithm</a:t>
            </a:r>
          </a:p>
        </p:txBody>
      </p:sp>
      <p:sp>
        <p:nvSpPr>
          <p:cNvPr id="145" name="Shape 145"/>
          <p:cNvSpPr txBox="1">
            <a:spLocks noGrp="1"/>
          </p:cNvSpPr>
          <p:nvPr>
            <p:ph type="body" idx="1"/>
          </p:nvPr>
        </p:nvSpPr>
        <p:spPr>
          <a:xfrm>
            <a:off x="457200" y="1676400"/>
            <a:ext cx="8229600" cy="4967700"/>
          </a:xfrm>
          <a:prstGeom prst="rect">
            <a:avLst/>
          </a:prstGeom>
        </p:spPr>
        <p:txBody>
          <a:bodyPr lIns="91425" tIns="91425" rIns="91425" bIns="91425" anchor="t" anchorCtr="0">
            <a:noAutofit/>
          </a:bodyPr>
          <a:lstStyle/>
          <a:p>
            <a:pPr marL="914400" lvl="0" indent="-393700" rtl="0">
              <a:spcBef>
                <a:spcPts val="0"/>
              </a:spcBef>
              <a:spcAft>
                <a:spcPts val="1000"/>
              </a:spcAft>
              <a:buClr>
                <a:srgbClr val="000000"/>
              </a:buClr>
              <a:buSzPct val="100000"/>
              <a:buFont typeface="Calibri"/>
              <a:buChar char="❏"/>
            </a:pPr>
            <a:r>
              <a:rPr lang="en-US" sz="2600" dirty="0">
                <a:latin typeface="Calibri"/>
                <a:ea typeface="Calibri"/>
                <a:cs typeface="Calibri"/>
                <a:sym typeface="Calibri"/>
              </a:rPr>
              <a:t>It makes use of Expectation-Maximization (EM) Algorithm </a:t>
            </a:r>
          </a:p>
          <a:p>
            <a:pPr marL="914400" lvl="0" indent="-393700" rtl="0">
              <a:spcBef>
                <a:spcPts val="0"/>
              </a:spcBef>
              <a:spcAft>
                <a:spcPts val="1000"/>
              </a:spcAft>
              <a:buClr>
                <a:srgbClr val="000000"/>
              </a:buClr>
              <a:buSzPct val="100000"/>
              <a:buFont typeface="Calibri"/>
              <a:buChar char="❏"/>
            </a:pPr>
            <a:r>
              <a:rPr lang="en-US" sz="2600" dirty="0">
                <a:latin typeface="Calibri"/>
                <a:ea typeface="Calibri"/>
                <a:cs typeface="Calibri"/>
                <a:sym typeface="Calibri"/>
              </a:rPr>
              <a:t>It outputs maximum likelihood estimate of parameters of the HMM, given a set of observed feature vectors</a:t>
            </a:r>
          </a:p>
          <a:p>
            <a:pPr marL="914400" lvl="0" indent="-393700" rtl="0">
              <a:spcBef>
                <a:spcPts val="0"/>
              </a:spcBef>
              <a:spcAft>
                <a:spcPts val="1000"/>
              </a:spcAft>
              <a:buClr>
                <a:srgbClr val="000000"/>
              </a:buClr>
              <a:buSzPct val="100000"/>
              <a:buFont typeface="Calibri"/>
              <a:buChar char="❏"/>
            </a:pPr>
            <a:r>
              <a:rPr lang="en-US" sz="2600" dirty="0">
                <a:latin typeface="Calibri"/>
                <a:ea typeface="Calibri"/>
                <a:cs typeface="Calibri"/>
                <a:sym typeface="Calibri"/>
              </a:rPr>
              <a:t>It is used to train the HMM using the training data</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Speech Recognition</a:t>
            </a:r>
          </a:p>
        </p:txBody>
      </p:sp>
      <p:sp>
        <p:nvSpPr>
          <p:cNvPr id="43" name="Shape 43"/>
          <p:cNvSpPr txBox="1">
            <a:spLocks noGrp="1"/>
          </p:cNvSpPr>
          <p:nvPr>
            <p:ph type="body" idx="1"/>
          </p:nvPr>
        </p:nvSpPr>
        <p:spPr>
          <a:prstGeom prst="rect">
            <a:avLst/>
          </a:prstGeom>
          <a:noFill/>
          <a:ln>
            <a:noFill/>
          </a:ln>
        </p:spPr>
        <p:txBody>
          <a:bodyPr lIns="91425" tIns="45700" rIns="91425" bIns="45700" anchor="t" anchorCtr="0">
            <a:noAutofit/>
          </a:bodyPr>
          <a:lstStyle/>
          <a:p>
            <a:pPr marL="342900" marR="0" lvl="0" indent="-342900" algn="just" rtl="0">
              <a:lnSpc>
                <a:spcPct val="100000"/>
              </a:lnSpc>
              <a:spcBef>
                <a:spcPts val="0"/>
              </a:spcBef>
              <a:spcAft>
                <a:spcPts val="0"/>
              </a:spcAft>
              <a:buClr>
                <a:schemeClr val="dk1"/>
              </a:buClr>
              <a:buSzPct val="25000"/>
              <a:buFont typeface="Arial"/>
              <a:buNone/>
            </a:pPr>
            <a:r>
              <a:rPr lang="en-US" sz="3200" b="0" i="0" u="none" strike="noStrike" cap="none" baseline="0">
                <a:solidFill>
                  <a:schemeClr val="dk1"/>
                </a:solidFill>
                <a:latin typeface="Calibri"/>
                <a:ea typeface="Calibri"/>
                <a:cs typeface="Calibri"/>
                <a:sym typeface="Calibri"/>
              </a:rPr>
              <a:t> 	Speech recognition in computer system domain may be defined as the ability of computer systems to accept spoken words in audio format and then generate its content in text format.</a:t>
            </a:r>
          </a:p>
          <a:p>
            <a:pPr marL="342900" marR="0" lvl="0" indent="-342900" algn="just" rtl="0">
              <a:lnSpc>
                <a:spcPct val="100000"/>
              </a:lnSpc>
              <a:spcBef>
                <a:spcPts val="0"/>
              </a:spcBef>
              <a:spcAft>
                <a:spcPts val="0"/>
              </a:spcAft>
              <a:buClr>
                <a:schemeClr val="dk1"/>
              </a:buClr>
              <a:buFont typeface="Arial"/>
              <a:buNone/>
            </a:pPr>
            <a:endParaRPr sz="3200" b="0" i="0" u="none" strike="noStrike" cap="none" baseline="0">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Font typeface="Arial"/>
              <a:buNone/>
            </a:pPr>
            <a:endParaRPr sz="3200" b="0" i="0" u="none" strike="noStrike" cap="none" baseline="0">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Font typeface="Arial"/>
              <a:buNone/>
            </a:pPr>
            <a:endParaRPr sz="3200" b="0" i="0" u="none" strike="noStrike" cap="none" baseline="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Font typeface="Arial"/>
              <a:buNone/>
            </a:pPr>
            <a:endParaRPr sz="3200" b="0" i="0" u="none" strike="noStrike" cap="none" baseline="0">
              <a:solidFill>
                <a:schemeClr val="dk1"/>
              </a:solidFill>
              <a:latin typeface="Calibri"/>
              <a:ea typeface="Calibri"/>
              <a:cs typeface="Calibri"/>
              <a:sym typeface="Calibri"/>
            </a:endParaRPr>
          </a:p>
          <a:p>
            <a:pPr marL="342900" marR="0" lvl="0" indent="-139700" algn="l" rtl="0">
              <a:lnSpc>
                <a:spcPct val="100000"/>
              </a:lnSpc>
              <a:spcBef>
                <a:spcPts val="640"/>
              </a:spcBef>
              <a:spcAft>
                <a:spcPts val="0"/>
              </a:spcAft>
              <a:buClr>
                <a:schemeClr val="dk1"/>
              </a:buClr>
              <a:buFont typeface="Arial"/>
              <a:buNone/>
            </a:pPr>
            <a:endParaRPr sz="32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prstGeom prst="rect">
            <a:avLst/>
          </a:prstGeom>
        </p:spPr>
        <p:txBody>
          <a:bodyPr lIns="91425" tIns="91425" rIns="91425" bIns="91425" anchor="b" anchorCtr="0">
            <a:noAutofit/>
          </a:bodyPr>
          <a:lstStyle/>
          <a:p>
            <a:pPr lvl="0" algn="ctr" rtl="0">
              <a:spcBef>
                <a:spcPts val="0"/>
              </a:spcBef>
              <a:buNone/>
            </a:pPr>
            <a:r>
              <a:rPr lang="en-US" sz="4400" b="0" dirty="0">
                <a:solidFill>
                  <a:schemeClr val="tx1"/>
                </a:solidFill>
                <a:latin typeface="Calibri"/>
                <a:ea typeface="Calibri"/>
                <a:cs typeface="Calibri"/>
                <a:sym typeface="Calibri"/>
              </a:rPr>
              <a:t>Forward-backward Algorithm</a:t>
            </a:r>
          </a:p>
        </p:txBody>
      </p:sp>
      <p:sp>
        <p:nvSpPr>
          <p:cNvPr id="151" name="Shape 151"/>
          <p:cNvSpPr txBox="1">
            <a:spLocks noGrp="1"/>
          </p:cNvSpPr>
          <p:nvPr>
            <p:ph type="body" idx="1"/>
          </p:nvPr>
        </p:nvSpPr>
        <p:spPr>
          <a:prstGeom prst="rect">
            <a:avLst/>
          </a:prstGeom>
        </p:spPr>
        <p:txBody>
          <a:bodyPr lIns="91425" tIns="91425" rIns="91425" bIns="91425" anchor="t" anchorCtr="0">
            <a:noAutofit/>
          </a:bodyPr>
          <a:lstStyle/>
          <a:p>
            <a:pPr marL="914400" lvl="0" indent="-393700" rtl="0">
              <a:spcBef>
                <a:spcPts val="0"/>
              </a:spcBef>
              <a:spcAft>
                <a:spcPts val="1000"/>
              </a:spcAft>
              <a:buClr>
                <a:srgbClr val="000000"/>
              </a:buClr>
              <a:buSzPct val="100000"/>
              <a:buFont typeface="Calibri"/>
              <a:buChar char="❏"/>
            </a:pPr>
            <a:r>
              <a:rPr lang="en-US" sz="2600" dirty="0">
                <a:latin typeface="Calibri"/>
                <a:ea typeface="Calibri"/>
                <a:cs typeface="Calibri"/>
                <a:sym typeface="Calibri"/>
              </a:rPr>
              <a:t>It is an inference algorithm that computes posterior probabilities of hidden state variables, given a sequence of observations</a:t>
            </a:r>
          </a:p>
          <a:p>
            <a:pPr marL="914400" lvl="0" indent="-393700" rtl="0">
              <a:spcBef>
                <a:spcPts val="0"/>
              </a:spcBef>
              <a:spcAft>
                <a:spcPts val="1000"/>
              </a:spcAft>
              <a:buClr>
                <a:srgbClr val="000000"/>
              </a:buClr>
              <a:buSzPct val="100000"/>
              <a:buFont typeface="Calibri"/>
              <a:buChar char="❏"/>
            </a:pPr>
            <a:r>
              <a:rPr lang="en-US" sz="2600" dirty="0">
                <a:latin typeface="Calibri"/>
                <a:ea typeface="Calibri"/>
                <a:cs typeface="Calibri"/>
                <a:sym typeface="Calibri"/>
              </a:rPr>
              <a:t>It makes use of dynamic programming to efficiently compute values required to compute posterior marginal distributions</a:t>
            </a:r>
          </a:p>
          <a:p>
            <a:pPr marL="914400" lvl="0" indent="-393700" rtl="0">
              <a:spcBef>
                <a:spcPts val="0"/>
              </a:spcBef>
              <a:spcAft>
                <a:spcPts val="1000"/>
              </a:spcAft>
              <a:buClr>
                <a:srgbClr val="000000"/>
              </a:buClr>
              <a:buSzPct val="100000"/>
              <a:buFont typeface="Calibri"/>
              <a:buChar char="❏"/>
            </a:pPr>
            <a:r>
              <a:rPr lang="en-US" sz="2600" dirty="0">
                <a:latin typeface="Calibri"/>
                <a:ea typeface="Calibri"/>
                <a:cs typeface="Calibri"/>
                <a:sym typeface="Calibri"/>
              </a:rPr>
              <a:t>The first pass goes forward in time, whereas second pass goes backward in time, hence the name</a:t>
            </a: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prstGeom prst="rect">
            <a:avLst/>
          </a:prstGeom>
        </p:spPr>
        <p:txBody>
          <a:bodyPr lIns="91425" tIns="91425" rIns="91425" bIns="91425" anchor="b" anchorCtr="0">
            <a:noAutofit/>
          </a:bodyPr>
          <a:lstStyle/>
          <a:p>
            <a:pPr lvl="0" algn="ctr" rtl="0">
              <a:spcBef>
                <a:spcPts val="0"/>
              </a:spcBef>
              <a:buNone/>
            </a:pPr>
            <a:r>
              <a:rPr lang="en-US" sz="4400" b="0" dirty="0">
                <a:solidFill>
                  <a:schemeClr val="tx1"/>
                </a:solidFill>
                <a:latin typeface="Calibri"/>
                <a:ea typeface="Calibri"/>
                <a:cs typeface="Calibri"/>
                <a:sym typeface="Calibri"/>
              </a:rPr>
              <a:t>Comparison of HMM and DTW</a:t>
            </a:r>
          </a:p>
        </p:txBody>
      </p:sp>
      <p:sp>
        <p:nvSpPr>
          <p:cNvPr id="157" name="Shape 157"/>
          <p:cNvSpPr txBox="1">
            <a:spLocks noGrp="1"/>
          </p:cNvSpPr>
          <p:nvPr>
            <p:ph type="body" idx="1"/>
          </p:nvPr>
        </p:nvSpPr>
        <p:spPr>
          <a:prstGeom prst="rect">
            <a:avLst/>
          </a:prstGeom>
        </p:spPr>
        <p:txBody>
          <a:bodyPr lIns="91425" tIns="91425" rIns="91425" bIns="91425" anchor="t" anchorCtr="0">
            <a:noAutofit/>
          </a:bodyPr>
          <a:lstStyle/>
          <a:p>
            <a:pPr marL="914400" lvl="0" indent="-393700" rtl="0">
              <a:spcBef>
                <a:spcPts val="0"/>
              </a:spcBef>
              <a:spcAft>
                <a:spcPts val="1000"/>
              </a:spcAft>
              <a:buClr>
                <a:srgbClr val="000000"/>
              </a:buClr>
              <a:buSzPct val="100000"/>
              <a:buFont typeface="Calibri"/>
              <a:buChar char="❏"/>
            </a:pPr>
            <a:r>
              <a:rPr lang="en-US" sz="2600" dirty="0">
                <a:latin typeface="Calibri"/>
                <a:ea typeface="Calibri"/>
                <a:cs typeface="Calibri"/>
                <a:sym typeface="Calibri"/>
              </a:rPr>
              <a:t>DTW works accurately for small training data, and for known speakers</a:t>
            </a:r>
          </a:p>
          <a:p>
            <a:pPr marL="914400" lvl="0" indent="-393700" rtl="0">
              <a:spcBef>
                <a:spcPts val="0"/>
              </a:spcBef>
              <a:spcAft>
                <a:spcPts val="1000"/>
              </a:spcAft>
              <a:buClr>
                <a:srgbClr val="000000"/>
              </a:buClr>
              <a:buSzPct val="100000"/>
              <a:buFont typeface="Calibri"/>
              <a:buChar char="❏"/>
            </a:pPr>
            <a:r>
              <a:rPr lang="en-US" sz="2600" dirty="0">
                <a:latin typeface="Calibri"/>
                <a:ea typeface="Calibri"/>
                <a:cs typeface="Calibri"/>
                <a:sym typeface="Calibri"/>
              </a:rPr>
              <a:t>However, DTW has the running time of </a:t>
            </a:r>
            <a:r>
              <a:rPr lang="en-US" sz="2600" i="1" dirty="0">
                <a:latin typeface="Calibri"/>
                <a:ea typeface="Calibri"/>
                <a:cs typeface="Calibri"/>
                <a:sym typeface="Calibri"/>
              </a:rPr>
              <a:t>O</a:t>
            </a:r>
            <a:r>
              <a:rPr lang="en-US" sz="2600" i="1" dirty="0" smtClean="0">
                <a:latin typeface="Calibri"/>
                <a:ea typeface="Calibri"/>
                <a:cs typeface="Calibri"/>
                <a:sym typeface="Calibri"/>
              </a:rPr>
              <a:t>(|V</a:t>
            </a:r>
            <a:r>
              <a:rPr lang="en-US" sz="2600" i="1" dirty="0" smtClean="0">
                <a:latin typeface="Calibri"/>
                <a:ea typeface="Calibri"/>
                <a:cs typeface="Calibri"/>
                <a:sym typeface="Calibri"/>
              </a:rPr>
              <a:t>| n²</a:t>
            </a:r>
            <a:r>
              <a:rPr lang="en-US" sz="2600" i="1" dirty="0" smtClean="0">
                <a:latin typeface="Calibri"/>
                <a:ea typeface="Calibri"/>
                <a:cs typeface="Calibri"/>
                <a:sym typeface="Calibri"/>
              </a:rPr>
              <a:t>)</a:t>
            </a:r>
            <a:endParaRPr lang="en-US" sz="2600" i="1" dirty="0">
              <a:latin typeface="Calibri"/>
              <a:ea typeface="Calibri"/>
              <a:cs typeface="Calibri"/>
              <a:sym typeface="Calibri"/>
            </a:endParaRPr>
          </a:p>
          <a:p>
            <a:pPr marL="914400" lvl="0" indent="-393700">
              <a:spcAft>
                <a:spcPts val="1000"/>
              </a:spcAft>
              <a:buClr>
                <a:srgbClr val="000000"/>
              </a:buClr>
              <a:buFont typeface="Calibri"/>
              <a:buChar char="❏"/>
            </a:pPr>
            <a:r>
              <a:rPr lang="en-US" sz="2600" dirty="0">
                <a:latin typeface="Calibri"/>
                <a:ea typeface="Calibri"/>
                <a:cs typeface="Calibri"/>
                <a:sym typeface="Calibri"/>
              </a:rPr>
              <a:t>HMM is a probabilistic method </a:t>
            </a:r>
            <a:r>
              <a:rPr lang="en-US" sz="2600" dirty="0" smtClean="0">
                <a:latin typeface="Calibri"/>
                <a:ea typeface="Calibri"/>
                <a:cs typeface="Calibri"/>
                <a:sym typeface="Calibri"/>
              </a:rPr>
              <a:t>has running time </a:t>
            </a:r>
            <a:r>
              <a:rPr lang="en-US" sz="2600" i="1" dirty="0" smtClean="0">
                <a:latin typeface="Calibri"/>
                <a:ea typeface="Calibri"/>
                <a:cs typeface="Calibri"/>
                <a:sym typeface="Calibri"/>
              </a:rPr>
              <a:t>O(|V</a:t>
            </a:r>
            <a:r>
              <a:rPr lang="en-US" sz="2600" i="1" dirty="0" smtClean="0">
                <a:latin typeface="Calibri"/>
                <a:ea typeface="Calibri"/>
                <a:cs typeface="Calibri"/>
                <a:sym typeface="Calibri"/>
              </a:rPr>
              <a:t>| s²</a:t>
            </a:r>
            <a:r>
              <a:rPr lang="en-US" sz="2600" i="1" dirty="0" smtClean="0">
                <a:latin typeface="Calibri"/>
                <a:ea typeface="Calibri"/>
                <a:cs typeface="Calibri"/>
                <a:sym typeface="Calibri"/>
              </a:rPr>
              <a:t>)</a:t>
            </a:r>
            <a:endParaRPr lang="en-US" sz="2600" dirty="0">
              <a:latin typeface="Calibri"/>
              <a:ea typeface="Calibri"/>
              <a:cs typeface="Calibri"/>
              <a:sym typeface="Calibri"/>
            </a:endParaRPr>
          </a:p>
          <a:p>
            <a:pPr marL="914400" lvl="0" indent="-393700" rtl="0">
              <a:spcBef>
                <a:spcPts val="0"/>
              </a:spcBef>
              <a:spcAft>
                <a:spcPts val="1000"/>
              </a:spcAft>
              <a:buClr>
                <a:srgbClr val="000000"/>
              </a:buClr>
              <a:buSzPct val="100000"/>
              <a:buFont typeface="Calibri"/>
              <a:buChar char="❏"/>
            </a:pPr>
            <a:r>
              <a:rPr lang="en-US" sz="2600" dirty="0">
                <a:latin typeface="Calibri"/>
                <a:ea typeface="Calibri"/>
                <a:cs typeface="Calibri"/>
                <a:sym typeface="Calibri"/>
              </a:rPr>
              <a:t>HMM can give reasonable accuracy for multiple </a:t>
            </a:r>
            <a:r>
              <a:rPr lang="en-US" sz="2600" dirty="0" smtClean="0">
                <a:latin typeface="Calibri"/>
                <a:ea typeface="Calibri"/>
                <a:cs typeface="Calibri"/>
                <a:sym typeface="Calibri"/>
              </a:rPr>
              <a:t>speakers</a:t>
            </a:r>
          </a:p>
          <a:p>
            <a:pPr marL="914400" lvl="0" indent="-393700" rtl="0">
              <a:spcBef>
                <a:spcPts val="0"/>
              </a:spcBef>
              <a:buClr>
                <a:srgbClr val="000000"/>
              </a:buClr>
              <a:buSzPct val="100000"/>
              <a:buNone/>
            </a:pPr>
            <a:r>
              <a:rPr lang="en-US" sz="2600" dirty="0" smtClean="0">
                <a:latin typeface="Calibri"/>
                <a:ea typeface="Calibri"/>
                <a:cs typeface="Calibri"/>
                <a:sym typeface="Calibri"/>
              </a:rPr>
              <a:t>	</a:t>
            </a:r>
          </a:p>
          <a:p>
            <a:pPr marL="914400" lvl="0" indent="-393700" rtl="0">
              <a:spcBef>
                <a:spcPts val="0"/>
              </a:spcBef>
              <a:buClr>
                <a:srgbClr val="000000"/>
              </a:buClr>
              <a:buSzPct val="100000"/>
              <a:buNone/>
            </a:pPr>
            <a:r>
              <a:rPr lang="en-US" sz="2600" dirty="0" smtClean="0">
                <a:latin typeface="Calibri"/>
                <a:ea typeface="Calibri"/>
                <a:cs typeface="Calibri"/>
                <a:sym typeface="Calibri"/>
              </a:rPr>
              <a:t>	</a:t>
            </a:r>
            <a:r>
              <a:rPr lang="en-US" sz="2400" dirty="0" smtClean="0">
                <a:latin typeface="Calibri"/>
                <a:ea typeface="Calibri"/>
                <a:cs typeface="Calibri"/>
                <a:sym typeface="Calibri"/>
              </a:rPr>
              <a:t>Where |V| - number of words in dictionary</a:t>
            </a:r>
          </a:p>
          <a:p>
            <a:pPr marL="914400" lvl="0" indent="-393700" rtl="0">
              <a:spcBef>
                <a:spcPts val="0"/>
              </a:spcBef>
              <a:buClr>
                <a:srgbClr val="000000"/>
              </a:buClr>
              <a:buSzPct val="100000"/>
              <a:buNone/>
            </a:pPr>
            <a:r>
              <a:rPr lang="en-US" sz="2400" dirty="0" smtClean="0">
                <a:latin typeface="Calibri"/>
                <a:ea typeface="Calibri"/>
                <a:cs typeface="Calibri"/>
                <a:sym typeface="Calibri"/>
              </a:rPr>
              <a:t>                       n - number of frames (~100)</a:t>
            </a:r>
          </a:p>
          <a:p>
            <a:pPr marL="914400" lvl="0" indent="-393700" rtl="0">
              <a:spcBef>
                <a:spcPts val="0"/>
              </a:spcBef>
              <a:buClr>
                <a:srgbClr val="000000"/>
              </a:buClr>
              <a:buSzPct val="100000"/>
              <a:buNone/>
            </a:pPr>
            <a:r>
              <a:rPr lang="en-US" sz="2400" dirty="0" smtClean="0">
                <a:latin typeface="Calibri"/>
                <a:ea typeface="Calibri"/>
                <a:cs typeface="Calibri"/>
                <a:sym typeface="Calibri"/>
              </a:rPr>
              <a:t>                       s  - number of states (3)</a:t>
            </a:r>
            <a:endParaRPr lang="en-US" sz="2400" dirty="0">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baseline="0" dirty="0">
                <a:solidFill>
                  <a:schemeClr val="dk1"/>
                </a:solidFill>
                <a:latin typeface="Calibri"/>
                <a:ea typeface="Calibri"/>
                <a:cs typeface="Calibri"/>
                <a:sym typeface="Calibri"/>
              </a:rPr>
              <a:t>Data Set Generation</a:t>
            </a:r>
          </a:p>
        </p:txBody>
      </p:sp>
      <p:sp>
        <p:nvSpPr>
          <p:cNvPr id="163" name="Shape 163"/>
          <p:cNvSpPr txBox="1">
            <a:spLocks noGrp="1"/>
          </p:cNvSpPr>
          <p:nvPr>
            <p:ph type="body" idx="1"/>
          </p:nvPr>
        </p:nvSpPr>
        <p:spPr>
          <a:prstGeom prst="rect">
            <a:avLst/>
          </a:prstGeom>
          <a:noFill/>
          <a:ln>
            <a:noFill/>
          </a:ln>
        </p:spPr>
        <p:txBody>
          <a:bodyPr lIns="91425" tIns="91425" rIns="91425" bIns="91425" anchor="t" anchorCtr="0">
            <a:noAutofit/>
          </a:bodyPr>
          <a:lstStyle/>
          <a:p>
            <a:pPr marL="457200" marR="0" lvl="0" indent="-393700" algn="l" rtl="0">
              <a:lnSpc>
                <a:spcPct val="100000"/>
              </a:lnSpc>
              <a:spcBef>
                <a:spcPts val="0"/>
              </a:spcBef>
              <a:spcAft>
                <a:spcPts val="0"/>
              </a:spcAft>
              <a:buClr>
                <a:srgbClr val="000000"/>
              </a:buClr>
              <a:buSzPct val="100000"/>
              <a:buFont typeface="Calibri"/>
              <a:buChar char="❏"/>
            </a:pPr>
            <a:r>
              <a:rPr lang="en-US" sz="2600">
                <a:latin typeface="Calibri"/>
                <a:ea typeface="Calibri"/>
                <a:cs typeface="Calibri"/>
                <a:sym typeface="Calibri"/>
              </a:rPr>
              <a:t>Three different sets of words were used as dictionary, each containing 10 words</a:t>
            </a:r>
          </a:p>
          <a:p>
            <a:pPr marL="914400" marR="0" lvl="0" indent="-393700" algn="l" rtl="0">
              <a:lnSpc>
                <a:spcPct val="100000"/>
              </a:lnSpc>
              <a:spcBef>
                <a:spcPts val="0"/>
              </a:spcBef>
              <a:spcAft>
                <a:spcPts val="0"/>
              </a:spcAft>
              <a:buClr>
                <a:srgbClr val="000000"/>
              </a:buClr>
              <a:buSzPct val="100000"/>
              <a:buFont typeface="Calibri"/>
              <a:buChar char="➔"/>
            </a:pPr>
            <a:r>
              <a:rPr lang="en-US" sz="2600">
                <a:latin typeface="Calibri"/>
                <a:ea typeface="Calibri"/>
                <a:cs typeface="Calibri"/>
                <a:sym typeface="Calibri"/>
              </a:rPr>
              <a:t>Set-1: Hindi numerals from 1 to 10</a:t>
            </a:r>
          </a:p>
          <a:p>
            <a:pPr marL="914400" marR="0" lvl="0" indent="-393700" algn="l" rtl="0">
              <a:lnSpc>
                <a:spcPct val="100000"/>
              </a:lnSpc>
              <a:spcBef>
                <a:spcPts val="0"/>
              </a:spcBef>
              <a:spcAft>
                <a:spcPts val="1000"/>
              </a:spcAft>
              <a:buClr>
                <a:srgbClr val="000000"/>
              </a:buClr>
              <a:buSzPct val="100000"/>
              <a:buFont typeface="Calibri"/>
              <a:buChar char="➔"/>
            </a:pPr>
            <a:r>
              <a:rPr lang="en-US" sz="2600">
                <a:latin typeface="Calibri"/>
                <a:ea typeface="Calibri"/>
                <a:cs typeface="Calibri"/>
                <a:sym typeface="Calibri"/>
              </a:rPr>
              <a:t>Set-2,3: Commonly used Hindi words </a:t>
            </a:r>
          </a:p>
          <a:p>
            <a:pPr marL="457200" marR="0" lvl="0" indent="-393700" algn="l" rtl="0">
              <a:lnSpc>
                <a:spcPct val="100000"/>
              </a:lnSpc>
              <a:spcBef>
                <a:spcPts val="0"/>
              </a:spcBef>
              <a:spcAft>
                <a:spcPts val="1000"/>
              </a:spcAft>
              <a:buClr>
                <a:srgbClr val="000000"/>
              </a:buClr>
              <a:buSzPct val="100000"/>
              <a:buFont typeface="Calibri"/>
              <a:buChar char="❏"/>
            </a:pPr>
            <a:r>
              <a:rPr lang="en-US" sz="2600">
                <a:latin typeface="Calibri"/>
                <a:ea typeface="Calibri"/>
                <a:cs typeface="Calibri"/>
                <a:sym typeface="Calibri"/>
              </a:rPr>
              <a:t>For each word in a set, 4 different speakers recorded 5 samples each</a:t>
            </a:r>
          </a:p>
          <a:p>
            <a:pPr marL="457200" marR="0" lvl="0" indent="-393700" algn="l" rtl="0">
              <a:lnSpc>
                <a:spcPct val="100000"/>
              </a:lnSpc>
              <a:spcBef>
                <a:spcPts val="0"/>
              </a:spcBef>
              <a:spcAft>
                <a:spcPts val="0"/>
              </a:spcAft>
              <a:buClr>
                <a:srgbClr val="000000"/>
              </a:buClr>
              <a:buSzPct val="100000"/>
              <a:buFont typeface="Calibri"/>
              <a:buChar char="❏"/>
            </a:pPr>
            <a:r>
              <a:rPr lang="en-US" sz="2600">
                <a:latin typeface="Calibri"/>
                <a:ea typeface="Calibri"/>
                <a:cs typeface="Calibri"/>
                <a:sym typeface="Calibri"/>
              </a:rPr>
              <a:t>Thus each dictionary contains 200 total samples for each set</a:t>
            </a: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prstGeom prst="rect">
            <a:avLst/>
          </a:prstGeom>
        </p:spPr>
        <p:txBody>
          <a:bodyPr lIns="91425" tIns="91425" rIns="91425" bIns="91425" anchor="ctr" anchorCtr="0">
            <a:noAutofit/>
          </a:bodyPr>
          <a:lstStyle/>
          <a:p>
            <a:pPr algn="ctr">
              <a:spcBef>
                <a:spcPts val="0"/>
              </a:spcBef>
              <a:buNone/>
            </a:pPr>
            <a:r>
              <a:rPr lang="en-US" dirty="0">
                <a:solidFill>
                  <a:schemeClr val="tx1"/>
                </a:solidFill>
              </a:rPr>
              <a:t>Test Results </a:t>
            </a:r>
          </a:p>
        </p:txBody>
      </p:sp>
      <p:sp>
        <p:nvSpPr>
          <p:cNvPr id="169" name="Shape 169"/>
          <p:cNvSpPr txBox="1">
            <a:spLocks noGrp="1"/>
          </p:cNvSpPr>
          <p:nvPr>
            <p:ph idx="1"/>
          </p:nvPr>
        </p:nvSpPr>
        <p:spPr>
          <a:prstGeom prst="rect">
            <a:avLst/>
          </a:prstGeom>
        </p:spPr>
        <p:txBody>
          <a:bodyPr lIns="91425" tIns="91425" rIns="91425" bIns="91425" anchor="t" anchorCtr="0">
            <a:noAutofit/>
          </a:bodyPr>
          <a:lstStyle/>
          <a:p>
            <a:pPr>
              <a:spcBef>
                <a:spcPts val="0"/>
              </a:spcBef>
              <a:buNone/>
            </a:pPr>
            <a:r>
              <a:rPr lang="en-US"/>
              <a:t>Using HMM (Set 1)</a:t>
            </a:r>
          </a:p>
        </p:txBody>
      </p:sp>
      <p:graphicFrame>
        <p:nvGraphicFramePr>
          <p:cNvPr id="170" name="Shape 170"/>
          <p:cNvGraphicFramePr/>
          <p:nvPr/>
        </p:nvGraphicFramePr>
        <p:xfrm>
          <a:off x="1028175" y="2567600"/>
          <a:ext cx="7173625" cy="3309400"/>
        </p:xfrm>
        <a:graphic>
          <a:graphicData uri="http://schemas.openxmlformats.org/drawingml/2006/table">
            <a:tbl>
              <a:tblPr>
                <a:noFill/>
                <a:tableStyleId>{E484495B-20E0-4602-9ED6-5C8DD0706954}</a:tableStyleId>
              </a:tblPr>
              <a:tblGrid>
                <a:gridCol w="2590800"/>
                <a:gridCol w="2210825"/>
                <a:gridCol w="2372000"/>
              </a:tblGrid>
              <a:tr h="827350">
                <a:tc>
                  <a:txBody>
                    <a:bodyPr/>
                    <a:lstStyle/>
                    <a:p>
                      <a:pPr lvl="0" algn="ctr" rtl="0">
                        <a:lnSpc>
                          <a:spcPct val="120000"/>
                        </a:lnSpc>
                        <a:spcBef>
                          <a:spcPts val="0"/>
                        </a:spcBef>
                        <a:buNone/>
                      </a:pPr>
                      <a:r>
                        <a:rPr lang="en-US" sz="1800" b="1">
                          <a:latin typeface="Times New Roman"/>
                          <a:ea typeface="Times New Roman"/>
                          <a:cs typeface="Times New Roman"/>
                          <a:sym typeface="Times New Roman"/>
                        </a:rPr>
                        <a:t>Type of Sound</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20000"/>
                        </a:lnSpc>
                        <a:spcBef>
                          <a:spcPts val="0"/>
                        </a:spcBef>
                        <a:buNone/>
                      </a:pPr>
                      <a:r>
                        <a:rPr lang="en-US" sz="1800" b="1">
                          <a:latin typeface="Times New Roman"/>
                          <a:ea typeface="Times New Roman"/>
                          <a:cs typeface="Times New Roman"/>
                          <a:sym typeface="Times New Roman"/>
                        </a:rPr>
                        <a:t>Number of Sounds</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20000"/>
                        </a:lnSpc>
                        <a:spcBef>
                          <a:spcPts val="0"/>
                        </a:spcBef>
                        <a:buNone/>
                      </a:pPr>
                      <a:r>
                        <a:rPr lang="en-US" sz="1800" b="1">
                          <a:latin typeface="Times New Roman"/>
                          <a:ea typeface="Times New Roman"/>
                          <a:cs typeface="Times New Roman"/>
                          <a:sym typeface="Times New Roman"/>
                        </a:rPr>
                        <a:t>Correct Recognition</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r h="827350">
                <a:tc>
                  <a:txBody>
                    <a:bodyPr/>
                    <a:lstStyle/>
                    <a:p>
                      <a:pPr lvl="0" algn="ctr" rtl="0">
                        <a:lnSpc>
                          <a:spcPct val="120000"/>
                        </a:lnSpc>
                        <a:spcBef>
                          <a:spcPts val="0"/>
                        </a:spcBef>
                        <a:buNone/>
                      </a:pPr>
                      <a:r>
                        <a:rPr lang="en-US" sz="1800">
                          <a:latin typeface="Times New Roman"/>
                          <a:ea typeface="Times New Roman"/>
                          <a:cs typeface="Times New Roman"/>
                          <a:sym typeface="Times New Roman"/>
                        </a:rPr>
                        <a:t>Seen sound</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20000"/>
                        </a:lnSpc>
                        <a:spcBef>
                          <a:spcPts val="0"/>
                        </a:spcBef>
                        <a:buNone/>
                      </a:pPr>
                      <a:r>
                        <a:rPr lang="en-US" sz="1800">
                          <a:latin typeface="Times New Roman"/>
                          <a:ea typeface="Times New Roman"/>
                          <a:cs typeface="Times New Roman"/>
                          <a:sym typeface="Times New Roman"/>
                        </a:rPr>
                        <a:t>30</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20000"/>
                        </a:lnSpc>
                        <a:spcBef>
                          <a:spcPts val="0"/>
                        </a:spcBef>
                        <a:buNone/>
                      </a:pPr>
                      <a:r>
                        <a:rPr lang="en-US" sz="1800">
                          <a:latin typeface="Times New Roman"/>
                          <a:ea typeface="Times New Roman"/>
                          <a:cs typeface="Times New Roman"/>
                          <a:sym typeface="Times New Roman"/>
                        </a:rPr>
                        <a:t>24</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r h="827350">
                <a:tc>
                  <a:txBody>
                    <a:bodyPr/>
                    <a:lstStyle/>
                    <a:p>
                      <a:pPr lvl="0" algn="ctr" rtl="0">
                        <a:lnSpc>
                          <a:spcPct val="120000"/>
                        </a:lnSpc>
                        <a:spcBef>
                          <a:spcPts val="0"/>
                        </a:spcBef>
                        <a:buNone/>
                      </a:pPr>
                      <a:r>
                        <a:rPr lang="en-US" sz="1800">
                          <a:latin typeface="Times New Roman"/>
                          <a:ea typeface="Times New Roman"/>
                          <a:cs typeface="Times New Roman"/>
                          <a:sym typeface="Times New Roman"/>
                        </a:rPr>
                        <a:t>Unseen sound seen user</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20000"/>
                        </a:lnSpc>
                        <a:spcBef>
                          <a:spcPts val="0"/>
                        </a:spcBef>
                        <a:buNone/>
                      </a:pPr>
                      <a:r>
                        <a:rPr lang="en-US" sz="1800">
                          <a:latin typeface="Times New Roman"/>
                          <a:ea typeface="Times New Roman"/>
                          <a:cs typeface="Times New Roman"/>
                          <a:sym typeface="Times New Roman"/>
                        </a:rPr>
                        <a:t>30</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20000"/>
                        </a:lnSpc>
                        <a:spcBef>
                          <a:spcPts val="0"/>
                        </a:spcBef>
                        <a:buNone/>
                      </a:pPr>
                      <a:r>
                        <a:rPr lang="en-US" sz="1800">
                          <a:latin typeface="Times New Roman"/>
                          <a:ea typeface="Times New Roman"/>
                          <a:cs typeface="Times New Roman"/>
                          <a:sym typeface="Times New Roman"/>
                        </a:rPr>
                        <a:t>18</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r h="827350">
                <a:tc>
                  <a:txBody>
                    <a:bodyPr/>
                    <a:lstStyle/>
                    <a:p>
                      <a:pPr lvl="0" algn="ctr" rtl="0">
                        <a:lnSpc>
                          <a:spcPct val="120000"/>
                        </a:lnSpc>
                        <a:spcBef>
                          <a:spcPts val="0"/>
                        </a:spcBef>
                        <a:buNone/>
                      </a:pPr>
                      <a:r>
                        <a:rPr lang="en-US" sz="1800">
                          <a:latin typeface="Times New Roman"/>
                          <a:ea typeface="Times New Roman"/>
                          <a:cs typeface="Times New Roman"/>
                          <a:sym typeface="Times New Roman"/>
                        </a:rPr>
                        <a:t>Unseen user</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20000"/>
                        </a:lnSpc>
                        <a:spcBef>
                          <a:spcPts val="0"/>
                        </a:spcBef>
                        <a:buNone/>
                      </a:pPr>
                      <a:r>
                        <a:rPr lang="en-US" sz="1800">
                          <a:latin typeface="Times New Roman"/>
                          <a:ea typeface="Times New Roman"/>
                          <a:cs typeface="Times New Roman"/>
                          <a:sym typeface="Times New Roman"/>
                        </a:rPr>
                        <a:t>20</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20000"/>
                        </a:lnSpc>
                        <a:spcBef>
                          <a:spcPts val="0"/>
                        </a:spcBef>
                        <a:buNone/>
                      </a:pPr>
                      <a:r>
                        <a:rPr lang="en-US" sz="1800">
                          <a:latin typeface="Times New Roman"/>
                          <a:ea typeface="Times New Roman"/>
                          <a:cs typeface="Times New Roman"/>
                          <a:sym typeface="Times New Roman"/>
                        </a:rPr>
                        <a:t>8</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prstGeom prst="rect">
            <a:avLst/>
          </a:prstGeom>
        </p:spPr>
        <p:txBody>
          <a:bodyPr lIns="91425" tIns="91425" rIns="91425" bIns="91425" anchor="ctr" anchorCtr="0">
            <a:noAutofit/>
          </a:bodyPr>
          <a:lstStyle/>
          <a:p>
            <a:pPr algn="ctr">
              <a:spcBef>
                <a:spcPts val="0"/>
              </a:spcBef>
              <a:buNone/>
            </a:pPr>
            <a:r>
              <a:rPr lang="en-US" dirty="0">
                <a:solidFill>
                  <a:schemeClr val="tx1"/>
                </a:solidFill>
              </a:rPr>
              <a:t>Test Results</a:t>
            </a:r>
          </a:p>
        </p:txBody>
      </p:sp>
      <p:sp>
        <p:nvSpPr>
          <p:cNvPr id="176" name="Shape 176"/>
          <p:cNvSpPr txBox="1">
            <a:spLocks noGrp="1"/>
          </p:cNvSpPr>
          <p:nvPr>
            <p:ph idx="1"/>
          </p:nvPr>
        </p:nvSpPr>
        <p:spPr>
          <a:prstGeom prst="rect">
            <a:avLst/>
          </a:prstGeom>
        </p:spPr>
        <p:txBody>
          <a:bodyPr lIns="91425" tIns="91425" rIns="91425" bIns="91425" anchor="t" anchorCtr="0">
            <a:noAutofit/>
          </a:bodyPr>
          <a:lstStyle/>
          <a:p>
            <a:pPr>
              <a:spcBef>
                <a:spcPts val="0"/>
              </a:spcBef>
              <a:buNone/>
            </a:pPr>
            <a:r>
              <a:rPr lang="en-US"/>
              <a:t>Using DTW (Set 1)</a:t>
            </a:r>
          </a:p>
        </p:txBody>
      </p:sp>
      <p:graphicFrame>
        <p:nvGraphicFramePr>
          <p:cNvPr id="177" name="Shape 177"/>
          <p:cNvGraphicFramePr/>
          <p:nvPr/>
        </p:nvGraphicFramePr>
        <p:xfrm>
          <a:off x="786437" y="2610175"/>
          <a:ext cx="7389225" cy="2959100"/>
        </p:xfrm>
        <a:graphic>
          <a:graphicData uri="http://schemas.openxmlformats.org/drawingml/2006/table">
            <a:tbl>
              <a:tblPr>
                <a:noFill/>
                <a:tableStyleId>{39C5C66F-4390-45AE-B239-6B0FD64D16BE}</a:tableStyleId>
              </a:tblPr>
              <a:tblGrid>
                <a:gridCol w="2668675"/>
                <a:gridCol w="2277250"/>
                <a:gridCol w="2443300"/>
              </a:tblGrid>
              <a:tr h="739775">
                <a:tc>
                  <a:txBody>
                    <a:bodyPr/>
                    <a:lstStyle/>
                    <a:p>
                      <a:pPr lvl="0" algn="ctr" rtl="0">
                        <a:lnSpc>
                          <a:spcPct val="120000"/>
                        </a:lnSpc>
                        <a:spcBef>
                          <a:spcPts val="0"/>
                        </a:spcBef>
                        <a:buNone/>
                      </a:pPr>
                      <a:r>
                        <a:rPr lang="en-US" sz="1800" b="1">
                          <a:latin typeface="Times New Roman"/>
                          <a:ea typeface="Times New Roman"/>
                          <a:cs typeface="Times New Roman"/>
                          <a:sym typeface="Times New Roman"/>
                        </a:rPr>
                        <a:t>Type of Sound</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20000"/>
                        </a:lnSpc>
                        <a:spcBef>
                          <a:spcPts val="0"/>
                        </a:spcBef>
                        <a:buNone/>
                      </a:pPr>
                      <a:r>
                        <a:rPr lang="en-US" sz="1800" b="1">
                          <a:latin typeface="Times New Roman"/>
                          <a:ea typeface="Times New Roman"/>
                          <a:cs typeface="Times New Roman"/>
                          <a:sym typeface="Times New Roman"/>
                        </a:rPr>
                        <a:t>Number of Sounds</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20000"/>
                        </a:lnSpc>
                        <a:spcBef>
                          <a:spcPts val="0"/>
                        </a:spcBef>
                        <a:buNone/>
                      </a:pPr>
                      <a:r>
                        <a:rPr lang="en-US" sz="1800" b="1">
                          <a:latin typeface="Times New Roman"/>
                          <a:ea typeface="Times New Roman"/>
                          <a:cs typeface="Times New Roman"/>
                          <a:sym typeface="Times New Roman"/>
                        </a:rPr>
                        <a:t>Correct Recognition</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r h="739775">
                <a:tc>
                  <a:txBody>
                    <a:bodyPr/>
                    <a:lstStyle/>
                    <a:p>
                      <a:pPr lvl="0" algn="ctr" rtl="0">
                        <a:lnSpc>
                          <a:spcPct val="120000"/>
                        </a:lnSpc>
                        <a:spcBef>
                          <a:spcPts val="0"/>
                        </a:spcBef>
                        <a:buNone/>
                      </a:pPr>
                      <a:r>
                        <a:rPr lang="en-US" sz="1800">
                          <a:latin typeface="Times New Roman"/>
                          <a:ea typeface="Times New Roman"/>
                          <a:cs typeface="Times New Roman"/>
                          <a:sym typeface="Times New Roman"/>
                        </a:rPr>
                        <a:t>Seen sound</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20000"/>
                        </a:lnSpc>
                        <a:spcBef>
                          <a:spcPts val="0"/>
                        </a:spcBef>
                        <a:buNone/>
                      </a:pPr>
                      <a:r>
                        <a:rPr lang="en-US" sz="1800">
                          <a:latin typeface="Times New Roman"/>
                          <a:ea typeface="Times New Roman"/>
                          <a:cs typeface="Times New Roman"/>
                          <a:sym typeface="Times New Roman"/>
                        </a:rPr>
                        <a:t>30</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20000"/>
                        </a:lnSpc>
                        <a:spcBef>
                          <a:spcPts val="0"/>
                        </a:spcBef>
                        <a:buNone/>
                      </a:pPr>
                      <a:r>
                        <a:rPr lang="en-US" sz="1800">
                          <a:latin typeface="Times New Roman"/>
                          <a:ea typeface="Times New Roman"/>
                          <a:cs typeface="Times New Roman"/>
                          <a:sym typeface="Times New Roman"/>
                        </a:rPr>
                        <a:t>30</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r h="739775">
                <a:tc>
                  <a:txBody>
                    <a:bodyPr/>
                    <a:lstStyle/>
                    <a:p>
                      <a:pPr lvl="0" algn="ctr" rtl="0">
                        <a:lnSpc>
                          <a:spcPct val="120000"/>
                        </a:lnSpc>
                        <a:spcBef>
                          <a:spcPts val="0"/>
                        </a:spcBef>
                        <a:buNone/>
                      </a:pPr>
                      <a:r>
                        <a:rPr lang="en-US" sz="1800">
                          <a:latin typeface="Times New Roman"/>
                          <a:ea typeface="Times New Roman"/>
                          <a:cs typeface="Times New Roman"/>
                          <a:sym typeface="Times New Roman"/>
                        </a:rPr>
                        <a:t>Unseen sound seen user</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20000"/>
                        </a:lnSpc>
                        <a:spcBef>
                          <a:spcPts val="0"/>
                        </a:spcBef>
                        <a:buNone/>
                      </a:pPr>
                      <a:r>
                        <a:rPr lang="en-US" sz="1800">
                          <a:latin typeface="Times New Roman"/>
                          <a:ea typeface="Times New Roman"/>
                          <a:cs typeface="Times New Roman"/>
                          <a:sym typeface="Times New Roman"/>
                        </a:rPr>
                        <a:t>30</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20000"/>
                        </a:lnSpc>
                        <a:spcBef>
                          <a:spcPts val="0"/>
                        </a:spcBef>
                        <a:buNone/>
                      </a:pPr>
                      <a:r>
                        <a:rPr lang="en-US" sz="1800">
                          <a:latin typeface="Times New Roman"/>
                          <a:ea typeface="Times New Roman"/>
                          <a:cs typeface="Times New Roman"/>
                          <a:sym typeface="Times New Roman"/>
                        </a:rPr>
                        <a:t>21</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r h="739775">
                <a:tc>
                  <a:txBody>
                    <a:bodyPr/>
                    <a:lstStyle/>
                    <a:p>
                      <a:pPr lvl="0" algn="ctr" rtl="0">
                        <a:lnSpc>
                          <a:spcPct val="120000"/>
                        </a:lnSpc>
                        <a:spcBef>
                          <a:spcPts val="0"/>
                        </a:spcBef>
                        <a:buNone/>
                      </a:pPr>
                      <a:r>
                        <a:rPr lang="en-US" sz="1800">
                          <a:latin typeface="Times New Roman"/>
                          <a:ea typeface="Times New Roman"/>
                          <a:cs typeface="Times New Roman"/>
                          <a:sym typeface="Times New Roman"/>
                        </a:rPr>
                        <a:t>Unseen user</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20000"/>
                        </a:lnSpc>
                        <a:spcBef>
                          <a:spcPts val="0"/>
                        </a:spcBef>
                        <a:buNone/>
                      </a:pPr>
                      <a:r>
                        <a:rPr lang="en-US" sz="1800">
                          <a:latin typeface="Times New Roman"/>
                          <a:ea typeface="Times New Roman"/>
                          <a:cs typeface="Times New Roman"/>
                          <a:sym typeface="Times New Roman"/>
                        </a:rPr>
                        <a:t>20</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20000"/>
                        </a:lnSpc>
                        <a:spcBef>
                          <a:spcPts val="0"/>
                        </a:spcBef>
                        <a:buNone/>
                      </a:pPr>
                      <a:r>
                        <a:rPr lang="en-US" sz="1800">
                          <a:latin typeface="Times New Roman"/>
                          <a:ea typeface="Times New Roman"/>
                          <a:cs typeface="Times New Roman"/>
                          <a:sym typeface="Times New Roman"/>
                        </a:rPr>
                        <a:t>5</a:t>
                      </a:r>
                    </a:p>
                  </a:txBody>
                  <a:tcPr marL="66675" marR="66675" marT="66675" marB="6667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dirty="0" smtClean="0">
                <a:solidFill>
                  <a:schemeClr val="tx1"/>
                </a:solidFill>
                <a:latin typeface="Calibri"/>
                <a:ea typeface="Calibri"/>
                <a:cs typeface="Calibri"/>
                <a:sym typeface="Calibri"/>
              </a:rPr>
              <a:t>Applications</a:t>
            </a:r>
            <a:endParaRPr lang="en-US" sz="4400" b="0" dirty="0">
              <a:solidFill>
                <a:schemeClr val="tx1"/>
              </a:solidFill>
              <a:latin typeface="Calibri"/>
              <a:ea typeface="Calibri"/>
              <a:cs typeface="Calibri"/>
              <a:sym typeface="Calibri"/>
            </a:endParaRPr>
          </a:p>
        </p:txBody>
      </p:sp>
      <p:sp>
        <p:nvSpPr>
          <p:cNvPr id="183" name="Shape 183"/>
          <p:cNvSpPr txBox="1">
            <a:spLocks noGrp="1"/>
          </p:cNvSpPr>
          <p:nvPr>
            <p:ph type="body" idx="1"/>
          </p:nvPr>
        </p:nvSpPr>
        <p:spPr>
          <a:prstGeom prst="rect">
            <a:avLst/>
          </a:prstGeom>
          <a:noFill/>
          <a:ln>
            <a:noFill/>
          </a:ln>
        </p:spPr>
        <p:txBody>
          <a:bodyPr lIns="91425" tIns="91425" rIns="91425" bIns="91425" anchor="t" anchorCtr="0">
            <a:noAutofit/>
          </a:bodyPr>
          <a:lstStyle/>
          <a:p>
            <a:pPr marL="457200" marR="0" lvl="0" indent="-393700" algn="l" rtl="0">
              <a:lnSpc>
                <a:spcPct val="100000"/>
              </a:lnSpc>
              <a:spcBef>
                <a:spcPts val="0"/>
              </a:spcBef>
              <a:spcAft>
                <a:spcPts val="1000"/>
              </a:spcAft>
              <a:buClr>
                <a:srgbClr val="000000"/>
              </a:buClr>
              <a:buSzPct val="100000"/>
              <a:buFont typeface="Calibri"/>
              <a:buChar char="❏"/>
            </a:pPr>
            <a:r>
              <a:rPr lang="en-US" sz="2600" dirty="0" smtClean="0">
                <a:latin typeface="Calibri"/>
                <a:ea typeface="Calibri"/>
                <a:cs typeface="Calibri"/>
                <a:sym typeface="Calibri"/>
              </a:rPr>
              <a:t>As an alternative </a:t>
            </a:r>
            <a:r>
              <a:rPr lang="en-US" dirty="0" smtClean="0">
                <a:latin typeface="Calibri"/>
                <a:ea typeface="Calibri"/>
                <a:cs typeface="Calibri"/>
                <a:sym typeface="Calibri"/>
              </a:rPr>
              <a:t>to existing input systems</a:t>
            </a:r>
          </a:p>
          <a:p>
            <a:pPr marL="822960" lvl="1" indent="-393700">
              <a:spcAft>
                <a:spcPts val="1000"/>
              </a:spcAft>
              <a:buClr>
                <a:srgbClr val="000000"/>
              </a:buClr>
              <a:buSzPct val="100000"/>
              <a:buFont typeface="Calibri"/>
              <a:buChar char="❏"/>
            </a:pPr>
            <a:r>
              <a:rPr lang="en-US" sz="2400" dirty="0" smtClean="0">
                <a:latin typeface="Calibri"/>
                <a:ea typeface="Calibri"/>
                <a:cs typeface="Calibri"/>
                <a:sym typeface="Calibri"/>
              </a:rPr>
              <a:t>Can replace intermediate human writer for illiterate people</a:t>
            </a:r>
          </a:p>
          <a:p>
            <a:pPr marL="822960" lvl="1" indent="-393700">
              <a:spcAft>
                <a:spcPts val="1000"/>
              </a:spcAft>
              <a:buClr>
                <a:srgbClr val="000000"/>
              </a:buClr>
              <a:buSzPct val="100000"/>
              <a:buFont typeface="Calibri"/>
              <a:buChar char="❏"/>
            </a:pPr>
            <a:r>
              <a:rPr lang="en-US" dirty="0" smtClean="0">
                <a:latin typeface="Calibri"/>
                <a:ea typeface="Calibri"/>
                <a:cs typeface="Calibri"/>
                <a:sym typeface="Calibri"/>
              </a:rPr>
              <a:t>Also for physically challenged people</a:t>
            </a:r>
          </a:p>
          <a:p>
            <a:pPr marL="457200" indent="-393700">
              <a:spcAft>
                <a:spcPts val="1000"/>
              </a:spcAft>
              <a:buClr>
                <a:srgbClr val="000000"/>
              </a:buClr>
              <a:buSzPct val="100000"/>
              <a:buFont typeface="Calibri"/>
              <a:buChar char="❏"/>
            </a:pPr>
            <a:r>
              <a:rPr lang="en-US" dirty="0" smtClean="0">
                <a:latin typeface="Calibri"/>
                <a:ea typeface="Calibri"/>
                <a:cs typeface="Calibri"/>
                <a:sym typeface="Calibri"/>
              </a:rPr>
              <a:t>System works well for known voices and for finite vocabulary, so it can be used as voice command system</a:t>
            </a:r>
          </a:p>
          <a:p>
            <a:pPr marL="457200" indent="-393700">
              <a:spcAft>
                <a:spcPts val="1000"/>
              </a:spcAft>
              <a:buClr>
                <a:srgbClr val="000000"/>
              </a:buClr>
              <a:buSzPct val="100000"/>
              <a:buNone/>
            </a:pPr>
            <a:endParaRPr lang="en-US" dirty="0" smtClean="0">
              <a:latin typeface="Calibri"/>
              <a:ea typeface="Calibri"/>
              <a:cs typeface="Calibri"/>
              <a:sym typeface="Calibri"/>
            </a:endParaRPr>
          </a:p>
          <a:p>
            <a:pPr marL="457200" indent="-393700">
              <a:spcAft>
                <a:spcPts val="1000"/>
              </a:spcAft>
              <a:buClr>
                <a:srgbClr val="000000"/>
              </a:buClr>
              <a:buSzPct val="100000"/>
              <a:buFont typeface="Calibri"/>
              <a:buChar char="❏"/>
            </a:pPr>
            <a:endParaRPr lang="en-US" dirty="0" smtClean="0">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dirty="0">
                <a:solidFill>
                  <a:schemeClr val="tx1"/>
                </a:solidFill>
                <a:latin typeface="Calibri"/>
                <a:ea typeface="Calibri"/>
                <a:cs typeface="Calibri"/>
                <a:sym typeface="Calibri"/>
              </a:rPr>
              <a:t>Limitations and Future Work</a:t>
            </a:r>
          </a:p>
        </p:txBody>
      </p:sp>
      <p:sp>
        <p:nvSpPr>
          <p:cNvPr id="183" name="Shape 183"/>
          <p:cNvSpPr txBox="1">
            <a:spLocks noGrp="1"/>
          </p:cNvSpPr>
          <p:nvPr>
            <p:ph type="body" idx="1"/>
          </p:nvPr>
        </p:nvSpPr>
        <p:spPr>
          <a:prstGeom prst="rect">
            <a:avLst/>
          </a:prstGeom>
          <a:noFill/>
          <a:ln>
            <a:noFill/>
          </a:ln>
        </p:spPr>
        <p:txBody>
          <a:bodyPr lIns="91425" tIns="91425" rIns="91425" bIns="91425" anchor="t" anchorCtr="0">
            <a:noAutofit/>
          </a:bodyPr>
          <a:lstStyle/>
          <a:p>
            <a:pPr marL="457200" marR="0" lvl="0" indent="-393700" algn="l" rtl="0">
              <a:lnSpc>
                <a:spcPct val="100000"/>
              </a:lnSpc>
              <a:spcBef>
                <a:spcPts val="0"/>
              </a:spcBef>
              <a:spcAft>
                <a:spcPts val="1000"/>
              </a:spcAft>
              <a:buClr>
                <a:srgbClr val="000000"/>
              </a:buClr>
              <a:buSzPct val="100000"/>
              <a:buFont typeface="Calibri"/>
              <a:buChar char="❏"/>
            </a:pPr>
            <a:r>
              <a:rPr lang="en-US" sz="2600">
                <a:latin typeface="Calibri"/>
                <a:ea typeface="Calibri"/>
                <a:cs typeface="Calibri"/>
                <a:sym typeface="Calibri"/>
              </a:rPr>
              <a:t>Our system performs finite vocabulary detection, because only one HMM layer</a:t>
            </a:r>
          </a:p>
          <a:p>
            <a:pPr marL="457200" marR="0" lvl="0" indent="-393700" algn="l" rtl="0">
              <a:lnSpc>
                <a:spcPct val="100000"/>
              </a:lnSpc>
              <a:spcBef>
                <a:spcPts val="0"/>
              </a:spcBef>
              <a:spcAft>
                <a:spcPts val="1000"/>
              </a:spcAft>
              <a:buClr>
                <a:srgbClr val="000000"/>
              </a:buClr>
              <a:buSzPct val="100000"/>
              <a:buFont typeface="Calibri"/>
              <a:buChar char="❏"/>
            </a:pPr>
            <a:r>
              <a:rPr lang="en-US" sz="2600">
                <a:latin typeface="Calibri"/>
                <a:ea typeface="Calibri"/>
                <a:cs typeface="Calibri"/>
                <a:sym typeface="Calibri"/>
              </a:rPr>
              <a:t>Practical speech-to-text systems can have multiple HMM layers for phone detection, word detection, language model</a:t>
            </a:r>
          </a:p>
          <a:p>
            <a:pPr marL="457200" marR="0" lvl="0" indent="-393700" algn="l" rtl="0">
              <a:lnSpc>
                <a:spcPct val="100000"/>
              </a:lnSpc>
              <a:spcBef>
                <a:spcPts val="0"/>
              </a:spcBef>
              <a:spcAft>
                <a:spcPts val="0"/>
              </a:spcAft>
              <a:buClr>
                <a:srgbClr val="000000"/>
              </a:buClr>
              <a:buSzPct val="100000"/>
              <a:buFont typeface="Calibri"/>
              <a:buChar char="❏"/>
            </a:pPr>
            <a:r>
              <a:rPr lang="en-US" sz="2600">
                <a:latin typeface="Calibri"/>
                <a:ea typeface="Calibri"/>
                <a:cs typeface="Calibri"/>
                <a:sym typeface="Calibri"/>
              </a:rPr>
              <a:t>Limited dataset, so it doesn’t handle variations in speech, dialects etc. very well</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References</a:t>
            </a:r>
          </a:p>
        </p:txBody>
      </p:sp>
      <p:sp>
        <p:nvSpPr>
          <p:cNvPr id="189" name="Shape 189"/>
          <p:cNvSpPr txBox="1">
            <a:spLocks noGrp="1"/>
          </p:cNvSpPr>
          <p:nvPr>
            <p:ph type="body" idx="1"/>
          </p:nvPr>
        </p:nvSpPr>
        <p:spPr>
          <a:prstGeom prst="rect">
            <a:avLst/>
          </a:prstGeom>
          <a:noFill/>
          <a:ln>
            <a:noFill/>
          </a:ln>
        </p:spPr>
        <p:txBody>
          <a:bodyPr lIns="91425" tIns="91425" rIns="91425" bIns="91425" anchor="t" anchorCtr="0">
            <a:noAutofit/>
          </a:bodyPr>
          <a:lstStyle/>
          <a:p>
            <a:pPr marL="457200" marR="0" lvl="0" indent="-381000" algn="l" rtl="0">
              <a:lnSpc>
                <a:spcPct val="130000"/>
              </a:lnSpc>
              <a:spcBef>
                <a:spcPts val="0"/>
              </a:spcBef>
              <a:spcAft>
                <a:spcPts val="0"/>
              </a:spcAft>
              <a:buClr>
                <a:schemeClr val="dk1"/>
              </a:buClr>
              <a:buSzPct val="100000"/>
              <a:buFont typeface="Calibri"/>
              <a:buChar char="•"/>
            </a:pPr>
            <a:r>
              <a:rPr lang="en-US" sz="2400">
                <a:latin typeface="Calibri"/>
                <a:ea typeface="Calibri"/>
                <a:cs typeface="Calibri"/>
                <a:sym typeface="Calibri"/>
              </a:rPr>
              <a:t>Rabiner L. </a:t>
            </a:r>
            <a:r>
              <a:rPr lang="en-US" sz="2400" i="1">
                <a:latin typeface="Calibri"/>
                <a:ea typeface="Calibri"/>
                <a:cs typeface="Calibri"/>
                <a:sym typeface="Calibri"/>
              </a:rPr>
              <a:t>‘A Tutorial On Hidden Markov Models and Selected Applications in Speech Recognition’</a:t>
            </a:r>
          </a:p>
          <a:p>
            <a:pPr marL="457200" marR="0" lvl="0" indent="-381000" algn="l" rtl="0">
              <a:lnSpc>
                <a:spcPct val="130000"/>
              </a:lnSpc>
              <a:spcBef>
                <a:spcPts val="0"/>
              </a:spcBef>
              <a:spcAft>
                <a:spcPts val="0"/>
              </a:spcAft>
              <a:buClr>
                <a:schemeClr val="dk1"/>
              </a:buClr>
              <a:buSzPct val="100000"/>
              <a:buFont typeface="Calibri"/>
              <a:buChar char="•"/>
            </a:pPr>
            <a:r>
              <a:rPr lang="en-US" sz="2400">
                <a:latin typeface="Calibri"/>
                <a:ea typeface="Calibri"/>
                <a:cs typeface="Calibri"/>
                <a:sym typeface="Calibri"/>
              </a:rPr>
              <a:t>R. Gupta, </a:t>
            </a:r>
            <a:r>
              <a:rPr lang="en-US" sz="2400" i="1">
                <a:latin typeface="Calibri"/>
                <a:ea typeface="Calibri"/>
                <a:cs typeface="Calibri"/>
                <a:sym typeface="Calibri"/>
              </a:rPr>
              <a:t>‘Speech Recognition For Hindi’</a:t>
            </a:r>
          </a:p>
          <a:p>
            <a:pPr marL="457200" marR="0" lvl="0" indent="-381000" algn="l" rtl="0">
              <a:lnSpc>
                <a:spcPct val="150000"/>
              </a:lnSpc>
              <a:spcBef>
                <a:spcPts val="0"/>
              </a:spcBef>
              <a:spcAft>
                <a:spcPts val="0"/>
              </a:spcAft>
              <a:buClr>
                <a:schemeClr val="dk1"/>
              </a:buClr>
              <a:buSzPct val="100000"/>
              <a:buFont typeface="Calibri"/>
              <a:buChar char="•"/>
            </a:pPr>
            <a:r>
              <a:rPr lang="en-US" sz="2400">
                <a:latin typeface="Calibri"/>
                <a:ea typeface="Calibri"/>
                <a:cs typeface="Calibri"/>
                <a:sym typeface="Calibri"/>
              </a:rPr>
              <a:t>MFCC Tutorial: </a:t>
            </a:r>
            <a:r>
              <a:rPr lang="en-US" sz="1800" i="1">
                <a:latin typeface="Calibri"/>
                <a:ea typeface="Calibri"/>
                <a:cs typeface="Calibri"/>
                <a:sym typeface="Calibri"/>
              </a:rPr>
              <a:t>http://practicalcryptography.com/miscellaneous/machine-learning/guide-mel-frequency-cepstral-coefficients-mfccs/</a:t>
            </a:r>
          </a:p>
          <a:p>
            <a:pPr marL="457200" marR="0" lvl="0" indent="-381000" algn="l" rtl="0">
              <a:lnSpc>
                <a:spcPct val="150000"/>
              </a:lnSpc>
              <a:spcBef>
                <a:spcPts val="0"/>
              </a:spcBef>
              <a:spcAft>
                <a:spcPts val="0"/>
              </a:spcAft>
              <a:buClr>
                <a:schemeClr val="dk1"/>
              </a:buClr>
              <a:buSzPct val="100000"/>
              <a:buFont typeface="Calibri"/>
              <a:buChar char="•"/>
            </a:pPr>
            <a:r>
              <a:rPr lang="en-US" sz="2400">
                <a:latin typeface="Calibri"/>
                <a:ea typeface="Calibri"/>
                <a:cs typeface="Calibri"/>
                <a:sym typeface="Calibri"/>
              </a:rPr>
              <a:t>Single Speaker Speech Recognition in Hidden Markov Models: </a:t>
            </a:r>
            <a:r>
              <a:rPr lang="en-US" sz="1700" i="1">
                <a:latin typeface="Calibri"/>
                <a:ea typeface="Calibri"/>
                <a:cs typeface="Calibri"/>
                <a:sym typeface="Calibri"/>
              </a:rPr>
              <a:t>http://kastnerkyle.github.io/blog/2014/05/22/single-speaker-speech-recognition/</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457200" y="2857512"/>
            <a:ext cx="8229600" cy="11430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7200" b="1" i="0" u="none" strike="noStrike" cap="none" baseline="0">
                <a:solidFill>
                  <a:schemeClr val="dk1"/>
                </a:solidFill>
                <a:latin typeface="Calibri"/>
                <a:ea typeface="Calibri"/>
                <a:cs typeface="Calibri"/>
                <a:sym typeface="Calibri"/>
              </a:rPr>
              <a:t>Thank You!</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Motivation</a:t>
            </a:r>
          </a:p>
        </p:txBody>
      </p:sp>
      <p:sp>
        <p:nvSpPr>
          <p:cNvPr id="49" name="Shape 49"/>
          <p:cNvSpPr txBox="1">
            <a:spLocks noGrp="1"/>
          </p:cNvSpPr>
          <p:nvPr>
            <p:ph type="body" idx="1"/>
          </p:nvPr>
        </p:nvSpPr>
        <p:spPr>
          <a:prstGeom prst="rect">
            <a:avLst/>
          </a:prstGeom>
          <a:noFill/>
          <a:ln>
            <a:noFill/>
          </a:ln>
        </p:spPr>
        <p:txBody>
          <a:bodyPr lIns="91425" tIns="45700" rIns="91425" bIns="45700" anchor="t" anchorCtr="0">
            <a:noAutofit/>
          </a:bodyPr>
          <a:lstStyle/>
          <a:p>
            <a:pPr marL="457200" marR="0" lvl="0" indent="-393700" algn="l" rtl="0">
              <a:lnSpc>
                <a:spcPct val="100000"/>
              </a:lnSpc>
              <a:spcBef>
                <a:spcPts val="0"/>
              </a:spcBef>
              <a:spcAft>
                <a:spcPts val="1000"/>
              </a:spcAft>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Hindi - popular language (~258m people in India) written in devanagari script</a:t>
            </a:r>
          </a:p>
          <a:p>
            <a:pPr marL="457200" marR="0" lvl="0" indent="-393700" algn="l" rtl="0">
              <a:lnSpc>
                <a:spcPct val="100000"/>
              </a:lnSpc>
              <a:spcBef>
                <a:spcPts val="0"/>
              </a:spcBef>
              <a:spcAft>
                <a:spcPts val="1000"/>
              </a:spcAft>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Difficult to represent on a keyboard</a:t>
            </a:r>
          </a:p>
          <a:p>
            <a:pPr marL="457200" marR="0" lvl="0" indent="-393700" algn="l" rtl="0">
              <a:lnSpc>
                <a:spcPct val="100000"/>
              </a:lnSpc>
              <a:spcBef>
                <a:spcPts val="0"/>
              </a:spcBef>
              <a:spcAft>
                <a:spcPts val="1000"/>
              </a:spcAft>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Sophisticated input methods exist for European and even Asian languages</a:t>
            </a:r>
          </a:p>
          <a:p>
            <a:pPr marL="457200" marR="0" lvl="0" indent="-393700" algn="l" rtl="0">
              <a:lnSpc>
                <a:spcPct val="100000"/>
              </a:lnSpc>
              <a:spcBef>
                <a:spcPts val="0"/>
              </a:spcBef>
              <a:spcAft>
                <a:spcPts val="1000"/>
              </a:spcAft>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Difficult and time consuming to type using existing methods</a:t>
            </a:r>
          </a:p>
          <a:p>
            <a:pPr marL="457200" marR="0" lvl="0" indent="-393700" algn="l" rtl="0">
              <a:lnSpc>
                <a:spcPct val="100000"/>
              </a:lnSpc>
              <a:spcBef>
                <a:spcPts val="0"/>
              </a:spcBef>
              <a:spcAft>
                <a:spcPts val="0"/>
              </a:spcAft>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Lack of easy input methods discourages people from using it on computer</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Problem Statement</a:t>
            </a:r>
          </a:p>
        </p:txBody>
      </p:sp>
      <p:sp>
        <p:nvSpPr>
          <p:cNvPr id="55" name="Shape 55"/>
          <p:cNvSpPr txBox="1">
            <a:spLocks noGrp="1"/>
          </p:cNvSpPr>
          <p:nvPr>
            <p:ph type="body" idx="1"/>
          </p:nvPr>
        </p:nvSpPr>
        <p:spPr>
          <a:prstGeom prst="rect">
            <a:avLst/>
          </a:prstGeom>
          <a:noFill/>
          <a:ln>
            <a:noFill/>
          </a:ln>
        </p:spPr>
        <p:txBody>
          <a:bodyPr lIns="91425" tIns="45700" rIns="91425" bIns="45700" anchor="t" anchorCtr="0">
            <a:noAutofit/>
          </a:bodyPr>
          <a:lstStyle/>
          <a:p>
            <a:pPr marL="457200" marR="0" lvl="0" indent="-393700" algn="l" rtl="0">
              <a:lnSpc>
                <a:spcPct val="100000"/>
              </a:lnSpc>
              <a:spcBef>
                <a:spcPts val="0"/>
              </a:spcBef>
              <a:spcAft>
                <a:spcPts val="0"/>
              </a:spcAft>
              <a:buClr>
                <a:schemeClr val="dk1"/>
              </a:buClr>
              <a:buSzPct val="100000"/>
              <a:buFont typeface="Calibri"/>
              <a:buChar char="❏"/>
            </a:pPr>
            <a:r>
              <a:rPr lang="en-US" sz="2600">
                <a:solidFill>
                  <a:schemeClr val="dk1"/>
                </a:solidFill>
                <a:latin typeface="Calibri"/>
                <a:ea typeface="Calibri"/>
                <a:cs typeface="Calibri"/>
                <a:sym typeface="Calibri"/>
              </a:rPr>
              <a:t>The primary aim of the project is to develop an easier alternative for existing input systems for Hindi language. We propose a speech-to-text solution to solve this problem.</a:t>
            </a:r>
          </a:p>
          <a:p>
            <a:pPr marR="0" lvl="0" algn="l" rtl="0">
              <a:lnSpc>
                <a:spcPct val="100000"/>
              </a:lnSpc>
              <a:spcBef>
                <a:spcPts val="0"/>
              </a:spcBef>
              <a:spcAft>
                <a:spcPts val="0"/>
              </a:spcAft>
              <a:buNone/>
            </a:pPr>
            <a:endParaRPr sz="2600">
              <a:solidFill>
                <a:schemeClr val="dk1"/>
              </a:solidFill>
              <a:latin typeface="Calibri"/>
              <a:ea typeface="Calibri"/>
              <a:cs typeface="Calibri"/>
              <a:sym typeface="Calibri"/>
            </a:endParaRPr>
          </a:p>
          <a:p>
            <a:pPr marL="457200" marR="0" lvl="0" indent="-393700" algn="l" rtl="0">
              <a:lnSpc>
                <a:spcPct val="100000"/>
              </a:lnSpc>
              <a:spcBef>
                <a:spcPts val="0"/>
              </a:spcBef>
              <a:spcAft>
                <a:spcPts val="0"/>
              </a:spcAft>
              <a:buClr>
                <a:schemeClr val="dk1"/>
              </a:buClr>
              <a:buSzPct val="100000"/>
              <a:buFont typeface="Calibri"/>
              <a:buChar char="❏"/>
            </a:pPr>
            <a:r>
              <a:rPr lang="en-US" sz="2600">
                <a:solidFill>
                  <a:schemeClr val="dk1"/>
                </a:solidFill>
                <a:latin typeface="Calibri"/>
                <a:ea typeface="Calibri"/>
                <a:cs typeface="Calibri"/>
                <a:sym typeface="Calibri"/>
              </a:rPr>
              <a:t>We aim to develop an isolated word detection system for finite vocabulary, which is an elementary solution</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Existing systems</a:t>
            </a:r>
          </a:p>
        </p:txBody>
      </p:sp>
      <p:sp>
        <p:nvSpPr>
          <p:cNvPr id="61" name="Shape 61"/>
          <p:cNvSpPr txBox="1">
            <a:spLocks noGrp="1"/>
          </p:cNvSpPr>
          <p:nvPr>
            <p:ph type="body" idx="1"/>
          </p:nvPr>
        </p:nvSpPr>
        <p:spPr>
          <a:prstGeom prst="rect">
            <a:avLst/>
          </a:prstGeom>
          <a:noFill/>
          <a:ln>
            <a:noFill/>
          </a:ln>
        </p:spPr>
        <p:txBody>
          <a:bodyPr lIns="91425" tIns="45700" rIns="91425" bIns="45700" anchor="t" anchorCtr="0">
            <a:noAutofit/>
          </a:bodyPr>
          <a:lstStyle/>
          <a:p>
            <a:pPr marL="457200" marR="0" lvl="0" indent="-393700" algn="l" rtl="0">
              <a:lnSpc>
                <a:spcPct val="150000"/>
              </a:lnSpc>
              <a:spcBef>
                <a:spcPts val="0"/>
              </a:spcBef>
              <a:spcAft>
                <a:spcPts val="1000"/>
              </a:spcAft>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Native keyboards for </a:t>
            </a:r>
            <a:r>
              <a:rPr lang="en-US" sz="2600" b="0" i="0" u="none" strike="noStrike" cap="none" baseline="0" dirty="0" err="1" smtClean="0">
                <a:solidFill>
                  <a:schemeClr val="dk1"/>
                </a:solidFill>
                <a:latin typeface="Calibri"/>
                <a:ea typeface="Calibri"/>
                <a:cs typeface="Calibri"/>
                <a:sym typeface="Calibri"/>
              </a:rPr>
              <a:t>Devanagari</a:t>
            </a:r>
            <a:endParaRPr sz="2600">
              <a:solidFill>
                <a:schemeClr val="dk1"/>
              </a:solidFill>
              <a:latin typeface="Calibri"/>
              <a:ea typeface="Calibri"/>
              <a:cs typeface="Calibri"/>
              <a:sym typeface="Calibri"/>
            </a:endParaRPr>
          </a:p>
          <a:p>
            <a:pPr marL="457200" marR="0" lvl="0" indent="-393700" algn="l" rtl="0">
              <a:lnSpc>
                <a:spcPct val="150000"/>
              </a:lnSpc>
              <a:spcBef>
                <a:spcPts val="0"/>
              </a:spcBef>
              <a:spcAft>
                <a:spcPts val="1000"/>
              </a:spcAft>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Phonetic keyboard mappings like </a:t>
            </a:r>
            <a:r>
              <a:rPr lang="en-US" sz="2600" b="0" i="0" u="none" strike="noStrike" cap="none" baseline="0" dirty="0" err="1">
                <a:solidFill>
                  <a:schemeClr val="dk1"/>
                </a:solidFill>
                <a:latin typeface="Calibri"/>
                <a:ea typeface="Calibri"/>
                <a:cs typeface="Calibri"/>
                <a:sym typeface="Calibri"/>
              </a:rPr>
              <a:t>Bolnagri</a:t>
            </a:r>
            <a:r>
              <a:rPr lang="en-US" sz="2600" b="0" i="0" u="none" strike="noStrike" cap="none" baseline="0" dirty="0">
                <a:solidFill>
                  <a:schemeClr val="dk1"/>
                </a:solidFill>
                <a:latin typeface="Calibri"/>
                <a:ea typeface="Calibri"/>
                <a:cs typeface="Calibri"/>
                <a:sym typeface="Calibri"/>
              </a:rPr>
              <a:t>, </a:t>
            </a:r>
            <a:r>
              <a:rPr lang="en-US" sz="2600" b="0" i="0" u="none" strike="noStrike" cap="none" baseline="0" dirty="0" err="1" smtClean="0">
                <a:solidFill>
                  <a:schemeClr val="dk1"/>
                </a:solidFill>
                <a:latin typeface="Calibri"/>
                <a:ea typeface="Calibri"/>
                <a:cs typeface="Calibri"/>
                <a:sym typeface="Calibri"/>
              </a:rPr>
              <a:t>InScript</a:t>
            </a:r>
            <a:endParaRPr lang="en-US" b="0" i="0" u="none" strike="noStrike" cap="none" baseline="0" dirty="0">
              <a:solidFill>
                <a:schemeClr val="dk1"/>
              </a:solidFill>
              <a:latin typeface="Calibri"/>
              <a:ea typeface="Calibri"/>
              <a:cs typeface="Calibri"/>
              <a:sym typeface="Calibri"/>
            </a:endParaRPr>
          </a:p>
          <a:p>
            <a:pPr marL="457200" marR="0" lvl="0" indent="-393700" algn="l" rtl="0">
              <a:lnSpc>
                <a:spcPct val="150000"/>
              </a:lnSpc>
              <a:spcBef>
                <a:spcPts val="0"/>
              </a:spcBef>
              <a:spcAft>
                <a:spcPts val="1000"/>
              </a:spcAft>
              <a:buClr>
                <a:schemeClr val="dk1"/>
              </a:buClr>
              <a:buSzPct val="100000"/>
              <a:buFont typeface="Calibri"/>
              <a:buChar char="❏"/>
            </a:pPr>
            <a:r>
              <a:rPr lang="en-US" sz="2600" b="0" i="0" u="none" strike="noStrike" cap="none" baseline="0" dirty="0" smtClean="0">
                <a:solidFill>
                  <a:schemeClr val="dk1"/>
                </a:solidFill>
                <a:latin typeface="Calibri"/>
                <a:ea typeface="Calibri"/>
                <a:cs typeface="Calibri"/>
                <a:sym typeface="Calibri"/>
              </a:rPr>
              <a:t>Transliteration </a:t>
            </a:r>
            <a:r>
              <a:rPr lang="en-US" sz="2600" b="0" i="0" u="none" strike="noStrike" cap="none" baseline="0" dirty="0">
                <a:solidFill>
                  <a:schemeClr val="dk1"/>
                </a:solidFill>
                <a:latin typeface="Calibri"/>
                <a:ea typeface="Calibri"/>
                <a:cs typeface="Calibri"/>
                <a:sym typeface="Calibri"/>
              </a:rPr>
              <a:t>tools like Google Transliterate</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Problems with Existing systems</a:t>
            </a:r>
          </a:p>
        </p:txBody>
      </p:sp>
      <p:sp>
        <p:nvSpPr>
          <p:cNvPr id="67" name="Shape 67"/>
          <p:cNvSpPr txBox="1">
            <a:spLocks noGrp="1"/>
          </p:cNvSpPr>
          <p:nvPr>
            <p:ph type="body" idx="1"/>
          </p:nvPr>
        </p:nvSpPr>
        <p:spPr>
          <a:prstGeom prst="rect">
            <a:avLst/>
          </a:prstGeom>
          <a:noFill/>
          <a:ln>
            <a:noFill/>
          </a:ln>
        </p:spPr>
        <p:txBody>
          <a:bodyPr lIns="91425" tIns="45700" rIns="91425" bIns="45700" anchor="t" anchorCtr="0">
            <a:noAutofit/>
          </a:bodyPr>
          <a:lstStyle/>
          <a:p>
            <a:pPr marL="457200" marR="0" lvl="0" indent="-393700" algn="l" rtl="0">
              <a:lnSpc>
                <a:spcPct val="100000"/>
              </a:lnSpc>
              <a:spcBef>
                <a:spcPts val="0"/>
              </a:spcBef>
              <a:spcAft>
                <a:spcPts val="0"/>
              </a:spcAft>
              <a:buClr>
                <a:schemeClr val="dk1"/>
              </a:buClr>
              <a:buSzPct val="100000"/>
              <a:buFont typeface="Calibri"/>
              <a:buChar char="❏"/>
            </a:pPr>
            <a:r>
              <a:rPr lang="en-US" sz="2600" b="1" i="0" u="none" strike="noStrike" cap="none" baseline="0">
                <a:solidFill>
                  <a:schemeClr val="dk1"/>
                </a:solidFill>
                <a:latin typeface="Calibri"/>
                <a:ea typeface="Calibri"/>
                <a:cs typeface="Calibri"/>
                <a:sym typeface="Calibri"/>
              </a:rPr>
              <a:t>Native keyboards</a:t>
            </a:r>
            <a:r>
              <a:rPr lang="en-US" sz="2600" b="0" i="0" u="none" strike="noStrike" cap="none" baseline="0">
                <a:solidFill>
                  <a:schemeClr val="dk1"/>
                </a:solidFill>
                <a:latin typeface="Calibri"/>
                <a:ea typeface="Calibri"/>
                <a:cs typeface="Calibri"/>
                <a:sym typeface="Calibri"/>
              </a:rPr>
              <a:t>: rare, specialized hardware</a:t>
            </a:r>
          </a:p>
          <a:p>
            <a:pPr marR="0" lvl="0" algn="l" rtl="0">
              <a:lnSpc>
                <a:spcPct val="100000"/>
              </a:lnSpc>
              <a:spcBef>
                <a:spcPts val="0"/>
              </a:spcBef>
              <a:spcAft>
                <a:spcPts val="0"/>
              </a:spcAft>
              <a:buNone/>
            </a:pPr>
            <a:endParaRPr sz="2600" b="1">
              <a:solidFill>
                <a:schemeClr val="dk1"/>
              </a:solidFill>
              <a:latin typeface="Calibri"/>
              <a:ea typeface="Calibri"/>
              <a:cs typeface="Calibri"/>
              <a:sym typeface="Calibri"/>
            </a:endParaRPr>
          </a:p>
          <a:p>
            <a:pPr marL="457200" marR="0" lvl="0" indent="-393700" algn="l" rtl="0">
              <a:lnSpc>
                <a:spcPct val="100000"/>
              </a:lnSpc>
              <a:spcBef>
                <a:spcPts val="0"/>
              </a:spcBef>
              <a:spcAft>
                <a:spcPts val="0"/>
              </a:spcAft>
              <a:buClr>
                <a:schemeClr val="dk1"/>
              </a:buClr>
              <a:buSzPct val="100000"/>
              <a:buFont typeface="Calibri"/>
              <a:buChar char="❏"/>
            </a:pPr>
            <a:r>
              <a:rPr lang="en-US" sz="2600" b="1" i="0" u="none" strike="noStrike" cap="none" baseline="0">
                <a:solidFill>
                  <a:schemeClr val="dk1"/>
                </a:solidFill>
                <a:latin typeface="Calibri"/>
                <a:ea typeface="Calibri"/>
                <a:cs typeface="Calibri"/>
                <a:sym typeface="Calibri"/>
              </a:rPr>
              <a:t>Phonetic keyboards</a:t>
            </a:r>
            <a:r>
              <a:rPr lang="en-US" sz="2600" b="0" i="0" u="none" strike="noStrike" cap="none" baseline="0">
                <a:solidFill>
                  <a:schemeClr val="dk1"/>
                </a:solidFill>
                <a:latin typeface="Calibri"/>
                <a:ea typeface="Calibri"/>
                <a:cs typeface="Calibri"/>
                <a:sym typeface="Calibri"/>
              </a:rPr>
              <a:t>: need to remember layout, difficult to use</a:t>
            </a:r>
          </a:p>
          <a:p>
            <a:pPr marR="0" lvl="0" algn="l" rtl="0">
              <a:lnSpc>
                <a:spcPct val="100000"/>
              </a:lnSpc>
              <a:spcBef>
                <a:spcPts val="0"/>
              </a:spcBef>
              <a:spcAft>
                <a:spcPts val="0"/>
              </a:spcAft>
              <a:buNone/>
            </a:pPr>
            <a:endParaRPr sz="2600" b="1">
              <a:solidFill>
                <a:schemeClr val="dk1"/>
              </a:solidFill>
              <a:latin typeface="Calibri"/>
              <a:ea typeface="Calibri"/>
              <a:cs typeface="Calibri"/>
              <a:sym typeface="Calibri"/>
            </a:endParaRPr>
          </a:p>
          <a:p>
            <a:pPr marL="457200" marR="0" lvl="0" indent="-393700" algn="l" rtl="0">
              <a:lnSpc>
                <a:spcPct val="100000"/>
              </a:lnSpc>
              <a:spcBef>
                <a:spcPts val="0"/>
              </a:spcBef>
              <a:spcAft>
                <a:spcPts val="0"/>
              </a:spcAft>
              <a:buClr>
                <a:schemeClr val="dk1"/>
              </a:buClr>
              <a:buSzPct val="100000"/>
              <a:buFont typeface="Calibri"/>
              <a:buChar char="❏"/>
            </a:pPr>
            <a:r>
              <a:rPr lang="en-US" sz="2600" b="1" i="0" u="none" strike="noStrike" cap="none" baseline="0">
                <a:solidFill>
                  <a:schemeClr val="dk1"/>
                </a:solidFill>
                <a:latin typeface="Calibri"/>
                <a:ea typeface="Calibri"/>
                <a:cs typeface="Calibri"/>
                <a:sym typeface="Calibri"/>
              </a:rPr>
              <a:t>Transliteration tools</a:t>
            </a:r>
            <a:r>
              <a:rPr lang="en-US" sz="2600" b="0" i="0" u="none" strike="noStrike" cap="none" baseline="0">
                <a:solidFill>
                  <a:schemeClr val="dk1"/>
                </a:solidFill>
                <a:latin typeface="Calibri"/>
                <a:ea typeface="Calibri"/>
                <a:cs typeface="Calibri"/>
                <a:sym typeface="Calibri"/>
              </a:rPr>
              <a:t>: sometimes unexpected and inaccurate results</a:t>
            </a:r>
          </a:p>
          <a:p>
            <a:pPr marR="0" lvl="0" algn="l" rtl="0">
              <a:lnSpc>
                <a:spcPct val="100000"/>
              </a:lnSpc>
              <a:spcBef>
                <a:spcPts val="0"/>
              </a:spcBef>
              <a:spcAft>
                <a:spcPts val="0"/>
              </a:spcAft>
              <a:buNone/>
            </a:pPr>
            <a:endParaRPr sz="2600">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Speech Recognition: Our Approach</a:t>
            </a:r>
          </a:p>
        </p:txBody>
      </p:sp>
      <p:sp>
        <p:nvSpPr>
          <p:cNvPr id="79" name="Shape 79"/>
          <p:cNvSpPr txBox="1">
            <a:spLocks noGrp="1"/>
          </p:cNvSpPr>
          <p:nvPr>
            <p:ph type="body" idx="1"/>
          </p:nvPr>
        </p:nvSpPr>
        <p:spPr>
          <a:prstGeom prst="rect">
            <a:avLst/>
          </a:prstGeom>
          <a:noFill/>
          <a:ln>
            <a:noFill/>
          </a:ln>
        </p:spPr>
        <p:txBody>
          <a:bodyPr lIns="91425" tIns="91425" rIns="91425" bIns="91425" anchor="t" anchorCtr="0">
            <a:noAutofit/>
          </a:bodyPr>
          <a:lstStyle/>
          <a:p>
            <a:pPr marL="457200" marR="0" lvl="0" indent="-393700" algn="l" rtl="0">
              <a:lnSpc>
                <a:spcPct val="100000"/>
              </a:lnSpc>
              <a:spcBef>
                <a:spcPts val="0"/>
              </a:spcBef>
              <a:spcAft>
                <a:spcPts val="0"/>
              </a:spcAft>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Our system </a:t>
            </a:r>
            <a:r>
              <a:rPr lang="en-US" sz="2600" dirty="0">
                <a:solidFill>
                  <a:schemeClr val="dk1"/>
                </a:solidFill>
                <a:latin typeface="Calibri"/>
                <a:ea typeface="Calibri"/>
                <a:cs typeface="Calibri"/>
                <a:sym typeface="Calibri"/>
              </a:rPr>
              <a:t>uses isolated word detection technique</a:t>
            </a:r>
          </a:p>
          <a:p>
            <a:pPr marR="0" lvl="0" algn="l" rtl="0">
              <a:lnSpc>
                <a:spcPct val="100000"/>
              </a:lnSpc>
              <a:spcBef>
                <a:spcPts val="0"/>
              </a:spcBef>
              <a:spcAft>
                <a:spcPts val="0"/>
              </a:spcAft>
              <a:buNone/>
            </a:pPr>
            <a:endParaRPr sz="2600">
              <a:solidFill>
                <a:schemeClr val="dk1"/>
              </a:solidFill>
              <a:latin typeface="Calibri"/>
              <a:ea typeface="Calibri"/>
              <a:cs typeface="Calibri"/>
              <a:sym typeface="Calibri"/>
            </a:endParaRPr>
          </a:p>
          <a:p>
            <a:pPr marL="457200" marR="0" lvl="0" indent="-393700" algn="l" rtl="0">
              <a:lnSpc>
                <a:spcPct val="100000"/>
              </a:lnSpc>
              <a:spcBef>
                <a:spcPts val="0"/>
              </a:spcBef>
              <a:spcAft>
                <a:spcPts val="0"/>
              </a:spcAft>
              <a:buClr>
                <a:schemeClr val="dk1"/>
              </a:buClr>
              <a:buSzPct val="100000"/>
              <a:buFont typeface="Calibri"/>
              <a:buChar char="❏"/>
            </a:pPr>
            <a:r>
              <a:rPr lang="en-US" dirty="0" smtClean="0">
                <a:solidFill>
                  <a:schemeClr val="dk1"/>
                </a:solidFill>
                <a:latin typeface="Calibri"/>
                <a:ea typeface="Calibri"/>
                <a:cs typeface="Calibri"/>
                <a:sym typeface="Calibri"/>
              </a:rPr>
              <a:t>S</a:t>
            </a:r>
            <a:r>
              <a:rPr lang="en-US" sz="2600" dirty="0" smtClean="0">
                <a:solidFill>
                  <a:schemeClr val="dk1"/>
                </a:solidFill>
                <a:latin typeface="Calibri"/>
                <a:ea typeface="Calibri"/>
                <a:cs typeface="Calibri"/>
                <a:sym typeface="Calibri"/>
              </a:rPr>
              <a:t>peech </a:t>
            </a:r>
            <a:r>
              <a:rPr lang="en-US" sz="2600" dirty="0">
                <a:solidFill>
                  <a:schemeClr val="dk1"/>
                </a:solidFill>
                <a:latin typeface="Calibri"/>
                <a:ea typeface="Calibri"/>
                <a:cs typeface="Calibri"/>
                <a:sym typeface="Calibri"/>
              </a:rPr>
              <a:t>is first segmented into isolated words</a:t>
            </a:r>
          </a:p>
          <a:p>
            <a:pPr marR="0" lvl="0" algn="l" rtl="0">
              <a:lnSpc>
                <a:spcPct val="100000"/>
              </a:lnSpc>
              <a:spcBef>
                <a:spcPts val="0"/>
              </a:spcBef>
              <a:spcAft>
                <a:spcPts val="0"/>
              </a:spcAft>
              <a:buNone/>
            </a:pPr>
            <a:endParaRPr sz="2600">
              <a:solidFill>
                <a:schemeClr val="dk1"/>
              </a:solidFill>
              <a:latin typeface="Calibri"/>
              <a:ea typeface="Calibri"/>
              <a:cs typeface="Calibri"/>
              <a:sym typeface="Calibri"/>
            </a:endParaRPr>
          </a:p>
          <a:p>
            <a:pPr marL="457200" marR="0" lvl="0" indent="-393700" algn="l" rtl="0">
              <a:lnSpc>
                <a:spcPct val="100000"/>
              </a:lnSpc>
              <a:spcBef>
                <a:spcPts val="0"/>
              </a:spcBef>
              <a:spcAft>
                <a:spcPts val="0"/>
              </a:spcAft>
              <a:buClr>
                <a:schemeClr val="dk1"/>
              </a:buClr>
              <a:buSzPct val="100000"/>
              <a:buFont typeface="Calibri"/>
              <a:buChar char="❏"/>
            </a:pPr>
            <a:r>
              <a:rPr lang="en-US" sz="2600" dirty="0">
                <a:solidFill>
                  <a:schemeClr val="dk1"/>
                </a:solidFill>
                <a:latin typeface="Calibri"/>
                <a:ea typeface="Calibri"/>
                <a:cs typeface="Calibri"/>
                <a:sym typeface="Calibri"/>
              </a:rPr>
              <a:t>Every word is then compared with words in dictionary to find the best match </a:t>
            </a:r>
          </a:p>
          <a:p>
            <a:pPr marR="0" lvl="0" algn="l" rtl="0">
              <a:lnSpc>
                <a:spcPct val="100000"/>
              </a:lnSpc>
              <a:spcBef>
                <a:spcPts val="0"/>
              </a:spcBef>
              <a:spcAft>
                <a:spcPts val="0"/>
              </a:spcAft>
              <a:buNone/>
            </a:pPr>
            <a:endParaRPr sz="2600">
              <a:solidFill>
                <a:schemeClr val="dk1"/>
              </a:solidFill>
              <a:latin typeface="Calibri"/>
              <a:ea typeface="Calibri"/>
              <a:cs typeface="Calibri"/>
              <a:sym typeface="Calibri"/>
            </a:endParaRPr>
          </a:p>
          <a:p>
            <a:pPr marL="457200" marR="0" lvl="0" indent="-393700" algn="l" rtl="0">
              <a:lnSpc>
                <a:spcPct val="100000"/>
              </a:lnSpc>
              <a:spcBef>
                <a:spcPts val="0"/>
              </a:spcBef>
              <a:spcAft>
                <a:spcPts val="0"/>
              </a:spcAft>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Such system can recognize </a:t>
            </a:r>
            <a:r>
              <a:rPr lang="en-US" sz="2600" dirty="0">
                <a:solidFill>
                  <a:schemeClr val="dk1"/>
                </a:solidFill>
                <a:latin typeface="Calibri"/>
                <a:ea typeface="Calibri"/>
                <a:cs typeface="Calibri"/>
                <a:sym typeface="Calibri"/>
              </a:rPr>
              <a:t>all words in dictionary</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dirty="0">
                <a:solidFill>
                  <a:schemeClr val="tx1"/>
                </a:solidFill>
                <a:latin typeface="Calibri"/>
                <a:ea typeface="Calibri"/>
                <a:cs typeface="Calibri"/>
                <a:sym typeface="Calibri"/>
              </a:rPr>
              <a:t>Architecture Diagram</a:t>
            </a:r>
          </a:p>
        </p:txBody>
      </p:sp>
      <p:pic>
        <p:nvPicPr>
          <p:cNvPr id="85" name="Shape 85"/>
          <p:cNvPicPr preferRelativeResize="0"/>
          <p:nvPr/>
        </p:nvPicPr>
        <p:blipFill>
          <a:blip r:embed="rId3">
            <a:alphaModFix/>
          </a:blip>
          <a:stretch>
            <a:fillRect/>
          </a:stretch>
        </p:blipFill>
        <p:spPr>
          <a:xfrm rot="5400000">
            <a:off x="2067849" y="-207250"/>
            <a:ext cx="4915799" cy="82164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Steps involved in Speech Recognition </a:t>
            </a:r>
          </a:p>
        </p:txBody>
      </p:sp>
      <p:sp>
        <p:nvSpPr>
          <p:cNvPr id="73" name="Shape 73"/>
          <p:cNvSpPr txBox="1">
            <a:spLocks noGrp="1"/>
          </p:cNvSpPr>
          <p:nvPr>
            <p:ph type="body" idx="1"/>
          </p:nvPr>
        </p:nvSpPr>
        <p:spPr>
          <a:xfrm>
            <a:off x="457200" y="1676400"/>
            <a:ext cx="8229600" cy="4967700"/>
          </a:xfrm>
          <a:prstGeom prst="rect">
            <a:avLst/>
          </a:prstGeom>
          <a:noFill/>
          <a:ln>
            <a:noFill/>
          </a:ln>
        </p:spPr>
        <p:txBody>
          <a:bodyPr lIns="91425" tIns="45700" rIns="91425" bIns="45700" anchor="t" anchorCtr="0">
            <a:noAutofit/>
          </a:bodyPr>
          <a:lstStyle/>
          <a:p>
            <a:pPr marL="342900" marR="0" lvl="0" indent="-304800" algn="l" rtl="0">
              <a:lnSpc>
                <a:spcPct val="150000"/>
              </a:lnSpc>
              <a:spcBef>
                <a:spcPts val="0"/>
              </a:spcBef>
              <a:spcAft>
                <a:spcPts val="0"/>
              </a:spcAft>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Voice Recording</a:t>
            </a:r>
          </a:p>
          <a:p>
            <a:pPr marL="342900" marR="0" lvl="0" indent="-304800" algn="l" rtl="0">
              <a:lnSpc>
                <a:spcPct val="150000"/>
              </a:lnSpc>
              <a:spcBef>
                <a:spcPts val="640"/>
              </a:spcBef>
              <a:spcAft>
                <a:spcPts val="0"/>
              </a:spcAft>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Word </a:t>
            </a:r>
            <a:r>
              <a:rPr lang="en-US" sz="2600">
                <a:solidFill>
                  <a:schemeClr val="dk1"/>
                </a:solidFill>
                <a:latin typeface="Calibri"/>
                <a:ea typeface="Calibri"/>
                <a:cs typeface="Calibri"/>
                <a:sym typeface="Calibri"/>
              </a:rPr>
              <a:t>Isolation</a:t>
            </a:r>
          </a:p>
          <a:p>
            <a:pPr marL="342900" marR="0" lvl="0" indent="-304800" algn="l" rtl="0">
              <a:lnSpc>
                <a:spcPct val="150000"/>
              </a:lnSpc>
              <a:spcBef>
                <a:spcPts val="640"/>
              </a:spcBef>
              <a:spcAft>
                <a:spcPts val="0"/>
              </a:spcAft>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Feature Extraction</a:t>
            </a:r>
          </a:p>
          <a:p>
            <a:pPr marL="342900" marR="0" lvl="0" indent="-304800" algn="l" rtl="0">
              <a:lnSpc>
                <a:spcPct val="150000"/>
              </a:lnSpc>
              <a:spcBef>
                <a:spcPts val="640"/>
              </a:spcBef>
              <a:spcAft>
                <a:spcPts val="0"/>
              </a:spcAft>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Recognition using Acoustic Models</a:t>
            </a:r>
          </a:p>
        </p:txBody>
      </p:sp>
    </p:spTree>
  </p:cSld>
  <p:clrMapOvr>
    <a:masterClrMapping/>
  </p:clrMapOvr>
  <p:transition spd="slow">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TotalTime>
  <Words>1196</Words>
  <PresentationFormat>On-screen Show (4:3)</PresentationFormat>
  <Paragraphs>172</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Hindi Speech Recognition </vt:lpstr>
      <vt:lpstr>Speech Recognition</vt:lpstr>
      <vt:lpstr>Motivation</vt:lpstr>
      <vt:lpstr>Problem Statement</vt:lpstr>
      <vt:lpstr>Existing systems</vt:lpstr>
      <vt:lpstr>Problems with Existing systems</vt:lpstr>
      <vt:lpstr>Speech Recognition: Our Approach</vt:lpstr>
      <vt:lpstr>Architecture Diagram</vt:lpstr>
      <vt:lpstr>Steps involved in Speech Recognition </vt:lpstr>
      <vt:lpstr>Sound Recording Component</vt:lpstr>
      <vt:lpstr>Word Isolation Component</vt:lpstr>
      <vt:lpstr>Feature Extraction component</vt:lpstr>
      <vt:lpstr>MFCC</vt:lpstr>
      <vt:lpstr>Steps involved in MFCC Calculation</vt:lpstr>
      <vt:lpstr>Recognition component</vt:lpstr>
      <vt:lpstr>Dynamic Time Warping (DTW)</vt:lpstr>
      <vt:lpstr>Hidden Markov Model (HMM)</vt:lpstr>
      <vt:lpstr>Applications of HMM in Speech Recognition</vt:lpstr>
      <vt:lpstr>Baum-Welch Algorithm</vt:lpstr>
      <vt:lpstr>Forward-backward Algorithm</vt:lpstr>
      <vt:lpstr>Comparison of HMM and DTW</vt:lpstr>
      <vt:lpstr>Data Set Generation</vt:lpstr>
      <vt:lpstr>Test Results </vt:lpstr>
      <vt:lpstr>Test Results</vt:lpstr>
      <vt:lpstr>Applications</vt:lpstr>
      <vt:lpstr>Limitations and Future Work</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Hindi Speech Recognition</dc:title>
  <dc:creator>Gaurav</dc:creator>
  <cp:lastModifiedBy>jignesh</cp:lastModifiedBy>
  <cp:revision>12</cp:revision>
  <dcterms:modified xsi:type="dcterms:W3CDTF">2015-04-16T09:56:20Z</dcterms:modified>
</cp:coreProperties>
</file>