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1" r:id="rId2"/>
    <p:sldMasterId id="2147483659" r:id="rId3"/>
    <p:sldMasterId id="2147483675" r:id="rId4"/>
    <p:sldMasterId id="2147483673" r:id="rId5"/>
    <p:sldMasterId id="2147483661" r:id="rId6"/>
    <p:sldMasterId id="2147483677" r:id="rId7"/>
    <p:sldMasterId id="2147483667" r:id="rId8"/>
    <p:sldMasterId id="2147483663" r:id="rId9"/>
    <p:sldMasterId id="2147483679" r:id="rId10"/>
    <p:sldMasterId id="2147483669" r:id="rId11"/>
    <p:sldMasterId id="2147483665" r:id="rId12"/>
    <p:sldMasterId id="2147483681" r:id="rId13"/>
    <p:sldMasterId id="2147483671" r:id="rId14"/>
    <p:sldMasterId id="2147483683" r:id="rId15"/>
    <p:sldMasterId id="2147483685" r:id="rId16"/>
    <p:sldMasterId id="2147483687" r:id="rId17"/>
  </p:sldMasterIdLst>
  <p:notesMasterIdLst>
    <p:notesMasterId r:id="rId58"/>
  </p:notesMasterIdLst>
  <p:handoutMasterIdLst>
    <p:handoutMasterId r:id="rId59"/>
  </p:handoutMasterIdLst>
  <p:sldIdLst>
    <p:sldId id="256" r:id="rId18"/>
    <p:sldId id="257" r:id="rId19"/>
    <p:sldId id="281" r:id="rId20"/>
    <p:sldId id="262" r:id="rId21"/>
    <p:sldId id="289" r:id="rId22"/>
    <p:sldId id="282" r:id="rId23"/>
    <p:sldId id="268" r:id="rId24"/>
    <p:sldId id="315" r:id="rId25"/>
    <p:sldId id="294" r:id="rId26"/>
    <p:sldId id="295" r:id="rId27"/>
    <p:sldId id="296" r:id="rId28"/>
    <p:sldId id="297" r:id="rId29"/>
    <p:sldId id="299" r:id="rId30"/>
    <p:sldId id="300" r:id="rId31"/>
    <p:sldId id="301" r:id="rId32"/>
    <p:sldId id="302" r:id="rId33"/>
    <p:sldId id="283" r:id="rId34"/>
    <p:sldId id="271" r:id="rId35"/>
    <p:sldId id="284" r:id="rId36"/>
    <p:sldId id="276" r:id="rId37"/>
    <p:sldId id="275" r:id="rId38"/>
    <p:sldId id="292" r:id="rId39"/>
    <p:sldId id="293" r:id="rId40"/>
    <p:sldId id="290" r:id="rId41"/>
    <p:sldId id="291" r:id="rId42"/>
    <p:sldId id="306" r:id="rId43"/>
    <p:sldId id="303" r:id="rId44"/>
    <p:sldId id="304" r:id="rId45"/>
    <p:sldId id="305" r:id="rId46"/>
    <p:sldId id="307" r:id="rId47"/>
    <p:sldId id="308" r:id="rId48"/>
    <p:sldId id="309" r:id="rId49"/>
    <p:sldId id="310" r:id="rId50"/>
    <p:sldId id="311" r:id="rId51"/>
    <p:sldId id="316" r:id="rId52"/>
    <p:sldId id="312" r:id="rId53"/>
    <p:sldId id="317" r:id="rId54"/>
    <p:sldId id="314" r:id="rId55"/>
    <p:sldId id="313" r:id="rId56"/>
    <p:sldId id="288" r:id="rId57"/>
  </p:sldIdLst>
  <p:sldSz cx="9144000" cy="6858000" type="screen4x3"/>
  <p:notesSz cx="6858000" cy="9144000"/>
  <p:defaultTextStyle>
    <a:defPPr>
      <a:defRPr lang="es-E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1CBCE"/>
    <a:srgbClr val="FFA3A3"/>
    <a:srgbClr val="FFCB04"/>
    <a:srgbClr val="D1D426"/>
    <a:srgbClr val="99C2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69" autoAdjust="0"/>
  </p:normalViewPr>
  <p:slideViewPr>
    <p:cSldViewPr snapToObjects="1">
      <p:cViewPr>
        <p:scale>
          <a:sx n="150" d="100"/>
          <a:sy n="150" d="100"/>
        </p:scale>
        <p:origin x="-448" y="7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 Target="slides/slide1.xml"/><Relationship Id="rId19" Type="http://schemas.openxmlformats.org/officeDocument/2006/relationships/slide" Target="slides/slide2.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33.xml"/><Relationship Id="rId51" Type="http://schemas.openxmlformats.org/officeDocument/2006/relationships/slide" Target="slides/slide34.xml"/><Relationship Id="rId52" Type="http://schemas.openxmlformats.org/officeDocument/2006/relationships/slide" Target="slides/slide35.xml"/><Relationship Id="rId53" Type="http://schemas.openxmlformats.org/officeDocument/2006/relationships/slide" Target="slides/slide36.xml"/><Relationship Id="rId54" Type="http://schemas.openxmlformats.org/officeDocument/2006/relationships/slide" Target="slides/slide37.xml"/><Relationship Id="rId55" Type="http://schemas.openxmlformats.org/officeDocument/2006/relationships/slide" Target="slides/slide38.xml"/><Relationship Id="rId56" Type="http://schemas.openxmlformats.org/officeDocument/2006/relationships/slide" Target="slides/slide39.xml"/><Relationship Id="rId57" Type="http://schemas.openxmlformats.org/officeDocument/2006/relationships/slide" Target="slides/slide40.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23.xml"/><Relationship Id="rId41" Type="http://schemas.openxmlformats.org/officeDocument/2006/relationships/slide" Target="slides/slide24.xml"/><Relationship Id="rId42" Type="http://schemas.openxmlformats.org/officeDocument/2006/relationships/slide" Target="slides/slide25.xml"/><Relationship Id="rId43" Type="http://schemas.openxmlformats.org/officeDocument/2006/relationships/slide" Target="slides/slide26.xml"/><Relationship Id="rId44" Type="http://schemas.openxmlformats.org/officeDocument/2006/relationships/slide" Target="slides/slide27.xml"/><Relationship Id="rId45" Type="http://schemas.openxmlformats.org/officeDocument/2006/relationships/slide" Target="slides/slide28.xml"/><Relationship Id="rId46" Type="http://schemas.openxmlformats.org/officeDocument/2006/relationships/slide" Target="slides/slide29.xml"/><Relationship Id="rId47" Type="http://schemas.openxmlformats.org/officeDocument/2006/relationships/slide" Target="slides/slide30.xml"/><Relationship Id="rId48" Type="http://schemas.openxmlformats.org/officeDocument/2006/relationships/slide" Target="slides/slide31.xml"/><Relationship Id="rId49" Type="http://schemas.openxmlformats.org/officeDocument/2006/relationships/slide" Target="slides/slide3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13.xml"/><Relationship Id="rId31" Type="http://schemas.openxmlformats.org/officeDocument/2006/relationships/slide" Target="slides/slide14.xml"/><Relationship Id="rId32" Type="http://schemas.openxmlformats.org/officeDocument/2006/relationships/slide" Target="slides/slide15.xml"/><Relationship Id="rId33" Type="http://schemas.openxmlformats.org/officeDocument/2006/relationships/slide" Target="slides/slide16.xml"/><Relationship Id="rId34" Type="http://schemas.openxmlformats.org/officeDocument/2006/relationships/slide" Target="slides/slide17.xml"/><Relationship Id="rId35" Type="http://schemas.openxmlformats.org/officeDocument/2006/relationships/slide" Target="slides/slide18.xml"/><Relationship Id="rId36" Type="http://schemas.openxmlformats.org/officeDocument/2006/relationships/slide" Target="slides/slide19.xml"/><Relationship Id="rId37" Type="http://schemas.openxmlformats.org/officeDocument/2006/relationships/slide" Target="slides/slide20.xml"/><Relationship Id="rId38" Type="http://schemas.openxmlformats.org/officeDocument/2006/relationships/slide" Target="slides/slide21.xml"/><Relationship Id="rId39" Type="http://schemas.openxmlformats.org/officeDocument/2006/relationships/slide" Target="slides/slide22.xml"/><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slide" Target="slides/slide7.xml"/><Relationship Id="rId25" Type="http://schemas.openxmlformats.org/officeDocument/2006/relationships/slide" Target="slides/slide8.xml"/><Relationship Id="rId26" Type="http://schemas.openxmlformats.org/officeDocument/2006/relationships/slide" Target="slides/slide9.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slide" Target="slides/slide12.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s-ES"/>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D1D8DBFF-53CE-4847-A063-6947B2502BC6}" type="datetimeFigureOut">
              <a:rPr lang="es-ES"/>
              <a:pPr/>
              <a:t>18/01/13</a:t>
            </a:fld>
            <a:endParaRPr lang="es-ES"/>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s-ES"/>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A7E78B2E-9DC9-43B3-AACC-5E487F1F9925}" type="slidenum">
              <a:rPr lang="es-ES"/>
              <a:pPr/>
              <a:t>‹Nr.›</a:t>
            </a:fld>
            <a:endParaRPr lang="es-ES"/>
          </a:p>
        </p:txBody>
      </p:sp>
    </p:spTree>
    <p:extLst>
      <p:ext uri="{BB962C8B-B14F-4D97-AF65-F5344CB8AC3E}">
        <p14:creationId xmlns:p14="http://schemas.microsoft.com/office/powerpoint/2010/main" val="682754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s-ES"/>
          </a:p>
        </p:txBody>
      </p:sp>
      <p:sp>
        <p:nvSpPr>
          <p:cNvPr id="1187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A3E1EABB-BAD1-4481-B337-CA67449FA621}" type="datetimeFigureOut">
              <a:rPr lang="es-ES"/>
              <a:pPr/>
              <a:t>18/01/13</a:t>
            </a:fld>
            <a:endParaRPr lang="es-ES"/>
          </a:p>
        </p:txBody>
      </p:sp>
      <p:sp>
        <p:nvSpPr>
          <p:cNvPr id="1187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187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s-ES"/>
          </a:p>
        </p:txBody>
      </p:sp>
      <p:sp>
        <p:nvSpPr>
          <p:cNvPr id="1187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6EC8E3F2-7F93-4DCF-865E-85526011D49F}" type="slidenum">
              <a:rPr lang="es-ES"/>
              <a:pPr/>
              <a:t>‹Nr.›</a:t>
            </a:fld>
            <a:endParaRPr lang="es-ES"/>
          </a:p>
        </p:txBody>
      </p:sp>
    </p:spTree>
    <p:extLst>
      <p:ext uri="{BB962C8B-B14F-4D97-AF65-F5344CB8AC3E}">
        <p14:creationId xmlns:p14="http://schemas.microsoft.com/office/powerpoint/2010/main" val="30067347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6EC8E3F2-7F93-4DCF-865E-85526011D49F}" type="slidenum">
              <a:rPr lang="es-ES" smtClean="0"/>
              <a:pPr/>
              <a:t>10</a:t>
            </a:fld>
            <a:endParaRPr lang="es-ES"/>
          </a:p>
        </p:txBody>
      </p:sp>
    </p:spTree>
    <p:extLst>
      <p:ext uri="{BB962C8B-B14F-4D97-AF65-F5344CB8AC3E}">
        <p14:creationId xmlns:p14="http://schemas.microsoft.com/office/powerpoint/2010/main" val="2504348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0.xml"/><Relationship Id="rId3" Type="http://schemas.openxmlformats.org/officeDocument/2006/relationships/image" Target="../media/image5.png"/></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1.xml"/><Relationship Id="rId3" Type="http://schemas.openxmlformats.org/officeDocument/2006/relationships/image" Target="../media/image5.png"/></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2.xml"/><Relationship Id="rId3" Type="http://schemas.openxmlformats.org/officeDocument/2006/relationships/image" Target="../media/image5.png"/></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3.xml"/><Relationship Id="rId3" Type="http://schemas.openxmlformats.org/officeDocument/2006/relationships/image" Target="../media/image5.png"/></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14.xml"/><Relationship Id="rId3" Type="http://schemas.openxmlformats.org/officeDocument/2006/relationships/image" Target="../media/image5.png"/></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15.xml"/><Relationship Id="rId3" Type="http://schemas.openxmlformats.org/officeDocument/2006/relationships/image" Target="../media/image5.png"/></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16.xml"/><Relationship Id="rId3" Type="http://schemas.openxmlformats.org/officeDocument/2006/relationships/image" Target="../media/image5.png"/></Relationships>
</file>

<file path=ppt/slideMasters/_rels/slideMaster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17.xml"/><Relationship Id="rId3"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4.xml"/><Relationship Id="rId3"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5.xml"/><Relationship Id="rId3"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6.xml"/><Relationship Id="rId3"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7.xml"/><Relationship Id="rId3" Type="http://schemas.openxmlformats.org/officeDocument/2006/relationships/image" Target="../media/image5.png"/></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8.xml"/><Relationship Id="rId3" Type="http://schemas.openxmlformats.org/officeDocument/2006/relationships/image" Target="../media/image5.png"/></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9.xml"/><Relationship Id="rId3"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n 10"/>
          <p:cNvPicPr>
            <a:picLocks noChangeAspect="1"/>
          </p:cNvPicPr>
          <p:nvPr userDrawn="1"/>
        </p:nvPicPr>
        <p:blipFill>
          <a:blip r:embed="rId3"/>
          <a:srcRect/>
          <a:stretch>
            <a:fillRect/>
          </a:stretch>
        </p:blipFill>
        <p:spPr bwMode="auto">
          <a:xfrm>
            <a:off x="0" y="4740275"/>
            <a:ext cx="3605213" cy="2117725"/>
          </a:xfrm>
          <a:prstGeom prst="rect">
            <a:avLst/>
          </a:prstGeom>
          <a:noFill/>
          <a:ln w="9525">
            <a:noFill/>
            <a:miter lim="800000"/>
            <a:headEnd/>
            <a:tailEnd/>
          </a:ln>
        </p:spPr>
      </p:pic>
      <p:pic>
        <p:nvPicPr>
          <p:cNvPr id="1027" name="Imagen 15"/>
          <p:cNvPicPr>
            <a:picLocks noChangeAspect="1"/>
          </p:cNvPicPr>
          <p:nvPr userDrawn="1"/>
        </p:nvPicPr>
        <p:blipFill>
          <a:blip r:embed="rId4"/>
          <a:srcRect/>
          <a:stretch>
            <a:fillRect/>
          </a:stretch>
        </p:blipFill>
        <p:spPr bwMode="auto">
          <a:xfrm>
            <a:off x="1527175" y="6145213"/>
            <a:ext cx="127000" cy="174625"/>
          </a:xfrm>
          <a:prstGeom prst="rect">
            <a:avLst/>
          </a:prstGeom>
          <a:noFill/>
          <a:ln w="9525">
            <a:noFill/>
            <a:miter lim="800000"/>
            <a:headEnd/>
            <a:tailEnd/>
          </a:ln>
        </p:spPr>
      </p:pic>
      <p:sp>
        <p:nvSpPr>
          <p:cNvPr id="18" name="Rectángulo 17"/>
          <p:cNvSpPr/>
          <p:nvPr userDrawn="1"/>
        </p:nvSpPr>
        <p:spPr>
          <a:xfrm>
            <a:off x="1635125" y="6129338"/>
            <a:ext cx="1092200" cy="215900"/>
          </a:xfrm>
          <a:prstGeom prst="rect">
            <a:avLst/>
          </a:prstGeom>
        </p:spPr>
        <p:txBody>
          <a:bodyPr>
            <a:spAutoFit/>
          </a:bodyPr>
          <a:lstStyle/>
          <a:p>
            <a:pPr fontAlgn="auto">
              <a:spcBef>
                <a:spcPts val="0"/>
              </a:spcBef>
              <a:spcAft>
                <a:spcPts val="0"/>
              </a:spcAft>
              <a:defRPr/>
            </a:pPr>
            <a:r>
              <a:rPr lang="es-ES" sz="800" dirty="0">
                <a:solidFill>
                  <a:schemeClr val="tx1">
                    <a:lumMod val="75000"/>
                    <a:lumOff val="25000"/>
                  </a:schemeClr>
                </a:solidFill>
                <a:latin typeface="Helvetica"/>
                <a:cs typeface="Helvetica"/>
              </a:rPr>
              <a:t>[+34] 902 20 25 52</a:t>
            </a:r>
          </a:p>
        </p:txBody>
      </p:sp>
      <p:sp>
        <p:nvSpPr>
          <p:cNvPr id="19" name="Rectángulo 18"/>
          <p:cNvSpPr/>
          <p:nvPr userDrawn="1"/>
        </p:nvSpPr>
        <p:spPr>
          <a:xfrm>
            <a:off x="2878138" y="6124575"/>
            <a:ext cx="1289050" cy="214313"/>
          </a:xfrm>
          <a:prstGeom prst="rect">
            <a:avLst/>
          </a:prstGeom>
        </p:spPr>
        <p:txBody>
          <a:bodyPr>
            <a:spAutoFit/>
          </a:bodyPr>
          <a:lstStyle/>
          <a:p>
            <a:pPr fontAlgn="auto">
              <a:spcBef>
                <a:spcPts val="0"/>
              </a:spcBef>
              <a:spcAft>
                <a:spcPts val="0"/>
              </a:spcAft>
              <a:defRPr/>
            </a:pPr>
            <a:r>
              <a:rPr lang="es-ES" sz="800" dirty="0" err="1">
                <a:solidFill>
                  <a:schemeClr val="tx1">
                    <a:lumMod val="75000"/>
                    <a:lumOff val="25000"/>
                  </a:schemeClr>
                </a:solidFill>
                <a:latin typeface="Helvetica"/>
                <a:cs typeface="Helvetica"/>
              </a:rPr>
              <a:t>hablemos@beeva.com</a:t>
            </a:r>
            <a:endParaRPr lang="es-ES" sz="800" dirty="0">
              <a:solidFill>
                <a:schemeClr val="tx1">
                  <a:lumMod val="75000"/>
                  <a:lumOff val="25000"/>
                </a:schemeClr>
              </a:solidFill>
              <a:latin typeface="Helvetica"/>
              <a:cs typeface="Helvetica"/>
            </a:endParaRPr>
          </a:p>
        </p:txBody>
      </p:sp>
      <p:pic>
        <p:nvPicPr>
          <p:cNvPr id="1030" name="Imagen 19"/>
          <p:cNvPicPr>
            <a:picLocks noChangeAspect="1"/>
          </p:cNvPicPr>
          <p:nvPr userDrawn="1"/>
        </p:nvPicPr>
        <p:blipFill>
          <a:blip r:embed="rId5"/>
          <a:srcRect/>
          <a:stretch>
            <a:fillRect/>
          </a:stretch>
        </p:blipFill>
        <p:spPr bwMode="auto">
          <a:xfrm>
            <a:off x="2727325" y="6173788"/>
            <a:ext cx="174625" cy="128587"/>
          </a:xfrm>
          <a:prstGeom prst="rect">
            <a:avLst/>
          </a:prstGeom>
          <a:noFill/>
          <a:ln w="9525">
            <a:noFill/>
            <a:miter lim="800000"/>
            <a:headEnd/>
            <a:tailEnd/>
          </a:ln>
        </p:spPr>
      </p:pic>
      <p:sp>
        <p:nvSpPr>
          <p:cNvPr id="21" name="Rectángulo 20"/>
          <p:cNvSpPr/>
          <p:nvPr userDrawn="1"/>
        </p:nvSpPr>
        <p:spPr>
          <a:xfrm>
            <a:off x="4324350" y="6115050"/>
            <a:ext cx="1290638" cy="215900"/>
          </a:xfrm>
          <a:prstGeom prst="rect">
            <a:avLst/>
          </a:prstGeom>
        </p:spPr>
        <p:txBody>
          <a:bodyPr>
            <a:spAutoFit/>
          </a:bodyPr>
          <a:lstStyle/>
          <a:p>
            <a:pPr fontAlgn="auto">
              <a:spcBef>
                <a:spcPts val="0"/>
              </a:spcBef>
              <a:spcAft>
                <a:spcPts val="0"/>
              </a:spcAft>
              <a:defRPr/>
            </a:pPr>
            <a:r>
              <a:rPr lang="es-ES" sz="800" dirty="0" err="1">
                <a:solidFill>
                  <a:schemeClr val="tx1">
                    <a:lumMod val="75000"/>
                    <a:lumOff val="25000"/>
                  </a:schemeClr>
                </a:solidFill>
                <a:latin typeface="Helvetica"/>
                <a:cs typeface="Helvetica"/>
              </a:rPr>
              <a:t>www.beeva.com</a:t>
            </a:r>
            <a:endParaRPr lang="es-ES" sz="800" dirty="0">
              <a:solidFill>
                <a:schemeClr val="tx1">
                  <a:lumMod val="75000"/>
                  <a:lumOff val="25000"/>
                </a:schemeClr>
              </a:solidFill>
              <a:latin typeface="Helvetica"/>
              <a:cs typeface="Helvetica"/>
            </a:endParaRPr>
          </a:p>
        </p:txBody>
      </p:sp>
      <p:pic>
        <p:nvPicPr>
          <p:cNvPr id="1032" name="Imagen 21"/>
          <p:cNvPicPr>
            <a:picLocks noChangeAspect="1"/>
          </p:cNvPicPr>
          <p:nvPr userDrawn="1"/>
        </p:nvPicPr>
        <p:blipFill>
          <a:blip r:embed="rId6"/>
          <a:srcRect/>
          <a:stretch>
            <a:fillRect/>
          </a:stretch>
        </p:blipFill>
        <p:spPr bwMode="auto">
          <a:xfrm>
            <a:off x="4167188" y="6161088"/>
            <a:ext cx="182562" cy="1635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8" r:id="rId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algn="r" defTabSz="457200" rtl="0" fontAlgn="base">
        <a:spcBef>
          <a:spcPct val="20000"/>
        </a:spcBef>
        <a:spcAft>
          <a:spcPct val="0"/>
        </a:spcAft>
        <a:buFont typeface="Arial" charset="0"/>
        <a:defRPr sz="3200" kern="1200">
          <a:solidFill>
            <a:srgbClr val="404040"/>
          </a:solidFill>
          <a:latin typeface="Nexa Light"/>
          <a:ea typeface="Nexa Light"/>
          <a:cs typeface="Nexa Light"/>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Nexa Light"/>
          <a:cs typeface="Nexa Light"/>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Nexa Light"/>
          <a:cs typeface="Nexa Light"/>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Nexa Light"/>
          <a:cs typeface="Nexa Light"/>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Nexa Light"/>
          <a:cs typeface="Nex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ángulo 12"/>
          <p:cNvSpPr/>
          <p:nvPr userDrawn="1"/>
        </p:nvSpPr>
        <p:spPr>
          <a:xfrm>
            <a:off x="0" y="6156325"/>
            <a:ext cx="9144000" cy="701675"/>
          </a:xfrm>
          <a:prstGeom prst="rect">
            <a:avLst/>
          </a:prstGeom>
          <a:solidFill>
            <a:srgbClr val="FFCB0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dirty="0"/>
              <a:t> </a:t>
            </a:r>
          </a:p>
        </p:txBody>
      </p:sp>
      <p:sp>
        <p:nvSpPr>
          <p:cNvPr id="8" name="Rectángulo 7"/>
          <p:cNvSpPr/>
          <p:nvPr userDrawn="1"/>
        </p:nvSpPr>
        <p:spPr>
          <a:xfrm>
            <a:off x="1658938" y="6369050"/>
            <a:ext cx="2371725" cy="246063"/>
          </a:xfrm>
          <a:prstGeom prst="rect">
            <a:avLst/>
          </a:prstGeom>
        </p:spPr>
        <p:txBody>
          <a:bodyPr wrap="none">
            <a:spAutoFit/>
          </a:bodyPr>
          <a:lstStyle/>
          <a:p>
            <a:pPr fontAlgn="auto">
              <a:spcBef>
                <a:spcPts val="0"/>
              </a:spcBef>
              <a:spcAft>
                <a:spcPts val="0"/>
              </a:spcAft>
              <a:defRPr/>
            </a:pPr>
            <a:r>
              <a:rPr lang="es-ES" sz="1000" dirty="0">
                <a:solidFill>
                  <a:schemeClr val="tx1">
                    <a:lumMod val="75000"/>
                    <a:lumOff val="25000"/>
                  </a:schemeClr>
                </a:solidFill>
                <a:latin typeface="Helvetica"/>
                <a:cs typeface="Helvetica"/>
              </a:rPr>
              <a:t>Presentación corporativa BEEVA 2013</a:t>
            </a:r>
          </a:p>
        </p:txBody>
      </p:sp>
      <p:pic>
        <p:nvPicPr>
          <p:cNvPr id="19460" name="Imagen 8"/>
          <p:cNvPicPr>
            <a:picLocks noChangeAspect="1"/>
          </p:cNvPicPr>
          <p:nvPr userDrawn="1"/>
        </p:nvPicPr>
        <p:blipFill>
          <a:blip r:embed="rId3"/>
          <a:srcRect/>
          <a:stretch>
            <a:fillRect/>
          </a:stretch>
        </p:blipFill>
        <p:spPr bwMode="auto">
          <a:xfrm>
            <a:off x="325438" y="6337300"/>
            <a:ext cx="1273175" cy="301625"/>
          </a:xfrm>
          <a:prstGeom prst="rect">
            <a:avLst/>
          </a:prstGeom>
          <a:noFill/>
          <a:ln w="9525">
            <a:noFill/>
            <a:miter lim="800000"/>
            <a:headEnd/>
            <a:tailEnd/>
          </a:ln>
        </p:spPr>
      </p:pic>
      <p:sp>
        <p:nvSpPr>
          <p:cNvPr id="6" name="Rectángulo 5"/>
          <p:cNvSpPr/>
          <p:nvPr userDrawn="1"/>
        </p:nvSpPr>
        <p:spPr>
          <a:xfrm>
            <a:off x="8435975" y="6348413"/>
            <a:ext cx="495300" cy="304800"/>
          </a:xfrm>
          <a:prstGeom prst="rect">
            <a:avLst/>
          </a:prstGeom>
        </p:spPr>
        <p:txBody>
          <a:bodyPr wrap="none">
            <a:spAutoFit/>
          </a:bodyPr>
          <a:lstStyle/>
          <a:p>
            <a:pPr algn="ctr" fontAlgn="auto">
              <a:spcBef>
                <a:spcPts val="0"/>
              </a:spcBef>
              <a:spcAft>
                <a:spcPts val="0"/>
              </a:spcAft>
              <a:defRPr/>
            </a:pPr>
            <a:fld id="{C92CAA54-196F-405E-A7E9-A880EBAFFD22}" type="slidenum">
              <a:rPr lang="es-ES" sz="1400" b="1">
                <a:solidFill>
                  <a:schemeClr val="tx1">
                    <a:lumMod val="75000"/>
                    <a:lumOff val="25000"/>
                  </a:schemeClr>
                </a:solidFill>
                <a:latin typeface="Helvetica"/>
                <a:cs typeface="Helvetica"/>
              </a:rPr>
              <a:pPr algn="ctr" fontAlgn="auto">
                <a:spcBef>
                  <a:spcPts val="0"/>
                </a:spcBef>
                <a:spcAft>
                  <a:spcPts val="0"/>
                </a:spcAft>
                <a:defRPr/>
              </a:pPr>
              <a:t>‹Nr.›</a:t>
            </a:fld>
            <a:endParaRPr lang="es-ES" sz="1400" b="1" dirty="0">
              <a:solidFill>
                <a:schemeClr val="tx1">
                  <a:lumMod val="75000"/>
                  <a:lumOff val="25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ángulo 15"/>
          <p:cNvSpPr/>
          <p:nvPr userDrawn="1"/>
        </p:nvSpPr>
        <p:spPr>
          <a:xfrm>
            <a:off x="8216900" y="6156325"/>
            <a:ext cx="927100" cy="701675"/>
          </a:xfrm>
          <a:prstGeom prst="rect">
            <a:avLst/>
          </a:prstGeom>
          <a:solidFill>
            <a:srgbClr val="FFCB0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dirty="0"/>
              <a:t> </a:t>
            </a:r>
          </a:p>
        </p:txBody>
      </p:sp>
      <p:sp>
        <p:nvSpPr>
          <p:cNvPr id="13" name="Rectángulo 12"/>
          <p:cNvSpPr/>
          <p:nvPr userDrawn="1"/>
        </p:nvSpPr>
        <p:spPr>
          <a:xfrm>
            <a:off x="1658938" y="6369050"/>
            <a:ext cx="1443037" cy="244475"/>
          </a:xfrm>
          <a:prstGeom prst="rect">
            <a:avLst/>
          </a:prstGeom>
        </p:spPr>
        <p:txBody>
          <a:bodyPr wrap="none">
            <a:spAutoFit/>
          </a:bodyPr>
          <a:lstStyle/>
          <a:p>
            <a:r>
              <a:rPr lang="es-ES" sz="1000">
                <a:solidFill>
                  <a:srgbClr val="404040"/>
                </a:solidFill>
                <a:latin typeface="Helvetica" pitchFamily="34" charset="0"/>
                <a:ea typeface="Helvetica" pitchFamily="34" charset="0"/>
                <a:cs typeface="Helvetica" pitchFamily="34" charset="0"/>
              </a:rPr>
              <a:t>Curso Javascript 2013</a:t>
            </a:r>
          </a:p>
        </p:txBody>
      </p:sp>
      <p:pic>
        <p:nvPicPr>
          <p:cNvPr id="21508" name="Imagen 13"/>
          <p:cNvPicPr>
            <a:picLocks noChangeAspect="1"/>
          </p:cNvPicPr>
          <p:nvPr userDrawn="1"/>
        </p:nvPicPr>
        <p:blipFill>
          <a:blip r:embed="rId3"/>
          <a:srcRect/>
          <a:stretch>
            <a:fillRect/>
          </a:stretch>
        </p:blipFill>
        <p:spPr bwMode="auto">
          <a:xfrm>
            <a:off x="325438" y="6337300"/>
            <a:ext cx="1273175" cy="301625"/>
          </a:xfrm>
          <a:prstGeom prst="rect">
            <a:avLst/>
          </a:prstGeom>
          <a:noFill/>
          <a:ln w="9525">
            <a:noFill/>
            <a:miter lim="800000"/>
            <a:headEnd/>
            <a:tailEnd/>
          </a:ln>
        </p:spPr>
      </p:pic>
      <p:sp>
        <p:nvSpPr>
          <p:cNvPr id="6" name="Rectángulo 5"/>
          <p:cNvSpPr/>
          <p:nvPr userDrawn="1"/>
        </p:nvSpPr>
        <p:spPr>
          <a:xfrm>
            <a:off x="8435975" y="6348413"/>
            <a:ext cx="495300" cy="304800"/>
          </a:xfrm>
          <a:prstGeom prst="rect">
            <a:avLst/>
          </a:prstGeom>
        </p:spPr>
        <p:txBody>
          <a:bodyPr wrap="none">
            <a:spAutoFit/>
          </a:bodyPr>
          <a:lstStyle/>
          <a:p>
            <a:pPr algn="ctr" fontAlgn="auto">
              <a:spcBef>
                <a:spcPts val="0"/>
              </a:spcBef>
              <a:spcAft>
                <a:spcPts val="0"/>
              </a:spcAft>
              <a:defRPr/>
            </a:pPr>
            <a:fld id="{7F4F931C-D21A-426B-8954-69FD69A96425}" type="slidenum">
              <a:rPr lang="es-ES" sz="1400" b="1">
                <a:solidFill>
                  <a:schemeClr val="tx1">
                    <a:lumMod val="75000"/>
                    <a:lumOff val="25000"/>
                  </a:schemeClr>
                </a:solidFill>
                <a:latin typeface="Helvetica"/>
                <a:cs typeface="Helvetica"/>
              </a:rPr>
              <a:pPr algn="ctr" fontAlgn="auto">
                <a:spcBef>
                  <a:spcPts val="0"/>
                </a:spcBef>
                <a:spcAft>
                  <a:spcPts val="0"/>
                </a:spcAft>
                <a:defRPr/>
              </a:pPr>
              <a:t>‹Nr.›</a:t>
            </a:fld>
            <a:endParaRPr lang="es-ES" sz="1400" b="1" dirty="0">
              <a:solidFill>
                <a:schemeClr val="tx1">
                  <a:lumMod val="75000"/>
                  <a:lumOff val="25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98" r:id="rId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ángulo 4"/>
          <p:cNvSpPr/>
          <p:nvPr userDrawn="1"/>
        </p:nvSpPr>
        <p:spPr>
          <a:xfrm>
            <a:off x="0" y="0"/>
            <a:ext cx="9144000" cy="6858000"/>
          </a:xfrm>
          <a:prstGeom prst="rect">
            <a:avLst/>
          </a:prstGeom>
          <a:solidFill>
            <a:srgbClr val="FFA3A3"/>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dirty="0"/>
              <a:t> </a:t>
            </a:r>
          </a:p>
        </p:txBody>
      </p:sp>
      <p:sp>
        <p:nvSpPr>
          <p:cNvPr id="8" name="Rectángulo 7"/>
          <p:cNvSpPr/>
          <p:nvPr userDrawn="1"/>
        </p:nvSpPr>
        <p:spPr>
          <a:xfrm>
            <a:off x="1658938" y="6369050"/>
            <a:ext cx="1443037" cy="244475"/>
          </a:xfrm>
          <a:prstGeom prst="rect">
            <a:avLst/>
          </a:prstGeom>
        </p:spPr>
        <p:txBody>
          <a:bodyPr wrap="none">
            <a:spAutoFit/>
          </a:bodyPr>
          <a:lstStyle/>
          <a:p>
            <a:r>
              <a:rPr lang="es-ES" sz="1000">
                <a:solidFill>
                  <a:srgbClr val="404040"/>
                </a:solidFill>
                <a:latin typeface="Helvetica" pitchFamily="34" charset="0"/>
                <a:ea typeface="Helvetica" pitchFamily="34" charset="0"/>
                <a:cs typeface="Helvetica" pitchFamily="34" charset="0"/>
              </a:rPr>
              <a:t>Curso Javascript 2013</a:t>
            </a:r>
          </a:p>
        </p:txBody>
      </p:sp>
      <p:pic>
        <p:nvPicPr>
          <p:cNvPr id="23556" name="Imagen 8"/>
          <p:cNvPicPr>
            <a:picLocks noChangeAspect="1"/>
          </p:cNvPicPr>
          <p:nvPr userDrawn="1"/>
        </p:nvPicPr>
        <p:blipFill>
          <a:blip r:embed="rId3"/>
          <a:srcRect/>
          <a:stretch>
            <a:fillRect/>
          </a:stretch>
        </p:blipFill>
        <p:spPr bwMode="auto">
          <a:xfrm>
            <a:off x="325438" y="6337300"/>
            <a:ext cx="1273175" cy="301625"/>
          </a:xfrm>
          <a:prstGeom prst="rect">
            <a:avLst/>
          </a:prstGeom>
          <a:noFill/>
          <a:ln w="9525">
            <a:noFill/>
            <a:miter lim="800000"/>
            <a:headEnd/>
            <a:tailEnd/>
          </a:ln>
        </p:spPr>
      </p:pic>
      <p:sp>
        <p:nvSpPr>
          <p:cNvPr id="6" name="Rectángulo 5"/>
          <p:cNvSpPr/>
          <p:nvPr userDrawn="1"/>
        </p:nvSpPr>
        <p:spPr>
          <a:xfrm>
            <a:off x="8435975" y="6348413"/>
            <a:ext cx="495300" cy="304800"/>
          </a:xfrm>
          <a:prstGeom prst="rect">
            <a:avLst/>
          </a:prstGeom>
        </p:spPr>
        <p:txBody>
          <a:bodyPr wrap="none">
            <a:spAutoFit/>
          </a:bodyPr>
          <a:lstStyle/>
          <a:p>
            <a:pPr algn="ctr" fontAlgn="auto">
              <a:spcBef>
                <a:spcPts val="0"/>
              </a:spcBef>
              <a:spcAft>
                <a:spcPts val="0"/>
              </a:spcAft>
              <a:defRPr/>
            </a:pPr>
            <a:fld id="{59BEE485-EC21-4FF0-9631-B5AA00BCE01D}" type="slidenum">
              <a:rPr lang="es-ES" sz="1400" b="1">
                <a:solidFill>
                  <a:schemeClr val="tx1">
                    <a:lumMod val="75000"/>
                    <a:lumOff val="25000"/>
                  </a:schemeClr>
                </a:solidFill>
                <a:latin typeface="Helvetica"/>
                <a:cs typeface="Helvetica"/>
              </a:rPr>
              <a:pPr algn="ctr" fontAlgn="auto">
                <a:spcBef>
                  <a:spcPts val="0"/>
                </a:spcBef>
                <a:spcAft>
                  <a:spcPts val="0"/>
                </a:spcAft>
                <a:defRPr/>
              </a:pPr>
              <a:t>‹Nr.›</a:t>
            </a:fld>
            <a:endParaRPr lang="es-ES" sz="1400" b="1" dirty="0">
              <a:solidFill>
                <a:schemeClr val="tx1">
                  <a:lumMod val="75000"/>
                  <a:lumOff val="25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ángulo 12"/>
          <p:cNvSpPr/>
          <p:nvPr userDrawn="1"/>
        </p:nvSpPr>
        <p:spPr>
          <a:xfrm>
            <a:off x="0" y="6156325"/>
            <a:ext cx="9144000" cy="701675"/>
          </a:xfrm>
          <a:prstGeom prst="rect">
            <a:avLst/>
          </a:prstGeom>
          <a:solidFill>
            <a:srgbClr val="FFA3A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dirty="0"/>
              <a:t> </a:t>
            </a:r>
          </a:p>
        </p:txBody>
      </p:sp>
      <p:sp>
        <p:nvSpPr>
          <p:cNvPr id="8" name="Rectángulo 7"/>
          <p:cNvSpPr/>
          <p:nvPr userDrawn="1"/>
        </p:nvSpPr>
        <p:spPr>
          <a:xfrm>
            <a:off x="1658938" y="6369050"/>
            <a:ext cx="2371725" cy="246063"/>
          </a:xfrm>
          <a:prstGeom prst="rect">
            <a:avLst/>
          </a:prstGeom>
        </p:spPr>
        <p:txBody>
          <a:bodyPr wrap="none">
            <a:spAutoFit/>
          </a:bodyPr>
          <a:lstStyle/>
          <a:p>
            <a:pPr fontAlgn="auto">
              <a:spcBef>
                <a:spcPts val="0"/>
              </a:spcBef>
              <a:spcAft>
                <a:spcPts val="0"/>
              </a:spcAft>
              <a:defRPr/>
            </a:pPr>
            <a:r>
              <a:rPr lang="es-ES" sz="1000" dirty="0">
                <a:solidFill>
                  <a:schemeClr val="tx1">
                    <a:lumMod val="75000"/>
                    <a:lumOff val="25000"/>
                  </a:schemeClr>
                </a:solidFill>
                <a:latin typeface="Helvetica"/>
                <a:cs typeface="Helvetica"/>
              </a:rPr>
              <a:t>Presentación corporativa BEEVA 2013</a:t>
            </a:r>
          </a:p>
        </p:txBody>
      </p:sp>
      <p:pic>
        <p:nvPicPr>
          <p:cNvPr id="25604" name="Imagen 8"/>
          <p:cNvPicPr>
            <a:picLocks noChangeAspect="1"/>
          </p:cNvPicPr>
          <p:nvPr userDrawn="1"/>
        </p:nvPicPr>
        <p:blipFill>
          <a:blip r:embed="rId3"/>
          <a:srcRect/>
          <a:stretch>
            <a:fillRect/>
          </a:stretch>
        </p:blipFill>
        <p:spPr bwMode="auto">
          <a:xfrm>
            <a:off x="325438" y="6337300"/>
            <a:ext cx="1273175" cy="301625"/>
          </a:xfrm>
          <a:prstGeom prst="rect">
            <a:avLst/>
          </a:prstGeom>
          <a:noFill/>
          <a:ln w="9525">
            <a:noFill/>
            <a:miter lim="800000"/>
            <a:headEnd/>
            <a:tailEnd/>
          </a:ln>
        </p:spPr>
      </p:pic>
      <p:sp>
        <p:nvSpPr>
          <p:cNvPr id="6" name="Rectángulo 5"/>
          <p:cNvSpPr/>
          <p:nvPr userDrawn="1"/>
        </p:nvSpPr>
        <p:spPr>
          <a:xfrm>
            <a:off x="8435975" y="6348413"/>
            <a:ext cx="495300" cy="304800"/>
          </a:xfrm>
          <a:prstGeom prst="rect">
            <a:avLst/>
          </a:prstGeom>
        </p:spPr>
        <p:txBody>
          <a:bodyPr wrap="none">
            <a:spAutoFit/>
          </a:bodyPr>
          <a:lstStyle/>
          <a:p>
            <a:pPr algn="ctr" fontAlgn="auto">
              <a:spcBef>
                <a:spcPts val="0"/>
              </a:spcBef>
              <a:spcAft>
                <a:spcPts val="0"/>
              </a:spcAft>
              <a:defRPr/>
            </a:pPr>
            <a:fld id="{C1721CF6-810F-4935-BC1D-C1C3A3CB2066}" type="slidenum">
              <a:rPr lang="es-ES" sz="1400" b="1">
                <a:solidFill>
                  <a:schemeClr val="tx1">
                    <a:lumMod val="75000"/>
                    <a:lumOff val="25000"/>
                  </a:schemeClr>
                </a:solidFill>
                <a:latin typeface="Helvetica"/>
                <a:cs typeface="Helvetica"/>
              </a:rPr>
              <a:pPr algn="ctr" fontAlgn="auto">
                <a:spcBef>
                  <a:spcPts val="0"/>
                </a:spcBef>
                <a:spcAft>
                  <a:spcPts val="0"/>
                </a:spcAft>
                <a:defRPr/>
              </a:pPr>
              <a:t>‹Nr.›</a:t>
            </a:fld>
            <a:endParaRPr lang="es-ES" sz="1400" b="1" dirty="0">
              <a:solidFill>
                <a:schemeClr val="tx1">
                  <a:lumMod val="75000"/>
                  <a:lumOff val="25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700" r:id="rId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Rectángulo 14"/>
          <p:cNvSpPr/>
          <p:nvPr userDrawn="1"/>
        </p:nvSpPr>
        <p:spPr>
          <a:xfrm>
            <a:off x="8235950" y="6156325"/>
            <a:ext cx="908050" cy="701675"/>
          </a:xfrm>
          <a:prstGeom prst="rect">
            <a:avLst/>
          </a:prstGeom>
          <a:solidFill>
            <a:srgbClr val="FFA3A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dirty="0"/>
              <a:t> </a:t>
            </a:r>
          </a:p>
        </p:txBody>
      </p:sp>
      <p:sp>
        <p:nvSpPr>
          <p:cNvPr id="12" name="Rectángulo 11"/>
          <p:cNvSpPr/>
          <p:nvPr userDrawn="1"/>
        </p:nvSpPr>
        <p:spPr>
          <a:xfrm>
            <a:off x="1658938" y="6369050"/>
            <a:ext cx="1443037" cy="244475"/>
          </a:xfrm>
          <a:prstGeom prst="rect">
            <a:avLst/>
          </a:prstGeom>
        </p:spPr>
        <p:txBody>
          <a:bodyPr wrap="none">
            <a:spAutoFit/>
          </a:bodyPr>
          <a:lstStyle/>
          <a:p>
            <a:r>
              <a:rPr lang="es-ES" sz="1000">
                <a:solidFill>
                  <a:srgbClr val="404040"/>
                </a:solidFill>
                <a:latin typeface="Helvetica" pitchFamily="34" charset="0"/>
                <a:ea typeface="Helvetica" pitchFamily="34" charset="0"/>
                <a:cs typeface="Helvetica" pitchFamily="34" charset="0"/>
              </a:rPr>
              <a:t>Curso Javascript 2013</a:t>
            </a:r>
          </a:p>
        </p:txBody>
      </p:sp>
      <p:pic>
        <p:nvPicPr>
          <p:cNvPr id="27652" name="Imagen 12"/>
          <p:cNvPicPr>
            <a:picLocks noChangeAspect="1"/>
          </p:cNvPicPr>
          <p:nvPr userDrawn="1"/>
        </p:nvPicPr>
        <p:blipFill>
          <a:blip r:embed="rId3"/>
          <a:srcRect/>
          <a:stretch>
            <a:fillRect/>
          </a:stretch>
        </p:blipFill>
        <p:spPr bwMode="auto">
          <a:xfrm>
            <a:off x="325438" y="6337300"/>
            <a:ext cx="1273175" cy="301625"/>
          </a:xfrm>
          <a:prstGeom prst="rect">
            <a:avLst/>
          </a:prstGeom>
          <a:noFill/>
          <a:ln w="9525">
            <a:noFill/>
            <a:miter lim="800000"/>
            <a:headEnd/>
            <a:tailEnd/>
          </a:ln>
        </p:spPr>
      </p:pic>
      <p:sp>
        <p:nvSpPr>
          <p:cNvPr id="6" name="Rectángulo 5"/>
          <p:cNvSpPr/>
          <p:nvPr userDrawn="1"/>
        </p:nvSpPr>
        <p:spPr>
          <a:xfrm>
            <a:off x="8435975" y="6348413"/>
            <a:ext cx="495300" cy="304800"/>
          </a:xfrm>
          <a:prstGeom prst="rect">
            <a:avLst/>
          </a:prstGeom>
        </p:spPr>
        <p:txBody>
          <a:bodyPr wrap="none">
            <a:spAutoFit/>
          </a:bodyPr>
          <a:lstStyle/>
          <a:p>
            <a:pPr algn="ctr" fontAlgn="auto">
              <a:spcBef>
                <a:spcPts val="0"/>
              </a:spcBef>
              <a:spcAft>
                <a:spcPts val="0"/>
              </a:spcAft>
              <a:defRPr/>
            </a:pPr>
            <a:fld id="{08063CA0-C49C-4521-B3EA-0EDA67117751}" type="slidenum">
              <a:rPr lang="es-ES" sz="1400" b="1">
                <a:solidFill>
                  <a:schemeClr val="tx1">
                    <a:lumMod val="75000"/>
                    <a:lumOff val="25000"/>
                  </a:schemeClr>
                </a:solidFill>
                <a:latin typeface="Helvetica"/>
                <a:cs typeface="Helvetica"/>
              </a:rPr>
              <a:pPr algn="ctr" fontAlgn="auto">
                <a:spcBef>
                  <a:spcPts val="0"/>
                </a:spcBef>
                <a:spcAft>
                  <a:spcPts val="0"/>
                </a:spcAft>
                <a:defRPr/>
              </a:pPr>
              <a:t>‹Nr.›</a:t>
            </a:fld>
            <a:endParaRPr lang="es-ES" sz="1400" b="1" dirty="0">
              <a:solidFill>
                <a:schemeClr val="tx1">
                  <a:lumMod val="75000"/>
                  <a:lumOff val="25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ángulo 4"/>
          <p:cNvSpPr/>
          <p:nvPr userDrawn="1"/>
        </p:nvSpPr>
        <p:spPr>
          <a:xfrm>
            <a:off x="0" y="0"/>
            <a:ext cx="9144000" cy="6858000"/>
          </a:xfrm>
          <a:prstGeom prst="rect">
            <a:avLst/>
          </a:prstGeom>
          <a:solidFill>
            <a:srgbClr val="91CBCE"/>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dirty="0">
                <a:solidFill>
                  <a:srgbClr val="91CBCE"/>
                </a:solidFill>
              </a:rPr>
              <a:t> </a:t>
            </a:r>
          </a:p>
        </p:txBody>
      </p:sp>
      <p:sp>
        <p:nvSpPr>
          <p:cNvPr id="8" name="Rectángulo 7"/>
          <p:cNvSpPr/>
          <p:nvPr userDrawn="1"/>
        </p:nvSpPr>
        <p:spPr>
          <a:xfrm>
            <a:off x="1658938" y="6369050"/>
            <a:ext cx="1443037" cy="244475"/>
          </a:xfrm>
          <a:prstGeom prst="rect">
            <a:avLst/>
          </a:prstGeom>
        </p:spPr>
        <p:txBody>
          <a:bodyPr wrap="none">
            <a:spAutoFit/>
          </a:bodyPr>
          <a:lstStyle/>
          <a:p>
            <a:r>
              <a:rPr lang="es-ES" sz="1000">
                <a:solidFill>
                  <a:srgbClr val="404040"/>
                </a:solidFill>
                <a:latin typeface="Helvetica" pitchFamily="34" charset="0"/>
                <a:ea typeface="Helvetica" pitchFamily="34" charset="0"/>
                <a:cs typeface="Helvetica" pitchFamily="34" charset="0"/>
              </a:rPr>
              <a:t>Curso Javascript 2013</a:t>
            </a:r>
          </a:p>
        </p:txBody>
      </p:sp>
      <p:pic>
        <p:nvPicPr>
          <p:cNvPr id="29700" name="Imagen 8"/>
          <p:cNvPicPr>
            <a:picLocks noChangeAspect="1"/>
          </p:cNvPicPr>
          <p:nvPr userDrawn="1"/>
        </p:nvPicPr>
        <p:blipFill>
          <a:blip r:embed="rId3"/>
          <a:srcRect/>
          <a:stretch>
            <a:fillRect/>
          </a:stretch>
        </p:blipFill>
        <p:spPr bwMode="auto">
          <a:xfrm>
            <a:off x="325438" y="6337300"/>
            <a:ext cx="1273175" cy="301625"/>
          </a:xfrm>
          <a:prstGeom prst="rect">
            <a:avLst/>
          </a:prstGeom>
          <a:noFill/>
          <a:ln w="9525">
            <a:noFill/>
            <a:miter lim="800000"/>
            <a:headEnd/>
            <a:tailEnd/>
          </a:ln>
        </p:spPr>
      </p:pic>
      <p:sp>
        <p:nvSpPr>
          <p:cNvPr id="6" name="Rectángulo 5"/>
          <p:cNvSpPr/>
          <p:nvPr userDrawn="1"/>
        </p:nvSpPr>
        <p:spPr>
          <a:xfrm>
            <a:off x="8435975" y="6348413"/>
            <a:ext cx="495300" cy="304800"/>
          </a:xfrm>
          <a:prstGeom prst="rect">
            <a:avLst/>
          </a:prstGeom>
        </p:spPr>
        <p:txBody>
          <a:bodyPr wrap="none">
            <a:spAutoFit/>
          </a:bodyPr>
          <a:lstStyle/>
          <a:p>
            <a:pPr algn="ctr" fontAlgn="auto">
              <a:spcBef>
                <a:spcPts val="0"/>
              </a:spcBef>
              <a:spcAft>
                <a:spcPts val="0"/>
              </a:spcAft>
              <a:defRPr/>
            </a:pPr>
            <a:fld id="{2B165E61-9E26-4619-A4C8-BCA00A0975ED}" type="slidenum">
              <a:rPr lang="es-ES" sz="1400" b="1">
                <a:solidFill>
                  <a:schemeClr val="tx1">
                    <a:lumMod val="75000"/>
                    <a:lumOff val="25000"/>
                  </a:schemeClr>
                </a:solidFill>
                <a:latin typeface="Helvetica"/>
                <a:cs typeface="Helvetica"/>
              </a:rPr>
              <a:pPr algn="ctr" fontAlgn="auto">
                <a:spcBef>
                  <a:spcPts val="0"/>
                </a:spcBef>
                <a:spcAft>
                  <a:spcPts val="0"/>
                </a:spcAft>
                <a:defRPr/>
              </a:pPr>
              <a:t>‹Nr.›</a:t>
            </a:fld>
            <a:endParaRPr lang="es-ES" sz="1400" b="1" dirty="0">
              <a:solidFill>
                <a:schemeClr val="tx1">
                  <a:lumMod val="75000"/>
                  <a:lumOff val="25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702" r:id="rId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ángulo 12"/>
          <p:cNvSpPr/>
          <p:nvPr userDrawn="1"/>
        </p:nvSpPr>
        <p:spPr>
          <a:xfrm>
            <a:off x="0" y="6156325"/>
            <a:ext cx="9144000" cy="701675"/>
          </a:xfrm>
          <a:prstGeom prst="rect">
            <a:avLst/>
          </a:prstGeom>
          <a:solidFill>
            <a:srgbClr val="91CBCE"/>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dirty="0"/>
              <a:t> </a:t>
            </a:r>
          </a:p>
        </p:txBody>
      </p:sp>
      <p:sp>
        <p:nvSpPr>
          <p:cNvPr id="8" name="Rectángulo 7"/>
          <p:cNvSpPr/>
          <p:nvPr userDrawn="1"/>
        </p:nvSpPr>
        <p:spPr>
          <a:xfrm>
            <a:off x="1658938" y="6369050"/>
            <a:ext cx="2371725" cy="246063"/>
          </a:xfrm>
          <a:prstGeom prst="rect">
            <a:avLst/>
          </a:prstGeom>
        </p:spPr>
        <p:txBody>
          <a:bodyPr wrap="none">
            <a:spAutoFit/>
          </a:bodyPr>
          <a:lstStyle/>
          <a:p>
            <a:pPr fontAlgn="auto">
              <a:spcBef>
                <a:spcPts val="0"/>
              </a:spcBef>
              <a:spcAft>
                <a:spcPts val="0"/>
              </a:spcAft>
              <a:defRPr/>
            </a:pPr>
            <a:r>
              <a:rPr lang="es-ES" sz="1000" dirty="0">
                <a:solidFill>
                  <a:schemeClr val="tx1">
                    <a:lumMod val="75000"/>
                    <a:lumOff val="25000"/>
                  </a:schemeClr>
                </a:solidFill>
                <a:latin typeface="Helvetica"/>
                <a:cs typeface="Helvetica"/>
              </a:rPr>
              <a:t>Presentación corporativa BEEVA 2013</a:t>
            </a:r>
          </a:p>
        </p:txBody>
      </p:sp>
      <p:pic>
        <p:nvPicPr>
          <p:cNvPr id="31748" name="Imagen 8"/>
          <p:cNvPicPr>
            <a:picLocks noChangeAspect="1"/>
          </p:cNvPicPr>
          <p:nvPr userDrawn="1"/>
        </p:nvPicPr>
        <p:blipFill>
          <a:blip r:embed="rId3"/>
          <a:srcRect/>
          <a:stretch>
            <a:fillRect/>
          </a:stretch>
        </p:blipFill>
        <p:spPr bwMode="auto">
          <a:xfrm>
            <a:off x="325438" y="6337300"/>
            <a:ext cx="1273175" cy="301625"/>
          </a:xfrm>
          <a:prstGeom prst="rect">
            <a:avLst/>
          </a:prstGeom>
          <a:noFill/>
          <a:ln w="9525">
            <a:noFill/>
            <a:miter lim="800000"/>
            <a:headEnd/>
            <a:tailEnd/>
          </a:ln>
        </p:spPr>
      </p:pic>
      <p:sp>
        <p:nvSpPr>
          <p:cNvPr id="6" name="Rectángulo 5"/>
          <p:cNvSpPr/>
          <p:nvPr userDrawn="1"/>
        </p:nvSpPr>
        <p:spPr>
          <a:xfrm>
            <a:off x="8435975" y="6348413"/>
            <a:ext cx="495300" cy="304800"/>
          </a:xfrm>
          <a:prstGeom prst="rect">
            <a:avLst/>
          </a:prstGeom>
        </p:spPr>
        <p:txBody>
          <a:bodyPr wrap="none">
            <a:spAutoFit/>
          </a:bodyPr>
          <a:lstStyle/>
          <a:p>
            <a:pPr algn="ctr" fontAlgn="auto">
              <a:spcBef>
                <a:spcPts val="0"/>
              </a:spcBef>
              <a:spcAft>
                <a:spcPts val="0"/>
              </a:spcAft>
              <a:defRPr/>
            </a:pPr>
            <a:fld id="{51CF1EDE-2D8F-4A90-B407-7E3C6745D9CE}" type="slidenum">
              <a:rPr lang="es-ES" sz="1400" b="1">
                <a:solidFill>
                  <a:schemeClr val="tx1">
                    <a:lumMod val="75000"/>
                    <a:lumOff val="25000"/>
                  </a:schemeClr>
                </a:solidFill>
                <a:latin typeface="Helvetica"/>
                <a:cs typeface="Helvetica"/>
              </a:rPr>
              <a:pPr algn="ctr" fontAlgn="auto">
                <a:spcBef>
                  <a:spcPts val="0"/>
                </a:spcBef>
                <a:spcAft>
                  <a:spcPts val="0"/>
                </a:spcAft>
                <a:defRPr/>
              </a:pPr>
              <a:t>‹Nr.›</a:t>
            </a:fld>
            <a:endParaRPr lang="es-ES" sz="1400" b="1" dirty="0">
              <a:solidFill>
                <a:schemeClr val="tx1">
                  <a:lumMod val="75000"/>
                  <a:lumOff val="25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Rectángulo 14"/>
          <p:cNvSpPr/>
          <p:nvPr userDrawn="1"/>
        </p:nvSpPr>
        <p:spPr>
          <a:xfrm>
            <a:off x="8235950" y="6156325"/>
            <a:ext cx="908050" cy="701675"/>
          </a:xfrm>
          <a:prstGeom prst="rect">
            <a:avLst/>
          </a:prstGeom>
          <a:solidFill>
            <a:srgbClr val="91CBCE"/>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dirty="0"/>
              <a:t> </a:t>
            </a:r>
          </a:p>
        </p:txBody>
      </p:sp>
      <p:sp>
        <p:nvSpPr>
          <p:cNvPr id="12" name="Rectángulo 11"/>
          <p:cNvSpPr/>
          <p:nvPr userDrawn="1"/>
        </p:nvSpPr>
        <p:spPr>
          <a:xfrm>
            <a:off x="1658938" y="6369050"/>
            <a:ext cx="1443037" cy="244475"/>
          </a:xfrm>
          <a:prstGeom prst="rect">
            <a:avLst/>
          </a:prstGeom>
        </p:spPr>
        <p:txBody>
          <a:bodyPr wrap="none">
            <a:spAutoFit/>
          </a:bodyPr>
          <a:lstStyle/>
          <a:p>
            <a:r>
              <a:rPr lang="es-ES" sz="1000">
                <a:solidFill>
                  <a:srgbClr val="404040"/>
                </a:solidFill>
                <a:latin typeface="Helvetica" pitchFamily="34" charset="0"/>
                <a:ea typeface="Helvetica" pitchFamily="34" charset="0"/>
                <a:cs typeface="Helvetica" pitchFamily="34" charset="0"/>
              </a:rPr>
              <a:t>Curso Javascript 2013</a:t>
            </a:r>
          </a:p>
        </p:txBody>
      </p:sp>
      <p:pic>
        <p:nvPicPr>
          <p:cNvPr id="33796" name="Imagen 12"/>
          <p:cNvPicPr>
            <a:picLocks noChangeAspect="1"/>
          </p:cNvPicPr>
          <p:nvPr userDrawn="1"/>
        </p:nvPicPr>
        <p:blipFill>
          <a:blip r:embed="rId3"/>
          <a:srcRect/>
          <a:stretch>
            <a:fillRect/>
          </a:stretch>
        </p:blipFill>
        <p:spPr bwMode="auto">
          <a:xfrm>
            <a:off x="325438" y="6337300"/>
            <a:ext cx="1273175" cy="301625"/>
          </a:xfrm>
          <a:prstGeom prst="rect">
            <a:avLst/>
          </a:prstGeom>
          <a:noFill/>
          <a:ln w="9525">
            <a:noFill/>
            <a:miter lim="800000"/>
            <a:headEnd/>
            <a:tailEnd/>
          </a:ln>
        </p:spPr>
      </p:pic>
      <p:sp>
        <p:nvSpPr>
          <p:cNvPr id="6" name="Rectángulo 5"/>
          <p:cNvSpPr/>
          <p:nvPr userDrawn="1"/>
        </p:nvSpPr>
        <p:spPr>
          <a:xfrm>
            <a:off x="8435975" y="6348413"/>
            <a:ext cx="495300" cy="304800"/>
          </a:xfrm>
          <a:prstGeom prst="rect">
            <a:avLst/>
          </a:prstGeom>
        </p:spPr>
        <p:txBody>
          <a:bodyPr wrap="none">
            <a:spAutoFit/>
          </a:bodyPr>
          <a:lstStyle/>
          <a:p>
            <a:pPr algn="ctr" fontAlgn="auto">
              <a:spcBef>
                <a:spcPts val="0"/>
              </a:spcBef>
              <a:spcAft>
                <a:spcPts val="0"/>
              </a:spcAft>
              <a:defRPr/>
            </a:pPr>
            <a:fld id="{976BA024-E937-4744-AB3B-80A6A7F4870E}" type="slidenum">
              <a:rPr lang="es-ES" sz="1400" b="1">
                <a:solidFill>
                  <a:schemeClr val="tx1">
                    <a:lumMod val="75000"/>
                    <a:lumOff val="25000"/>
                  </a:schemeClr>
                </a:solidFill>
                <a:latin typeface="Helvetica"/>
                <a:cs typeface="Helvetica"/>
              </a:rPr>
              <a:pPr algn="ctr" fontAlgn="auto">
                <a:spcBef>
                  <a:spcPts val="0"/>
                </a:spcBef>
                <a:spcAft>
                  <a:spcPts val="0"/>
                </a:spcAft>
                <a:defRPr/>
              </a:pPr>
              <a:t>‹Nr.›</a:t>
            </a:fld>
            <a:endParaRPr lang="es-ES" sz="1400" b="1" dirty="0">
              <a:solidFill>
                <a:schemeClr val="tx1">
                  <a:lumMod val="75000"/>
                  <a:lumOff val="25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704" r:id="rId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ángulo 8"/>
          <p:cNvSpPr/>
          <p:nvPr userDrawn="1"/>
        </p:nvSpPr>
        <p:spPr>
          <a:xfrm>
            <a:off x="1658938" y="6369050"/>
            <a:ext cx="1443037" cy="244475"/>
          </a:xfrm>
          <a:prstGeom prst="rect">
            <a:avLst/>
          </a:prstGeom>
        </p:spPr>
        <p:txBody>
          <a:bodyPr wrap="none">
            <a:spAutoFit/>
          </a:bodyPr>
          <a:lstStyle/>
          <a:p>
            <a:r>
              <a:rPr lang="es-ES" sz="1000">
                <a:solidFill>
                  <a:srgbClr val="404040"/>
                </a:solidFill>
                <a:latin typeface="Helvetica" pitchFamily="34" charset="0"/>
                <a:ea typeface="Helvetica" pitchFamily="34" charset="0"/>
                <a:cs typeface="Helvetica" pitchFamily="34" charset="0"/>
              </a:rPr>
              <a:t>Curso Javascript 2013</a:t>
            </a:r>
          </a:p>
        </p:txBody>
      </p:sp>
      <p:pic>
        <p:nvPicPr>
          <p:cNvPr id="3075" name="Imagen 9"/>
          <p:cNvPicPr>
            <a:picLocks noChangeAspect="1"/>
          </p:cNvPicPr>
          <p:nvPr userDrawn="1"/>
        </p:nvPicPr>
        <p:blipFill>
          <a:blip r:embed="rId3"/>
          <a:srcRect/>
          <a:stretch>
            <a:fillRect/>
          </a:stretch>
        </p:blipFill>
        <p:spPr bwMode="auto">
          <a:xfrm>
            <a:off x="325438" y="6337300"/>
            <a:ext cx="1273175" cy="301625"/>
          </a:xfrm>
          <a:prstGeom prst="rect">
            <a:avLst/>
          </a:prstGeom>
          <a:noFill/>
          <a:ln w="9525">
            <a:noFill/>
            <a:miter lim="800000"/>
            <a:headEnd/>
            <a:tailEnd/>
          </a:ln>
        </p:spPr>
      </p:pic>
      <p:sp>
        <p:nvSpPr>
          <p:cNvPr id="12" name="Rectángulo 11"/>
          <p:cNvSpPr/>
          <p:nvPr userDrawn="1"/>
        </p:nvSpPr>
        <p:spPr>
          <a:xfrm>
            <a:off x="8435975" y="6348413"/>
            <a:ext cx="495300" cy="304800"/>
          </a:xfrm>
          <a:prstGeom prst="rect">
            <a:avLst/>
          </a:prstGeom>
        </p:spPr>
        <p:txBody>
          <a:bodyPr wrap="none">
            <a:spAutoFit/>
          </a:bodyPr>
          <a:lstStyle/>
          <a:p>
            <a:pPr algn="ctr" fontAlgn="auto">
              <a:spcBef>
                <a:spcPts val="0"/>
              </a:spcBef>
              <a:spcAft>
                <a:spcPts val="0"/>
              </a:spcAft>
              <a:defRPr/>
            </a:pPr>
            <a:fld id="{272522A3-BB71-4AD5-9E61-F6A67338CF54}" type="slidenum">
              <a:rPr lang="es-ES" sz="1400" b="1">
                <a:solidFill>
                  <a:schemeClr val="tx1">
                    <a:lumMod val="75000"/>
                    <a:lumOff val="25000"/>
                  </a:schemeClr>
                </a:solidFill>
                <a:latin typeface="Helvetica"/>
                <a:cs typeface="Helvetica"/>
              </a:rPr>
              <a:pPr algn="ctr" fontAlgn="auto">
                <a:spcBef>
                  <a:spcPts val="0"/>
                </a:spcBef>
                <a:spcAft>
                  <a:spcPts val="0"/>
                </a:spcAft>
                <a:defRPr/>
              </a:pPr>
              <a:t>‹Nr.›</a:t>
            </a:fld>
            <a:endParaRPr lang="es-ES" sz="1400" b="1" dirty="0">
              <a:solidFill>
                <a:schemeClr val="tx1">
                  <a:lumMod val="75000"/>
                  <a:lumOff val="25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ángulo 4"/>
          <p:cNvSpPr/>
          <p:nvPr userDrawn="1"/>
        </p:nvSpPr>
        <p:spPr>
          <a:xfrm>
            <a:off x="0" y="0"/>
            <a:ext cx="9144000" cy="6858000"/>
          </a:xfrm>
          <a:prstGeom prst="rect">
            <a:avLst/>
          </a:prstGeom>
          <a:solidFill>
            <a:srgbClr val="99C2E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dirty="0"/>
              <a:t> </a:t>
            </a:r>
          </a:p>
        </p:txBody>
      </p:sp>
      <p:sp>
        <p:nvSpPr>
          <p:cNvPr id="10" name="Rectángulo 9"/>
          <p:cNvSpPr/>
          <p:nvPr userDrawn="1"/>
        </p:nvSpPr>
        <p:spPr>
          <a:xfrm>
            <a:off x="1658938" y="6369050"/>
            <a:ext cx="1443037" cy="244475"/>
          </a:xfrm>
          <a:prstGeom prst="rect">
            <a:avLst/>
          </a:prstGeom>
        </p:spPr>
        <p:txBody>
          <a:bodyPr wrap="none">
            <a:spAutoFit/>
          </a:bodyPr>
          <a:lstStyle/>
          <a:p>
            <a:r>
              <a:rPr lang="es-ES" sz="1000">
                <a:solidFill>
                  <a:srgbClr val="404040"/>
                </a:solidFill>
                <a:latin typeface="Helvetica" pitchFamily="34" charset="0"/>
                <a:ea typeface="Helvetica" pitchFamily="34" charset="0"/>
                <a:cs typeface="Helvetica" pitchFamily="34" charset="0"/>
              </a:rPr>
              <a:t>Curso Javascript 2013</a:t>
            </a:r>
          </a:p>
        </p:txBody>
      </p:sp>
      <p:pic>
        <p:nvPicPr>
          <p:cNvPr id="5124" name="Imagen 3"/>
          <p:cNvPicPr>
            <a:picLocks noChangeAspect="1"/>
          </p:cNvPicPr>
          <p:nvPr userDrawn="1"/>
        </p:nvPicPr>
        <p:blipFill>
          <a:blip r:embed="rId3"/>
          <a:srcRect/>
          <a:stretch>
            <a:fillRect/>
          </a:stretch>
        </p:blipFill>
        <p:spPr bwMode="auto">
          <a:xfrm>
            <a:off x="325438" y="6337300"/>
            <a:ext cx="1273175" cy="301625"/>
          </a:xfrm>
          <a:prstGeom prst="rect">
            <a:avLst/>
          </a:prstGeom>
          <a:noFill/>
          <a:ln w="9525">
            <a:noFill/>
            <a:miter lim="800000"/>
            <a:headEnd/>
            <a:tailEnd/>
          </a:ln>
        </p:spPr>
      </p:pic>
      <p:sp>
        <p:nvSpPr>
          <p:cNvPr id="6" name="Rectángulo 5"/>
          <p:cNvSpPr/>
          <p:nvPr userDrawn="1"/>
        </p:nvSpPr>
        <p:spPr>
          <a:xfrm>
            <a:off x="8435975" y="6348413"/>
            <a:ext cx="495300" cy="304800"/>
          </a:xfrm>
          <a:prstGeom prst="rect">
            <a:avLst/>
          </a:prstGeom>
        </p:spPr>
        <p:txBody>
          <a:bodyPr wrap="none">
            <a:spAutoFit/>
          </a:bodyPr>
          <a:lstStyle/>
          <a:p>
            <a:pPr algn="ctr" fontAlgn="auto">
              <a:spcBef>
                <a:spcPts val="0"/>
              </a:spcBef>
              <a:spcAft>
                <a:spcPts val="0"/>
              </a:spcAft>
              <a:defRPr/>
            </a:pPr>
            <a:fld id="{4D35692B-C606-4AEE-B8B3-A89FA44D8774}" type="slidenum">
              <a:rPr lang="es-ES" sz="1400" b="1">
                <a:solidFill>
                  <a:schemeClr val="tx1">
                    <a:lumMod val="75000"/>
                    <a:lumOff val="25000"/>
                  </a:schemeClr>
                </a:solidFill>
                <a:latin typeface="Helvetica"/>
                <a:cs typeface="Helvetica"/>
              </a:rPr>
              <a:pPr algn="ctr" fontAlgn="auto">
                <a:spcBef>
                  <a:spcPts val="0"/>
                </a:spcBef>
                <a:spcAft>
                  <a:spcPts val="0"/>
                </a:spcAft>
                <a:defRPr/>
              </a:pPr>
              <a:t>‹Nr.›</a:t>
            </a:fld>
            <a:endParaRPr lang="es-ES" sz="1400" b="1" dirty="0">
              <a:solidFill>
                <a:schemeClr val="tx1">
                  <a:lumMod val="75000"/>
                  <a:lumOff val="25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90" r:id="rId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ángulo 4"/>
          <p:cNvSpPr/>
          <p:nvPr userDrawn="1"/>
        </p:nvSpPr>
        <p:spPr>
          <a:xfrm>
            <a:off x="0" y="6156325"/>
            <a:ext cx="9144000" cy="701675"/>
          </a:xfrm>
          <a:prstGeom prst="rect">
            <a:avLst/>
          </a:prstGeom>
          <a:solidFill>
            <a:srgbClr val="99C2E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dirty="0"/>
              <a:t> </a:t>
            </a:r>
          </a:p>
        </p:txBody>
      </p:sp>
      <p:sp>
        <p:nvSpPr>
          <p:cNvPr id="10" name="Rectángulo 9"/>
          <p:cNvSpPr/>
          <p:nvPr userDrawn="1"/>
        </p:nvSpPr>
        <p:spPr>
          <a:xfrm>
            <a:off x="1658938" y="6369050"/>
            <a:ext cx="2371725" cy="246063"/>
          </a:xfrm>
          <a:prstGeom prst="rect">
            <a:avLst/>
          </a:prstGeom>
        </p:spPr>
        <p:txBody>
          <a:bodyPr wrap="none">
            <a:spAutoFit/>
          </a:bodyPr>
          <a:lstStyle/>
          <a:p>
            <a:pPr fontAlgn="auto">
              <a:spcBef>
                <a:spcPts val="0"/>
              </a:spcBef>
              <a:spcAft>
                <a:spcPts val="0"/>
              </a:spcAft>
              <a:defRPr/>
            </a:pPr>
            <a:r>
              <a:rPr lang="es-ES" sz="1000" dirty="0">
                <a:solidFill>
                  <a:schemeClr val="tx1">
                    <a:lumMod val="75000"/>
                    <a:lumOff val="25000"/>
                  </a:schemeClr>
                </a:solidFill>
                <a:latin typeface="Helvetica"/>
                <a:cs typeface="Helvetica"/>
              </a:rPr>
              <a:t>Presentación corporativa BEEVA 2013</a:t>
            </a:r>
          </a:p>
        </p:txBody>
      </p:sp>
      <p:pic>
        <p:nvPicPr>
          <p:cNvPr id="7172" name="Imagen 3"/>
          <p:cNvPicPr>
            <a:picLocks noChangeAspect="1"/>
          </p:cNvPicPr>
          <p:nvPr userDrawn="1"/>
        </p:nvPicPr>
        <p:blipFill>
          <a:blip r:embed="rId3"/>
          <a:srcRect/>
          <a:stretch>
            <a:fillRect/>
          </a:stretch>
        </p:blipFill>
        <p:spPr bwMode="auto">
          <a:xfrm>
            <a:off x="325438" y="6337300"/>
            <a:ext cx="1273175" cy="301625"/>
          </a:xfrm>
          <a:prstGeom prst="rect">
            <a:avLst/>
          </a:prstGeom>
          <a:noFill/>
          <a:ln w="9525">
            <a:noFill/>
            <a:miter lim="800000"/>
            <a:headEnd/>
            <a:tailEnd/>
          </a:ln>
        </p:spPr>
      </p:pic>
      <p:sp>
        <p:nvSpPr>
          <p:cNvPr id="6" name="Rectángulo 5"/>
          <p:cNvSpPr/>
          <p:nvPr userDrawn="1"/>
        </p:nvSpPr>
        <p:spPr>
          <a:xfrm>
            <a:off x="8435975" y="6348413"/>
            <a:ext cx="495300" cy="304800"/>
          </a:xfrm>
          <a:prstGeom prst="rect">
            <a:avLst/>
          </a:prstGeom>
        </p:spPr>
        <p:txBody>
          <a:bodyPr wrap="none">
            <a:spAutoFit/>
          </a:bodyPr>
          <a:lstStyle/>
          <a:p>
            <a:pPr algn="ctr" fontAlgn="auto">
              <a:spcBef>
                <a:spcPts val="0"/>
              </a:spcBef>
              <a:spcAft>
                <a:spcPts val="0"/>
              </a:spcAft>
              <a:defRPr/>
            </a:pPr>
            <a:fld id="{B5477E3A-36FE-4EA4-BC58-D10E7DB56D50}" type="slidenum">
              <a:rPr lang="es-ES" sz="1400" b="1">
                <a:solidFill>
                  <a:schemeClr val="tx1">
                    <a:lumMod val="75000"/>
                    <a:lumOff val="25000"/>
                  </a:schemeClr>
                </a:solidFill>
                <a:latin typeface="Helvetica"/>
                <a:cs typeface="Helvetica"/>
              </a:rPr>
              <a:pPr algn="ctr" fontAlgn="auto">
                <a:spcBef>
                  <a:spcPts val="0"/>
                </a:spcBef>
                <a:spcAft>
                  <a:spcPts val="0"/>
                </a:spcAft>
                <a:defRPr/>
              </a:pPr>
              <a:t>‹Nr.›</a:t>
            </a:fld>
            <a:endParaRPr lang="es-ES" sz="1400" b="1" dirty="0">
              <a:solidFill>
                <a:schemeClr val="tx1">
                  <a:lumMod val="75000"/>
                  <a:lumOff val="25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ángulo 11"/>
          <p:cNvSpPr/>
          <p:nvPr userDrawn="1"/>
        </p:nvSpPr>
        <p:spPr>
          <a:xfrm>
            <a:off x="8207375" y="6156325"/>
            <a:ext cx="936625" cy="701675"/>
          </a:xfrm>
          <a:prstGeom prst="rect">
            <a:avLst/>
          </a:prstGeom>
          <a:solidFill>
            <a:srgbClr val="99C2E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dirty="0"/>
              <a:t> </a:t>
            </a:r>
          </a:p>
        </p:txBody>
      </p:sp>
      <p:sp>
        <p:nvSpPr>
          <p:cNvPr id="7" name="Rectángulo 6"/>
          <p:cNvSpPr/>
          <p:nvPr userDrawn="1"/>
        </p:nvSpPr>
        <p:spPr>
          <a:xfrm>
            <a:off x="1658938" y="6369050"/>
            <a:ext cx="1443037" cy="244475"/>
          </a:xfrm>
          <a:prstGeom prst="rect">
            <a:avLst/>
          </a:prstGeom>
        </p:spPr>
        <p:txBody>
          <a:bodyPr wrap="none">
            <a:spAutoFit/>
          </a:bodyPr>
          <a:lstStyle/>
          <a:p>
            <a:r>
              <a:rPr lang="es-ES" sz="1000">
                <a:solidFill>
                  <a:srgbClr val="404040"/>
                </a:solidFill>
                <a:latin typeface="Helvetica" pitchFamily="34" charset="0"/>
                <a:ea typeface="Helvetica" pitchFamily="34" charset="0"/>
                <a:cs typeface="Helvetica" pitchFamily="34" charset="0"/>
              </a:rPr>
              <a:t>Curso Javascript 2013</a:t>
            </a:r>
          </a:p>
        </p:txBody>
      </p:sp>
      <p:pic>
        <p:nvPicPr>
          <p:cNvPr id="9220" name="Imagen 9"/>
          <p:cNvPicPr>
            <a:picLocks noChangeAspect="1"/>
          </p:cNvPicPr>
          <p:nvPr userDrawn="1"/>
        </p:nvPicPr>
        <p:blipFill>
          <a:blip r:embed="rId3"/>
          <a:srcRect/>
          <a:stretch>
            <a:fillRect/>
          </a:stretch>
        </p:blipFill>
        <p:spPr bwMode="auto">
          <a:xfrm>
            <a:off x="325438" y="6337300"/>
            <a:ext cx="1273175" cy="301625"/>
          </a:xfrm>
          <a:prstGeom prst="rect">
            <a:avLst/>
          </a:prstGeom>
          <a:noFill/>
          <a:ln w="9525">
            <a:noFill/>
            <a:miter lim="800000"/>
            <a:headEnd/>
            <a:tailEnd/>
          </a:ln>
        </p:spPr>
      </p:pic>
      <p:sp>
        <p:nvSpPr>
          <p:cNvPr id="6" name="Rectángulo 5"/>
          <p:cNvSpPr/>
          <p:nvPr userDrawn="1"/>
        </p:nvSpPr>
        <p:spPr>
          <a:xfrm>
            <a:off x="8435975" y="6348413"/>
            <a:ext cx="495300" cy="304800"/>
          </a:xfrm>
          <a:prstGeom prst="rect">
            <a:avLst/>
          </a:prstGeom>
        </p:spPr>
        <p:txBody>
          <a:bodyPr wrap="none">
            <a:spAutoFit/>
          </a:bodyPr>
          <a:lstStyle/>
          <a:p>
            <a:pPr algn="ctr" fontAlgn="auto">
              <a:spcBef>
                <a:spcPts val="0"/>
              </a:spcBef>
              <a:spcAft>
                <a:spcPts val="0"/>
              </a:spcAft>
              <a:defRPr/>
            </a:pPr>
            <a:fld id="{F50B3287-D942-41DA-97AD-C008680C0787}" type="slidenum">
              <a:rPr lang="es-ES" sz="1400" b="1">
                <a:solidFill>
                  <a:schemeClr val="tx1">
                    <a:lumMod val="75000"/>
                    <a:lumOff val="25000"/>
                  </a:schemeClr>
                </a:solidFill>
                <a:latin typeface="Helvetica"/>
                <a:cs typeface="Helvetica"/>
              </a:rPr>
              <a:pPr algn="ctr" fontAlgn="auto">
                <a:spcBef>
                  <a:spcPts val="0"/>
                </a:spcBef>
                <a:spcAft>
                  <a:spcPts val="0"/>
                </a:spcAft>
                <a:defRPr/>
              </a:pPr>
              <a:t>‹Nr.›</a:t>
            </a:fld>
            <a:endParaRPr lang="es-ES" sz="1400" b="1" dirty="0">
              <a:solidFill>
                <a:schemeClr val="tx1">
                  <a:lumMod val="75000"/>
                  <a:lumOff val="25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92" r:id="rId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ángulo 4"/>
          <p:cNvSpPr/>
          <p:nvPr userDrawn="1"/>
        </p:nvSpPr>
        <p:spPr>
          <a:xfrm>
            <a:off x="0" y="0"/>
            <a:ext cx="9144000" cy="6858000"/>
          </a:xfrm>
          <a:prstGeom prst="rect">
            <a:avLst/>
          </a:prstGeom>
          <a:solidFill>
            <a:srgbClr val="D1D426"/>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dirty="0"/>
              <a:t> </a:t>
            </a:r>
          </a:p>
        </p:txBody>
      </p:sp>
      <p:sp>
        <p:nvSpPr>
          <p:cNvPr id="8" name="Rectángulo 7"/>
          <p:cNvSpPr/>
          <p:nvPr userDrawn="1"/>
        </p:nvSpPr>
        <p:spPr>
          <a:xfrm>
            <a:off x="1658938" y="6369050"/>
            <a:ext cx="1443037" cy="244475"/>
          </a:xfrm>
          <a:prstGeom prst="rect">
            <a:avLst/>
          </a:prstGeom>
        </p:spPr>
        <p:txBody>
          <a:bodyPr wrap="none">
            <a:spAutoFit/>
          </a:bodyPr>
          <a:lstStyle/>
          <a:p>
            <a:r>
              <a:rPr lang="es-ES" sz="1000">
                <a:solidFill>
                  <a:srgbClr val="404040"/>
                </a:solidFill>
                <a:latin typeface="Helvetica" pitchFamily="34" charset="0"/>
                <a:ea typeface="Helvetica" pitchFamily="34" charset="0"/>
                <a:cs typeface="Helvetica" pitchFamily="34" charset="0"/>
              </a:rPr>
              <a:t>Curso Javascript 2013</a:t>
            </a:r>
          </a:p>
        </p:txBody>
      </p:sp>
      <p:pic>
        <p:nvPicPr>
          <p:cNvPr id="11268" name="Imagen 8"/>
          <p:cNvPicPr>
            <a:picLocks noChangeAspect="1"/>
          </p:cNvPicPr>
          <p:nvPr userDrawn="1"/>
        </p:nvPicPr>
        <p:blipFill>
          <a:blip r:embed="rId3"/>
          <a:srcRect/>
          <a:stretch>
            <a:fillRect/>
          </a:stretch>
        </p:blipFill>
        <p:spPr bwMode="auto">
          <a:xfrm>
            <a:off x="325438" y="6337300"/>
            <a:ext cx="1273175" cy="301625"/>
          </a:xfrm>
          <a:prstGeom prst="rect">
            <a:avLst/>
          </a:prstGeom>
          <a:noFill/>
          <a:ln w="9525">
            <a:noFill/>
            <a:miter lim="800000"/>
            <a:headEnd/>
            <a:tailEnd/>
          </a:ln>
        </p:spPr>
      </p:pic>
      <p:sp>
        <p:nvSpPr>
          <p:cNvPr id="6" name="Rectángulo 5"/>
          <p:cNvSpPr/>
          <p:nvPr userDrawn="1"/>
        </p:nvSpPr>
        <p:spPr>
          <a:xfrm>
            <a:off x="8435975" y="6348413"/>
            <a:ext cx="495300" cy="304800"/>
          </a:xfrm>
          <a:prstGeom prst="rect">
            <a:avLst/>
          </a:prstGeom>
        </p:spPr>
        <p:txBody>
          <a:bodyPr wrap="none">
            <a:spAutoFit/>
          </a:bodyPr>
          <a:lstStyle/>
          <a:p>
            <a:pPr algn="ctr" fontAlgn="auto">
              <a:spcBef>
                <a:spcPts val="0"/>
              </a:spcBef>
              <a:spcAft>
                <a:spcPts val="0"/>
              </a:spcAft>
              <a:defRPr/>
            </a:pPr>
            <a:fld id="{6F4FAD8A-DE69-4A12-9A6A-35427189802C}" type="slidenum">
              <a:rPr lang="es-ES" sz="1400" b="1">
                <a:solidFill>
                  <a:schemeClr val="tx1">
                    <a:lumMod val="75000"/>
                    <a:lumOff val="25000"/>
                  </a:schemeClr>
                </a:solidFill>
                <a:latin typeface="Helvetica"/>
                <a:cs typeface="Helvetica"/>
              </a:rPr>
              <a:pPr algn="ctr" fontAlgn="auto">
                <a:spcBef>
                  <a:spcPts val="0"/>
                </a:spcBef>
                <a:spcAft>
                  <a:spcPts val="0"/>
                </a:spcAft>
                <a:defRPr/>
              </a:pPr>
              <a:t>‹Nr.›</a:t>
            </a:fld>
            <a:endParaRPr lang="es-ES" sz="1400" b="1" dirty="0">
              <a:solidFill>
                <a:schemeClr val="tx1">
                  <a:lumMod val="75000"/>
                  <a:lumOff val="25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ángulo 13"/>
          <p:cNvSpPr/>
          <p:nvPr userDrawn="1"/>
        </p:nvSpPr>
        <p:spPr>
          <a:xfrm>
            <a:off x="0" y="6156325"/>
            <a:ext cx="9144000" cy="701675"/>
          </a:xfrm>
          <a:prstGeom prst="rect">
            <a:avLst/>
          </a:prstGeom>
          <a:solidFill>
            <a:srgbClr val="D1D426"/>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dirty="0"/>
              <a:t> </a:t>
            </a:r>
          </a:p>
        </p:txBody>
      </p:sp>
      <p:sp>
        <p:nvSpPr>
          <p:cNvPr id="8" name="Rectángulo 7"/>
          <p:cNvSpPr/>
          <p:nvPr userDrawn="1"/>
        </p:nvSpPr>
        <p:spPr>
          <a:xfrm>
            <a:off x="1658938" y="6369050"/>
            <a:ext cx="2371725" cy="246063"/>
          </a:xfrm>
          <a:prstGeom prst="rect">
            <a:avLst/>
          </a:prstGeom>
        </p:spPr>
        <p:txBody>
          <a:bodyPr wrap="none">
            <a:spAutoFit/>
          </a:bodyPr>
          <a:lstStyle/>
          <a:p>
            <a:pPr fontAlgn="auto">
              <a:spcBef>
                <a:spcPts val="0"/>
              </a:spcBef>
              <a:spcAft>
                <a:spcPts val="0"/>
              </a:spcAft>
              <a:defRPr/>
            </a:pPr>
            <a:r>
              <a:rPr lang="es-ES" sz="1000" dirty="0">
                <a:solidFill>
                  <a:schemeClr val="tx1">
                    <a:lumMod val="75000"/>
                    <a:lumOff val="25000"/>
                  </a:schemeClr>
                </a:solidFill>
                <a:latin typeface="Helvetica"/>
                <a:cs typeface="Helvetica"/>
              </a:rPr>
              <a:t>Presentación corporativa BEEVA 2013</a:t>
            </a:r>
          </a:p>
        </p:txBody>
      </p:sp>
      <p:pic>
        <p:nvPicPr>
          <p:cNvPr id="13316" name="Imagen 8"/>
          <p:cNvPicPr>
            <a:picLocks noChangeAspect="1"/>
          </p:cNvPicPr>
          <p:nvPr userDrawn="1"/>
        </p:nvPicPr>
        <p:blipFill>
          <a:blip r:embed="rId3"/>
          <a:srcRect/>
          <a:stretch>
            <a:fillRect/>
          </a:stretch>
        </p:blipFill>
        <p:spPr bwMode="auto">
          <a:xfrm>
            <a:off x="325438" y="6337300"/>
            <a:ext cx="1273175" cy="301625"/>
          </a:xfrm>
          <a:prstGeom prst="rect">
            <a:avLst/>
          </a:prstGeom>
          <a:noFill/>
          <a:ln w="9525">
            <a:noFill/>
            <a:miter lim="800000"/>
            <a:headEnd/>
            <a:tailEnd/>
          </a:ln>
        </p:spPr>
      </p:pic>
      <p:sp>
        <p:nvSpPr>
          <p:cNvPr id="6" name="Rectángulo 5"/>
          <p:cNvSpPr/>
          <p:nvPr userDrawn="1"/>
        </p:nvSpPr>
        <p:spPr>
          <a:xfrm>
            <a:off x="8435975" y="6348413"/>
            <a:ext cx="495300" cy="304800"/>
          </a:xfrm>
          <a:prstGeom prst="rect">
            <a:avLst/>
          </a:prstGeom>
        </p:spPr>
        <p:txBody>
          <a:bodyPr wrap="none">
            <a:spAutoFit/>
          </a:bodyPr>
          <a:lstStyle/>
          <a:p>
            <a:pPr algn="ctr" fontAlgn="auto">
              <a:spcBef>
                <a:spcPts val="0"/>
              </a:spcBef>
              <a:spcAft>
                <a:spcPts val="0"/>
              </a:spcAft>
              <a:defRPr/>
            </a:pPr>
            <a:fld id="{FE604163-DA9C-47EB-BABC-3A34AAB86705}" type="slidenum">
              <a:rPr lang="es-ES" sz="1400" b="1">
                <a:solidFill>
                  <a:schemeClr val="tx1">
                    <a:lumMod val="75000"/>
                    <a:lumOff val="25000"/>
                  </a:schemeClr>
                </a:solidFill>
                <a:latin typeface="Helvetica"/>
                <a:cs typeface="Helvetica"/>
              </a:rPr>
              <a:pPr algn="ctr" fontAlgn="auto">
                <a:spcBef>
                  <a:spcPts val="0"/>
                </a:spcBef>
                <a:spcAft>
                  <a:spcPts val="0"/>
                </a:spcAft>
                <a:defRPr/>
              </a:pPr>
              <a:t>‹Nr.›</a:t>
            </a:fld>
            <a:endParaRPr lang="es-ES" sz="1400" b="1" dirty="0">
              <a:solidFill>
                <a:schemeClr val="tx1">
                  <a:lumMod val="75000"/>
                  <a:lumOff val="25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94" r:id="rId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Rectángulo 14"/>
          <p:cNvSpPr/>
          <p:nvPr userDrawn="1"/>
        </p:nvSpPr>
        <p:spPr>
          <a:xfrm>
            <a:off x="8226425" y="6156325"/>
            <a:ext cx="917575" cy="701675"/>
          </a:xfrm>
          <a:prstGeom prst="rect">
            <a:avLst/>
          </a:prstGeom>
          <a:solidFill>
            <a:srgbClr val="D1D426"/>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dirty="0"/>
              <a:t> </a:t>
            </a:r>
          </a:p>
        </p:txBody>
      </p:sp>
      <p:sp>
        <p:nvSpPr>
          <p:cNvPr id="8" name="Rectángulo 7"/>
          <p:cNvSpPr/>
          <p:nvPr userDrawn="1"/>
        </p:nvSpPr>
        <p:spPr>
          <a:xfrm>
            <a:off x="1658938" y="6369050"/>
            <a:ext cx="1443037" cy="244475"/>
          </a:xfrm>
          <a:prstGeom prst="rect">
            <a:avLst/>
          </a:prstGeom>
        </p:spPr>
        <p:txBody>
          <a:bodyPr wrap="none">
            <a:spAutoFit/>
          </a:bodyPr>
          <a:lstStyle/>
          <a:p>
            <a:r>
              <a:rPr lang="es-ES" sz="1000">
                <a:solidFill>
                  <a:srgbClr val="404040"/>
                </a:solidFill>
                <a:latin typeface="Helvetica" pitchFamily="34" charset="0"/>
                <a:ea typeface="Helvetica" pitchFamily="34" charset="0"/>
                <a:cs typeface="Helvetica" pitchFamily="34" charset="0"/>
              </a:rPr>
              <a:t>Curso Javascript 2013</a:t>
            </a:r>
          </a:p>
        </p:txBody>
      </p:sp>
      <p:pic>
        <p:nvPicPr>
          <p:cNvPr id="15364" name="Imagen 9"/>
          <p:cNvPicPr>
            <a:picLocks noChangeAspect="1"/>
          </p:cNvPicPr>
          <p:nvPr userDrawn="1"/>
        </p:nvPicPr>
        <p:blipFill>
          <a:blip r:embed="rId3"/>
          <a:srcRect/>
          <a:stretch>
            <a:fillRect/>
          </a:stretch>
        </p:blipFill>
        <p:spPr bwMode="auto">
          <a:xfrm>
            <a:off x="325438" y="6337300"/>
            <a:ext cx="1273175" cy="301625"/>
          </a:xfrm>
          <a:prstGeom prst="rect">
            <a:avLst/>
          </a:prstGeom>
          <a:noFill/>
          <a:ln w="9525">
            <a:noFill/>
            <a:miter lim="800000"/>
            <a:headEnd/>
            <a:tailEnd/>
          </a:ln>
        </p:spPr>
      </p:pic>
      <p:sp>
        <p:nvSpPr>
          <p:cNvPr id="7" name="Rectángulo 6"/>
          <p:cNvSpPr/>
          <p:nvPr userDrawn="1"/>
        </p:nvSpPr>
        <p:spPr>
          <a:xfrm>
            <a:off x="8435975" y="6348413"/>
            <a:ext cx="495300" cy="304800"/>
          </a:xfrm>
          <a:prstGeom prst="rect">
            <a:avLst/>
          </a:prstGeom>
        </p:spPr>
        <p:txBody>
          <a:bodyPr wrap="none">
            <a:spAutoFit/>
          </a:bodyPr>
          <a:lstStyle/>
          <a:p>
            <a:pPr algn="ctr" fontAlgn="auto">
              <a:spcBef>
                <a:spcPts val="0"/>
              </a:spcBef>
              <a:spcAft>
                <a:spcPts val="0"/>
              </a:spcAft>
              <a:defRPr/>
            </a:pPr>
            <a:fld id="{974BEE22-82B5-4F49-B6B0-8C2A395126A5}" type="slidenum">
              <a:rPr lang="es-ES" sz="1400" b="1">
                <a:solidFill>
                  <a:schemeClr val="tx1">
                    <a:lumMod val="75000"/>
                    <a:lumOff val="25000"/>
                  </a:schemeClr>
                </a:solidFill>
                <a:latin typeface="Helvetica"/>
                <a:cs typeface="Helvetica"/>
              </a:rPr>
              <a:pPr algn="ctr" fontAlgn="auto">
                <a:spcBef>
                  <a:spcPts val="0"/>
                </a:spcBef>
                <a:spcAft>
                  <a:spcPts val="0"/>
                </a:spcAft>
                <a:defRPr/>
              </a:pPr>
              <a:t>‹Nr.›</a:t>
            </a:fld>
            <a:endParaRPr lang="es-ES" sz="1400" b="1" dirty="0">
              <a:solidFill>
                <a:schemeClr val="tx1">
                  <a:lumMod val="75000"/>
                  <a:lumOff val="25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ángulo 4"/>
          <p:cNvSpPr/>
          <p:nvPr userDrawn="1"/>
        </p:nvSpPr>
        <p:spPr>
          <a:xfrm>
            <a:off x="0" y="0"/>
            <a:ext cx="9144000" cy="6858000"/>
          </a:xfrm>
          <a:prstGeom prst="rect">
            <a:avLst/>
          </a:prstGeom>
          <a:solidFill>
            <a:srgbClr val="FFCB0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dirty="0"/>
              <a:t> </a:t>
            </a:r>
          </a:p>
        </p:txBody>
      </p:sp>
      <p:sp>
        <p:nvSpPr>
          <p:cNvPr id="8" name="Rectángulo 7"/>
          <p:cNvSpPr/>
          <p:nvPr userDrawn="1"/>
        </p:nvSpPr>
        <p:spPr>
          <a:xfrm>
            <a:off x="1658938" y="6369050"/>
            <a:ext cx="1443037" cy="244475"/>
          </a:xfrm>
          <a:prstGeom prst="rect">
            <a:avLst/>
          </a:prstGeom>
        </p:spPr>
        <p:txBody>
          <a:bodyPr wrap="none">
            <a:spAutoFit/>
          </a:bodyPr>
          <a:lstStyle/>
          <a:p>
            <a:r>
              <a:rPr lang="es-ES" sz="1000">
                <a:solidFill>
                  <a:srgbClr val="404040"/>
                </a:solidFill>
                <a:latin typeface="Helvetica" pitchFamily="34" charset="0"/>
                <a:ea typeface="Helvetica" pitchFamily="34" charset="0"/>
                <a:cs typeface="Helvetica" pitchFamily="34" charset="0"/>
              </a:rPr>
              <a:t>Curso Javascript 2013</a:t>
            </a:r>
          </a:p>
        </p:txBody>
      </p:sp>
      <p:pic>
        <p:nvPicPr>
          <p:cNvPr id="17412" name="Imagen 8"/>
          <p:cNvPicPr>
            <a:picLocks noChangeAspect="1"/>
          </p:cNvPicPr>
          <p:nvPr userDrawn="1"/>
        </p:nvPicPr>
        <p:blipFill>
          <a:blip r:embed="rId3"/>
          <a:srcRect/>
          <a:stretch>
            <a:fillRect/>
          </a:stretch>
        </p:blipFill>
        <p:spPr bwMode="auto">
          <a:xfrm>
            <a:off x="325438" y="6337300"/>
            <a:ext cx="1273175" cy="301625"/>
          </a:xfrm>
          <a:prstGeom prst="rect">
            <a:avLst/>
          </a:prstGeom>
          <a:noFill/>
          <a:ln w="9525">
            <a:noFill/>
            <a:miter lim="800000"/>
            <a:headEnd/>
            <a:tailEnd/>
          </a:ln>
        </p:spPr>
      </p:pic>
      <p:sp>
        <p:nvSpPr>
          <p:cNvPr id="6" name="Rectángulo 5"/>
          <p:cNvSpPr/>
          <p:nvPr userDrawn="1"/>
        </p:nvSpPr>
        <p:spPr>
          <a:xfrm>
            <a:off x="8435975" y="6348413"/>
            <a:ext cx="495300" cy="304800"/>
          </a:xfrm>
          <a:prstGeom prst="rect">
            <a:avLst/>
          </a:prstGeom>
        </p:spPr>
        <p:txBody>
          <a:bodyPr wrap="none">
            <a:spAutoFit/>
          </a:bodyPr>
          <a:lstStyle/>
          <a:p>
            <a:pPr algn="ctr" fontAlgn="auto">
              <a:spcBef>
                <a:spcPts val="0"/>
              </a:spcBef>
              <a:spcAft>
                <a:spcPts val="0"/>
              </a:spcAft>
              <a:defRPr/>
            </a:pPr>
            <a:fld id="{B1F1E1E1-063B-4B04-AF52-CC991E49F4DE}" type="slidenum">
              <a:rPr lang="es-ES" sz="1400" b="1">
                <a:solidFill>
                  <a:schemeClr val="tx1">
                    <a:lumMod val="75000"/>
                    <a:lumOff val="25000"/>
                  </a:schemeClr>
                </a:solidFill>
                <a:latin typeface="Helvetica"/>
                <a:cs typeface="Helvetica"/>
              </a:rPr>
              <a:pPr algn="ctr" fontAlgn="auto">
                <a:spcBef>
                  <a:spcPts val="0"/>
                </a:spcBef>
                <a:spcAft>
                  <a:spcPts val="0"/>
                </a:spcAft>
                <a:defRPr/>
              </a:pPr>
              <a:t>‹Nr.›</a:t>
            </a:fld>
            <a:endParaRPr lang="es-ES" sz="1400" b="1" dirty="0">
              <a:solidFill>
                <a:schemeClr val="tx1">
                  <a:lumMod val="75000"/>
                  <a:lumOff val="25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96" r:id="rId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457200" y="1600200"/>
            <a:ext cx="8229600" cy="690563"/>
          </a:xfrm>
          <a:prstGeom prst="rect">
            <a:avLst/>
          </a:prstGeom>
        </p:spPr>
        <p:txBody>
          <a:bodyPr>
            <a:normAutofit fontScale="70000" lnSpcReduction="20000"/>
          </a:bodyPr>
          <a:lstStyle/>
          <a:p>
            <a:pPr algn="r">
              <a:spcBef>
                <a:spcPct val="20000"/>
              </a:spcBef>
              <a:buFont typeface="Arial" charset="0"/>
              <a:buNone/>
            </a:pPr>
            <a:r>
              <a:rPr lang="es-ES" sz="2800" b="1">
                <a:solidFill>
                  <a:srgbClr val="404040"/>
                </a:solidFill>
                <a:latin typeface="Nexa Light"/>
                <a:ea typeface="Nexa Light"/>
                <a:cs typeface="Nexa Light"/>
              </a:rPr>
              <a:t>Curso Javascript</a:t>
            </a:r>
          </a:p>
          <a:p>
            <a:pPr algn="r">
              <a:spcBef>
                <a:spcPct val="20000"/>
              </a:spcBef>
              <a:buFont typeface="Arial" charset="0"/>
              <a:buNone/>
            </a:pPr>
            <a:r>
              <a:rPr lang="es-ES" sz="2800">
                <a:solidFill>
                  <a:srgbClr val="404040"/>
                </a:solidFill>
                <a:latin typeface="Nexa Light"/>
                <a:ea typeface="Nexa Light"/>
                <a:cs typeface="Nexa Light"/>
              </a:rPr>
              <a:t>jQuery, underscore y backbone</a:t>
            </a:r>
          </a:p>
          <a:p>
            <a:pPr algn="r">
              <a:spcBef>
                <a:spcPct val="20000"/>
              </a:spcBef>
              <a:buFont typeface="Arial" charset="0"/>
              <a:buNone/>
            </a:pPr>
            <a:endParaRPr lang="es-ES" sz="2800">
              <a:solidFill>
                <a:srgbClr val="404040"/>
              </a:solidFill>
              <a:latin typeface="Nexa Light"/>
              <a:ea typeface="Nexa Light"/>
              <a:cs typeface="Nexa Light"/>
            </a:endParaRPr>
          </a:p>
        </p:txBody>
      </p:sp>
      <p:sp>
        <p:nvSpPr>
          <p:cNvPr id="5" name="Rectángulo 4"/>
          <p:cNvSpPr/>
          <p:nvPr/>
        </p:nvSpPr>
        <p:spPr>
          <a:xfrm>
            <a:off x="457200" y="2649538"/>
            <a:ext cx="8229600" cy="1558925"/>
          </a:xfrm>
          <a:prstGeom prst="rect">
            <a:avLst/>
          </a:prstGeom>
        </p:spPr>
        <p:txBody>
          <a:bodyPr>
            <a:spAutoFit/>
          </a:bodyPr>
          <a:lstStyle/>
          <a:p>
            <a:pPr algn="r"/>
            <a:endParaRPr lang="en-US" sz="1600">
              <a:solidFill>
                <a:srgbClr val="7F7F7F"/>
              </a:solidFill>
              <a:latin typeface="Nexa Light"/>
              <a:ea typeface="Nexa Light"/>
              <a:cs typeface="Nexa Light"/>
            </a:endParaRPr>
          </a:p>
          <a:p>
            <a:pPr algn="r"/>
            <a:r>
              <a:rPr lang="en-US" sz="1600">
                <a:solidFill>
                  <a:srgbClr val="7F7F7F"/>
                </a:solidFill>
                <a:latin typeface="Nexa Light"/>
                <a:ea typeface="Nexa Light"/>
                <a:cs typeface="Nexa Light"/>
              </a:rPr>
              <a:t>Carlos Hernández</a:t>
            </a:r>
          </a:p>
          <a:p>
            <a:pPr algn="r"/>
            <a:r>
              <a:rPr lang="en-US" sz="1600">
                <a:solidFill>
                  <a:srgbClr val="7F7F7F"/>
                </a:solidFill>
                <a:latin typeface="Nexa Light"/>
                <a:ea typeface="Nexa Light"/>
                <a:cs typeface="Nexa Light"/>
              </a:rPr>
              <a:t>Jorge Fernández</a:t>
            </a:r>
          </a:p>
          <a:p>
            <a:pPr algn="r"/>
            <a:r>
              <a:rPr lang="en-US" sz="1600">
                <a:solidFill>
                  <a:srgbClr val="7F7F7F"/>
                </a:solidFill>
                <a:latin typeface="Nexa Light"/>
                <a:ea typeface="Nexa Light"/>
                <a:cs typeface="Nexa Light"/>
              </a:rPr>
              <a:t>Roberto Santiago</a:t>
            </a:r>
          </a:p>
          <a:p>
            <a:pPr algn="r"/>
            <a:endParaRPr lang="en-US" sz="1600">
              <a:solidFill>
                <a:srgbClr val="7F7F7F"/>
              </a:solidFill>
              <a:latin typeface="Nexa Light"/>
              <a:ea typeface="Nexa Light"/>
              <a:cs typeface="Nexa Light"/>
            </a:endParaRPr>
          </a:p>
          <a:p>
            <a:pPr algn="r"/>
            <a:r>
              <a:rPr lang="en-US" sz="1600">
                <a:solidFill>
                  <a:srgbClr val="7F7F7F"/>
                </a:solidFill>
                <a:latin typeface="Nexa Light"/>
                <a:ea typeface="Nexa Light"/>
                <a:cs typeface="Nexa Light"/>
              </a:rPr>
              <a:t>BEEVA 2013</a:t>
            </a:r>
            <a:endParaRPr lang="es-ES" sz="1600">
              <a:solidFill>
                <a:srgbClr val="7F7F7F"/>
              </a:solidFill>
              <a:latin typeface="Nexa Light"/>
              <a:ea typeface="Nexa Light"/>
              <a:cs typeface="Nexa Light"/>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Selectores</a:t>
            </a:r>
          </a:p>
        </p:txBody>
      </p:sp>
      <p:sp>
        <p:nvSpPr>
          <p:cNvPr id="4" name="Rectángulo 3"/>
          <p:cNvSpPr/>
          <p:nvPr/>
        </p:nvSpPr>
        <p:spPr>
          <a:xfrm>
            <a:off x="457200" y="1155700"/>
            <a:ext cx="8229600" cy="517525"/>
          </a:xfrm>
          <a:prstGeom prst="rect">
            <a:avLst/>
          </a:prstGeom>
        </p:spPr>
        <p:txBody>
          <a:bodyPr>
            <a:spAutoFit/>
          </a:bodyPr>
          <a:lstStyle/>
          <a:p>
            <a:r>
              <a:rPr lang="es-ES" sz="1400">
                <a:solidFill>
                  <a:srgbClr val="595959"/>
                </a:solidFill>
                <a:latin typeface="Nexa Light"/>
                <a:ea typeface="Nexa Light"/>
                <a:cs typeface="Nexa Light"/>
              </a:rPr>
              <a:t>A partir de la función básica, $(), se pueden manipular objetos jQuery. Esta función permite realizar operaciones de selección de elementos del código HTML.</a:t>
            </a:r>
          </a:p>
        </p:txBody>
      </p:sp>
      <p:sp>
        <p:nvSpPr>
          <p:cNvPr id="2" name="Rectángulo 2"/>
          <p:cNvSpPr/>
          <p:nvPr/>
        </p:nvSpPr>
        <p:spPr>
          <a:xfrm>
            <a:off x="831850" y="1630363"/>
            <a:ext cx="7480300" cy="3503524"/>
          </a:xfrm>
          <a:prstGeom prst="rect">
            <a:avLst/>
          </a:prstGeom>
        </p:spPr>
        <p:txBody>
          <a:bodyPr>
            <a:spAutoFit/>
          </a:bodyPr>
          <a:lstStyle/>
          <a:p>
            <a:pPr algn="r">
              <a:lnSpc>
                <a:spcPct val="200000"/>
              </a:lnSpc>
            </a:pPr>
            <a:r>
              <a:rPr lang="en-US" sz="1400" dirty="0" err="1">
                <a:solidFill>
                  <a:srgbClr val="7F7F7F"/>
                </a:solidFill>
                <a:latin typeface="Nexa Bold"/>
                <a:ea typeface="Nexa Bold"/>
                <a:cs typeface="Nexa Bold"/>
              </a:rPr>
              <a:t>Selección</a:t>
            </a:r>
            <a:r>
              <a:rPr lang="en-US" sz="1400" dirty="0">
                <a:solidFill>
                  <a:srgbClr val="7F7F7F"/>
                </a:solidFill>
                <a:latin typeface="Nexa Bold"/>
                <a:ea typeface="Nexa Bold"/>
                <a:cs typeface="Nexa Bold"/>
              </a:rPr>
              <a:t> </a:t>
            </a:r>
            <a:r>
              <a:rPr lang="en-US" sz="1400" dirty="0" err="1">
                <a:solidFill>
                  <a:srgbClr val="7F7F7F"/>
                </a:solidFill>
                <a:latin typeface="Nexa Bold"/>
                <a:ea typeface="Nexa Bold"/>
                <a:cs typeface="Nexa Bold"/>
              </a:rPr>
              <a:t>por</a:t>
            </a:r>
            <a:r>
              <a:rPr lang="en-US" sz="1400" dirty="0">
                <a:solidFill>
                  <a:srgbClr val="7F7F7F"/>
                </a:solidFill>
                <a:latin typeface="Nexa Bold"/>
                <a:ea typeface="Nexa Bold"/>
                <a:cs typeface="Nexa Bold"/>
              </a:rPr>
              <a:t> tag: </a:t>
            </a:r>
            <a:r>
              <a:rPr lang="en-US" sz="1400" b="1" dirty="0">
                <a:solidFill>
                  <a:srgbClr val="D1D426"/>
                </a:solidFill>
                <a:latin typeface="Nexa Bold"/>
                <a:ea typeface="Nexa Bold"/>
                <a:cs typeface="Nexa Bold"/>
              </a:rPr>
              <a:t>$(‘div’)</a:t>
            </a:r>
            <a:r>
              <a:rPr lang="en-US" sz="1400" b="1" dirty="0" smtClean="0">
                <a:solidFill>
                  <a:srgbClr val="D1D426"/>
                </a:solidFill>
                <a:latin typeface="Nexa Bold"/>
                <a:ea typeface="Nexa Bold"/>
                <a:cs typeface="Nexa Bold"/>
              </a:rPr>
              <a:t>;</a:t>
            </a:r>
          </a:p>
          <a:p>
            <a:pPr>
              <a:lnSpc>
                <a:spcPct val="200000"/>
              </a:lnSpc>
            </a:pPr>
            <a:r>
              <a:rPr lang="en-US" sz="1400" b="1" i="1" dirty="0">
                <a:solidFill>
                  <a:srgbClr val="7F7F7F"/>
                </a:solidFill>
                <a:latin typeface="Nexa Bold"/>
              </a:rPr>
              <a:t>$(‘#</a:t>
            </a:r>
            <a:r>
              <a:rPr lang="en-US" sz="1400" b="1" i="1" dirty="0" err="1">
                <a:solidFill>
                  <a:srgbClr val="7F7F7F"/>
                </a:solidFill>
                <a:latin typeface="Nexa Bold"/>
              </a:rPr>
              <a:t>hplogo</a:t>
            </a:r>
            <a:r>
              <a:rPr lang="en-US" sz="1400" b="1" i="1" dirty="0">
                <a:solidFill>
                  <a:srgbClr val="7F7F7F"/>
                </a:solidFill>
                <a:latin typeface="Nexa Bold"/>
              </a:rPr>
              <a:t>’);</a:t>
            </a:r>
          </a:p>
          <a:p>
            <a:pPr algn="r">
              <a:lnSpc>
                <a:spcPct val="200000"/>
              </a:lnSpc>
            </a:pPr>
            <a:r>
              <a:rPr lang="en-US" sz="1400" dirty="0" err="1">
                <a:solidFill>
                  <a:srgbClr val="7F7F7F"/>
                </a:solidFill>
                <a:latin typeface="Nexa Bold"/>
                <a:ea typeface="Nexa Bold"/>
                <a:cs typeface="Nexa Bold"/>
              </a:rPr>
              <a:t>Selección</a:t>
            </a:r>
            <a:r>
              <a:rPr lang="en-US" sz="1400" dirty="0">
                <a:solidFill>
                  <a:srgbClr val="7F7F7F"/>
                </a:solidFill>
                <a:latin typeface="Nexa Bold"/>
                <a:ea typeface="Nexa Bold"/>
                <a:cs typeface="Nexa Bold"/>
              </a:rPr>
              <a:t> </a:t>
            </a:r>
            <a:r>
              <a:rPr lang="en-US" sz="1400" dirty="0" err="1">
                <a:solidFill>
                  <a:srgbClr val="7F7F7F"/>
                </a:solidFill>
                <a:latin typeface="Nexa Bold"/>
                <a:ea typeface="Nexa Bold"/>
                <a:cs typeface="Nexa Bold"/>
              </a:rPr>
              <a:t>por</a:t>
            </a:r>
            <a:r>
              <a:rPr lang="en-US" sz="1400" dirty="0">
                <a:solidFill>
                  <a:srgbClr val="7F7F7F"/>
                </a:solidFill>
                <a:latin typeface="Nexa Bold"/>
                <a:ea typeface="Nexa Bold"/>
                <a:cs typeface="Nexa Bold"/>
              </a:rPr>
              <a:t> id: </a:t>
            </a:r>
            <a:r>
              <a:rPr lang="en-US" sz="1400" b="1" dirty="0">
                <a:solidFill>
                  <a:srgbClr val="D1D426"/>
                </a:solidFill>
                <a:latin typeface="Nexa Bold"/>
                <a:ea typeface="Nexa Bold"/>
                <a:cs typeface="Nexa Bold"/>
              </a:rPr>
              <a:t>$(‘#</a:t>
            </a:r>
            <a:r>
              <a:rPr lang="en-US" sz="1400" b="1" dirty="0" err="1">
                <a:solidFill>
                  <a:srgbClr val="D1D426"/>
                </a:solidFill>
                <a:latin typeface="Nexa Bold"/>
                <a:ea typeface="Nexa Bold"/>
                <a:cs typeface="Nexa Bold"/>
              </a:rPr>
              <a:t>contenidos_derecha</a:t>
            </a:r>
            <a:r>
              <a:rPr lang="en-US" sz="1400" b="1" dirty="0">
                <a:solidFill>
                  <a:srgbClr val="D1D426"/>
                </a:solidFill>
                <a:latin typeface="Nexa Bold"/>
                <a:ea typeface="Nexa Bold"/>
                <a:cs typeface="Nexa Bold"/>
              </a:rPr>
              <a:t>’);</a:t>
            </a:r>
          </a:p>
          <a:p>
            <a:pPr algn="r">
              <a:lnSpc>
                <a:spcPct val="200000"/>
              </a:lnSpc>
            </a:pPr>
            <a:r>
              <a:rPr lang="en-US" sz="1400" dirty="0" err="1">
                <a:solidFill>
                  <a:srgbClr val="7F7F7F"/>
                </a:solidFill>
                <a:latin typeface="Nexa Bold"/>
                <a:ea typeface="Nexa Bold"/>
                <a:cs typeface="Nexa Bold"/>
              </a:rPr>
              <a:t>Selección</a:t>
            </a:r>
            <a:r>
              <a:rPr lang="en-US" sz="1400" dirty="0">
                <a:solidFill>
                  <a:srgbClr val="7F7F7F"/>
                </a:solidFill>
                <a:latin typeface="Nexa Bold"/>
                <a:ea typeface="Nexa Bold"/>
                <a:cs typeface="Nexa Bold"/>
              </a:rPr>
              <a:t> </a:t>
            </a:r>
            <a:r>
              <a:rPr lang="en-US" sz="1400" dirty="0" err="1">
                <a:solidFill>
                  <a:srgbClr val="7F7F7F"/>
                </a:solidFill>
                <a:latin typeface="Nexa Bold"/>
                <a:ea typeface="Nexa Bold"/>
                <a:cs typeface="Nexa Bold"/>
              </a:rPr>
              <a:t>por</a:t>
            </a:r>
            <a:r>
              <a:rPr lang="en-US" sz="1400" dirty="0">
                <a:solidFill>
                  <a:srgbClr val="7F7F7F"/>
                </a:solidFill>
                <a:latin typeface="Nexa Bold"/>
                <a:ea typeface="Nexa Bold"/>
                <a:cs typeface="Nexa Bold"/>
              </a:rPr>
              <a:t> </a:t>
            </a:r>
            <a:r>
              <a:rPr lang="en-US" sz="1400" dirty="0" err="1">
                <a:solidFill>
                  <a:srgbClr val="7F7F7F"/>
                </a:solidFill>
                <a:latin typeface="Nexa Bold"/>
                <a:ea typeface="Nexa Bold"/>
                <a:cs typeface="Nexa Bold"/>
              </a:rPr>
              <a:t>clase</a:t>
            </a:r>
            <a:r>
              <a:rPr lang="en-US" sz="1400" dirty="0">
                <a:solidFill>
                  <a:srgbClr val="7F7F7F"/>
                </a:solidFill>
                <a:latin typeface="Nexa Bold"/>
                <a:ea typeface="Nexa Bold"/>
                <a:cs typeface="Nexa Bold"/>
              </a:rPr>
              <a:t>: </a:t>
            </a:r>
            <a:r>
              <a:rPr lang="en-US" sz="1400" b="1" dirty="0">
                <a:solidFill>
                  <a:srgbClr val="D1D426"/>
                </a:solidFill>
                <a:latin typeface="Nexa Bold"/>
                <a:ea typeface="Nexa Bold"/>
                <a:cs typeface="Nexa Bold"/>
              </a:rPr>
              <a:t>$(‘.</a:t>
            </a:r>
            <a:r>
              <a:rPr lang="en-US" sz="1400" b="1" dirty="0" err="1">
                <a:solidFill>
                  <a:srgbClr val="D1D426"/>
                </a:solidFill>
                <a:latin typeface="Nexa Bold"/>
                <a:ea typeface="Nexa Bold"/>
                <a:cs typeface="Nexa Bold"/>
              </a:rPr>
              <a:t>columna_izquierda</a:t>
            </a:r>
            <a:r>
              <a:rPr lang="en-US" sz="1400" b="1" dirty="0">
                <a:solidFill>
                  <a:srgbClr val="D1D426"/>
                </a:solidFill>
                <a:latin typeface="Nexa Bold"/>
                <a:ea typeface="Nexa Bold"/>
                <a:cs typeface="Nexa Bold"/>
              </a:rPr>
              <a:t>’);</a:t>
            </a:r>
          </a:p>
          <a:p>
            <a:pPr algn="r">
              <a:lnSpc>
                <a:spcPct val="200000"/>
              </a:lnSpc>
            </a:pPr>
            <a:r>
              <a:rPr lang="en-US" sz="1400" dirty="0" err="1">
                <a:solidFill>
                  <a:srgbClr val="7F7F7F"/>
                </a:solidFill>
                <a:latin typeface="Nexa Bold"/>
                <a:ea typeface="Nexa Bold"/>
                <a:cs typeface="Nexa Bold"/>
              </a:rPr>
              <a:t>Selección</a:t>
            </a:r>
            <a:r>
              <a:rPr lang="en-US" sz="1400" dirty="0">
                <a:solidFill>
                  <a:srgbClr val="7F7F7F"/>
                </a:solidFill>
                <a:latin typeface="Nexa Bold"/>
                <a:ea typeface="Nexa Bold"/>
                <a:cs typeface="Nexa Bold"/>
              </a:rPr>
              <a:t> </a:t>
            </a:r>
            <a:r>
              <a:rPr lang="en-US" sz="1400" dirty="0" err="1">
                <a:solidFill>
                  <a:srgbClr val="7F7F7F"/>
                </a:solidFill>
                <a:latin typeface="Nexa Bold"/>
                <a:ea typeface="Nexa Bold"/>
                <a:cs typeface="Nexa Bold"/>
              </a:rPr>
              <a:t>por</a:t>
            </a:r>
            <a:r>
              <a:rPr lang="en-US" sz="1400" dirty="0">
                <a:solidFill>
                  <a:srgbClr val="7F7F7F"/>
                </a:solidFill>
                <a:latin typeface="Nexa Bold"/>
                <a:ea typeface="Nexa Bold"/>
                <a:cs typeface="Nexa Bold"/>
              </a:rPr>
              <a:t> </a:t>
            </a:r>
            <a:r>
              <a:rPr lang="en-US" sz="1400" dirty="0" err="1">
                <a:solidFill>
                  <a:srgbClr val="7F7F7F"/>
                </a:solidFill>
                <a:latin typeface="Nexa Bold"/>
                <a:ea typeface="Nexa Bold"/>
                <a:cs typeface="Nexa Bold"/>
              </a:rPr>
              <a:t>hijos</a:t>
            </a:r>
            <a:r>
              <a:rPr lang="en-US" sz="1400" dirty="0">
                <a:solidFill>
                  <a:srgbClr val="7F7F7F"/>
                </a:solidFill>
                <a:latin typeface="Nexa Bold"/>
                <a:ea typeface="Nexa Bold"/>
                <a:cs typeface="Nexa Bold"/>
              </a:rPr>
              <a:t>:</a:t>
            </a:r>
            <a:r>
              <a:rPr lang="en-US" sz="1400" b="1" dirty="0">
                <a:solidFill>
                  <a:srgbClr val="7F7F7F"/>
                </a:solidFill>
                <a:latin typeface="Nexa Bold"/>
                <a:ea typeface="Nexa Bold"/>
                <a:cs typeface="Nexa Bold"/>
              </a:rPr>
              <a:t> </a:t>
            </a:r>
            <a:r>
              <a:rPr lang="en-US" sz="1400" b="1" dirty="0">
                <a:solidFill>
                  <a:srgbClr val="D1D426"/>
                </a:solidFill>
                <a:latin typeface="Nexa Bold"/>
                <a:ea typeface="Nexa Bold"/>
                <a:cs typeface="Nexa Bold"/>
              </a:rPr>
              <a:t>$(‘#info &gt; li’);</a:t>
            </a:r>
          </a:p>
          <a:p>
            <a:pPr>
              <a:lnSpc>
                <a:spcPct val="200000"/>
              </a:lnSpc>
            </a:pPr>
            <a:r>
              <a:rPr lang="es-ES" sz="1400" b="1" i="1" dirty="0">
                <a:solidFill>
                  <a:srgbClr val="7F7F7F"/>
                </a:solidFill>
                <a:latin typeface="Nexa Bold"/>
              </a:rPr>
              <a:t>$('#</a:t>
            </a:r>
            <a:r>
              <a:rPr lang="es-ES" sz="1400" b="1" i="1" dirty="0" err="1">
                <a:solidFill>
                  <a:srgbClr val="7F7F7F"/>
                </a:solidFill>
                <a:latin typeface="Nexa Bold"/>
              </a:rPr>
              <a:t>hplogo</a:t>
            </a:r>
            <a:r>
              <a:rPr lang="es-ES" sz="1400" b="1" i="1" dirty="0">
                <a:solidFill>
                  <a:srgbClr val="7F7F7F"/>
                </a:solidFill>
                <a:latin typeface="Nexa Bold"/>
              </a:rPr>
              <a:t> &gt; div');</a:t>
            </a:r>
            <a:r>
              <a:rPr lang="es-ES" sz="1400" dirty="0">
                <a:solidFill>
                  <a:srgbClr val="7F7F7F"/>
                </a:solidFill>
                <a:latin typeface="Nexa Bold"/>
              </a:rPr>
              <a:t> </a:t>
            </a:r>
            <a:endParaRPr lang="en-US" sz="1400" dirty="0">
              <a:solidFill>
                <a:srgbClr val="7F7F7F"/>
              </a:solidFill>
              <a:latin typeface="Nexa Bold"/>
              <a:ea typeface="Nexa Bold"/>
              <a:cs typeface="Nexa Bold"/>
            </a:endParaRPr>
          </a:p>
          <a:p>
            <a:pPr algn="r">
              <a:lnSpc>
                <a:spcPct val="200000"/>
              </a:lnSpc>
            </a:pPr>
            <a:r>
              <a:rPr lang="en-US" sz="1400" dirty="0" err="1">
                <a:solidFill>
                  <a:srgbClr val="7F7F7F"/>
                </a:solidFill>
                <a:latin typeface="Nexa Bold"/>
                <a:ea typeface="Nexa Bold"/>
                <a:cs typeface="Nexa Bold"/>
              </a:rPr>
              <a:t>Selección</a:t>
            </a:r>
            <a:r>
              <a:rPr lang="en-US" sz="1400" dirty="0">
                <a:solidFill>
                  <a:srgbClr val="7F7F7F"/>
                </a:solidFill>
                <a:latin typeface="Nexa Bold"/>
                <a:ea typeface="Nexa Bold"/>
                <a:cs typeface="Nexa Bold"/>
              </a:rPr>
              <a:t> </a:t>
            </a:r>
            <a:r>
              <a:rPr lang="en-US" sz="1400" dirty="0" err="1">
                <a:solidFill>
                  <a:srgbClr val="7F7F7F"/>
                </a:solidFill>
                <a:latin typeface="Nexa Bold"/>
                <a:ea typeface="Nexa Bold"/>
                <a:cs typeface="Nexa Bold"/>
              </a:rPr>
              <a:t>por</a:t>
            </a:r>
            <a:r>
              <a:rPr lang="en-US" sz="1400" dirty="0">
                <a:solidFill>
                  <a:srgbClr val="7F7F7F"/>
                </a:solidFill>
                <a:latin typeface="Nexa Bold"/>
                <a:ea typeface="Nexa Bold"/>
                <a:cs typeface="Nexa Bold"/>
              </a:rPr>
              <a:t> </a:t>
            </a:r>
            <a:r>
              <a:rPr lang="en-US" sz="1400" dirty="0" err="1">
                <a:solidFill>
                  <a:srgbClr val="7F7F7F"/>
                </a:solidFill>
                <a:latin typeface="Nexa Bold"/>
                <a:ea typeface="Nexa Bold"/>
                <a:cs typeface="Nexa Bold"/>
              </a:rPr>
              <a:t>orden</a:t>
            </a:r>
            <a:r>
              <a:rPr lang="en-US" sz="1400" dirty="0">
                <a:solidFill>
                  <a:srgbClr val="7F7F7F"/>
                </a:solidFill>
                <a:latin typeface="Nexa Bold"/>
                <a:ea typeface="Nexa Bold"/>
                <a:cs typeface="Nexa Bold"/>
              </a:rPr>
              <a:t>:</a:t>
            </a:r>
            <a:r>
              <a:rPr lang="en-US" sz="1400" b="1" dirty="0">
                <a:solidFill>
                  <a:srgbClr val="7F7F7F"/>
                </a:solidFill>
                <a:latin typeface="Nexa Bold"/>
                <a:ea typeface="Nexa Bold"/>
                <a:cs typeface="Nexa Bold"/>
              </a:rPr>
              <a:t> </a:t>
            </a:r>
            <a:r>
              <a:rPr lang="en-US" sz="1400" b="1" dirty="0">
                <a:solidFill>
                  <a:srgbClr val="D1D426"/>
                </a:solidFill>
                <a:latin typeface="Nexa Bold"/>
                <a:ea typeface="Nexa Bold"/>
                <a:cs typeface="Nexa Bold"/>
              </a:rPr>
              <a:t>$(‘.</a:t>
            </a:r>
            <a:r>
              <a:rPr lang="en-US" sz="1400" b="1" dirty="0" err="1">
                <a:solidFill>
                  <a:srgbClr val="D1D426"/>
                </a:solidFill>
                <a:latin typeface="Nexa Bold"/>
                <a:ea typeface="Nexa Bold"/>
                <a:cs typeface="Nexa Bold"/>
              </a:rPr>
              <a:t>columnas</a:t>
            </a:r>
            <a:r>
              <a:rPr lang="en-US" sz="1400" b="1" dirty="0">
                <a:solidFill>
                  <a:srgbClr val="D1D426"/>
                </a:solidFill>
                <a:latin typeface="Nexa Bold"/>
                <a:ea typeface="Nexa Bold"/>
                <a:cs typeface="Nexa Bold"/>
              </a:rPr>
              <a:t> div’);</a:t>
            </a:r>
          </a:p>
          <a:p>
            <a:pPr algn="r">
              <a:lnSpc>
                <a:spcPct val="200000"/>
              </a:lnSpc>
            </a:pPr>
            <a:r>
              <a:rPr lang="en-US" sz="1400" dirty="0" err="1">
                <a:solidFill>
                  <a:srgbClr val="7F7F7F"/>
                </a:solidFill>
                <a:latin typeface="Nexa Bold"/>
                <a:ea typeface="Nexa Bold"/>
                <a:cs typeface="Nexa Bold"/>
              </a:rPr>
              <a:t>Pseudoselectores</a:t>
            </a:r>
            <a:r>
              <a:rPr lang="en-US" sz="1400" dirty="0">
                <a:solidFill>
                  <a:srgbClr val="7F7F7F"/>
                </a:solidFill>
                <a:latin typeface="Nexa Bold"/>
                <a:ea typeface="Nexa Bold"/>
                <a:cs typeface="Nexa Bold"/>
              </a:rPr>
              <a:t>:</a:t>
            </a:r>
            <a:r>
              <a:rPr lang="en-US" sz="1400" b="1" dirty="0">
                <a:solidFill>
                  <a:srgbClr val="7F7F7F"/>
                </a:solidFill>
                <a:latin typeface="Nexa Bold"/>
                <a:ea typeface="Nexa Bold"/>
                <a:cs typeface="Nexa Bold"/>
              </a:rPr>
              <a:t> </a:t>
            </a:r>
            <a:r>
              <a:rPr lang="en-US" sz="1400" b="1" dirty="0">
                <a:solidFill>
                  <a:srgbClr val="D1D426"/>
                </a:solidFill>
                <a:latin typeface="Nexa Bold"/>
                <a:ea typeface="Nexa Bold"/>
                <a:cs typeface="Nexa Bold"/>
              </a:rPr>
              <a:t>$(‘</a:t>
            </a:r>
            <a:r>
              <a:rPr lang="en-US" sz="1400" b="1" dirty="0" err="1">
                <a:solidFill>
                  <a:srgbClr val="D1D426"/>
                </a:solidFill>
                <a:latin typeface="Nexa Bold"/>
                <a:ea typeface="Nexa Bold"/>
                <a:cs typeface="Nexa Bold"/>
              </a:rPr>
              <a:t>li:first-child</a:t>
            </a:r>
            <a:r>
              <a:rPr lang="en-US" sz="1400" b="1" dirty="0">
                <a:solidFill>
                  <a:srgbClr val="D1D426"/>
                </a:solidFill>
                <a:latin typeface="Nexa Bold"/>
                <a:ea typeface="Nexa Bold"/>
                <a:cs typeface="Nexa Bold"/>
              </a:rPr>
              <a:t>);</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Modificación de selectores</a:t>
            </a:r>
          </a:p>
        </p:txBody>
      </p:sp>
      <p:sp>
        <p:nvSpPr>
          <p:cNvPr id="4" name="Rectángulo 3"/>
          <p:cNvSpPr/>
          <p:nvPr/>
        </p:nvSpPr>
        <p:spPr>
          <a:xfrm>
            <a:off x="457200" y="1155700"/>
            <a:ext cx="8229600" cy="517525"/>
          </a:xfrm>
          <a:prstGeom prst="rect">
            <a:avLst/>
          </a:prstGeom>
        </p:spPr>
        <p:txBody>
          <a:bodyPr>
            <a:spAutoFit/>
          </a:bodyPr>
          <a:lstStyle/>
          <a:p>
            <a:r>
              <a:rPr lang="es-ES" sz="1400">
                <a:latin typeface="Nexa Light"/>
              </a:rPr>
              <a:t>Las selecciones de elementos realizadas pueden gestionarse mediante funciones específicas, para poder manipular elementos concretos. </a:t>
            </a:r>
          </a:p>
        </p:txBody>
      </p:sp>
      <p:sp>
        <p:nvSpPr>
          <p:cNvPr id="2" name="Rectángulo 2"/>
          <p:cNvSpPr/>
          <p:nvPr/>
        </p:nvSpPr>
        <p:spPr>
          <a:xfrm>
            <a:off x="831850" y="1630363"/>
            <a:ext cx="7480300" cy="3070225"/>
          </a:xfrm>
          <a:prstGeom prst="rect">
            <a:avLst/>
          </a:prstGeom>
        </p:spPr>
        <p:txBody>
          <a:bodyPr>
            <a:spAutoFit/>
          </a:bodyPr>
          <a:lstStyle/>
          <a:p>
            <a:pPr algn="r">
              <a:lnSpc>
                <a:spcPct val="200000"/>
              </a:lnSpc>
            </a:pPr>
            <a:r>
              <a:rPr lang="es-ES" sz="1400" dirty="0">
                <a:solidFill>
                  <a:srgbClr val="7F7F7F"/>
                </a:solidFill>
                <a:latin typeface="Nexa Bold"/>
              </a:rPr>
              <a:t>Añadir elementos: </a:t>
            </a:r>
            <a:r>
              <a:rPr lang="es-ES" sz="1400" b="1" dirty="0" err="1">
                <a:solidFill>
                  <a:srgbClr val="D1D426"/>
                </a:solidFill>
                <a:latin typeface="Nexa Bold"/>
              </a:rPr>
              <a:t>selección.add</a:t>
            </a:r>
            <a:r>
              <a:rPr lang="es-ES" sz="1400" b="1" dirty="0">
                <a:solidFill>
                  <a:srgbClr val="D1D426"/>
                </a:solidFill>
                <a:latin typeface="Nexa Bold"/>
              </a:rPr>
              <a:t>();</a:t>
            </a:r>
          </a:p>
          <a:p>
            <a:pPr algn="r">
              <a:lnSpc>
                <a:spcPct val="200000"/>
              </a:lnSpc>
            </a:pPr>
            <a:r>
              <a:rPr lang="es-ES" sz="1400" dirty="0">
                <a:solidFill>
                  <a:srgbClr val="7F7F7F"/>
                </a:solidFill>
                <a:latin typeface="Nexa Bold"/>
              </a:rPr>
              <a:t>Obtener el último elemento: </a:t>
            </a:r>
            <a:r>
              <a:rPr lang="es-ES" sz="1400" b="1" dirty="0" err="1">
                <a:solidFill>
                  <a:srgbClr val="D1D426"/>
                </a:solidFill>
                <a:latin typeface="Nexa Bold"/>
              </a:rPr>
              <a:t>seleccion.last</a:t>
            </a:r>
            <a:r>
              <a:rPr lang="es-ES" sz="1400" b="1" dirty="0">
                <a:solidFill>
                  <a:srgbClr val="D1D426"/>
                </a:solidFill>
                <a:latin typeface="Nexa Bold"/>
              </a:rPr>
              <a:t>();</a:t>
            </a:r>
          </a:p>
          <a:p>
            <a:pPr algn="r"/>
            <a:endParaRPr lang="es-ES" sz="1400" dirty="0">
              <a:solidFill>
                <a:srgbClr val="D1D426"/>
              </a:solidFill>
              <a:latin typeface="Nexa Bold"/>
            </a:endParaRPr>
          </a:p>
          <a:p>
            <a:pPr algn="r"/>
            <a:r>
              <a:rPr lang="es-ES" sz="1400" dirty="0">
                <a:solidFill>
                  <a:srgbClr val="7F7F7F"/>
                </a:solidFill>
                <a:latin typeface="Nexa Bold"/>
              </a:rPr>
              <a:t>Obtener el primer elemento: </a:t>
            </a:r>
            <a:r>
              <a:rPr lang="es-ES" sz="1400" b="1" dirty="0" err="1">
                <a:solidFill>
                  <a:srgbClr val="D1D426"/>
                </a:solidFill>
                <a:latin typeface="Nexa Bold"/>
              </a:rPr>
              <a:t>seleccion.first</a:t>
            </a:r>
            <a:r>
              <a:rPr lang="es-ES" sz="1400" b="1" dirty="0">
                <a:solidFill>
                  <a:srgbClr val="D1D426"/>
                </a:solidFill>
                <a:latin typeface="Nexa Bold"/>
              </a:rPr>
              <a:t>();</a:t>
            </a:r>
          </a:p>
          <a:p>
            <a:pPr algn="r"/>
            <a:endParaRPr lang="es-ES" sz="1400" dirty="0">
              <a:solidFill>
                <a:srgbClr val="7F7F7F"/>
              </a:solidFill>
              <a:latin typeface="Nexa Bold"/>
            </a:endParaRPr>
          </a:p>
          <a:p>
            <a:pPr algn="r"/>
            <a:r>
              <a:rPr lang="es-ES" sz="1400" dirty="0">
                <a:solidFill>
                  <a:srgbClr val="7F7F7F"/>
                </a:solidFill>
                <a:latin typeface="Nexa Bold"/>
              </a:rPr>
              <a:t>Obtener un elemento específico del listado: </a:t>
            </a:r>
            <a:r>
              <a:rPr lang="es-ES" sz="1400" b="1" dirty="0" err="1">
                <a:solidFill>
                  <a:srgbClr val="D1D426"/>
                </a:solidFill>
                <a:latin typeface="Nexa Bold"/>
              </a:rPr>
              <a:t>seleccion.eq</a:t>
            </a:r>
            <a:r>
              <a:rPr lang="es-ES" sz="1400" b="1" dirty="0">
                <a:solidFill>
                  <a:srgbClr val="D1D426"/>
                </a:solidFill>
                <a:latin typeface="Nexa Bold"/>
              </a:rPr>
              <a:t>();</a:t>
            </a:r>
          </a:p>
          <a:p>
            <a:pPr algn="r"/>
            <a:endParaRPr lang="es-ES" sz="1400" b="1" dirty="0">
              <a:solidFill>
                <a:srgbClr val="D1D426"/>
              </a:solidFill>
              <a:latin typeface="Nexa Bold"/>
            </a:endParaRPr>
          </a:p>
          <a:p>
            <a:pPr algn="r"/>
            <a:r>
              <a:rPr lang="es-ES" sz="1400" dirty="0">
                <a:solidFill>
                  <a:srgbClr val="7F7F7F"/>
                </a:solidFill>
                <a:latin typeface="Nexa Bold"/>
              </a:rPr>
              <a:t>Filtrar los elementos: </a:t>
            </a:r>
            <a:r>
              <a:rPr lang="es-ES" sz="1400" b="1" dirty="0" err="1">
                <a:solidFill>
                  <a:srgbClr val="D1D426"/>
                </a:solidFill>
                <a:latin typeface="Nexa Bold"/>
              </a:rPr>
              <a:t>seleccion.filter</a:t>
            </a:r>
            <a:r>
              <a:rPr lang="es-ES" sz="1400" b="1" dirty="0">
                <a:solidFill>
                  <a:srgbClr val="D1D426"/>
                </a:solidFill>
                <a:latin typeface="Nexa Bold"/>
              </a:rPr>
              <a:t>();</a:t>
            </a:r>
          </a:p>
          <a:p>
            <a:pPr algn="r"/>
            <a:endParaRPr lang="es-ES" sz="1400" dirty="0">
              <a:solidFill>
                <a:srgbClr val="7F7F7F"/>
              </a:solidFill>
              <a:latin typeface="Nexa Bold"/>
            </a:endParaRPr>
          </a:p>
          <a:p>
            <a:pPr algn="r"/>
            <a:r>
              <a:rPr lang="es-ES" sz="1400" dirty="0">
                <a:solidFill>
                  <a:srgbClr val="7F7F7F"/>
                </a:solidFill>
                <a:latin typeface="Nexa Bold"/>
              </a:rPr>
              <a:t>Filtrar por elementos que no están en la selección: </a:t>
            </a:r>
            <a:r>
              <a:rPr lang="es-ES" sz="1400" b="1" dirty="0" err="1">
                <a:solidFill>
                  <a:srgbClr val="D1D426"/>
                </a:solidFill>
                <a:latin typeface="Nexa Bold"/>
              </a:rPr>
              <a:t>seleccion.not</a:t>
            </a:r>
            <a:r>
              <a:rPr lang="es-ES" sz="1400" b="1" dirty="0">
                <a:solidFill>
                  <a:srgbClr val="D1D426"/>
                </a:solidFill>
                <a:latin typeface="Nexa Bold"/>
              </a:rPr>
              <a:t>();</a:t>
            </a:r>
          </a:p>
          <a:p>
            <a:pPr algn="r">
              <a:lnSpc>
                <a:spcPct val="200000"/>
              </a:lnSpc>
            </a:pPr>
            <a:endParaRPr lang="en-US" sz="1400" b="1" dirty="0">
              <a:solidFill>
                <a:srgbClr val="D1D426"/>
              </a:solidFill>
              <a:latin typeface="Nexa Bold"/>
              <a:ea typeface="Nexa Bold"/>
              <a:cs typeface="Nexa Bold"/>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Navegación por el DOM</a:t>
            </a:r>
          </a:p>
        </p:txBody>
      </p:sp>
      <p:sp>
        <p:nvSpPr>
          <p:cNvPr id="4" name="Rectángulo 3"/>
          <p:cNvSpPr/>
          <p:nvPr/>
        </p:nvSpPr>
        <p:spPr>
          <a:xfrm>
            <a:off x="457200" y="1155700"/>
            <a:ext cx="8229600" cy="517525"/>
          </a:xfrm>
          <a:prstGeom prst="rect">
            <a:avLst/>
          </a:prstGeom>
        </p:spPr>
        <p:txBody>
          <a:bodyPr>
            <a:spAutoFit/>
          </a:bodyPr>
          <a:lstStyle/>
          <a:p>
            <a:r>
              <a:rPr lang="es-ES" sz="1400">
                <a:latin typeface="Nexa Light"/>
              </a:rPr>
              <a:t>Existen funciones jQuery para poder acceder a elementos a través del árbol DOM, hacia abajo (hijos), arriba (padres) y lateralmente (hermanos) </a:t>
            </a:r>
          </a:p>
        </p:txBody>
      </p:sp>
      <p:sp>
        <p:nvSpPr>
          <p:cNvPr id="2" name="Rectángulo 2"/>
          <p:cNvSpPr/>
          <p:nvPr/>
        </p:nvSpPr>
        <p:spPr>
          <a:xfrm>
            <a:off x="831850" y="1630363"/>
            <a:ext cx="7480300" cy="2954655"/>
          </a:xfrm>
          <a:prstGeom prst="rect">
            <a:avLst/>
          </a:prstGeom>
        </p:spPr>
        <p:txBody>
          <a:bodyPr>
            <a:spAutoFit/>
          </a:bodyPr>
          <a:lstStyle/>
          <a:p>
            <a:pPr algn="r"/>
            <a:r>
              <a:rPr lang="es-ES" sz="1400" dirty="0">
                <a:solidFill>
                  <a:srgbClr val="7F7F7F"/>
                </a:solidFill>
                <a:latin typeface="Nexa Bold"/>
              </a:rPr>
              <a:t>obtener hijos: </a:t>
            </a:r>
            <a:r>
              <a:rPr lang="es-ES" sz="1400" b="1" dirty="0">
                <a:solidFill>
                  <a:srgbClr val="D1D426"/>
                </a:solidFill>
                <a:latin typeface="Nexa Bold"/>
              </a:rPr>
              <a:t>.</a:t>
            </a:r>
            <a:r>
              <a:rPr lang="es-ES" sz="1400" b="1" dirty="0" err="1">
                <a:solidFill>
                  <a:srgbClr val="D1D426"/>
                </a:solidFill>
                <a:latin typeface="Nexa Bold"/>
              </a:rPr>
              <a:t>children</a:t>
            </a:r>
            <a:r>
              <a:rPr lang="es-ES" sz="1400" b="1" dirty="0">
                <a:solidFill>
                  <a:srgbClr val="D1D426"/>
                </a:solidFill>
                <a:latin typeface="Nexa Bold"/>
              </a:rPr>
              <a:t>()</a:t>
            </a:r>
            <a:r>
              <a:rPr lang="es-ES" sz="1400" b="1" dirty="0" smtClean="0">
                <a:solidFill>
                  <a:srgbClr val="D1D426"/>
                </a:solidFill>
                <a:latin typeface="Nexa Bold"/>
              </a:rPr>
              <a:t>;</a:t>
            </a:r>
          </a:p>
          <a:p>
            <a:r>
              <a:rPr lang="es-ES" sz="1400" b="1" i="1" dirty="0">
                <a:solidFill>
                  <a:srgbClr val="7F7F7F"/>
                </a:solidFill>
                <a:latin typeface="Nexa Bold"/>
              </a:rPr>
              <a:t>$('#</a:t>
            </a:r>
            <a:r>
              <a:rPr lang="es-ES" sz="1400" b="1" i="1" dirty="0" err="1">
                <a:solidFill>
                  <a:srgbClr val="7F7F7F"/>
                </a:solidFill>
                <a:latin typeface="Nexa Bold"/>
              </a:rPr>
              <a:t>hplogo</a:t>
            </a:r>
            <a:r>
              <a:rPr lang="es-ES" sz="1400" b="1" i="1" dirty="0">
                <a:solidFill>
                  <a:srgbClr val="7F7F7F"/>
                </a:solidFill>
                <a:latin typeface="Nexa Bold"/>
              </a:rPr>
              <a:t>').</a:t>
            </a:r>
            <a:r>
              <a:rPr lang="es-ES" sz="1400" b="1" i="1" dirty="0" err="1">
                <a:solidFill>
                  <a:srgbClr val="7F7F7F"/>
                </a:solidFill>
                <a:latin typeface="Nexa Bold"/>
              </a:rPr>
              <a:t>children</a:t>
            </a:r>
            <a:r>
              <a:rPr lang="es-ES" sz="1400" b="1" i="1" dirty="0">
                <a:solidFill>
                  <a:srgbClr val="7F7F7F"/>
                </a:solidFill>
                <a:latin typeface="Nexa Bold"/>
              </a:rPr>
              <a:t>().</a:t>
            </a:r>
            <a:r>
              <a:rPr lang="es-ES" sz="1400" b="1" i="1" dirty="0" err="1">
                <a:solidFill>
                  <a:srgbClr val="7F7F7F"/>
                </a:solidFill>
                <a:latin typeface="Nexa Bold"/>
              </a:rPr>
              <a:t>html</a:t>
            </a:r>
            <a:r>
              <a:rPr lang="es-ES" sz="1400" b="1" i="1" dirty="0">
                <a:solidFill>
                  <a:srgbClr val="7F7F7F"/>
                </a:solidFill>
                <a:latin typeface="Nexa Bold"/>
              </a:rPr>
              <a:t>('</a:t>
            </a:r>
            <a:r>
              <a:rPr lang="es-ES" sz="1400" b="1" i="1" dirty="0" err="1">
                <a:solidFill>
                  <a:srgbClr val="7F7F7F"/>
                </a:solidFill>
                <a:latin typeface="Nexa Bold"/>
              </a:rPr>
              <a:t>er</a:t>
            </a:r>
            <a:r>
              <a:rPr lang="es-ES" sz="1400" b="1" i="1" dirty="0">
                <a:solidFill>
                  <a:srgbClr val="7F7F7F"/>
                </a:solidFill>
                <a:latin typeface="Nexa Bold"/>
              </a:rPr>
              <a:t> </a:t>
            </a:r>
            <a:r>
              <a:rPr lang="es-ES" sz="1400" b="1" i="1" dirty="0" err="1">
                <a:solidFill>
                  <a:srgbClr val="7F7F7F"/>
                </a:solidFill>
                <a:latin typeface="Nexa Bold"/>
              </a:rPr>
              <a:t>Betih</a:t>
            </a:r>
            <a:r>
              <a:rPr lang="es-ES" sz="1400" b="1" i="1" dirty="0">
                <a:solidFill>
                  <a:srgbClr val="7F7F7F"/>
                </a:solidFill>
                <a:latin typeface="Nexa Bold"/>
              </a:rPr>
              <a:t> </a:t>
            </a:r>
            <a:r>
              <a:rPr lang="es-ES" sz="1400" b="1" i="1" dirty="0" err="1">
                <a:solidFill>
                  <a:srgbClr val="7F7F7F"/>
                </a:solidFill>
                <a:latin typeface="Nexa Bold"/>
              </a:rPr>
              <a:t>man</a:t>
            </a:r>
            <a:r>
              <a:rPr lang="es-ES" sz="1400" b="1" i="1" dirty="0">
                <a:solidFill>
                  <a:srgbClr val="7F7F7F"/>
                </a:solidFill>
                <a:latin typeface="Nexa Bold"/>
              </a:rPr>
              <a:t> que pierda');  </a:t>
            </a:r>
          </a:p>
          <a:p>
            <a:pPr algn="r"/>
            <a:r>
              <a:rPr lang="es-ES" sz="1400" dirty="0" smtClean="0">
                <a:solidFill>
                  <a:srgbClr val="7F7F7F"/>
                </a:solidFill>
                <a:latin typeface="Nexa Bold"/>
              </a:rPr>
              <a:t> </a:t>
            </a:r>
            <a:endParaRPr lang="es-ES" sz="1400" dirty="0">
              <a:solidFill>
                <a:srgbClr val="7F7F7F"/>
              </a:solidFill>
              <a:latin typeface="Nexa Bold"/>
            </a:endParaRPr>
          </a:p>
          <a:p>
            <a:pPr algn="r"/>
            <a:r>
              <a:rPr lang="es-ES" sz="1400" dirty="0">
                <a:solidFill>
                  <a:srgbClr val="7F7F7F"/>
                </a:solidFill>
                <a:latin typeface="Nexa Bold"/>
              </a:rPr>
              <a:t>obtener hijos con un filtro: </a:t>
            </a:r>
            <a:r>
              <a:rPr lang="es-ES" sz="1400" b="1" dirty="0" err="1">
                <a:solidFill>
                  <a:srgbClr val="D1D426"/>
                </a:solidFill>
                <a:latin typeface="Nexa Bold"/>
              </a:rPr>
              <a:t>seleccion.find</a:t>
            </a:r>
            <a:r>
              <a:rPr lang="es-ES" sz="1400" b="1" dirty="0">
                <a:solidFill>
                  <a:srgbClr val="D1D426"/>
                </a:solidFill>
                <a:latin typeface="Nexa Bold"/>
              </a:rPr>
              <a:t>('filtro');</a:t>
            </a:r>
          </a:p>
          <a:p>
            <a:pPr algn="r"/>
            <a:endParaRPr lang="es-ES" sz="1400" b="1" dirty="0">
              <a:solidFill>
                <a:srgbClr val="D1D426"/>
              </a:solidFill>
              <a:latin typeface="Nexa Bold"/>
            </a:endParaRPr>
          </a:p>
          <a:p>
            <a:pPr algn="r"/>
            <a:r>
              <a:rPr lang="es-ES" sz="1400" dirty="0">
                <a:solidFill>
                  <a:srgbClr val="7F7F7F"/>
                </a:solidFill>
                <a:latin typeface="Nexa Bold"/>
              </a:rPr>
              <a:t>obtener el padre: </a:t>
            </a:r>
            <a:r>
              <a:rPr lang="es-ES" sz="1400" b="1" dirty="0">
                <a:solidFill>
                  <a:srgbClr val="D1D426"/>
                </a:solidFill>
                <a:latin typeface="Nexa Bold"/>
              </a:rPr>
              <a:t>.</a:t>
            </a:r>
            <a:r>
              <a:rPr lang="es-ES" sz="1400" b="1" dirty="0" err="1">
                <a:solidFill>
                  <a:srgbClr val="D1D426"/>
                </a:solidFill>
                <a:latin typeface="Nexa Bold"/>
              </a:rPr>
              <a:t>parent</a:t>
            </a:r>
            <a:r>
              <a:rPr lang="es-ES" sz="1400" b="1" dirty="0">
                <a:solidFill>
                  <a:srgbClr val="D1D426"/>
                </a:solidFill>
                <a:latin typeface="Nexa Bold"/>
              </a:rPr>
              <a:t>()</a:t>
            </a:r>
            <a:r>
              <a:rPr lang="es-ES" sz="1400" b="1" dirty="0" smtClean="0">
                <a:solidFill>
                  <a:srgbClr val="D1D426"/>
                </a:solidFill>
                <a:latin typeface="Nexa Bold"/>
              </a:rPr>
              <a:t>;</a:t>
            </a:r>
          </a:p>
          <a:p>
            <a:r>
              <a:rPr lang="es-ES" sz="1400" b="1" i="1" dirty="0">
                <a:solidFill>
                  <a:srgbClr val="7F7F7F"/>
                </a:solidFill>
                <a:latin typeface="Nexa Bold"/>
              </a:rPr>
              <a:t>$('#</a:t>
            </a:r>
            <a:r>
              <a:rPr lang="es-ES" sz="1400" b="1" i="1" dirty="0" err="1">
                <a:solidFill>
                  <a:srgbClr val="7F7F7F"/>
                </a:solidFill>
                <a:latin typeface="Nexa Bold"/>
              </a:rPr>
              <a:t>hplogo</a:t>
            </a:r>
            <a:r>
              <a:rPr lang="es-ES" sz="1400" b="1" i="1" dirty="0">
                <a:solidFill>
                  <a:srgbClr val="7F7F7F"/>
                </a:solidFill>
                <a:latin typeface="Nexa Bold"/>
              </a:rPr>
              <a:t>').</a:t>
            </a:r>
            <a:r>
              <a:rPr lang="es-ES" sz="1400" b="1" i="1" dirty="0" err="1">
                <a:solidFill>
                  <a:srgbClr val="7F7F7F"/>
                </a:solidFill>
                <a:latin typeface="Nexa Bold"/>
              </a:rPr>
              <a:t>parent</a:t>
            </a:r>
            <a:r>
              <a:rPr lang="es-ES" sz="1400" b="1" i="1" dirty="0">
                <a:solidFill>
                  <a:srgbClr val="7F7F7F"/>
                </a:solidFill>
                <a:latin typeface="Nexa Bold"/>
              </a:rPr>
              <a:t>().</a:t>
            </a:r>
            <a:r>
              <a:rPr lang="es-ES" sz="1400" b="1" i="1" dirty="0" err="1">
                <a:solidFill>
                  <a:srgbClr val="7F7F7F"/>
                </a:solidFill>
                <a:latin typeface="Nexa Bold"/>
              </a:rPr>
              <a:t>attr</a:t>
            </a:r>
            <a:r>
              <a:rPr lang="es-ES" sz="1400" b="1" i="1" dirty="0">
                <a:solidFill>
                  <a:srgbClr val="7F7F7F"/>
                </a:solidFill>
                <a:latin typeface="Nexa Bold"/>
              </a:rPr>
              <a:t>('</a:t>
            </a:r>
            <a:r>
              <a:rPr lang="es-ES" sz="1400" b="1" i="1" dirty="0" err="1">
                <a:solidFill>
                  <a:srgbClr val="7F7F7F"/>
                </a:solidFill>
                <a:latin typeface="Nexa Bold"/>
              </a:rPr>
              <a:t>href</a:t>
            </a:r>
            <a:r>
              <a:rPr lang="es-ES" sz="1400" b="1" i="1" dirty="0">
                <a:solidFill>
                  <a:srgbClr val="7F7F7F"/>
                </a:solidFill>
                <a:latin typeface="Nexa Bold"/>
              </a:rPr>
              <a:t>','http://</a:t>
            </a:r>
            <a:r>
              <a:rPr lang="es-ES" sz="1400" b="1" i="1" dirty="0" err="1">
                <a:solidFill>
                  <a:srgbClr val="7F7F7F"/>
                </a:solidFill>
                <a:latin typeface="Nexa Bold"/>
              </a:rPr>
              <a:t>www.beeva.com</a:t>
            </a:r>
            <a:r>
              <a:rPr lang="es-ES" sz="1400" b="1" i="1" dirty="0">
                <a:solidFill>
                  <a:srgbClr val="7F7F7F"/>
                </a:solidFill>
                <a:latin typeface="Nexa Bold"/>
              </a:rPr>
              <a:t>');</a:t>
            </a:r>
          </a:p>
          <a:p>
            <a:pPr algn="r"/>
            <a:r>
              <a:rPr lang="es-ES" sz="1400" dirty="0" smtClean="0">
                <a:solidFill>
                  <a:srgbClr val="7F7F7F"/>
                </a:solidFill>
                <a:latin typeface="Nexa Bold"/>
              </a:rPr>
              <a:t> </a:t>
            </a:r>
            <a:endParaRPr lang="es-ES" sz="1400" dirty="0">
              <a:solidFill>
                <a:srgbClr val="7F7F7F"/>
              </a:solidFill>
              <a:latin typeface="Nexa Bold"/>
            </a:endParaRPr>
          </a:p>
          <a:p>
            <a:pPr algn="r"/>
            <a:r>
              <a:rPr lang="es-ES" sz="1400" dirty="0">
                <a:solidFill>
                  <a:srgbClr val="7F7F7F"/>
                </a:solidFill>
                <a:latin typeface="Nexa Bold"/>
              </a:rPr>
              <a:t>obtener los padres de un elemento: </a:t>
            </a:r>
            <a:r>
              <a:rPr lang="es-ES" sz="1400" b="1" dirty="0">
                <a:solidFill>
                  <a:srgbClr val="D1D426"/>
                </a:solidFill>
                <a:latin typeface="Nexa Bold"/>
              </a:rPr>
              <a:t>.</a:t>
            </a:r>
            <a:r>
              <a:rPr lang="es-ES" sz="1400" b="1" dirty="0" err="1">
                <a:solidFill>
                  <a:srgbClr val="D1D426"/>
                </a:solidFill>
                <a:latin typeface="Nexa Bold"/>
              </a:rPr>
              <a:t>parents</a:t>
            </a:r>
            <a:r>
              <a:rPr lang="es-ES" sz="1400" b="1" dirty="0">
                <a:solidFill>
                  <a:srgbClr val="D1D426"/>
                </a:solidFill>
                <a:latin typeface="Nexa Bold"/>
              </a:rPr>
              <a:t>();</a:t>
            </a:r>
          </a:p>
          <a:p>
            <a:pPr algn="r"/>
            <a:endParaRPr lang="es-ES" sz="1400" dirty="0">
              <a:solidFill>
                <a:srgbClr val="7F7F7F"/>
              </a:solidFill>
              <a:latin typeface="Nexa Bold"/>
            </a:endParaRPr>
          </a:p>
          <a:p>
            <a:pPr algn="r"/>
            <a:r>
              <a:rPr lang="es-ES" sz="1400" dirty="0">
                <a:solidFill>
                  <a:srgbClr val="7F7F7F"/>
                </a:solidFill>
                <a:latin typeface="Nexa Bold"/>
              </a:rPr>
              <a:t>obtener el primer padre con un filtro: </a:t>
            </a:r>
            <a:r>
              <a:rPr lang="es-ES" sz="1400" b="1" dirty="0" err="1">
                <a:solidFill>
                  <a:srgbClr val="D1D426"/>
                </a:solidFill>
                <a:latin typeface="Nexa Bold"/>
              </a:rPr>
              <a:t>seleccion.closest</a:t>
            </a:r>
            <a:r>
              <a:rPr lang="es-ES" sz="1400" b="1" dirty="0">
                <a:solidFill>
                  <a:srgbClr val="D1D426"/>
                </a:solidFill>
                <a:latin typeface="Nexa Bold"/>
              </a:rPr>
              <a:t>('filtro');</a:t>
            </a:r>
          </a:p>
          <a:p>
            <a:pPr algn="r"/>
            <a:endParaRPr lang="es-ES" sz="1400" b="1" dirty="0">
              <a:solidFill>
                <a:srgbClr val="D1D426"/>
              </a:solidFill>
              <a:latin typeface="Nexa Bold"/>
            </a:endParaRPr>
          </a:p>
          <a:p>
            <a:pPr algn="r"/>
            <a:r>
              <a:rPr lang="es-ES" sz="1400" dirty="0">
                <a:solidFill>
                  <a:srgbClr val="7F7F7F"/>
                </a:solidFill>
                <a:latin typeface="Nexa Bold"/>
              </a:rPr>
              <a:t>obtener los hermanos de un elemento: </a:t>
            </a:r>
            <a:r>
              <a:rPr lang="es-ES" sz="1400" b="1" dirty="0">
                <a:solidFill>
                  <a:srgbClr val="D1D426"/>
                </a:solidFill>
                <a:latin typeface="Nexa Bold"/>
              </a:rPr>
              <a:t>.</a:t>
            </a:r>
            <a:r>
              <a:rPr lang="es-ES" sz="1400" b="1" dirty="0" err="1">
                <a:solidFill>
                  <a:srgbClr val="D1D426"/>
                </a:solidFill>
                <a:latin typeface="Nexa Bold"/>
              </a:rPr>
              <a:t>siblings</a:t>
            </a:r>
            <a:r>
              <a:rPr lang="es-ES" sz="1400" b="1" dirty="0">
                <a:solidFill>
                  <a:srgbClr val="D1D426"/>
                </a:solidFill>
                <a:latin typeface="Nexa Bold"/>
              </a:rPr>
              <a:t>();</a:t>
            </a:r>
            <a:r>
              <a:rPr lang="es-ES" sz="1400" dirty="0">
                <a:solidFill>
                  <a:srgbClr val="7F7F7F"/>
                </a:solidFill>
                <a:latin typeface="Nexa Bold"/>
              </a:rPr>
              <a:t> </a:t>
            </a:r>
            <a:endParaRPr lang="en-US" sz="1400" dirty="0">
              <a:solidFill>
                <a:srgbClr val="7F7F7F"/>
              </a:solidFill>
              <a:latin typeface="Nexa Bold"/>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Modificación de elementos del DOM</a:t>
            </a:r>
          </a:p>
        </p:txBody>
      </p:sp>
      <p:sp>
        <p:nvSpPr>
          <p:cNvPr id="4" name="Rectángulo 3"/>
          <p:cNvSpPr/>
          <p:nvPr/>
        </p:nvSpPr>
        <p:spPr>
          <a:xfrm>
            <a:off x="457200" y="1155700"/>
            <a:ext cx="8229600" cy="517525"/>
          </a:xfrm>
          <a:prstGeom prst="rect">
            <a:avLst/>
          </a:prstGeom>
        </p:spPr>
        <p:txBody>
          <a:bodyPr>
            <a:spAutoFit/>
          </a:bodyPr>
          <a:lstStyle/>
          <a:p>
            <a:r>
              <a:rPr lang="es-ES" sz="1400">
                <a:latin typeface="Nexa Light"/>
              </a:rPr>
              <a:t>Existen funciones jQuery para poder cambiar nuestro código HTML y la apariencia de los elementos web. Estas funciones actúan como getters y setters dependiendo de si tienen o no argumentos </a:t>
            </a:r>
          </a:p>
        </p:txBody>
      </p:sp>
      <p:sp>
        <p:nvSpPr>
          <p:cNvPr id="2" name="Rectángulo 2"/>
          <p:cNvSpPr/>
          <p:nvPr/>
        </p:nvSpPr>
        <p:spPr>
          <a:xfrm>
            <a:off x="831850" y="1630363"/>
            <a:ext cx="7480300" cy="3323987"/>
          </a:xfrm>
          <a:prstGeom prst="rect">
            <a:avLst/>
          </a:prstGeom>
        </p:spPr>
        <p:txBody>
          <a:bodyPr>
            <a:spAutoFit/>
          </a:bodyPr>
          <a:lstStyle/>
          <a:p>
            <a:pPr algn="r"/>
            <a:r>
              <a:rPr lang="es-ES" sz="1400" dirty="0">
                <a:solidFill>
                  <a:srgbClr val="7F7F7F"/>
                </a:solidFill>
                <a:latin typeface="Nexa Bold"/>
              </a:rPr>
              <a:t>'</a:t>
            </a:r>
            <a:r>
              <a:rPr lang="es-ES" sz="1400" dirty="0" err="1">
                <a:solidFill>
                  <a:srgbClr val="7F7F7F"/>
                </a:solidFill>
                <a:latin typeface="Nexa Bold"/>
              </a:rPr>
              <a:t>get</a:t>
            </a:r>
            <a:r>
              <a:rPr lang="es-ES" sz="1400" dirty="0">
                <a:solidFill>
                  <a:srgbClr val="7F7F7F"/>
                </a:solidFill>
                <a:latin typeface="Nexa Bold"/>
              </a:rPr>
              <a:t>' o 'set' código HTML: </a:t>
            </a:r>
            <a:r>
              <a:rPr lang="es-ES" sz="1400" b="1" dirty="0" err="1">
                <a:solidFill>
                  <a:srgbClr val="D1D426"/>
                </a:solidFill>
                <a:latin typeface="Nexa Bold"/>
              </a:rPr>
              <a:t>selección.html</a:t>
            </a:r>
            <a:r>
              <a:rPr lang="es-ES" sz="1400" b="1" dirty="0">
                <a:solidFill>
                  <a:srgbClr val="D1D426"/>
                </a:solidFill>
                <a:latin typeface="Nexa Bold"/>
              </a:rPr>
              <a:t>()</a:t>
            </a:r>
            <a:r>
              <a:rPr lang="es-ES" sz="1400" b="1" dirty="0" smtClean="0">
                <a:solidFill>
                  <a:srgbClr val="D1D426"/>
                </a:solidFill>
                <a:latin typeface="Nexa Bold"/>
              </a:rPr>
              <a:t>;</a:t>
            </a:r>
          </a:p>
          <a:p>
            <a:r>
              <a:rPr lang="tr-TR" sz="1400" b="1" i="1" dirty="0">
                <a:solidFill>
                  <a:srgbClr val="7F7F7F"/>
                </a:solidFill>
                <a:latin typeface="Nexa Bold"/>
              </a:rPr>
              <a:t>$('</a:t>
            </a:r>
            <a:r>
              <a:rPr lang="tr-TR" sz="1400" b="1" i="1" dirty="0" err="1">
                <a:solidFill>
                  <a:srgbClr val="7F7F7F"/>
                </a:solidFill>
                <a:latin typeface="Nexa Bold"/>
              </a:rPr>
              <a:t>li</a:t>
            </a:r>
            <a:r>
              <a:rPr lang="tr-TR" sz="1400" b="1" i="1" dirty="0">
                <a:solidFill>
                  <a:srgbClr val="7F7F7F"/>
                </a:solidFill>
                <a:latin typeface="Nexa Bold"/>
              </a:rPr>
              <a:t>').html();</a:t>
            </a:r>
          </a:p>
          <a:p>
            <a:r>
              <a:rPr lang="tr-TR" sz="1400" b="1" i="1" dirty="0">
                <a:solidFill>
                  <a:srgbClr val="7F7F7F"/>
                </a:solidFill>
                <a:latin typeface="Nexa Bold"/>
              </a:rPr>
              <a:t>$('</a:t>
            </a:r>
            <a:r>
              <a:rPr lang="tr-TR" sz="1400" b="1" i="1" dirty="0" err="1">
                <a:solidFill>
                  <a:srgbClr val="7F7F7F"/>
                </a:solidFill>
                <a:latin typeface="Nexa Bold"/>
              </a:rPr>
              <a:t>li</a:t>
            </a:r>
            <a:r>
              <a:rPr lang="tr-TR" sz="1400" b="1" i="1" dirty="0">
                <a:solidFill>
                  <a:srgbClr val="7F7F7F"/>
                </a:solidFill>
                <a:latin typeface="Nexa Bold"/>
              </a:rPr>
              <a:t>').html('</a:t>
            </a:r>
            <a:r>
              <a:rPr lang="tr-TR" sz="1400" b="1" i="1" dirty="0" err="1">
                <a:solidFill>
                  <a:srgbClr val="7F7F7F"/>
                </a:solidFill>
                <a:latin typeface="Nexa Bold"/>
              </a:rPr>
              <a:t>Aquí</a:t>
            </a:r>
            <a:r>
              <a:rPr lang="tr-TR" sz="1400" b="1" i="1" dirty="0">
                <a:solidFill>
                  <a:srgbClr val="7F7F7F"/>
                </a:solidFill>
                <a:latin typeface="Nexa Bold"/>
              </a:rPr>
              <a:t> hay un LI');</a:t>
            </a:r>
            <a:endParaRPr lang="es-ES" sz="1400" b="1" i="1" dirty="0">
              <a:solidFill>
                <a:srgbClr val="7F7F7F"/>
              </a:solidFill>
              <a:latin typeface="Nexa Bold"/>
            </a:endParaRPr>
          </a:p>
          <a:p>
            <a:pPr algn="r"/>
            <a:endParaRPr lang="es-ES" sz="1400" b="1" dirty="0">
              <a:solidFill>
                <a:srgbClr val="D1D426"/>
              </a:solidFill>
              <a:latin typeface="Nexa Bold"/>
            </a:endParaRPr>
          </a:p>
          <a:p>
            <a:pPr algn="r"/>
            <a:r>
              <a:rPr lang="es-ES" sz="1400" dirty="0">
                <a:solidFill>
                  <a:srgbClr val="7F7F7F"/>
                </a:solidFill>
                <a:latin typeface="Nexa Bold"/>
              </a:rPr>
              <a:t>'</a:t>
            </a:r>
            <a:r>
              <a:rPr lang="es-ES" sz="1400" dirty="0" err="1">
                <a:solidFill>
                  <a:srgbClr val="7F7F7F"/>
                </a:solidFill>
                <a:latin typeface="Nexa Bold"/>
              </a:rPr>
              <a:t>get</a:t>
            </a:r>
            <a:r>
              <a:rPr lang="es-ES" sz="1400" dirty="0">
                <a:solidFill>
                  <a:srgbClr val="7F7F7F"/>
                </a:solidFill>
                <a:latin typeface="Nexa Bold"/>
              </a:rPr>
              <a:t>' o 'set' dimensiones: </a:t>
            </a:r>
            <a:r>
              <a:rPr lang="es-ES" sz="1400" b="1" dirty="0" err="1">
                <a:solidFill>
                  <a:srgbClr val="D1D426"/>
                </a:solidFill>
                <a:latin typeface="Nexa Bold"/>
              </a:rPr>
              <a:t>seleccion.height</a:t>
            </a:r>
            <a:r>
              <a:rPr lang="es-ES" sz="1400" b="1" dirty="0">
                <a:solidFill>
                  <a:srgbClr val="D1D426"/>
                </a:solidFill>
                <a:latin typeface="Nexa Bold"/>
              </a:rPr>
              <a:t>();</a:t>
            </a:r>
            <a:r>
              <a:rPr lang="es-ES" sz="1400" dirty="0">
                <a:solidFill>
                  <a:srgbClr val="7F7F7F"/>
                </a:solidFill>
                <a:latin typeface="Nexa Bold"/>
              </a:rPr>
              <a:t> y </a:t>
            </a:r>
            <a:r>
              <a:rPr lang="es-ES" sz="1400" b="1" dirty="0" err="1">
                <a:solidFill>
                  <a:srgbClr val="D1D426"/>
                </a:solidFill>
                <a:latin typeface="Nexa Bold"/>
              </a:rPr>
              <a:t>seleccion.width</a:t>
            </a:r>
            <a:r>
              <a:rPr lang="es-ES" sz="1400" b="1" dirty="0">
                <a:solidFill>
                  <a:srgbClr val="D1D426"/>
                </a:solidFill>
                <a:latin typeface="Nexa Bold"/>
              </a:rPr>
              <a:t>();</a:t>
            </a:r>
          </a:p>
          <a:p>
            <a:pPr algn="r"/>
            <a:endParaRPr lang="es-ES" sz="1400" dirty="0">
              <a:solidFill>
                <a:srgbClr val="D1D426"/>
              </a:solidFill>
              <a:latin typeface="Nexa Bold"/>
            </a:endParaRPr>
          </a:p>
          <a:p>
            <a:pPr algn="r"/>
            <a:r>
              <a:rPr lang="es-ES" sz="1400" dirty="0">
                <a:solidFill>
                  <a:srgbClr val="7F7F7F"/>
                </a:solidFill>
                <a:latin typeface="Nexa Bold"/>
              </a:rPr>
              <a:t>'</a:t>
            </a:r>
            <a:r>
              <a:rPr lang="es-ES" sz="1400" dirty="0" err="1">
                <a:solidFill>
                  <a:srgbClr val="7F7F7F"/>
                </a:solidFill>
                <a:latin typeface="Nexa Bold"/>
              </a:rPr>
              <a:t>get</a:t>
            </a:r>
            <a:r>
              <a:rPr lang="es-ES" sz="1400" dirty="0">
                <a:solidFill>
                  <a:srgbClr val="7F7F7F"/>
                </a:solidFill>
                <a:latin typeface="Nexa Bold"/>
              </a:rPr>
              <a:t>' o 'set' estilos CSS: </a:t>
            </a:r>
            <a:r>
              <a:rPr lang="es-ES" sz="1400" b="1" dirty="0" err="1">
                <a:solidFill>
                  <a:srgbClr val="D1D426"/>
                </a:solidFill>
                <a:latin typeface="Nexa Bold"/>
              </a:rPr>
              <a:t>seleccion.css</a:t>
            </a:r>
            <a:r>
              <a:rPr lang="es-ES" sz="1400" b="1" dirty="0">
                <a:solidFill>
                  <a:srgbClr val="D1D426"/>
                </a:solidFill>
                <a:latin typeface="Nexa Bold"/>
              </a:rPr>
              <a:t>()</a:t>
            </a:r>
            <a:r>
              <a:rPr lang="es-ES" sz="1400" b="1" dirty="0" smtClean="0">
                <a:solidFill>
                  <a:srgbClr val="D1D426"/>
                </a:solidFill>
                <a:latin typeface="Nexa Bold"/>
              </a:rPr>
              <a:t>;</a:t>
            </a:r>
          </a:p>
          <a:p>
            <a:r>
              <a:rPr lang="es-ES" sz="1400" b="1" i="1" dirty="0">
                <a:solidFill>
                  <a:srgbClr val="7F7F7F"/>
                </a:solidFill>
                <a:latin typeface="Nexa Bold"/>
              </a:rPr>
              <a:t>$('#</a:t>
            </a:r>
            <a:r>
              <a:rPr lang="es-ES" sz="1400" b="1" i="1" dirty="0" err="1">
                <a:solidFill>
                  <a:srgbClr val="7F7F7F"/>
                </a:solidFill>
                <a:latin typeface="Nexa Bold"/>
              </a:rPr>
              <a:t>als</a:t>
            </a:r>
            <a:r>
              <a:rPr lang="es-ES" sz="1400" b="1" i="1" dirty="0">
                <a:solidFill>
                  <a:srgbClr val="7F7F7F"/>
                </a:solidFill>
                <a:latin typeface="Nexa Bold"/>
              </a:rPr>
              <a:t>').</a:t>
            </a:r>
            <a:r>
              <a:rPr lang="es-ES" sz="1400" b="1" i="1" dirty="0" err="1">
                <a:solidFill>
                  <a:srgbClr val="7F7F7F"/>
                </a:solidFill>
                <a:latin typeface="Nexa Bold"/>
              </a:rPr>
              <a:t>css</a:t>
            </a:r>
            <a:r>
              <a:rPr lang="es-ES" sz="1400" b="1" i="1" dirty="0">
                <a:solidFill>
                  <a:srgbClr val="7F7F7F"/>
                </a:solidFill>
                <a:latin typeface="Nexa Bold"/>
              </a:rPr>
              <a:t>('</a:t>
            </a:r>
            <a:r>
              <a:rPr lang="es-ES" sz="1400" b="1" i="1" dirty="0" err="1">
                <a:solidFill>
                  <a:srgbClr val="7F7F7F"/>
                </a:solidFill>
                <a:latin typeface="Nexa Bold"/>
              </a:rPr>
              <a:t>background</a:t>
            </a:r>
            <a:r>
              <a:rPr lang="es-ES" sz="1400" b="1" i="1" dirty="0">
                <a:solidFill>
                  <a:srgbClr val="7F7F7F"/>
                </a:solidFill>
                <a:latin typeface="Nexa Bold"/>
              </a:rPr>
              <a:t>-color','</a:t>
            </a:r>
            <a:r>
              <a:rPr lang="es-ES" sz="1400" b="1" i="1" dirty="0" err="1">
                <a:solidFill>
                  <a:srgbClr val="7F7F7F"/>
                </a:solidFill>
                <a:latin typeface="Nexa Bold"/>
              </a:rPr>
              <a:t>black</a:t>
            </a:r>
            <a:r>
              <a:rPr lang="es-ES" sz="1400" b="1" i="1" dirty="0">
                <a:solidFill>
                  <a:srgbClr val="7F7F7F"/>
                </a:solidFill>
                <a:latin typeface="Nexa Bold"/>
              </a:rPr>
              <a:t>');</a:t>
            </a:r>
          </a:p>
          <a:p>
            <a:pPr algn="r"/>
            <a:endParaRPr lang="es-ES" sz="1400" dirty="0">
              <a:solidFill>
                <a:srgbClr val="7F7F7F"/>
              </a:solidFill>
              <a:latin typeface="Nexa Bold"/>
            </a:endParaRPr>
          </a:p>
          <a:p>
            <a:pPr algn="r"/>
            <a:r>
              <a:rPr lang="es-ES" sz="1400" dirty="0">
                <a:solidFill>
                  <a:srgbClr val="7F7F7F"/>
                </a:solidFill>
                <a:latin typeface="Nexa Bold"/>
              </a:rPr>
              <a:t>'</a:t>
            </a:r>
            <a:r>
              <a:rPr lang="es-ES" sz="1400" dirty="0" err="1">
                <a:solidFill>
                  <a:srgbClr val="7F7F7F"/>
                </a:solidFill>
                <a:latin typeface="Nexa Bold"/>
              </a:rPr>
              <a:t>get</a:t>
            </a:r>
            <a:r>
              <a:rPr lang="es-ES" sz="1400" dirty="0">
                <a:solidFill>
                  <a:srgbClr val="7F7F7F"/>
                </a:solidFill>
                <a:latin typeface="Nexa Bold"/>
              </a:rPr>
              <a:t>' o 'set' clases CSS: .</a:t>
            </a:r>
            <a:r>
              <a:rPr lang="es-ES" sz="1400" b="1" dirty="0" err="1">
                <a:solidFill>
                  <a:srgbClr val="D1D426"/>
                </a:solidFill>
                <a:latin typeface="Nexa Bold"/>
              </a:rPr>
              <a:t>addClass</a:t>
            </a:r>
            <a:r>
              <a:rPr lang="es-ES" sz="1400" b="1" dirty="0">
                <a:solidFill>
                  <a:srgbClr val="D1D426"/>
                </a:solidFill>
                <a:latin typeface="Nexa Bold"/>
              </a:rPr>
              <a:t>(); .</a:t>
            </a:r>
            <a:r>
              <a:rPr lang="es-ES" sz="1400" b="1" dirty="0" err="1">
                <a:solidFill>
                  <a:srgbClr val="D1D426"/>
                </a:solidFill>
                <a:latin typeface="Nexa Bold"/>
              </a:rPr>
              <a:t>removeClass</a:t>
            </a:r>
            <a:r>
              <a:rPr lang="es-ES" sz="1400" b="1" dirty="0">
                <a:solidFill>
                  <a:srgbClr val="D1D426"/>
                </a:solidFill>
                <a:latin typeface="Nexa Bold"/>
              </a:rPr>
              <a:t>(); .</a:t>
            </a:r>
            <a:r>
              <a:rPr lang="es-ES" sz="1400" b="1" dirty="0" err="1">
                <a:solidFill>
                  <a:srgbClr val="D1D426"/>
                </a:solidFill>
                <a:latin typeface="Nexa Bold"/>
              </a:rPr>
              <a:t>hasClass</a:t>
            </a:r>
            <a:r>
              <a:rPr lang="es-ES" sz="1400" b="1" dirty="0">
                <a:solidFill>
                  <a:srgbClr val="D1D426"/>
                </a:solidFill>
                <a:latin typeface="Nexa Bold"/>
              </a:rPr>
              <a:t>(); </a:t>
            </a:r>
            <a:r>
              <a:rPr lang="es-ES" sz="1400" b="1" dirty="0" err="1">
                <a:solidFill>
                  <a:srgbClr val="D1D426"/>
                </a:solidFill>
                <a:latin typeface="Nexa Bold"/>
              </a:rPr>
              <a:t>toggleClass</a:t>
            </a:r>
            <a:r>
              <a:rPr lang="es-ES" sz="1400" b="1" dirty="0">
                <a:solidFill>
                  <a:srgbClr val="D1D426"/>
                </a:solidFill>
                <a:latin typeface="Nexa Bold"/>
              </a:rPr>
              <a:t>()</a:t>
            </a:r>
            <a:r>
              <a:rPr lang="es-ES" sz="1400" b="1" dirty="0" smtClean="0">
                <a:solidFill>
                  <a:srgbClr val="D1D426"/>
                </a:solidFill>
                <a:latin typeface="Nexa Bold"/>
              </a:rPr>
              <a:t>;</a:t>
            </a:r>
          </a:p>
          <a:p>
            <a:r>
              <a:rPr lang="es-ES" sz="1400" b="1" i="1" dirty="0">
                <a:solidFill>
                  <a:srgbClr val="7F7F7F"/>
                </a:solidFill>
                <a:latin typeface="Nexa Bold"/>
              </a:rPr>
              <a:t>$('</a:t>
            </a:r>
            <a:r>
              <a:rPr lang="es-ES" sz="1400" b="1" i="1" dirty="0" err="1">
                <a:solidFill>
                  <a:srgbClr val="7F7F7F"/>
                </a:solidFill>
                <a:latin typeface="Nexa Bold"/>
              </a:rPr>
              <a:t>button</a:t>
            </a:r>
            <a:r>
              <a:rPr lang="es-ES" sz="1400" b="1" i="1" dirty="0">
                <a:solidFill>
                  <a:srgbClr val="7F7F7F"/>
                </a:solidFill>
                <a:latin typeface="Nexa Bold"/>
              </a:rPr>
              <a:t>').</a:t>
            </a:r>
            <a:r>
              <a:rPr lang="es-ES" sz="1400" b="1" i="1" dirty="0" err="1">
                <a:solidFill>
                  <a:srgbClr val="7F7F7F"/>
                </a:solidFill>
                <a:latin typeface="Nexa Bold"/>
              </a:rPr>
              <a:t>removeClass</a:t>
            </a:r>
            <a:r>
              <a:rPr lang="es-ES" sz="1400" b="1" i="1" dirty="0">
                <a:solidFill>
                  <a:srgbClr val="7F7F7F"/>
                </a:solidFill>
                <a:latin typeface="Nexa Bold"/>
              </a:rPr>
              <a:t>('</a:t>
            </a:r>
            <a:r>
              <a:rPr lang="es-ES" sz="1400" b="1" i="1" dirty="0" err="1">
                <a:solidFill>
                  <a:srgbClr val="7F7F7F"/>
                </a:solidFill>
                <a:latin typeface="Nexa Bold"/>
              </a:rPr>
              <a:t>gbqfba</a:t>
            </a:r>
            <a:r>
              <a:rPr lang="es-ES" sz="1400" b="1" i="1" dirty="0">
                <a:solidFill>
                  <a:srgbClr val="7F7F7F"/>
                </a:solidFill>
                <a:latin typeface="Nexa Bold"/>
              </a:rPr>
              <a:t>'); </a:t>
            </a:r>
            <a:endParaRPr lang="es-ES" sz="1400" b="1" i="1" dirty="0" smtClean="0">
              <a:solidFill>
                <a:srgbClr val="7F7F7F"/>
              </a:solidFill>
              <a:latin typeface="Nexa Bold"/>
            </a:endParaRPr>
          </a:p>
          <a:p>
            <a:endParaRPr lang="es-ES" sz="1400" b="1" i="1" dirty="0" smtClean="0">
              <a:solidFill>
                <a:srgbClr val="7F7F7F"/>
              </a:solidFill>
              <a:latin typeface="Nexa Bold"/>
            </a:endParaRPr>
          </a:p>
          <a:p>
            <a:pPr algn="r"/>
            <a:r>
              <a:rPr lang="es-ES" sz="1400" dirty="0">
                <a:solidFill>
                  <a:srgbClr val="7F7F7F"/>
                </a:solidFill>
                <a:latin typeface="Nexa Bold"/>
              </a:rPr>
              <a:t>Modificación de atributos correspondientes a </a:t>
            </a:r>
            <a:r>
              <a:rPr lang="es-ES" sz="1400" dirty="0" err="1">
                <a:solidFill>
                  <a:srgbClr val="7F7F7F"/>
                </a:solidFill>
                <a:latin typeface="Nexa Bold"/>
              </a:rPr>
              <a:t>tags</a:t>
            </a:r>
            <a:r>
              <a:rPr lang="es-ES" sz="1400" dirty="0">
                <a:solidFill>
                  <a:srgbClr val="7F7F7F"/>
                </a:solidFill>
                <a:latin typeface="Nexa Bold"/>
              </a:rPr>
              <a:t> </a:t>
            </a:r>
            <a:r>
              <a:rPr lang="es-ES" sz="1400" dirty="0" smtClean="0">
                <a:solidFill>
                  <a:srgbClr val="7F7F7F"/>
                </a:solidFill>
                <a:latin typeface="Nexa Bold"/>
              </a:rPr>
              <a:t>HTML:</a:t>
            </a:r>
            <a:r>
              <a:rPr lang="es-ES" sz="1400" b="1" dirty="0" smtClean="0">
                <a:solidFill>
                  <a:srgbClr val="D1D426"/>
                </a:solidFill>
                <a:latin typeface="Nexa Bold"/>
              </a:rPr>
              <a:t> </a:t>
            </a:r>
            <a:r>
              <a:rPr lang="es-ES" sz="1400" b="1" dirty="0" err="1">
                <a:solidFill>
                  <a:srgbClr val="D1D426"/>
                </a:solidFill>
                <a:latin typeface="Nexa Bold"/>
              </a:rPr>
              <a:t>seleccion.attr</a:t>
            </a:r>
            <a:r>
              <a:rPr lang="es-ES" sz="1400" b="1" dirty="0">
                <a:solidFill>
                  <a:srgbClr val="D1D426"/>
                </a:solidFill>
                <a:latin typeface="Nexa Bold"/>
              </a:rPr>
              <a:t>(); </a:t>
            </a:r>
          </a:p>
          <a:p>
            <a:r>
              <a:rPr lang="es-ES" sz="1400" b="1" i="1" dirty="0">
                <a:solidFill>
                  <a:srgbClr val="7F7F7F"/>
                </a:solidFill>
                <a:latin typeface="Nexa Bold"/>
              </a:rPr>
              <a:t>$('#</a:t>
            </a:r>
            <a:r>
              <a:rPr lang="es-ES" sz="1400" b="1" i="1" dirty="0" err="1">
                <a:solidFill>
                  <a:srgbClr val="7F7F7F"/>
                </a:solidFill>
                <a:latin typeface="Nexa Bold"/>
              </a:rPr>
              <a:t>flls</a:t>
            </a:r>
            <a:r>
              <a:rPr lang="es-ES" sz="1400" b="1" i="1" dirty="0">
                <a:solidFill>
                  <a:srgbClr val="7F7F7F"/>
                </a:solidFill>
                <a:latin typeface="Nexa Bold"/>
              </a:rPr>
              <a:t>').</a:t>
            </a:r>
            <a:r>
              <a:rPr lang="es-ES" sz="1400" b="1" i="1" dirty="0" err="1">
                <a:solidFill>
                  <a:srgbClr val="7F7F7F"/>
                </a:solidFill>
                <a:latin typeface="Nexa Bold"/>
              </a:rPr>
              <a:t>children</a:t>
            </a:r>
            <a:r>
              <a:rPr lang="es-ES" sz="1400" b="1" i="1" dirty="0">
                <a:solidFill>
                  <a:srgbClr val="7F7F7F"/>
                </a:solidFill>
                <a:latin typeface="Nexa Bold"/>
              </a:rPr>
              <a:t>().</a:t>
            </a:r>
            <a:r>
              <a:rPr lang="es-ES" sz="1400" b="1" i="1" dirty="0" err="1">
                <a:solidFill>
                  <a:srgbClr val="7F7F7F"/>
                </a:solidFill>
                <a:latin typeface="Nexa Bold"/>
              </a:rPr>
              <a:t>attr</a:t>
            </a:r>
            <a:r>
              <a:rPr lang="es-ES" sz="1400" b="1" i="1" dirty="0">
                <a:solidFill>
                  <a:srgbClr val="7F7F7F"/>
                </a:solidFill>
                <a:latin typeface="Nexa Bold"/>
              </a:rPr>
              <a:t>('</a:t>
            </a:r>
            <a:r>
              <a:rPr lang="es-ES" sz="1400" b="1" i="1" dirty="0" err="1">
                <a:solidFill>
                  <a:srgbClr val="7F7F7F"/>
                </a:solidFill>
                <a:latin typeface="Nexa Bold"/>
              </a:rPr>
              <a:t>href</a:t>
            </a:r>
            <a:r>
              <a:rPr lang="es-ES" sz="1400" b="1" i="1" dirty="0">
                <a:solidFill>
                  <a:srgbClr val="7F7F7F"/>
                </a:solidFill>
                <a:latin typeface="Nexa Bold"/>
              </a:rPr>
              <a:t>', 'http://</a:t>
            </a:r>
            <a:r>
              <a:rPr lang="es-ES" sz="1400" b="1" i="1" dirty="0" err="1">
                <a:solidFill>
                  <a:srgbClr val="7F7F7F"/>
                </a:solidFill>
                <a:latin typeface="Nexa Bold"/>
              </a:rPr>
              <a:t>www.as.com</a:t>
            </a:r>
            <a:r>
              <a:rPr lang="es-ES" sz="1400" b="1" i="1" dirty="0">
                <a:solidFill>
                  <a:srgbClr val="7F7F7F"/>
                </a:solidFill>
                <a:latin typeface="Nexa Bold"/>
              </a:rPr>
              <a:t>');</a:t>
            </a:r>
            <a:endParaRPr lang="en-US" sz="1400" b="1" i="1" dirty="0">
              <a:solidFill>
                <a:srgbClr val="7F7F7F"/>
              </a:solidFill>
              <a:latin typeface="Nexa Bold"/>
            </a:endParaRPr>
          </a:p>
          <a:p>
            <a:endParaRPr lang="en-US" sz="1400" b="1" i="1" dirty="0">
              <a:solidFill>
                <a:srgbClr val="7F7F7F"/>
              </a:solidFill>
              <a:latin typeface="Nexa Bold"/>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Métodos jQuery</a:t>
            </a:r>
          </a:p>
        </p:txBody>
      </p:sp>
      <p:sp>
        <p:nvSpPr>
          <p:cNvPr id="4" name="Rectángulo 3"/>
          <p:cNvSpPr/>
          <p:nvPr/>
        </p:nvSpPr>
        <p:spPr>
          <a:xfrm>
            <a:off x="457200" y="1155700"/>
            <a:ext cx="8229600" cy="523220"/>
          </a:xfrm>
          <a:prstGeom prst="rect">
            <a:avLst/>
          </a:prstGeom>
        </p:spPr>
        <p:txBody>
          <a:bodyPr>
            <a:spAutoFit/>
          </a:bodyPr>
          <a:lstStyle/>
          <a:p>
            <a:r>
              <a:rPr lang="es-ES" sz="1400" dirty="0">
                <a:latin typeface="Nexa Light"/>
              </a:rPr>
              <a:t>Existen métodos </a:t>
            </a:r>
            <a:r>
              <a:rPr lang="es-ES" sz="1400" dirty="0" err="1">
                <a:latin typeface="Nexa Light"/>
              </a:rPr>
              <a:t>jQuery</a:t>
            </a:r>
            <a:r>
              <a:rPr lang="es-ES" sz="1400" dirty="0">
                <a:latin typeface="Nexa Light"/>
              </a:rPr>
              <a:t> con funcionalidades que permiten tareas más complejas, que no atacan al DOM, pero que dan soporte </a:t>
            </a:r>
            <a:r>
              <a:rPr lang="es-ES" sz="1400" dirty="0" smtClean="0">
                <a:latin typeface="Nexa Light"/>
              </a:rPr>
              <a:t>JavaScript.</a:t>
            </a:r>
            <a:endParaRPr lang="es-ES" sz="1400" dirty="0">
              <a:latin typeface="Nexa Light"/>
            </a:endParaRPr>
          </a:p>
        </p:txBody>
      </p:sp>
      <p:sp>
        <p:nvSpPr>
          <p:cNvPr id="2" name="Rectángulo 2"/>
          <p:cNvSpPr/>
          <p:nvPr/>
        </p:nvSpPr>
        <p:spPr>
          <a:xfrm>
            <a:off x="831850" y="1630363"/>
            <a:ext cx="7480300" cy="1384995"/>
          </a:xfrm>
          <a:prstGeom prst="rect">
            <a:avLst/>
          </a:prstGeom>
        </p:spPr>
        <p:txBody>
          <a:bodyPr>
            <a:spAutoFit/>
          </a:bodyPr>
          <a:lstStyle/>
          <a:p>
            <a:pPr algn="r"/>
            <a:r>
              <a:rPr lang="es-ES" sz="1400" dirty="0">
                <a:solidFill>
                  <a:srgbClr val="7F7F7F"/>
                </a:solidFill>
                <a:latin typeface="Nexa Bold"/>
              </a:rPr>
              <a:t>Chequeo de </a:t>
            </a:r>
            <a:r>
              <a:rPr lang="es-ES" sz="1400" dirty="0" err="1">
                <a:solidFill>
                  <a:srgbClr val="7F7F7F"/>
                </a:solidFill>
                <a:latin typeface="Nexa Bold"/>
              </a:rPr>
              <a:t>array</a:t>
            </a:r>
            <a:r>
              <a:rPr lang="es-ES" sz="1400" dirty="0">
                <a:solidFill>
                  <a:srgbClr val="7F7F7F"/>
                </a:solidFill>
                <a:latin typeface="Nexa Bold"/>
              </a:rPr>
              <a:t>:</a:t>
            </a:r>
            <a:r>
              <a:rPr lang="es-ES" sz="1400" b="1" dirty="0">
                <a:solidFill>
                  <a:srgbClr val="D1D426"/>
                </a:solidFill>
                <a:latin typeface="Nexa Bold"/>
              </a:rPr>
              <a:t> $.</a:t>
            </a:r>
            <a:r>
              <a:rPr lang="es-ES" sz="1400" b="1" dirty="0" err="1">
                <a:solidFill>
                  <a:srgbClr val="D1D426"/>
                </a:solidFill>
                <a:latin typeface="Nexa Bold"/>
              </a:rPr>
              <a:t>isArray</a:t>
            </a:r>
            <a:r>
              <a:rPr lang="es-ES" sz="1400" b="1" dirty="0">
                <a:solidFill>
                  <a:srgbClr val="D1D426"/>
                </a:solidFill>
                <a:latin typeface="Nexa Bold"/>
              </a:rPr>
              <a:t>();</a:t>
            </a:r>
          </a:p>
          <a:p>
            <a:pPr algn="r"/>
            <a:endParaRPr lang="es-ES" sz="1400" b="1" dirty="0">
              <a:solidFill>
                <a:srgbClr val="D1D426"/>
              </a:solidFill>
              <a:latin typeface="Nexa Bold"/>
            </a:endParaRPr>
          </a:p>
          <a:p>
            <a:pPr algn="r"/>
            <a:r>
              <a:rPr lang="es-ES" sz="1400" dirty="0">
                <a:solidFill>
                  <a:srgbClr val="7F7F7F"/>
                </a:solidFill>
                <a:latin typeface="Nexa Bold"/>
              </a:rPr>
              <a:t>Navegación por </a:t>
            </a:r>
            <a:r>
              <a:rPr lang="es-ES" sz="1400" dirty="0" err="1">
                <a:solidFill>
                  <a:srgbClr val="7F7F7F"/>
                </a:solidFill>
                <a:latin typeface="Nexa Bold"/>
              </a:rPr>
              <a:t>arrays</a:t>
            </a:r>
            <a:r>
              <a:rPr lang="es-ES" sz="1400" dirty="0">
                <a:solidFill>
                  <a:srgbClr val="7F7F7F"/>
                </a:solidFill>
                <a:latin typeface="Nexa Bold"/>
              </a:rPr>
              <a:t>:</a:t>
            </a:r>
            <a:r>
              <a:rPr lang="es-ES" sz="1400" b="1" dirty="0">
                <a:solidFill>
                  <a:srgbClr val="D1D426"/>
                </a:solidFill>
                <a:latin typeface="Nexa Bold"/>
              </a:rPr>
              <a:t> $.</a:t>
            </a:r>
            <a:r>
              <a:rPr lang="es-ES" sz="1400" b="1" dirty="0" err="1">
                <a:solidFill>
                  <a:srgbClr val="D1D426"/>
                </a:solidFill>
                <a:latin typeface="Nexa Bold"/>
              </a:rPr>
              <a:t>each</a:t>
            </a:r>
            <a:r>
              <a:rPr lang="es-ES" sz="1400" b="1" dirty="0">
                <a:solidFill>
                  <a:srgbClr val="D1D426"/>
                </a:solidFill>
                <a:latin typeface="Nexa Bold"/>
              </a:rPr>
              <a:t>();</a:t>
            </a:r>
          </a:p>
          <a:p>
            <a:pPr algn="r"/>
            <a:r>
              <a:rPr lang="es-ES" sz="1400" b="1" dirty="0">
                <a:solidFill>
                  <a:srgbClr val="D1D426"/>
                </a:solidFill>
                <a:latin typeface="Nexa Bold"/>
              </a:rPr>
              <a:t> </a:t>
            </a:r>
          </a:p>
          <a:p>
            <a:pPr algn="r"/>
            <a:r>
              <a:rPr lang="es-ES" sz="1400" dirty="0">
                <a:solidFill>
                  <a:srgbClr val="7F7F7F"/>
                </a:solidFill>
                <a:latin typeface="Nexa Bold"/>
              </a:rPr>
              <a:t>Almacenamiento de datos en </a:t>
            </a:r>
            <a:r>
              <a:rPr lang="es-ES" sz="1400" dirty="0" err="1">
                <a:solidFill>
                  <a:srgbClr val="7F7F7F"/>
                </a:solidFill>
                <a:latin typeface="Nexa Bold"/>
              </a:rPr>
              <a:t>array</a:t>
            </a:r>
            <a:r>
              <a:rPr lang="es-ES" sz="1400" dirty="0">
                <a:solidFill>
                  <a:srgbClr val="7F7F7F"/>
                </a:solidFill>
                <a:latin typeface="Nexa Bold"/>
              </a:rPr>
              <a:t>:</a:t>
            </a:r>
            <a:r>
              <a:rPr lang="es-ES" sz="1400" b="1" dirty="0">
                <a:solidFill>
                  <a:srgbClr val="D1D426"/>
                </a:solidFill>
                <a:latin typeface="Nexa Bold"/>
              </a:rPr>
              <a:t> </a:t>
            </a:r>
            <a:r>
              <a:rPr lang="es-ES" sz="1400" b="1" dirty="0" err="1">
                <a:solidFill>
                  <a:srgbClr val="D1D426"/>
                </a:solidFill>
                <a:latin typeface="Nexa Bold"/>
              </a:rPr>
              <a:t>seleccion.data</a:t>
            </a:r>
            <a:r>
              <a:rPr lang="es-ES" sz="1400" b="1" dirty="0">
                <a:solidFill>
                  <a:srgbClr val="D1D426"/>
                </a:solidFill>
                <a:latin typeface="Nexa Bold"/>
              </a:rPr>
              <a:t>();</a:t>
            </a:r>
          </a:p>
          <a:p>
            <a:pPr algn="r"/>
            <a:endParaRPr lang="es-ES" sz="1400" b="1" dirty="0">
              <a:solidFill>
                <a:srgbClr val="D1D426"/>
              </a:solidFill>
              <a:latin typeface="Nexa Bold"/>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Gestión de eventos</a:t>
            </a:r>
          </a:p>
        </p:txBody>
      </p:sp>
      <p:sp>
        <p:nvSpPr>
          <p:cNvPr id="4" name="Rectángulo 3"/>
          <p:cNvSpPr/>
          <p:nvPr/>
        </p:nvSpPr>
        <p:spPr>
          <a:xfrm>
            <a:off x="457200" y="1155700"/>
            <a:ext cx="8229600" cy="517525"/>
          </a:xfrm>
          <a:prstGeom prst="rect">
            <a:avLst/>
          </a:prstGeom>
        </p:spPr>
        <p:txBody>
          <a:bodyPr>
            <a:spAutoFit/>
          </a:bodyPr>
          <a:lstStyle/>
          <a:p>
            <a:r>
              <a:rPr lang="es-ES" sz="1400">
                <a:latin typeface="Nexa Light"/>
              </a:rPr>
              <a:t>Existen métodos que permiten controlar los diferentes eventos que ocurren en el navegador gracias a la interacción del usuario y el interfaz</a:t>
            </a:r>
          </a:p>
        </p:txBody>
      </p:sp>
      <p:sp>
        <p:nvSpPr>
          <p:cNvPr id="2" name="Rectángulo 2"/>
          <p:cNvSpPr/>
          <p:nvPr/>
        </p:nvSpPr>
        <p:spPr>
          <a:xfrm>
            <a:off x="831850" y="1630363"/>
            <a:ext cx="7480300" cy="3108544"/>
          </a:xfrm>
          <a:prstGeom prst="rect">
            <a:avLst/>
          </a:prstGeom>
        </p:spPr>
        <p:txBody>
          <a:bodyPr>
            <a:spAutoFit/>
          </a:bodyPr>
          <a:lstStyle/>
          <a:p>
            <a:pPr algn="r"/>
            <a:r>
              <a:rPr lang="es-ES" sz="1400" dirty="0" smtClean="0">
                <a:solidFill>
                  <a:srgbClr val="7F7F7F"/>
                </a:solidFill>
                <a:latin typeface="Nexa Bold"/>
              </a:rPr>
              <a:t>Evento </a:t>
            </a:r>
            <a:r>
              <a:rPr lang="es-ES" sz="1400" dirty="0" err="1" smtClean="0">
                <a:solidFill>
                  <a:srgbClr val="7F7F7F"/>
                </a:solidFill>
                <a:latin typeface="Nexa Bold"/>
              </a:rPr>
              <a:t>click</a:t>
            </a:r>
            <a:r>
              <a:rPr lang="es-ES" sz="1400" dirty="0" smtClean="0">
                <a:solidFill>
                  <a:srgbClr val="7F7F7F"/>
                </a:solidFill>
                <a:latin typeface="Nexa Bold"/>
              </a:rPr>
              <a:t> del ratón: </a:t>
            </a:r>
            <a:r>
              <a:rPr lang="es-ES" sz="1400" dirty="0">
                <a:solidFill>
                  <a:srgbClr val="D1D426"/>
                </a:solidFill>
                <a:latin typeface="Nexa Bold"/>
              </a:rPr>
              <a:t>.</a:t>
            </a:r>
            <a:r>
              <a:rPr lang="es-ES" sz="1400" dirty="0" err="1">
                <a:solidFill>
                  <a:srgbClr val="D1D426"/>
                </a:solidFill>
                <a:latin typeface="Nexa Bold"/>
              </a:rPr>
              <a:t>click</a:t>
            </a:r>
            <a:r>
              <a:rPr lang="es-ES" sz="1400" dirty="0">
                <a:solidFill>
                  <a:srgbClr val="D1D426"/>
                </a:solidFill>
                <a:latin typeface="Nexa Bold"/>
              </a:rPr>
              <a:t>();</a:t>
            </a:r>
          </a:p>
          <a:p>
            <a:pPr algn="r"/>
            <a:endParaRPr lang="es-ES" sz="1400" dirty="0">
              <a:solidFill>
                <a:srgbClr val="D1D426"/>
              </a:solidFill>
              <a:latin typeface="Nexa Bold"/>
            </a:endParaRPr>
          </a:p>
          <a:p>
            <a:pPr algn="r"/>
            <a:r>
              <a:rPr lang="es-ES" sz="1400" dirty="0" smtClean="0">
                <a:solidFill>
                  <a:srgbClr val="D1D426"/>
                </a:solidFill>
                <a:latin typeface="Nexa Bold"/>
              </a:rPr>
              <a:t> </a:t>
            </a:r>
            <a:r>
              <a:rPr lang="es-ES" sz="1400" dirty="0">
                <a:solidFill>
                  <a:srgbClr val="7F7F7F"/>
                </a:solidFill>
                <a:latin typeface="Nexa Bold"/>
              </a:rPr>
              <a:t>Evento pasar por encima de un elemento con el </a:t>
            </a:r>
            <a:r>
              <a:rPr lang="es-ES" sz="1400" dirty="0" smtClean="0">
                <a:solidFill>
                  <a:srgbClr val="7F7F7F"/>
                </a:solidFill>
                <a:latin typeface="Nexa Bold"/>
              </a:rPr>
              <a:t>ratón: </a:t>
            </a:r>
            <a:r>
              <a:rPr lang="es-ES" sz="1400" dirty="0" smtClean="0">
                <a:solidFill>
                  <a:srgbClr val="D1D426"/>
                </a:solidFill>
                <a:latin typeface="Nexa Bold"/>
              </a:rPr>
              <a:t>.</a:t>
            </a:r>
            <a:r>
              <a:rPr lang="es-ES" sz="1400" dirty="0" err="1" smtClean="0">
                <a:solidFill>
                  <a:srgbClr val="D1D426"/>
                </a:solidFill>
                <a:latin typeface="Nexa Bold"/>
              </a:rPr>
              <a:t>hover</a:t>
            </a:r>
            <a:r>
              <a:rPr lang="es-ES" sz="1400" dirty="0">
                <a:solidFill>
                  <a:srgbClr val="D1D426"/>
                </a:solidFill>
                <a:latin typeface="Nexa Bold"/>
              </a:rPr>
              <a:t>()</a:t>
            </a:r>
            <a:r>
              <a:rPr lang="es-ES" sz="1400" dirty="0" smtClean="0">
                <a:solidFill>
                  <a:srgbClr val="D1D426"/>
                </a:solidFill>
                <a:latin typeface="Nexa Bold"/>
              </a:rPr>
              <a:t>;</a:t>
            </a:r>
          </a:p>
          <a:p>
            <a:r>
              <a:rPr lang="es-ES" sz="1400" b="1" i="1" dirty="0">
                <a:solidFill>
                  <a:srgbClr val="7F7F7F"/>
                </a:solidFill>
                <a:latin typeface="Nexa Bold"/>
              </a:rPr>
              <a:t>$('#</a:t>
            </a:r>
            <a:r>
              <a:rPr lang="es-ES" sz="1400" b="1" i="1" dirty="0" err="1">
                <a:solidFill>
                  <a:srgbClr val="7F7F7F"/>
                </a:solidFill>
                <a:latin typeface="Nexa Bold"/>
              </a:rPr>
              <a:t>flls</a:t>
            </a:r>
            <a:r>
              <a:rPr lang="es-ES" sz="1400" b="1" i="1" dirty="0">
                <a:solidFill>
                  <a:srgbClr val="7F7F7F"/>
                </a:solidFill>
                <a:latin typeface="Nexa Bold"/>
              </a:rPr>
              <a:t>').</a:t>
            </a:r>
            <a:r>
              <a:rPr lang="es-ES" sz="1400" b="1" i="1" dirty="0" err="1">
                <a:solidFill>
                  <a:srgbClr val="7F7F7F"/>
                </a:solidFill>
                <a:latin typeface="Nexa Bold"/>
              </a:rPr>
              <a:t>hover</a:t>
            </a:r>
            <a:r>
              <a:rPr lang="es-ES" sz="1400" b="1" i="1" dirty="0">
                <a:solidFill>
                  <a:srgbClr val="7F7F7F"/>
                </a:solidFill>
                <a:latin typeface="Nexa Bold"/>
              </a:rPr>
              <a:t>(</a:t>
            </a:r>
            <a:r>
              <a:rPr lang="es-ES" sz="1400" b="1" i="1" dirty="0" err="1">
                <a:solidFill>
                  <a:srgbClr val="7F7F7F"/>
                </a:solidFill>
                <a:latin typeface="Nexa Bold"/>
              </a:rPr>
              <a:t>function</a:t>
            </a:r>
            <a:r>
              <a:rPr lang="es-ES" sz="1400" b="1" i="1" dirty="0">
                <a:solidFill>
                  <a:srgbClr val="7F7F7F"/>
                </a:solidFill>
                <a:latin typeface="Nexa Bold"/>
              </a:rPr>
              <a:t>(){$(</a:t>
            </a:r>
            <a:r>
              <a:rPr lang="es-ES" sz="1400" b="1" i="1" dirty="0" err="1">
                <a:solidFill>
                  <a:srgbClr val="7F7F7F"/>
                </a:solidFill>
                <a:latin typeface="Nexa Bold"/>
              </a:rPr>
              <a:t>this</a:t>
            </a:r>
            <a:r>
              <a:rPr lang="es-ES" sz="1400" b="1" i="1" dirty="0">
                <a:solidFill>
                  <a:srgbClr val="7F7F7F"/>
                </a:solidFill>
                <a:latin typeface="Nexa Bold"/>
              </a:rPr>
              <a:t>).</a:t>
            </a:r>
            <a:r>
              <a:rPr lang="es-ES" sz="1400" b="1" i="1" dirty="0" err="1">
                <a:solidFill>
                  <a:srgbClr val="7F7F7F"/>
                </a:solidFill>
                <a:latin typeface="Nexa Bold"/>
              </a:rPr>
              <a:t>fadeOut</a:t>
            </a:r>
            <a:r>
              <a:rPr lang="es-ES" sz="1400" b="1" i="1" dirty="0">
                <a:solidFill>
                  <a:srgbClr val="7F7F7F"/>
                </a:solidFill>
                <a:latin typeface="Nexa Bold"/>
              </a:rPr>
              <a:t>(100);$(</a:t>
            </a:r>
            <a:r>
              <a:rPr lang="es-ES" sz="1400" b="1" i="1" dirty="0" err="1">
                <a:solidFill>
                  <a:srgbClr val="7F7F7F"/>
                </a:solidFill>
                <a:latin typeface="Nexa Bold"/>
              </a:rPr>
              <a:t>this</a:t>
            </a:r>
            <a:r>
              <a:rPr lang="es-ES" sz="1400" b="1" i="1" dirty="0">
                <a:solidFill>
                  <a:srgbClr val="7F7F7F"/>
                </a:solidFill>
                <a:latin typeface="Nexa Bold"/>
              </a:rPr>
              <a:t>).</a:t>
            </a:r>
            <a:r>
              <a:rPr lang="es-ES" sz="1400" b="1" i="1" dirty="0" err="1">
                <a:solidFill>
                  <a:srgbClr val="7F7F7F"/>
                </a:solidFill>
                <a:latin typeface="Nexa Bold"/>
              </a:rPr>
              <a:t>fadeIn</a:t>
            </a:r>
            <a:r>
              <a:rPr lang="es-ES" sz="1400" b="1" i="1" dirty="0">
                <a:solidFill>
                  <a:srgbClr val="7F7F7F"/>
                </a:solidFill>
                <a:latin typeface="Nexa Bold"/>
              </a:rPr>
              <a:t>(500);});</a:t>
            </a:r>
          </a:p>
          <a:p>
            <a:pPr algn="r"/>
            <a:endParaRPr lang="es-ES" sz="1400" dirty="0">
              <a:solidFill>
                <a:srgbClr val="7F7F7F"/>
              </a:solidFill>
              <a:latin typeface="Nexa Bold"/>
            </a:endParaRPr>
          </a:p>
          <a:p>
            <a:pPr algn="r"/>
            <a:r>
              <a:rPr lang="es-ES" sz="1400" dirty="0">
                <a:solidFill>
                  <a:srgbClr val="7F7F7F"/>
                </a:solidFill>
                <a:latin typeface="Nexa Bold"/>
              </a:rPr>
              <a:t>Evento </a:t>
            </a:r>
            <a:r>
              <a:rPr lang="es-ES" sz="1400" dirty="0" err="1">
                <a:solidFill>
                  <a:srgbClr val="7F7F7F"/>
                </a:solidFill>
                <a:latin typeface="Nexa Bold"/>
              </a:rPr>
              <a:t>click</a:t>
            </a:r>
            <a:r>
              <a:rPr lang="es-ES" sz="1400" dirty="0">
                <a:solidFill>
                  <a:srgbClr val="7F7F7F"/>
                </a:solidFill>
                <a:latin typeface="Nexa Bold"/>
              </a:rPr>
              <a:t> del ratón: </a:t>
            </a:r>
            <a:r>
              <a:rPr lang="es-ES" sz="1400" dirty="0" smtClean="0">
                <a:solidFill>
                  <a:srgbClr val="7F7F7F"/>
                </a:solidFill>
                <a:latin typeface="Nexa Bold"/>
              </a:rPr>
              <a:t> </a:t>
            </a:r>
            <a:r>
              <a:rPr lang="es-ES" sz="1400" dirty="0" smtClean="0">
                <a:solidFill>
                  <a:srgbClr val="D1D426"/>
                </a:solidFill>
                <a:latin typeface="Nexa Bold"/>
              </a:rPr>
              <a:t>.</a:t>
            </a:r>
            <a:r>
              <a:rPr lang="es-ES" sz="1400" dirty="0" err="1">
                <a:solidFill>
                  <a:srgbClr val="D1D426"/>
                </a:solidFill>
                <a:latin typeface="Nexa Bold"/>
              </a:rPr>
              <a:t>dbclick</a:t>
            </a:r>
            <a:r>
              <a:rPr lang="es-ES" sz="1400" dirty="0">
                <a:solidFill>
                  <a:srgbClr val="D1D426"/>
                </a:solidFill>
                <a:latin typeface="Nexa Bold"/>
              </a:rPr>
              <a:t>();</a:t>
            </a:r>
          </a:p>
          <a:p>
            <a:pPr algn="r"/>
            <a:endParaRPr lang="es-ES" sz="1400" dirty="0">
              <a:solidFill>
                <a:srgbClr val="D1D426"/>
              </a:solidFill>
              <a:latin typeface="Nexa Bold"/>
            </a:endParaRPr>
          </a:p>
          <a:p>
            <a:pPr algn="r"/>
            <a:r>
              <a:rPr lang="es-ES" sz="1400" dirty="0">
                <a:solidFill>
                  <a:srgbClr val="7F7F7F"/>
                </a:solidFill>
                <a:latin typeface="Nexa Bold"/>
              </a:rPr>
              <a:t>Evento </a:t>
            </a:r>
            <a:r>
              <a:rPr lang="es-ES" sz="1400" dirty="0" smtClean="0">
                <a:solidFill>
                  <a:srgbClr val="7F7F7F"/>
                </a:solidFill>
                <a:latin typeface="Nexa Bold"/>
              </a:rPr>
              <a:t>llegar a un elemento con el ratón: </a:t>
            </a:r>
            <a:r>
              <a:rPr lang="es-ES" sz="1400" dirty="0" smtClean="0">
                <a:solidFill>
                  <a:srgbClr val="D1D426"/>
                </a:solidFill>
                <a:latin typeface="Nexa Bold"/>
              </a:rPr>
              <a:t>.</a:t>
            </a:r>
            <a:r>
              <a:rPr lang="es-ES" sz="1400" dirty="0" err="1">
                <a:solidFill>
                  <a:srgbClr val="D1D426"/>
                </a:solidFill>
                <a:latin typeface="Nexa Bold"/>
              </a:rPr>
              <a:t>mouseenter</a:t>
            </a:r>
            <a:r>
              <a:rPr lang="es-ES" sz="1400" dirty="0">
                <a:solidFill>
                  <a:srgbClr val="D1D426"/>
                </a:solidFill>
                <a:latin typeface="Nexa Bold"/>
              </a:rPr>
              <a:t>();</a:t>
            </a:r>
          </a:p>
          <a:p>
            <a:pPr algn="r"/>
            <a:endParaRPr lang="es-ES" sz="1400" dirty="0">
              <a:solidFill>
                <a:srgbClr val="D1D426"/>
              </a:solidFill>
              <a:latin typeface="Nexa Bold"/>
            </a:endParaRPr>
          </a:p>
          <a:p>
            <a:pPr algn="r"/>
            <a:r>
              <a:rPr lang="es-ES" sz="1400" dirty="0" smtClean="0">
                <a:solidFill>
                  <a:srgbClr val="7F7F7F"/>
                </a:solidFill>
                <a:latin typeface="Nexa Bold"/>
              </a:rPr>
              <a:t>Evento salir de un elemento con el ratón: </a:t>
            </a:r>
            <a:r>
              <a:rPr lang="es-ES" sz="1400" dirty="0" smtClean="0">
                <a:solidFill>
                  <a:srgbClr val="D1D426"/>
                </a:solidFill>
                <a:latin typeface="Nexa Bold"/>
              </a:rPr>
              <a:t>.</a:t>
            </a:r>
            <a:r>
              <a:rPr lang="es-ES" sz="1400" dirty="0" err="1">
                <a:solidFill>
                  <a:srgbClr val="D1D426"/>
                </a:solidFill>
                <a:latin typeface="Nexa Bold"/>
              </a:rPr>
              <a:t>mouseleave</a:t>
            </a:r>
            <a:r>
              <a:rPr lang="es-ES" sz="1400" dirty="0">
                <a:solidFill>
                  <a:srgbClr val="D1D426"/>
                </a:solidFill>
                <a:latin typeface="Nexa Bold"/>
              </a:rPr>
              <a:t>();</a:t>
            </a:r>
          </a:p>
          <a:p>
            <a:pPr algn="r"/>
            <a:endParaRPr lang="es-ES" sz="1400" dirty="0">
              <a:solidFill>
                <a:srgbClr val="D1D426"/>
              </a:solidFill>
              <a:latin typeface="Nexa Bold"/>
            </a:endParaRPr>
          </a:p>
          <a:p>
            <a:pPr algn="r"/>
            <a:r>
              <a:rPr lang="es-ES" sz="1400" dirty="0">
                <a:solidFill>
                  <a:srgbClr val="7F7F7F"/>
                </a:solidFill>
                <a:latin typeface="Nexa Bold"/>
              </a:rPr>
              <a:t>Evento </a:t>
            </a:r>
            <a:r>
              <a:rPr lang="es-ES" sz="1400" dirty="0" smtClean="0">
                <a:solidFill>
                  <a:srgbClr val="7F7F7F"/>
                </a:solidFill>
                <a:latin typeface="Nexa Bold"/>
              </a:rPr>
              <a:t>poner el foco en un elemento: </a:t>
            </a:r>
            <a:r>
              <a:rPr lang="es-ES" sz="1400" dirty="0" smtClean="0">
                <a:solidFill>
                  <a:srgbClr val="D1D426"/>
                </a:solidFill>
                <a:latin typeface="Nexa Bold"/>
              </a:rPr>
              <a:t>.</a:t>
            </a:r>
            <a:r>
              <a:rPr lang="es-ES" sz="1400" dirty="0" err="1" smtClean="0">
                <a:solidFill>
                  <a:srgbClr val="D1D426"/>
                </a:solidFill>
                <a:latin typeface="Nexa Bold"/>
              </a:rPr>
              <a:t>focus</a:t>
            </a:r>
            <a:r>
              <a:rPr lang="es-ES" sz="1400" dirty="0">
                <a:solidFill>
                  <a:srgbClr val="D1D426"/>
                </a:solidFill>
                <a:latin typeface="Nexa Bold"/>
              </a:rPr>
              <a:t>();</a:t>
            </a:r>
            <a:r>
              <a:rPr lang="es-ES" sz="1400" dirty="0">
                <a:solidFill>
                  <a:srgbClr val="7F7F7F"/>
                </a:solidFill>
                <a:latin typeface="Nexa Bold"/>
              </a:rPr>
              <a:t> - solo elementos que lo permitan</a:t>
            </a:r>
            <a:r>
              <a:rPr lang="es-ES" sz="1400" dirty="0" smtClean="0">
                <a:solidFill>
                  <a:srgbClr val="7F7F7F"/>
                </a:solidFill>
                <a:latin typeface="Nexa Bold"/>
              </a:rPr>
              <a:t>.</a:t>
            </a:r>
          </a:p>
          <a:p>
            <a:pPr algn="r"/>
            <a:endParaRPr lang="es-ES" sz="1400" dirty="0">
              <a:solidFill>
                <a:srgbClr val="7F7F7F"/>
              </a:solidFill>
              <a:latin typeface="Nexa Bold"/>
            </a:endParaRPr>
          </a:p>
          <a:p>
            <a:pPr algn="r"/>
            <a:r>
              <a:rPr lang="es-ES" sz="1400" dirty="0">
                <a:solidFill>
                  <a:srgbClr val="7F7F7F"/>
                </a:solidFill>
                <a:latin typeface="Nexa Bold"/>
              </a:rPr>
              <a:t>Evento </a:t>
            </a:r>
            <a:r>
              <a:rPr lang="es-ES" sz="1400" dirty="0" smtClean="0">
                <a:solidFill>
                  <a:srgbClr val="7F7F7F"/>
                </a:solidFill>
                <a:latin typeface="Nexa Bold"/>
              </a:rPr>
              <a:t>pulsar un tecla: </a:t>
            </a:r>
            <a:r>
              <a:rPr lang="es-ES" sz="1400" dirty="0" smtClean="0">
                <a:solidFill>
                  <a:srgbClr val="D1D426"/>
                </a:solidFill>
                <a:latin typeface="Nexa Bold"/>
              </a:rPr>
              <a:t>.</a:t>
            </a:r>
            <a:r>
              <a:rPr lang="es-ES" sz="1400" dirty="0" err="1">
                <a:solidFill>
                  <a:srgbClr val="D1D426"/>
                </a:solidFill>
                <a:latin typeface="Nexa Bold"/>
              </a:rPr>
              <a:t>keydown</a:t>
            </a:r>
            <a:r>
              <a:rPr lang="es-ES" sz="1400" dirty="0">
                <a:solidFill>
                  <a:srgbClr val="D1D426"/>
                </a:solidFill>
                <a:latin typeface="Nexa Bold"/>
              </a:rPr>
              <a:t>();</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Efectos</a:t>
            </a:r>
          </a:p>
        </p:txBody>
      </p:sp>
      <p:sp>
        <p:nvSpPr>
          <p:cNvPr id="4" name="Rectángulo 3"/>
          <p:cNvSpPr/>
          <p:nvPr/>
        </p:nvSpPr>
        <p:spPr>
          <a:xfrm>
            <a:off x="457200" y="1155700"/>
            <a:ext cx="8229600" cy="517525"/>
          </a:xfrm>
          <a:prstGeom prst="rect">
            <a:avLst/>
          </a:prstGeom>
        </p:spPr>
        <p:txBody>
          <a:bodyPr>
            <a:spAutoFit/>
          </a:bodyPr>
          <a:lstStyle/>
          <a:p>
            <a:r>
              <a:rPr lang="es-ES" sz="1400">
                <a:latin typeface="Nexa Light"/>
              </a:rPr>
              <a:t>Existen métodos que permiten dotar de movilidad a los elementos HTML, de forma sencilla y atractiva.</a:t>
            </a:r>
          </a:p>
        </p:txBody>
      </p:sp>
      <p:sp>
        <p:nvSpPr>
          <p:cNvPr id="2" name="Rectángulo 2"/>
          <p:cNvSpPr/>
          <p:nvPr/>
        </p:nvSpPr>
        <p:spPr>
          <a:xfrm>
            <a:off x="831850" y="1630363"/>
            <a:ext cx="7480300" cy="4185761"/>
          </a:xfrm>
          <a:prstGeom prst="rect">
            <a:avLst/>
          </a:prstGeom>
        </p:spPr>
        <p:txBody>
          <a:bodyPr>
            <a:spAutoFit/>
          </a:bodyPr>
          <a:lstStyle/>
          <a:p>
            <a:pPr algn="r"/>
            <a:r>
              <a:rPr lang="es-ES" sz="1400" dirty="0" smtClean="0">
                <a:solidFill>
                  <a:srgbClr val="7F7F7F"/>
                </a:solidFill>
                <a:latin typeface="Nexa Bold"/>
              </a:rPr>
              <a:t>Mostrar u ocultar elementos aplicando transparencia: </a:t>
            </a:r>
            <a:r>
              <a:rPr lang="es-ES" sz="1400" dirty="0" smtClean="0">
                <a:solidFill>
                  <a:srgbClr val="D1D426"/>
                </a:solidFill>
                <a:latin typeface="Nexa Bold"/>
              </a:rPr>
              <a:t>.</a:t>
            </a:r>
            <a:r>
              <a:rPr lang="es-ES" sz="1400" dirty="0" err="1" smtClean="0">
                <a:solidFill>
                  <a:srgbClr val="D1D426"/>
                </a:solidFill>
                <a:latin typeface="Nexa Bold"/>
              </a:rPr>
              <a:t>fadeIn</a:t>
            </a:r>
            <a:r>
              <a:rPr lang="es-ES" sz="1400" dirty="0" smtClean="0">
                <a:solidFill>
                  <a:srgbClr val="D1D426"/>
                </a:solidFill>
                <a:latin typeface="Nexa Bold"/>
              </a:rPr>
              <a:t>(</a:t>
            </a:r>
            <a:r>
              <a:rPr lang="es-ES" sz="1400" dirty="0">
                <a:solidFill>
                  <a:srgbClr val="D1D426"/>
                </a:solidFill>
                <a:latin typeface="Nexa Bold"/>
              </a:rPr>
              <a:t>)</a:t>
            </a:r>
            <a:r>
              <a:rPr lang="es-ES" sz="1400" dirty="0" smtClean="0">
                <a:solidFill>
                  <a:srgbClr val="D1D426"/>
                </a:solidFill>
                <a:latin typeface="Nexa Bold"/>
              </a:rPr>
              <a:t>; .</a:t>
            </a:r>
            <a:r>
              <a:rPr lang="es-ES" sz="1400" dirty="0" err="1" smtClean="0">
                <a:solidFill>
                  <a:srgbClr val="D1D426"/>
                </a:solidFill>
                <a:latin typeface="Nexa Bold"/>
              </a:rPr>
              <a:t>fadeOut</a:t>
            </a:r>
            <a:r>
              <a:rPr lang="es-ES" sz="1400" dirty="0" smtClean="0">
                <a:solidFill>
                  <a:srgbClr val="D1D426"/>
                </a:solidFill>
                <a:latin typeface="Nexa Bold"/>
              </a:rPr>
              <a:t>(); .</a:t>
            </a:r>
            <a:r>
              <a:rPr lang="es-ES" sz="1400" dirty="0" err="1" smtClean="0">
                <a:solidFill>
                  <a:srgbClr val="D1D426"/>
                </a:solidFill>
                <a:latin typeface="Nexa Bold"/>
              </a:rPr>
              <a:t>fadeToggle</a:t>
            </a:r>
            <a:r>
              <a:rPr lang="es-ES" sz="1400" dirty="0" smtClean="0">
                <a:solidFill>
                  <a:srgbClr val="D1D426"/>
                </a:solidFill>
                <a:latin typeface="Nexa Bold"/>
              </a:rPr>
              <a:t>();</a:t>
            </a:r>
            <a:endParaRPr lang="es-ES" sz="1400" dirty="0">
              <a:solidFill>
                <a:srgbClr val="D1D426"/>
              </a:solidFill>
              <a:latin typeface="Nexa Bold"/>
            </a:endParaRPr>
          </a:p>
          <a:p>
            <a:pPr algn="r"/>
            <a:endParaRPr lang="es-ES" sz="1400" dirty="0">
              <a:solidFill>
                <a:srgbClr val="D1D426"/>
              </a:solidFill>
              <a:latin typeface="Nexa Bold"/>
            </a:endParaRPr>
          </a:p>
          <a:p>
            <a:pPr algn="r"/>
            <a:r>
              <a:rPr lang="es-ES" sz="1400" dirty="0" smtClean="0">
                <a:solidFill>
                  <a:srgbClr val="7F7F7F"/>
                </a:solidFill>
                <a:latin typeface="Nexa Bold"/>
              </a:rPr>
              <a:t>Mostrar u ocultar elementos realizando un ‘</a:t>
            </a:r>
            <a:r>
              <a:rPr lang="es-ES" sz="1400" dirty="0" err="1" smtClean="0">
                <a:solidFill>
                  <a:srgbClr val="7F7F7F"/>
                </a:solidFill>
                <a:latin typeface="Nexa Bold"/>
              </a:rPr>
              <a:t>display:block</a:t>
            </a:r>
            <a:r>
              <a:rPr lang="es-ES" sz="1400" dirty="0" smtClean="0">
                <a:solidFill>
                  <a:srgbClr val="7F7F7F"/>
                </a:solidFill>
                <a:latin typeface="Nexa Bold"/>
              </a:rPr>
              <a:t>’ o ‘</a:t>
            </a:r>
            <a:r>
              <a:rPr lang="es-ES" sz="1400" dirty="0" err="1" smtClean="0">
                <a:solidFill>
                  <a:srgbClr val="7F7F7F"/>
                </a:solidFill>
                <a:latin typeface="Nexa Bold"/>
              </a:rPr>
              <a:t>display:none</a:t>
            </a:r>
            <a:r>
              <a:rPr lang="es-ES" sz="1400" dirty="0" smtClean="0">
                <a:solidFill>
                  <a:srgbClr val="7F7F7F"/>
                </a:solidFill>
                <a:latin typeface="Nexa Bold"/>
              </a:rPr>
              <a:t>’: </a:t>
            </a:r>
            <a:r>
              <a:rPr lang="es-ES" sz="1400" dirty="0" smtClean="0">
                <a:solidFill>
                  <a:srgbClr val="D1D426"/>
                </a:solidFill>
                <a:latin typeface="Nexa Bold"/>
              </a:rPr>
              <a:t>.show();, </a:t>
            </a:r>
            <a:r>
              <a:rPr lang="es-ES" sz="1400" dirty="0" err="1" smtClean="0">
                <a:solidFill>
                  <a:srgbClr val="D1D426"/>
                </a:solidFill>
                <a:latin typeface="Nexa Bold"/>
              </a:rPr>
              <a:t>hide</a:t>
            </a:r>
            <a:r>
              <a:rPr lang="es-ES" sz="1400" dirty="0">
                <a:solidFill>
                  <a:srgbClr val="D1D426"/>
                </a:solidFill>
                <a:latin typeface="Nexa Bold"/>
              </a:rPr>
              <a:t>()</a:t>
            </a:r>
            <a:r>
              <a:rPr lang="es-ES" sz="1400" dirty="0" smtClean="0">
                <a:solidFill>
                  <a:srgbClr val="D1D426"/>
                </a:solidFill>
                <a:latin typeface="Nexa Bold"/>
              </a:rPr>
              <a:t>; </a:t>
            </a:r>
            <a:r>
              <a:rPr lang="es-ES" sz="1400" dirty="0" err="1" smtClean="0">
                <a:solidFill>
                  <a:srgbClr val="D1D426"/>
                </a:solidFill>
                <a:latin typeface="Nexa Bold"/>
              </a:rPr>
              <a:t>toggle</a:t>
            </a:r>
            <a:r>
              <a:rPr lang="es-ES" sz="1400" dirty="0" smtClean="0">
                <a:solidFill>
                  <a:srgbClr val="D1D426"/>
                </a:solidFill>
                <a:latin typeface="Nexa Bold"/>
              </a:rPr>
              <a:t>();</a:t>
            </a:r>
            <a:endParaRPr lang="es-ES" sz="1400" dirty="0">
              <a:solidFill>
                <a:srgbClr val="D1D426"/>
              </a:solidFill>
              <a:latin typeface="Nexa Bold"/>
            </a:endParaRPr>
          </a:p>
          <a:p>
            <a:pPr algn="r"/>
            <a:endParaRPr lang="es-ES" sz="1400" dirty="0">
              <a:solidFill>
                <a:srgbClr val="D1D426"/>
              </a:solidFill>
              <a:latin typeface="Nexa Bold"/>
            </a:endParaRPr>
          </a:p>
          <a:p>
            <a:pPr algn="r"/>
            <a:r>
              <a:rPr lang="es-ES" sz="1400" dirty="0" smtClean="0">
                <a:solidFill>
                  <a:srgbClr val="7F7F7F"/>
                </a:solidFill>
                <a:latin typeface="Nexa Bold"/>
              </a:rPr>
              <a:t>Aplicación de una serie de cambios en atributos CSS de manera que el ajuste se produce en el tiempo, no ‘de golpe’, de forma que los elementos cambian de forma ‘animada’: </a:t>
            </a:r>
            <a:r>
              <a:rPr lang="es-ES" sz="1400" dirty="0" smtClean="0">
                <a:solidFill>
                  <a:srgbClr val="D1D426"/>
                </a:solidFill>
                <a:latin typeface="Nexa Bold"/>
              </a:rPr>
              <a:t>.</a:t>
            </a:r>
            <a:r>
              <a:rPr lang="es-ES" sz="1400" dirty="0" err="1" smtClean="0">
                <a:solidFill>
                  <a:srgbClr val="D1D426"/>
                </a:solidFill>
                <a:latin typeface="Nexa Bold"/>
              </a:rPr>
              <a:t>animate</a:t>
            </a:r>
            <a:r>
              <a:rPr lang="es-ES" sz="1400" dirty="0">
                <a:solidFill>
                  <a:srgbClr val="D1D426"/>
                </a:solidFill>
                <a:latin typeface="Nexa Bold"/>
              </a:rPr>
              <a:t>()</a:t>
            </a:r>
            <a:r>
              <a:rPr lang="es-ES" sz="1400" dirty="0" smtClean="0">
                <a:solidFill>
                  <a:srgbClr val="D1D426"/>
                </a:solidFill>
                <a:latin typeface="Nexa Bold"/>
              </a:rPr>
              <a:t>;</a:t>
            </a:r>
          </a:p>
          <a:p>
            <a:r>
              <a:rPr lang="es-ES" sz="1400" b="1" i="1" dirty="0">
                <a:solidFill>
                  <a:srgbClr val="7F7F7F"/>
                </a:solidFill>
                <a:latin typeface="Nexa Bold"/>
              </a:rPr>
              <a:t>$('#</a:t>
            </a:r>
            <a:r>
              <a:rPr lang="es-ES" sz="1400" b="1" i="1" dirty="0" err="1">
                <a:solidFill>
                  <a:srgbClr val="7F7F7F"/>
                </a:solidFill>
                <a:latin typeface="Nexa Bold"/>
              </a:rPr>
              <a:t>hplogo</a:t>
            </a:r>
            <a:r>
              <a:rPr lang="es-ES" sz="1400" b="1" i="1" dirty="0">
                <a:solidFill>
                  <a:srgbClr val="7F7F7F"/>
                </a:solidFill>
                <a:latin typeface="Nexa Bold"/>
              </a:rPr>
              <a:t>').</a:t>
            </a:r>
            <a:r>
              <a:rPr lang="es-ES" sz="1400" b="1" i="1" dirty="0" err="1">
                <a:solidFill>
                  <a:srgbClr val="7F7F7F"/>
                </a:solidFill>
                <a:latin typeface="Nexa Bold"/>
              </a:rPr>
              <a:t>hover</a:t>
            </a:r>
            <a:r>
              <a:rPr lang="es-ES" sz="1400" b="1" i="1" dirty="0">
                <a:solidFill>
                  <a:srgbClr val="7F7F7F"/>
                </a:solidFill>
                <a:latin typeface="Nexa Bold"/>
              </a:rPr>
              <a:t>(</a:t>
            </a:r>
            <a:r>
              <a:rPr lang="es-ES" sz="1400" b="1" i="1" dirty="0" err="1">
                <a:solidFill>
                  <a:srgbClr val="7F7F7F"/>
                </a:solidFill>
                <a:latin typeface="Nexa Bold"/>
              </a:rPr>
              <a:t>function</a:t>
            </a:r>
            <a:r>
              <a:rPr lang="es-ES" sz="1400" b="1" i="1" dirty="0">
                <a:solidFill>
                  <a:srgbClr val="7F7F7F"/>
                </a:solidFill>
                <a:latin typeface="Nexa Bold"/>
              </a:rPr>
              <a:t>() {</a:t>
            </a:r>
            <a:br>
              <a:rPr lang="es-ES" sz="1400" b="1" i="1" dirty="0">
                <a:solidFill>
                  <a:srgbClr val="7F7F7F"/>
                </a:solidFill>
                <a:latin typeface="Nexa Bold"/>
              </a:rPr>
            </a:br>
            <a:r>
              <a:rPr lang="es-ES" sz="1400" b="1" i="1" dirty="0" smtClean="0">
                <a:solidFill>
                  <a:srgbClr val="7F7F7F"/>
                </a:solidFill>
                <a:latin typeface="Nexa Bold"/>
              </a:rPr>
              <a:t>	$</a:t>
            </a:r>
            <a:r>
              <a:rPr lang="es-ES" sz="1400" b="1" i="1" dirty="0">
                <a:solidFill>
                  <a:srgbClr val="7F7F7F"/>
                </a:solidFill>
                <a:latin typeface="Nexa Bold"/>
              </a:rPr>
              <a:t>('#</a:t>
            </a:r>
            <a:r>
              <a:rPr lang="es-ES" sz="1400" b="1" i="1" dirty="0" err="1">
                <a:solidFill>
                  <a:srgbClr val="7F7F7F"/>
                </a:solidFill>
                <a:latin typeface="Nexa Bold"/>
              </a:rPr>
              <a:t>hplogo</a:t>
            </a:r>
            <a:r>
              <a:rPr lang="es-ES" sz="1400" b="1" i="1" dirty="0">
                <a:solidFill>
                  <a:srgbClr val="7F7F7F"/>
                </a:solidFill>
                <a:latin typeface="Nexa Bold"/>
              </a:rPr>
              <a:t>').</a:t>
            </a:r>
            <a:r>
              <a:rPr lang="es-ES" sz="1400" b="1" i="1" dirty="0" err="1">
                <a:solidFill>
                  <a:srgbClr val="7F7F7F"/>
                </a:solidFill>
                <a:latin typeface="Nexa Bold"/>
              </a:rPr>
              <a:t>animate</a:t>
            </a:r>
            <a:r>
              <a:rPr lang="es-ES" sz="1400" b="1" i="1" dirty="0">
                <a:solidFill>
                  <a:srgbClr val="7F7F7F"/>
                </a:solidFill>
                <a:latin typeface="Nexa Bold"/>
              </a:rPr>
              <a:t>({</a:t>
            </a:r>
            <a:br>
              <a:rPr lang="es-ES" sz="1400" b="1" i="1" dirty="0">
                <a:solidFill>
                  <a:srgbClr val="7F7F7F"/>
                </a:solidFill>
                <a:latin typeface="Nexa Bold"/>
              </a:rPr>
            </a:br>
            <a:r>
              <a:rPr lang="es-ES" sz="1400" b="1" i="1" dirty="0" smtClean="0">
                <a:solidFill>
                  <a:srgbClr val="7F7F7F"/>
                </a:solidFill>
                <a:latin typeface="Nexa Bold"/>
              </a:rPr>
              <a:t>		</a:t>
            </a:r>
            <a:r>
              <a:rPr lang="es-ES" sz="1400" b="1" i="1" dirty="0" err="1" smtClean="0">
                <a:solidFill>
                  <a:srgbClr val="7F7F7F"/>
                </a:solidFill>
                <a:latin typeface="Nexa Bold"/>
              </a:rPr>
              <a:t>opacity</a:t>
            </a:r>
            <a:r>
              <a:rPr lang="es-ES" sz="1400" b="1" i="1" dirty="0">
                <a:solidFill>
                  <a:srgbClr val="7F7F7F"/>
                </a:solidFill>
                <a:latin typeface="Nexa Bold"/>
              </a:rPr>
              <a:t>: 0.25,</a:t>
            </a:r>
            <a:br>
              <a:rPr lang="es-ES" sz="1400" b="1" i="1" dirty="0">
                <a:solidFill>
                  <a:srgbClr val="7F7F7F"/>
                </a:solidFill>
                <a:latin typeface="Nexa Bold"/>
              </a:rPr>
            </a:br>
            <a:r>
              <a:rPr lang="es-ES" sz="1400" b="1" i="1" dirty="0" smtClean="0">
                <a:solidFill>
                  <a:srgbClr val="7F7F7F"/>
                </a:solidFill>
                <a:latin typeface="Nexa Bold"/>
              </a:rPr>
              <a:t>		</a:t>
            </a:r>
            <a:r>
              <a:rPr lang="es-ES" sz="1400" b="1" i="1" dirty="0" err="1" smtClean="0">
                <a:solidFill>
                  <a:srgbClr val="7F7F7F"/>
                </a:solidFill>
                <a:latin typeface="Nexa Bold"/>
              </a:rPr>
              <a:t>left</a:t>
            </a:r>
            <a:r>
              <a:rPr lang="es-ES" sz="1400" b="1" i="1" dirty="0">
                <a:solidFill>
                  <a:srgbClr val="7F7F7F"/>
                </a:solidFill>
                <a:latin typeface="Nexa Bold"/>
              </a:rPr>
              <a:t>: '+=50',</a:t>
            </a:r>
            <a:br>
              <a:rPr lang="es-ES" sz="1400" b="1" i="1" dirty="0">
                <a:solidFill>
                  <a:srgbClr val="7F7F7F"/>
                </a:solidFill>
                <a:latin typeface="Nexa Bold"/>
              </a:rPr>
            </a:br>
            <a:r>
              <a:rPr lang="es-ES" sz="1400" b="1" i="1" dirty="0" smtClean="0">
                <a:solidFill>
                  <a:srgbClr val="7F7F7F"/>
                </a:solidFill>
                <a:latin typeface="Nexa Bold"/>
              </a:rPr>
              <a:t>		</a:t>
            </a:r>
            <a:r>
              <a:rPr lang="es-ES" sz="1400" b="1" i="1" dirty="0" err="1" smtClean="0">
                <a:solidFill>
                  <a:srgbClr val="7F7F7F"/>
                </a:solidFill>
                <a:latin typeface="Nexa Bold"/>
              </a:rPr>
              <a:t>height</a:t>
            </a:r>
            <a:r>
              <a:rPr lang="es-ES" sz="1400" b="1" i="1" dirty="0">
                <a:solidFill>
                  <a:srgbClr val="7F7F7F"/>
                </a:solidFill>
                <a:latin typeface="Nexa Bold"/>
              </a:rPr>
              <a:t>: '</a:t>
            </a:r>
            <a:r>
              <a:rPr lang="es-ES" sz="1400" b="1" i="1" dirty="0" err="1">
                <a:solidFill>
                  <a:srgbClr val="7F7F7F"/>
                </a:solidFill>
                <a:latin typeface="Nexa Bold"/>
              </a:rPr>
              <a:t>toggle</a:t>
            </a:r>
            <a:r>
              <a:rPr lang="es-ES" sz="1400" b="1" i="1" dirty="0">
                <a:solidFill>
                  <a:srgbClr val="7F7F7F"/>
                </a:solidFill>
                <a:latin typeface="Nexa Bold"/>
              </a:rPr>
              <a:t>'</a:t>
            </a:r>
            <a:br>
              <a:rPr lang="es-ES" sz="1400" b="1" i="1" dirty="0">
                <a:solidFill>
                  <a:srgbClr val="7F7F7F"/>
                </a:solidFill>
                <a:latin typeface="Nexa Bold"/>
              </a:rPr>
            </a:br>
            <a:r>
              <a:rPr lang="es-ES" sz="1400" b="1" i="1" dirty="0" smtClean="0">
                <a:solidFill>
                  <a:srgbClr val="7F7F7F"/>
                </a:solidFill>
                <a:latin typeface="Nexa Bold"/>
              </a:rPr>
              <a:t>	}</a:t>
            </a:r>
            <a:r>
              <a:rPr lang="es-ES" sz="1400" b="1" i="1" dirty="0">
                <a:solidFill>
                  <a:srgbClr val="7F7F7F"/>
                </a:solidFill>
                <a:latin typeface="Nexa Bold"/>
              </a:rPr>
              <a:t>, 5000, </a:t>
            </a:r>
            <a:r>
              <a:rPr lang="es-ES" sz="1400" b="1" i="1" dirty="0" err="1">
                <a:solidFill>
                  <a:srgbClr val="7F7F7F"/>
                </a:solidFill>
                <a:latin typeface="Nexa Bold"/>
              </a:rPr>
              <a:t>function</a:t>
            </a:r>
            <a:r>
              <a:rPr lang="es-ES" sz="1400" b="1" i="1" dirty="0">
                <a:solidFill>
                  <a:srgbClr val="7F7F7F"/>
                </a:solidFill>
                <a:latin typeface="Nexa Bold"/>
              </a:rPr>
              <a:t>() {</a:t>
            </a:r>
            <a:br>
              <a:rPr lang="es-ES" sz="1400" b="1" i="1" dirty="0">
                <a:solidFill>
                  <a:srgbClr val="7F7F7F"/>
                </a:solidFill>
                <a:latin typeface="Nexa Bold"/>
              </a:rPr>
            </a:br>
            <a:r>
              <a:rPr lang="es-ES" sz="1400" b="1" i="1" dirty="0" smtClean="0">
                <a:solidFill>
                  <a:srgbClr val="7F7F7F"/>
                </a:solidFill>
                <a:latin typeface="Nexa Bold"/>
              </a:rPr>
              <a:t>	}</a:t>
            </a:r>
            <a:r>
              <a:rPr lang="es-ES" sz="1400" b="1" i="1" dirty="0">
                <a:solidFill>
                  <a:srgbClr val="7F7F7F"/>
                </a:solidFill>
                <a:latin typeface="Nexa Bold"/>
              </a:rPr>
              <a:t>);</a:t>
            </a:r>
            <a:br>
              <a:rPr lang="es-ES" sz="1400" b="1" i="1" dirty="0">
                <a:solidFill>
                  <a:srgbClr val="7F7F7F"/>
                </a:solidFill>
                <a:latin typeface="Nexa Bold"/>
              </a:rPr>
            </a:br>
            <a:r>
              <a:rPr lang="es-ES" sz="1400" b="1" i="1" dirty="0">
                <a:solidFill>
                  <a:srgbClr val="7F7F7F"/>
                </a:solidFill>
                <a:latin typeface="Nexa Bold"/>
              </a:rPr>
              <a:t>});</a:t>
            </a:r>
          </a:p>
          <a:p>
            <a:pPr algn="r"/>
            <a:endParaRPr lang="es-ES" sz="1400" dirty="0">
              <a:solidFill>
                <a:srgbClr val="D1D426"/>
              </a:solidFill>
              <a:latin typeface="Nexa Bold"/>
            </a:endParaRPr>
          </a:p>
          <a:p>
            <a:pPr algn="r"/>
            <a:r>
              <a:rPr lang="es-ES" sz="1400" dirty="0" smtClean="0">
                <a:solidFill>
                  <a:srgbClr val="7F7F7F"/>
                </a:solidFill>
                <a:latin typeface="Nexa Bold"/>
              </a:rPr>
              <a:t>Desplazar hacia abajo o hacia arriba elementos: </a:t>
            </a:r>
            <a:r>
              <a:rPr lang="es-ES" sz="1400" dirty="0" smtClean="0">
                <a:solidFill>
                  <a:srgbClr val="D1D426"/>
                </a:solidFill>
                <a:latin typeface="Nexa Bold"/>
              </a:rPr>
              <a:t>.</a:t>
            </a:r>
            <a:r>
              <a:rPr lang="es-ES" sz="1400" dirty="0" err="1" smtClean="0">
                <a:solidFill>
                  <a:srgbClr val="D1D426"/>
                </a:solidFill>
                <a:latin typeface="Nexa Bold"/>
              </a:rPr>
              <a:t>slideDown</a:t>
            </a:r>
            <a:r>
              <a:rPr lang="es-ES" sz="1400" dirty="0" smtClean="0">
                <a:solidFill>
                  <a:srgbClr val="D1D426"/>
                </a:solidFill>
                <a:latin typeface="Nexa Bold"/>
              </a:rPr>
              <a:t>(); .</a:t>
            </a:r>
            <a:r>
              <a:rPr lang="es-ES" sz="1400" dirty="0" err="1" smtClean="0">
                <a:solidFill>
                  <a:srgbClr val="D1D426"/>
                </a:solidFill>
                <a:latin typeface="Nexa Bold"/>
              </a:rPr>
              <a:t>slideTop</a:t>
            </a:r>
            <a:r>
              <a:rPr lang="es-ES" sz="1400" dirty="0" smtClean="0">
                <a:solidFill>
                  <a:srgbClr val="D1D426"/>
                </a:solidFill>
                <a:latin typeface="Nexa Bold"/>
              </a:rPr>
              <a:t>(); </a:t>
            </a:r>
            <a:r>
              <a:rPr lang="es-ES" sz="1400" dirty="0" err="1" smtClean="0">
                <a:solidFill>
                  <a:srgbClr val="D1D426"/>
                </a:solidFill>
                <a:latin typeface="Nexa Bold"/>
              </a:rPr>
              <a:t>slideToggle</a:t>
            </a:r>
            <a:r>
              <a:rPr lang="es-ES" sz="1400" dirty="0" smtClean="0">
                <a:solidFill>
                  <a:srgbClr val="D1D426"/>
                </a:solidFill>
                <a:latin typeface="Nexa Bold"/>
              </a:rPr>
              <a:t>();</a:t>
            </a:r>
            <a:endParaRPr lang="es-ES" sz="1400" dirty="0">
              <a:solidFill>
                <a:srgbClr val="D1D426"/>
              </a:solidFill>
              <a:latin typeface="Nexa Bold"/>
            </a:endParaRPr>
          </a:p>
          <a:p>
            <a:pPr algn="r"/>
            <a:endParaRPr lang="es-ES" sz="1400" dirty="0">
              <a:solidFill>
                <a:srgbClr val="7F7F7F"/>
              </a:solidFill>
              <a:latin typeface="Nexa Bold"/>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p:cNvSpPr txBox="1">
            <a:spLocks/>
          </p:cNvSpPr>
          <p:nvPr/>
        </p:nvSpPr>
        <p:spPr>
          <a:xfrm>
            <a:off x="457200" y="1600200"/>
            <a:ext cx="8229600" cy="690563"/>
          </a:xfrm>
          <a:prstGeom prst="rect">
            <a:avLst/>
          </a:prstGeom>
        </p:spPr>
        <p:txBody>
          <a:bodyPr>
            <a:normAutofit/>
          </a:bodyPr>
          <a:lstStyle/>
          <a:p>
            <a:pPr algn="r">
              <a:spcBef>
                <a:spcPct val="20000"/>
              </a:spcBef>
              <a:buFont typeface="Arial" charset="0"/>
              <a:buNone/>
            </a:pPr>
            <a:r>
              <a:rPr lang="es-ES" sz="2800">
                <a:solidFill>
                  <a:srgbClr val="404040"/>
                </a:solidFill>
                <a:latin typeface="Nexa Light"/>
                <a:ea typeface="Nexa Light"/>
                <a:cs typeface="Nexa Light"/>
              </a:rPr>
              <a:t>Underscore</a:t>
            </a:r>
          </a:p>
        </p:txBody>
      </p:sp>
      <p:sp>
        <p:nvSpPr>
          <p:cNvPr id="3" name="Rectángulo 2"/>
          <p:cNvSpPr/>
          <p:nvPr/>
        </p:nvSpPr>
        <p:spPr>
          <a:xfrm>
            <a:off x="457200" y="2082800"/>
            <a:ext cx="8229600" cy="338138"/>
          </a:xfrm>
          <a:prstGeom prst="rect">
            <a:avLst/>
          </a:prstGeom>
        </p:spPr>
        <p:txBody>
          <a:bodyPr>
            <a:spAutoFit/>
          </a:bodyPr>
          <a:lstStyle/>
          <a:p>
            <a:pPr algn="r"/>
            <a:r>
              <a:rPr lang="en-US" sz="1600">
                <a:solidFill>
                  <a:srgbClr val="595959"/>
                </a:solidFill>
                <a:latin typeface="Nexa Light"/>
                <a:ea typeface="Nexa Light"/>
                <a:cs typeface="Nexa Light"/>
              </a:rPr>
              <a:t>Complementa a jQuery y da soporte a backbone</a:t>
            </a:r>
            <a:endParaRPr lang="es-ES" sz="1600">
              <a:solidFill>
                <a:srgbClr val="595959"/>
              </a:solidFill>
              <a:latin typeface="Nexa Light"/>
              <a:ea typeface="Nexa Light"/>
              <a:cs typeface="Nexa Light"/>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p:cNvSpPr txBox="1">
            <a:spLocks/>
          </p:cNvSpPr>
          <p:nvPr/>
        </p:nvSpPr>
        <p:spPr>
          <a:xfrm>
            <a:off x="457200" y="614363"/>
            <a:ext cx="8229600" cy="690562"/>
          </a:xfrm>
          <a:prstGeom prst="rect">
            <a:avLst/>
          </a:prstGeom>
        </p:spPr>
        <p:txBody>
          <a:bodyPr>
            <a:normAutofit fontScale="85000" lnSpcReduction="10000"/>
          </a:bodyPr>
          <a:lstStyle/>
          <a:p>
            <a:pPr>
              <a:spcBef>
                <a:spcPct val="20000"/>
              </a:spcBef>
              <a:buFont typeface="Arial" charset="0"/>
              <a:buNone/>
            </a:pPr>
            <a:r>
              <a:rPr lang="es-ES" sz="3200">
                <a:solidFill>
                  <a:srgbClr val="404040"/>
                </a:solidFill>
                <a:latin typeface="Nexa Light"/>
                <a:ea typeface="Nexa Light"/>
                <a:cs typeface="Nexa Light"/>
              </a:rPr>
              <a:t>Complementa a jQuery y da soporte a backbone </a:t>
            </a:r>
          </a:p>
        </p:txBody>
      </p:sp>
      <p:sp>
        <p:nvSpPr>
          <p:cNvPr id="4" name="Rectángulo 3"/>
          <p:cNvSpPr/>
          <p:nvPr/>
        </p:nvSpPr>
        <p:spPr>
          <a:xfrm>
            <a:off x="457200" y="1155700"/>
            <a:ext cx="8229600" cy="307777"/>
          </a:xfrm>
          <a:prstGeom prst="rect">
            <a:avLst/>
          </a:prstGeom>
        </p:spPr>
        <p:txBody>
          <a:bodyPr>
            <a:spAutoFit/>
          </a:bodyPr>
          <a:lstStyle/>
          <a:p>
            <a:r>
              <a:rPr lang="es-ES" sz="1400" dirty="0" smtClean="0">
                <a:solidFill>
                  <a:srgbClr val="595959"/>
                </a:solidFill>
                <a:latin typeface="Nexa Light"/>
                <a:ea typeface="Nexa Light"/>
                <a:cs typeface="Nexa Light"/>
              </a:rPr>
              <a:t>Librería </a:t>
            </a:r>
            <a:r>
              <a:rPr lang="es-ES" sz="1400" dirty="0">
                <a:solidFill>
                  <a:srgbClr val="595959"/>
                </a:solidFill>
                <a:latin typeface="Nexa Light"/>
                <a:ea typeface="Nexa Light"/>
                <a:cs typeface="Nexa Light"/>
              </a:rPr>
              <a:t>de utilidades </a:t>
            </a:r>
            <a:r>
              <a:rPr lang="es-ES" sz="1400" dirty="0" err="1">
                <a:solidFill>
                  <a:srgbClr val="595959"/>
                </a:solidFill>
                <a:latin typeface="Nexa Light"/>
                <a:ea typeface="Nexa Light"/>
                <a:cs typeface="Nexa Light"/>
              </a:rPr>
              <a:t>Javascript</a:t>
            </a:r>
            <a:r>
              <a:rPr lang="es-ES" sz="1400" dirty="0">
                <a:solidFill>
                  <a:srgbClr val="595959"/>
                </a:solidFill>
                <a:latin typeface="Nexa Light"/>
                <a:ea typeface="Nexa Light"/>
                <a:cs typeface="Nexa Light"/>
              </a:rPr>
              <a:t> utilizada por el núcleo de </a:t>
            </a:r>
            <a:r>
              <a:rPr lang="es-ES" sz="1400" dirty="0" err="1">
                <a:solidFill>
                  <a:srgbClr val="595959"/>
                </a:solidFill>
                <a:latin typeface="Nexa Light"/>
                <a:ea typeface="Nexa Light"/>
                <a:cs typeface="Nexa Light"/>
              </a:rPr>
              <a:t>Backbone.js</a:t>
            </a:r>
            <a:endParaRPr lang="es-ES" sz="1400" dirty="0">
              <a:solidFill>
                <a:srgbClr val="595959"/>
              </a:solidFill>
              <a:latin typeface="Nexa Light"/>
              <a:ea typeface="Nexa Light"/>
              <a:cs typeface="Nexa Light"/>
            </a:endParaRPr>
          </a:p>
        </p:txBody>
      </p:sp>
      <p:sp>
        <p:nvSpPr>
          <p:cNvPr id="44066" name="Rectángulo 13"/>
          <p:cNvSpPr>
            <a:spLocks noChangeArrowheads="1"/>
          </p:cNvSpPr>
          <p:nvPr/>
        </p:nvSpPr>
        <p:spPr bwMode="auto">
          <a:xfrm>
            <a:off x="457200" y="2479675"/>
            <a:ext cx="3034680" cy="641350"/>
          </a:xfrm>
          <a:prstGeom prst="rect">
            <a:avLst/>
          </a:prstGeom>
          <a:noFill/>
          <a:ln w="9525">
            <a:noFill/>
            <a:miter lim="800000"/>
            <a:headEnd/>
            <a:tailEnd/>
          </a:ln>
        </p:spPr>
        <p:txBody>
          <a:bodyPr wrap="square">
            <a:spAutoFit/>
          </a:bodyPr>
          <a:lstStyle/>
          <a:p>
            <a:r>
              <a:rPr lang="en-US" dirty="0">
                <a:solidFill>
                  <a:srgbClr val="FFCB04"/>
                </a:solidFill>
                <a:latin typeface="Nexa Light"/>
                <a:ea typeface="Nexa Light"/>
                <a:cs typeface="Nexa Light"/>
              </a:rPr>
              <a:t>INDEPENDIENTE DE OTROS FRAMES</a:t>
            </a:r>
            <a:endParaRPr lang="es-ES" dirty="0">
              <a:solidFill>
                <a:srgbClr val="FFCB04"/>
              </a:solidFill>
              <a:latin typeface="Nexa Light"/>
              <a:ea typeface="Nexa Light"/>
              <a:cs typeface="Nexa Light"/>
            </a:endParaRPr>
          </a:p>
        </p:txBody>
      </p:sp>
      <p:sp>
        <p:nvSpPr>
          <p:cNvPr id="44067" name="Rectángulo 13"/>
          <p:cNvSpPr>
            <a:spLocks noChangeArrowheads="1"/>
          </p:cNvSpPr>
          <p:nvPr/>
        </p:nvSpPr>
        <p:spPr bwMode="auto">
          <a:xfrm>
            <a:off x="473075" y="4495800"/>
            <a:ext cx="2501900" cy="366713"/>
          </a:xfrm>
          <a:prstGeom prst="rect">
            <a:avLst/>
          </a:prstGeom>
          <a:noFill/>
          <a:ln w="9525">
            <a:noFill/>
            <a:miter lim="800000"/>
            <a:headEnd/>
            <a:tailEnd/>
          </a:ln>
        </p:spPr>
        <p:txBody>
          <a:bodyPr>
            <a:spAutoFit/>
          </a:bodyPr>
          <a:lstStyle/>
          <a:p>
            <a:r>
              <a:rPr lang="en-US" dirty="0">
                <a:solidFill>
                  <a:srgbClr val="FFCB04"/>
                </a:solidFill>
                <a:latin typeface="Nexa Light"/>
                <a:ea typeface="Nexa Light"/>
                <a:cs typeface="Nexa Light"/>
              </a:rPr>
              <a:t>FÁCIL DE UTILIZAR</a:t>
            </a:r>
            <a:endParaRPr lang="es-ES" dirty="0">
              <a:solidFill>
                <a:srgbClr val="FFCB04"/>
              </a:solidFill>
              <a:latin typeface="Nexa Light"/>
              <a:ea typeface="Nexa Light"/>
              <a:cs typeface="Nexa Light"/>
            </a:endParaRPr>
          </a:p>
        </p:txBody>
      </p:sp>
      <p:sp>
        <p:nvSpPr>
          <p:cNvPr id="44068" name="Rectángulo 13"/>
          <p:cNvSpPr>
            <a:spLocks noChangeArrowheads="1"/>
          </p:cNvSpPr>
          <p:nvPr/>
        </p:nvSpPr>
        <p:spPr bwMode="auto">
          <a:xfrm>
            <a:off x="4579938" y="2479675"/>
            <a:ext cx="3592462" cy="923330"/>
          </a:xfrm>
          <a:prstGeom prst="rect">
            <a:avLst/>
          </a:prstGeom>
          <a:noFill/>
          <a:ln w="9525">
            <a:noFill/>
            <a:miter lim="800000"/>
            <a:headEnd/>
            <a:tailEnd/>
          </a:ln>
        </p:spPr>
        <p:txBody>
          <a:bodyPr wrap="square">
            <a:spAutoFit/>
          </a:bodyPr>
          <a:lstStyle/>
          <a:p>
            <a:r>
              <a:rPr lang="en-US" dirty="0">
                <a:solidFill>
                  <a:srgbClr val="FFCB04"/>
                </a:solidFill>
                <a:latin typeface="Nexa Light"/>
                <a:ea typeface="Nexa Light"/>
                <a:cs typeface="Nexa Light"/>
              </a:rPr>
              <a:t>DELEGA EN MÉTODOS NATIVOS DE LOS NAVEGADORES</a:t>
            </a:r>
            <a:endParaRPr lang="es-ES" dirty="0">
              <a:solidFill>
                <a:srgbClr val="FFCB04"/>
              </a:solidFill>
              <a:latin typeface="Nexa Light"/>
              <a:ea typeface="Nexa Light"/>
              <a:cs typeface="Nexa Light"/>
            </a:endParaRPr>
          </a:p>
        </p:txBody>
      </p:sp>
      <p:sp>
        <p:nvSpPr>
          <p:cNvPr id="15" name="Rectángulo 14"/>
          <p:cNvSpPr/>
          <p:nvPr/>
        </p:nvSpPr>
        <p:spPr>
          <a:xfrm>
            <a:off x="4529138" y="5173663"/>
            <a:ext cx="2501900" cy="765175"/>
          </a:xfrm>
          <a:prstGeom prst="rect">
            <a:avLst/>
          </a:prstGeom>
        </p:spPr>
        <p:txBody>
          <a:bodyPr>
            <a:spAutoFit/>
          </a:bodyPr>
          <a:lstStyle/>
          <a:p>
            <a:r>
              <a:rPr lang="es-ES" sz="1100" dirty="0">
                <a:solidFill>
                  <a:srgbClr val="7F7F7F"/>
                </a:solidFill>
                <a:cs typeface="Arial" charset="0"/>
              </a:rPr>
              <a:t>Colecciones</a:t>
            </a:r>
          </a:p>
          <a:p>
            <a:r>
              <a:rPr lang="es-ES" sz="1100" dirty="0" err="1">
                <a:solidFill>
                  <a:srgbClr val="7F7F7F"/>
                </a:solidFill>
                <a:cs typeface="Arial" charset="0"/>
              </a:rPr>
              <a:t>Arrays</a:t>
            </a:r>
            <a:endParaRPr lang="es-ES" sz="1100" dirty="0">
              <a:solidFill>
                <a:srgbClr val="7F7F7F"/>
              </a:solidFill>
              <a:cs typeface="Arial" charset="0"/>
            </a:endParaRPr>
          </a:p>
          <a:p>
            <a:r>
              <a:rPr lang="es-ES" sz="1100" dirty="0">
                <a:solidFill>
                  <a:srgbClr val="7F7F7F"/>
                </a:solidFill>
                <a:cs typeface="Arial" charset="0"/>
              </a:rPr>
              <a:t>Funciones</a:t>
            </a:r>
          </a:p>
          <a:p>
            <a:r>
              <a:rPr lang="es-ES" sz="1100" dirty="0">
                <a:solidFill>
                  <a:srgbClr val="7F7F7F"/>
                </a:solidFill>
                <a:cs typeface="Arial" charset="0"/>
              </a:rPr>
              <a:t>Utilidades</a:t>
            </a:r>
          </a:p>
        </p:txBody>
      </p:sp>
      <p:sp>
        <p:nvSpPr>
          <p:cNvPr id="44070" name="Rectángulo 13"/>
          <p:cNvSpPr>
            <a:spLocks noChangeArrowheads="1"/>
          </p:cNvSpPr>
          <p:nvPr/>
        </p:nvSpPr>
        <p:spPr bwMode="auto">
          <a:xfrm>
            <a:off x="4529138" y="4495800"/>
            <a:ext cx="2501900" cy="641350"/>
          </a:xfrm>
          <a:prstGeom prst="rect">
            <a:avLst/>
          </a:prstGeom>
          <a:noFill/>
          <a:ln w="9525">
            <a:noFill/>
            <a:miter lim="800000"/>
            <a:headEnd/>
            <a:tailEnd/>
          </a:ln>
        </p:spPr>
        <p:txBody>
          <a:bodyPr>
            <a:spAutoFit/>
          </a:bodyPr>
          <a:lstStyle/>
          <a:p>
            <a:r>
              <a:rPr lang="en-US" dirty="0">
                <a:solidFill>
                  <a:srgbClr val="FFCB04"/>
                </a:solidFill>
                <a:latin typeface="Nexa Light"/>
                <a:ea typeface="Nexa Light"/>
                <a:cs typeface="Nexa Light"/>
              </a:rPr>
              <a:t>BLOQUES DE TRABAJO</a:t>
            </a:r>
            <a:endParaRPr lang="es-ES" dirty="0">
              <a:solidFill>
                <a:srgbClr val="FFCB04"/>
              </a:solidFill>
              <a:latin typeface="Nexa Light"/>
              <a:ea typeface="Nexa Light"/>
              <a:cs typeface="Nexa Light"/>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p:cNvSpPr txBox="1">
            <a:spLocks/>
          </p:cNvSpPr>
          <p:nvPr/>
        </p:nvSpPr>
        <p:spPr>
          <a:xfrm>
            <a:off x="457200" y="1600200"/>
            <a:ext cx="8229600" cy="690563"/>
          </a:xfrm>
          <a:prstGeom prst="rect">
            <a:avLst/>
          </a:prstGeom>
        </p:spPr>
        <p:txBody>
          <a:bodyPr>
            <a:normAutofit/>
          </a:bodyPr>
          <a:lstStyle/>
          <a:p>
            <a:pPr algn="r">
              <a:spcBef>
                <a:spcPct val="20000"/>
              </a:spcBef>
              <a:buFont typeface="Arial" charset="0"/>
              <a:buNone/>
            </a:pPr>
            <a:r>
              <a:rPr lang="es-ES" sz="2800">
                <a:solidFill>
                  <a:srgbClr val="404040"/>
                </a:solidFill>
                <a:latin typeface="Nexa Light"/>
                <a:ea typeface="Nexa Light"/>
                <a:cs typeface="Nexa Light"/>
              </a:rPr>
              <a:t>Backbone</a:t>
            </a:r>
          </a:p>
        </p:txBody>
      </p:sp>
      <p:sp>
        <p:nvSpPr>
          <p:cNvPr id="3" name="Rectángulo 2"/>
          <p:cNvSpPr/>
          <p:nvPr/>
        </p:nvSpPr>
        <p:spPr>
          <a:xfrm>
            <a:off x="457200" y="2082800"/>
            <a:ext cx="8229600" cy="2292350"/>
          </a:xfrm>
          <a:prstGeom prst="rect">
            <a:avLst/>
          </a:prstGeom>
        </p:spPr>
        <p:txBody>
          <a:bodyPr>
            <a:spAutoFit/>
          </a:bodyPr>
          <a:lstStyle/>
          <a:p>
            <a:pPr algn="r"/>
            <a:r>
              <a:rPr lang="en-US" sz="1600">
                <a:solidFill>
                  <a:srgbClr val="595959"/>
                </a:solidFill>
                <a:latin typeface="Nexa Light"/>
                <a:ea typeface="Nexa Light"/>
                <a:cs typeface="Nexa Light"/>
              </a:rPr>
              <a:t>¿Porqué backbone?</a:t>
            </a:r>
          </a:p>
          <a:p>
            <a:pPr algn="r"/>
            <a:r>
              <a:rPr lang="en-US" sz="1600">
                <a:solidFill>
                  <a:srgbClr val="595959"/>
                </a:solidFill>
                <a:latin typeface="Nexa Light"/>
                <a:ea typeface="Nexa Light"/>
                <a:cs typeface="Nexa Light"/>
              </a:rPr>
              <a:t>¿Qué es Backbone?</a:t>
            </a:r>
          </a:p>
          <a:p>
            <a:pPr algn="r"/>
            <a:r>
              <a:rPr lang="en-US" sz="1600">
                <a:solidFill>
                  <a:srgbClr val="595959"/>
                </a:solidFill>
                <a:latin typeface="Nexa Light"/>
                <a:ea typeface="Nexa Light"/>
                <a:cs typeface="Nexa Light"/>
              </a:rPr>
              <a:t>Comparativa Backbone</a:t>
            </a:r>
          </a:p>
          <a:p>
            <a:pPr algn="r"/>
            <a:r>
              <a:rPr lang="en-US" sz="1600">
                <a:solidFill>
                  <a:srgbClr val="595959"/>
                </a:solidFill>
                <a:latin typeface="Nexa Light"/>
                <a:ea typeface="Nexa Light"/>
                <a:cs typeface="Nexa Light"/>
              </a:rPr>
              <a:t>Visión del MVC</a:t>
            </a:r>
          </a:p>
          <a:p>
            <a:pPr algn="r"/>
            <a:r>
              <a:rPr lang="es-ES" sz="1600">
                <a:solidFill>
                  <a:srgbClr val="595959"/>
                </a:solidFill>
                <a:latin typeface="Nexa Light"/>
                <a:ea typeface="Nexa Light"/>
                <a:cs typeface="Nexa Light"/>
              </a:rPr>
              <a:t>¿Qué es un Modelo?</a:t>
            </a:r>
          </a:p>
          <a:p>
            <a:pPr algn="r"/>
            <a:r>
              <a:rPr lang="es-ES" sz="1600">
                <a:solidFill>
                  <a:srgbClr val="595959"/>
                </a:solidFill>
                <a:latin typeface="Nexa Light"/>
                <a:ea typeface="Nexa Light"/>
                <a:cs typeface="Nexa Light"/>
              </a:rPr>
              <a:t>Vista</a:t>
            </a:r>
          </a:p>
          <a:p>
            <a:pPr algn="r"/>
            <a:r>
              <a:rPr lang="es-ES" sz="1600">
                <a:solidFill>
                  <a:srgbClr val="595959"/>
                </a:solidFill>
                <a:latin typeface="Nexa Light"/>
                <a:ea typeface="Nexa Light"/>
                <a:cs typeface="Nexa Light"/>
              </a:rPr>
              <a:t>Controlador</a:t>
            </a:r>
          </a:p>
          <a:p>
            <a:pPr algn="r"/>
            <a:r>
              <a:rPr lang="es-ES" sz="1600">
                <a:solidFill>
                  <a:srgbClr val="595959"/>
                </a:solidFill>
                <a:latin typeface="Nexa Light"/>
                <a:ea typeface="Nexa Light"/>
                <a:cs typeface="Nexa Light"/>
              </a:rPr>
              <a:t>Templates</a:t>
            </a:r>
          </a:p>
          <a:p>
            <a:pPr algn="r"/>
            <a:r>
              <a:rPr lang="es-ES" sz="1600">
                <a:solidFill>
                  <a:srgbClr val="595959"/>
                </a:solidFill>
                <a:latin typeface="Nexa Light"/>
                <a:ea typeface="Nexa Light"/>
                <a:cs typeface="Nexa Light"/>
              </a:rPr>
              <a:t>Router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p:cNvSpPr txBox="1">
            <a:spLocks/>
          </p:cNvSpPr>
          <p:nvPr/>
        </p:nvSpPr>
        <p:spPr>
          <a:xfrm>
            <a:off x="831850" y="857250"/>
            <a:ext cx="7480300" cy="690563"/>
          </a:xfrm>
          <a:prstGeom prst="rect">
            <a:avLst/>
          </a:prstGeom>
        </p:spPr>
        <p:txBody>
          <a:bodyPr>
            <a:normAutofit/>
          </a:bodyPr>
          <a:lstStyle/>
          <a:p>
            <a:pPr algn="r">
              <a:spcBef>
                <a:spcPct val="20000"/>
              </a:spcBef>
              <a:buFont typeface="Arial" charset="0"/>
              <a:buNone/>
            </a:pPr>
            <a:r>
              <a:rPr lang="es-ES" sz="2800">
                <a:solidFill>
                  <a:srgbClr val="404040"/>
                </a:solidFill>
                <a:latin typeface="Nexa Light"/>
                <a:ea typeface="Nexa Light"/>
                <a:cs typeface="Nexa Light"/>
              </a:rPr>
              <a:t>ÍNDICE</a:t>
            </a:r>
          </a:p>
        </p:txBody>
      </p:sp>
      <p:sp>
        <p:nvSpPr>
          <p:cNvPr id="3" name="Rectángulo 2"/>
          <p:cNvSpPr/>
          <p:nvPr/>
        </p:nvSpPr>
        <p:spPr>
          <a:xfrm>
            <a:off x="831850" y="1497013"/>
            <a:ext cx="7480300" cy="2219325"/>
          </a:xfrm>
          <a:prstGeom prst="rect">
            <a:avLst/>
          </a:prstGeom>
        </p:spPr>
        <p:txBody>
          <a:bodyPr>
            <a:spAutoFit/>
          </a:bodyPr>
          <a:lstStyle/>
          <a:p>
            <a:pPr algn="r">
              <a:lnSpc>
                <a:spcPct val="200000"/>
              </a:lnSpc>
            </a:pPr>
            <a:r>
              <a:rPr lang="en-US" sz="1400">
                <a:solidFill>
                  <a:srgbClr val="7F7F7F"/>
                </a:solidFill>
                <a:latin typeface="Nexa Bold"/>
                <a:ea typeface="Nexa Bold"/>
                <a:cs typeface="Nexa Bold"/>
              </a:rPr>
              <a:t>Objetivo del curso</a:t>
            </a:r>
          </a:p>
          <a:p>
            <a:pPr algn="r">
              <a:lnSpc>
                <a:spcPct val="200000"/>
              </a:lnSpc>
            </a:pPr>
            <a:r>
              <a:rPr lang="en-US" sz="1400">
                <a:solidFill>
                  <a:srgbClr val="7F7F7F"/>
                </a:solidFill>
                <a:latin typeface="Nexa Bold"/>
                <a:ea typeface="Nexa Bold"/>
                <a:cs typeface="Nexa Bold"/>
              </a:rPr>
              <a:t>jQuery</a:t>
            </a:r>
          </a:p>
          <a:p>
            <a:pPr algn="r">
              <a:lnSpc>
                <a:spcPct val="200000"/>
              </a:lnSpc>
            </a:pPr>
            <a:r>
              <a:rPr lang="en-US" sz="1400">
                <a:solidFill>
                  <a:srgbClr val="7F7F7F"/>
                </a:solidFill>
                <a:latin typeface="Nexa Bold"/>
                <a:ea typeface="Nexa Bold"/>
                <a:cs typeface="Nexa Bold"/>
              </a:rPr>
              <a:t>Underscore</a:t>
            </a:r>
          </a:p>
          <a:p>
            <a:pPr algn="r">
              <a:lnSpc>
                <a:spcPct val="200000"/>
              </a:lnSpc>
            </a:pPr>
            <a:r>
              <a:rPr lang="en-US" sz="1400">
                <a:solidFill>
                  <a:srgbClr val="7F7F7F"/>
                </a:solidFill>
                <a:latin typeface="Nexa Bold"/>
                <a:ea typeface="Nexa Bold"/>
                <a:cs typeface="Nexa Bold"/>
              </a:rPr>
              <a:t>Backbone</a:t>
            </a:r>
          </a:p>
          <a:p>
            <a:pPr algn="r">
              <a:lnSpc>
                <a:spcPct val="200000"/>
              </a:lnSpc>
            </a:pPr>
            <a:r>
              <a:rPr lang="en-US" sz="1400">
                <a:solidFill>
                  <a:srgbClr val="7F7F7F"/>
                </a:solidFill>
                <a:latin typeface="Nexa Bold"/>
                <a:ea typeface="Nexa Bold"/>
                <a:cs typeface="Nexa Bold"/>
              </a:rPr>
              <a:t>Fin</a:t>
            </a:r>
          </a:p>
        </p:txBody>
      </p:sp>
      <p:sp>
        <p:nvSpPr>
          <p:cNvPr id="4" name="Rectángulo 3"/>
          <p:cNvSpPr/>
          <p:nvPr/>
        </p:nvSpPr>
        <p:spPr>
          <a:xfrm>
            <a:off x="8199438" y="1497013"/>
            <a:ext cx="477837" cy="2219325"/>
          </a:xfrm>
          <a:prstGeom prst="rect">
            <a:avLst/>
          </a:prstGeom>
        </p:spPr>
        <p:txBody>
          <a:bodyPr>
            <a:spAutoFit/>
          </a:bodyPr>
          <a:lstStyle/>
          <a:p>
            <a:pPr algn="r">
              <a:lnSpc>
                <a:spcPct val="200000"/>
              </a:lnSpc>
            </a:pPr>
            <a:r>
              <a:rPr lang="en-US" sz="1400">
                <a:solidFill>
                  <a:srgbClr val="BFBFBF"/>
                </a:solidFill>
                <a:latin typeface="Helvetica Light"/>
                <a:ea typeface="Helvetica Light"/>
                <a:cs typeface="Helvetica Light"/>
              </a:rPr>
              <a:t>3</a:t>
            </a:r>
          </a:p>
          <a:p>
            <a:pPr algn="r">
              <a:lnSpc>
                <a:spcPct val="200000"/>
              </a:lnSpc>
            </a:pPr>
            <a:r>
              <a:rPr lang="en-US" sz="1400">
                <a:solidFill>
                  <a:srgbClr val="BFBFBF"/>
                </a:solidFill>
                <a:latin typeface="Helvetica Light"/>
                <a:ea typeface="Helvetica Light"/>
                <a:cs typeface="Helvetica Light"/>
              </a:rPr>
              <a:t>6</a:t>
            </a:r>
          </a:p>
          <a:p>
            <a:pPr algn="r">
              <a:lnSpc>
                <a:spcPct val="200000"/>
              </a:lnSpc>
            </a:pPr>
            <a:r>
              <a:rPr lang="en-US" sz="1400">
                <a:solidFill>
                  <a:srgbClr val="BFBFBF"/>
                </a:solidFill>
                <a:latin typeface="Helvetica Light"/>
                <a:ea typeface="Helvetica Light"/>
                <a:cs typeface="Helvetica Light"/>
              </a:rPr>
              <a:t>17</a:t>
            </a:r>
          </a:p>
          <a:p>
            <a:pPr algn="r">
              <a:lnSpc>
                <a:spcPct val="200000"/>
              </a:lnSpc>
            </a:pPr>
            <a:r>
              <a:rPr lang="en-US" sz="1400">
                <a:solidFill>
                  <a:srgbClr val="BFBFBF"/>
                </a:solidFill>
                <a:latin typeface="Helvetica Light"/>
                <a:ea typeface="Helvetica Light"/>
                <a:cs typeface="Helvetica Light"/>
              </a:rPr>
              <a:t>19</a:t>
            </a:r>
          </a:p>
          <a:p>
            <a:pPr algn="r">
              <a:lnSpc>
                <a:spcPct val="200000"/>
              </a:lnSpc>
            </a:pPr>
            <a:r>
              <a:rPr lang="en-US" sz="1400">
                <a:solidFill>
                  <a:srgbClr val="BFBFBF"/>
                </a:solidFill>
                <a:latin typeface="Helvetica Light"/>
                <a:ea typeface="Helvetica Light"/>
                <a:cs typeface="Helvetica Light"/>
              </a:rPr>
              <a:t>36</a:t>
            </a:r>
          </a:p>
        </p:txBody>
      </p:sp>
      <p:sp>
        <p:nvSpPr>
          <p:cNvPr id="36868" name="CuadroTexto 4"/>
          <p:cNvSpPr txBox="1">
            <a:spLocks noChangeArrowheads="1"/>
          </p:cNvSpPr>
          <p:nvPr/>
        </p:nvSpPr>
        <p:spPr bwMode="auto">
          <a:xfrm>
            <a:off x="9256713" y="3208338"/>
            <a:ext cx="184150" cy="368300"/>
          </a:xfrm>
          <a:prstGeom prst="rect">
            <a:avLst/>
          </a:prstGeom>
          <a:noFill/>
          <a:ln w="9525">
            <a:noFill/>
            <a:miter lim="800000"/>
            <a:headEnd/>
            <a:tailEnd/>
          </a:ln>
        </p:spPr>
        <p:txBody>
          <a:bodyPr wrap="none">
            <a:spAutoFit/>
          </a:bodyPr>
          <a:lstStyle/>
          <a:p>
            <a:r>
              <a:rPr lang="es-ES">
                <a:latin typeface="Calibri" pitchFamily="34" charset="0"/>
              </a:rPr>
              <a:t> </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_tradnl" sz="3200">
                <a:solidFill>
                  <a:srgbClr val="404040"/>
                </a:solidFill>
                <a:latin typeface="Nexa Light"/>
                <a:ea typeface="Nexa Light"/>
                <a:cs typeface="Nexa Light"/>
              </a:rPr>
              <a:t>¿Porqué Backbone?</a:t>
            </a:r>
            <a:endParaRPr lang="es-ES" sz="3200">
              <a:solidFill>
                <a:srgbClr val="404040"/>
              </a:solidFill>
              <a:latin typeface="Nexa Light"/>
              <a:ea typeface="Nexa Light"/>
              <a:cs typeface="Nexa Light"/>
            </a:endParaRPr>
          </a:p>
        </p:txBody>
      </p:sp>
      <p:sp>
        <p:nvSpPr>
          <p:cNvPr id="21" name="Rectángulo 20"/>
          <p:cNvSpPr/>
          <p:nvPr/>
        </p:nvSpPr>
        <p:spPr>
          <a:xfrm>
            <a:off x="457200" y="1155700"/>
            <a:ext cx="8229600" cy="306388"/>
          </a:xfrm>
          <a:prstGeom prst="rect">
            <a:avLst/>
          </a:prstGeom>
        </p:spPr>
        <p:txBody>
          <a:bodyPr>
            <a:spAutoFit/>
          </a:bodyPr>
          <a:lstStyle/>
          <a:p>
            <a:r>
              <a:rPr lang="es-ES_tradnl" sz="1400">
                <a:solidFill>
                  <a:srgbClr val="595959"/>
                </a:solidFill>
                <a:latin typeface="Nexa Light"/>
                <a:ea typeface="Nexa Light"/>
                <a:cs typeface="Nexa Light"/>
              </a:rPr>
              <a:t>Single Page Applications son el presente y el futuro.</a:t>
            </a:r>
            <a:endParaRPr lang="es-ES" sz="1400">
              <a:solidFill>
                <a:srgbClr val="595959"/>
              </a:solidFill>
              <a:latin typeface="Nexa Light"/>
              <a:ea typeface="Nexa Light"/>
              <a:cs typeface="Nexa Light"/>
            </a:endParaRPr>
          </a:p>
        </p:txBody>
      </p:sp>
      <p:sp>
        <p:nvSpPr>
          <p:cNvPr id="48161" name="Rectángulo 13"/>
          <p:cNvSpPr>
            <a:spLocks noChangeArrowheads="1"/>
          </p:cNvSpPr>
          <p:nvPr/>
        </p:nvSpPr>
        <p:spPr bwMode="auto">
          <a:xfrm>
            <a:off x="457200" y="2479675"/>
            <a:ext cx="2501900" cy="641350"/>
          </a:xfrm>
          <a:prstGeom prst="rect">
            <a:avLst/>
          </a:prstGeom>
          <a:noFill/>
          <a:ln w="9525">
            <a:noFill/>
            <a:miter lim="800000"/>
            <a:headEnd/>
            <a:tailEnd/>
          </a:ln>
        </p:spPr>
        <p:txBody>
          <a:bodyPr>
            <a:spAutoFit/>
          </a:bodyPr>
          <a:lstStyle/>
          <a:p>
            <a:r>
              <a:rPr lang="en-US">
                <a:solidFill>
                  <a:srgbClr val="FFA3A3"/>
                </a:solidFill>
                <a:latin typeface="Nexa Light"/>
                <a:ea typeface="Nexa Light"/>
                <a:cs typeface="Nexa Light"/>
              </a:rPr>
              <a:t>INCREIBLEMENTE PEQUEÑO Y LIGERO</a:t>
            </a:r>
            <a:endParaRPr lang="es-ES">
              <a:solidFill>
                <a:srgbClr val="FFA3A3"/>
              </a:solidFill>
              <a:latin typeface="Nexa Light"/>
              <a:ea typeface="Nexa Light"/>
              <a:cs typeface="Nexa Light"/>
            </a:endParaRPr>
          </a:p>
        </p:txBody>
      </p:sp>
      <p:sp>
        <p:nvSpPr>
          <p:cNvPr id="48162" name="Rectángulo 13"/>
          <p:cNvSpPr>
            <a:spLocks noChangeArrowheads="1"/>
          </p:cNvSpPr>
          <p:nvPr/>
        </p:nvSpPr>
        <p:spPr bwMode="auto">
          <a:xfrm>
            <a:off x="473075" y="4495800"/>
            <a:ext cx="2501900" cy="915988"/>
          </a:xfrm>
          <a:prstGeom prst="rect">
            <a:avLst/>
          </a:prstGeom>
          <a:noFill/>
          <a:ln w="9525">
            <a:noFill/>
            <a:miter lim="800000"/>
            <a:headEnd/>
            <a:tailEnd/>
          </a:ln>
        </p:spPr>
        <p:txBody>
          <a:bodyPr>
            <a:spAutoFit/>
          </a:bodyPr>
          <a:lstStyle/>
          <a:p>
            <a:r>
              <a:rPr lang="en-US">
                <a:solidFill>
                  <a:srgbClr val="FFA3A3"/>
                </a:solidFill>
                <a:latin typeface="Nexa Light"/>
                <a:ea typeface="Nexa Light"/>
                <a:cs typeface="Nexa Light"/>
              </a:rPr>
              <a:t>CURVA DE APRENDIZAJE RÁPIDA</a:t>
            </a:r>
            <a:endParaRPr lang="es-ES">
              <a:solidFill>
                <a:srgbClr val="FFA3A3"/>
              </a:solidFill>
              <a:latin typeface="Nexa Light"/>
              <a:ea typeface="Nexa Light"/>
              <a:cs typeface="Nexa Light"/>
            </a:endParaRPr>
          </a:p>
        </p:txBody>
      </p:sp>
      <p:sp>
        <p:nvSpPr>
          <p:cNvPr id="48163" name="Rectángulo 13"/>
          <p:cNvSpPr>
            <a:spLocks noChangeArrowheads="1"/>
          </p:cNvSpPr>
          <p:nvPr/>
        </p:nvSpPr>
        <p:spPr bwMode="auto">
          <a:xfrm>
            <a:off x="3173413" y="2479675"/>
            <a:ext cx="2501900" cy="641350"/>
          </a:xfrm>
          <a:prstGeom prst="rect">
            <a:avLst/>
          </a:prstGeom>
          <a:noFill/>
          <a:ln w="9525">
            <a:noFill/>
            <a:miter lim="800000"/>
            <a:headEnd/>
            <a:tailEnd/>
          </a:ln>
        </p:spPr>
        <p:txBody>
          <a:bodyPr>
            <a:spAutoFit/>
          </a:bodyPr>
          <a:lstStyle/>
          <a:p>
            <a:r>
              <a:rPr lang="en-US">
                <a:solidFill>
                  <a:srgbClr val="FFA3A3"/>
                </a:solidFill>
                <a:latin typeface="Nexa Light"/>
                <a:ea typeface="Nexa Light"/>
                <a:cs typeface="Nexa Light"/>
              </a:rPr>
              <a:t>MUY FÁCIL DE ENTENDER</a:t>
            </a:r>
            <a:endParaRPr lang="es-ES">
              <a:solidFill>
                <a:srgbClr val="FFA3A3"/>
              </a:solidFill>
              <a:latin typeface="Nexa Light"/>
              <a:ea typeface="Nexa Light"/>
              <a:cs typeface="Nexa Light"/>
            </a:endParaRPr>
          </a:p>
        </p:txBody>
      </p:sp>
      <p:sp>
        <p:nvSpPr>
          <p:cNvPr id="15" name="Rectángulo 14"/>
          <p:cNvSpPr/>
          <p:nvPr/>
        </p:nvSpPr>
        <p:spPr>
          <a:xfrm>
            <a:off x="3182938" y="4862513"/>
            <a:ext cx="2501900" cy="428625"/>
          </a:xfrm>
          <a:prstGeom prst="rect">
            <a:avLst/>
          </a:prstGeom>
        </p:spPr>
        <p:txBody>
          <a:bodyPr>
            <a:spAutoFit/>
          </a:bodyPr>
          <a:lstStyle/>
          <a:p>
            <a:r>
              <a:rPr lang="es-ES" sz="1100">
                <a:solidFill>
                  <a:srgbClr val="7F7F7F"/>
                </a:solidFill>
                <a:cs typeface="Arial" charset="0"/>
              </a:rPr>
              <a:t>Te hace sentir poderoso nada más empezar</a:t>
            </a:r>
          </a:p>
        </p:txBody>
      </p:sp>
      <p:sp>
        <p:nvSpPr>
          <p:cNvPr id="48165" name="Rectángulo 13"/>
          <p:cNvSpPr>
            <a:spLocks noChangeArrowheads="1"/>
          </p:cNvSpPr>
          <p:nvPr/>
        </p:nvSpPr>
        <p:spPr bwMode="auto">
          <a:xfrm>
            <a:off x="3182938" y="4495800"/>
            <a:ext cx="2501900" cy="366713"/>
          </a:xfrm>
          <a:prstGeom prst="rect">
            <a:avLst/>
          </a:prstGeom>
          <a:noFill/>
          <a:ln w="9525">
            <a:noFill/>
            <a:miter lim="800000"/>
            <a:headEnd/>
            <a:tailEnd/>
          </a:ln>
        </p:spPr>
        <p:txBody>
          <a:bodyPr>
            <a:spAutoFit/>
          </a:bodyPr>
          <a:lstStyle/>
          <a:p>
            <a:r>
              <a:rPr lang="en-US">
                <a:solidFill>
                  <a:srgbClr val="FFA3A3"/>
                </a:solidFill>
                <a:latin typeface="Nexa Light"/>
                <a:ea typeface="Nexa Light"/>
                <a:cs typeface="Nexa Light"/>
              </a:rPr>
              <a:t>POTENTE</a:t>
            </a:r>
            <a:endParaRPr lang="es-ES">
              <a:solidFill>
                <a:srgbClr val="FFA3A3"/>
              </a:solidFill>
              <a:latin typeface="Nexa Light"/>
              <a:ea typeface="Nexa Light"/>
              <a:cs typeface="Nexa Light"/>
            </a:endParaRPr>
          </a:p>
        </p:txBody>
      </p:sp>
      <p:sp>
        <p:nvSpPr>
          <p:cNvPr id="2" name="Rectángulo 14"/>
          <p:cNvSpPr/>
          <p:nvPr/>
        </p:nvSpPr>
        <p:spPr>
          <a:xfrm>
            <a:off x="473075" y="3121025"/>
            <a:ext cx="2501900" cy="428625"/>
          </a:xfrm>
          <a:prstGeom prst="rect">
            <a:avLst/>
          </a:prstGeom>
        </p:spPr>
        <p:txBody>
          <a:bodyPr>
            <a:spAutoFit/>
          </a:bodyPr>
          <a:lstStyle/>
          <a:p>
            <a:r>
              <a:rPr lang="es-ES" sz="1100">
                <a:solidFill>
                  <a:srgbClr val="7F7F7F"/>
                </a:solidFill>
                <a:cs typeface="Arial" charset="0"/>
              </a:rPr>
              <a:t>Menos de 1500 líneas de código incluyendo los comentarios</a:t>
            </a:r>
          </a:p>
        </p:txBody>
      </p:sp>
      <p:sp>
        <p:nvSpPr>
          <p:cNvPr id="3" name="Rectángulo 14"/>
          <p:cNvSpPr/>
          <p:nvPr/>
        </p:nvSpPr>
        <p:spPr>
          <a:xfrm>
            <a:off x="5780088" y="2846388"/>
            <a:ext cx="2501900" cy="1101725"/>
          </a:xfrm>
          <a:prstGeom prst="rect">
            <a:avLst/>
          </a:prstGeom>
        </p:spPr>
        <p:txBody>
          <a:bodyPr>
            <a:spAutoFit/>
          </a:bodyPr>
          <a:lstStyle/>
          <a:p>
            <a:r>
              <a:rPr lang="es-ES" sz="1100">
                <a:solidFill>
                  <a:srgbClr val="7F7F7F"/>
                </a:solidFill>
                <a:cs typeface="Arial" charset="0"/>
              </a:rPr>
              <a:t>Mejor experiencia de usuario</a:t>
            </a:r>
          </a:p>
          <a:p>
            <a:endParaRPr lang="es-ES" sz="1100">
              <a:solidFill>
                <a:srgbClr val="7F7F7F"/>
              </a:solidFill>
              <a:cs typeface="Arial" charset="0"/>
            </a:endParaRPr>
          </a:p>
          <a:p>
            <a:r>
              <a:rPr lang="es-ES" sz="1100">
                <a:solidFill>
                  <a:srgbClr val="7F7F7F"/>
                </a:solidFill>
                <a:cs typeface="Arial" charset="0"/>
              </a:rPr>
              <a:t>Se libera al servidor de carga</a:t>
            </a:r>
          </a:p>
          <a:p>
            <a:endParaRPr lang="es-ES" sz="1100">
              <a:solidFill>
                <a:srgbClr val="7F7F7F"/>
              </a:solidFill>
              <a:cs typeface="Arial" charset="0"/>
            </a:endParaRPr>
          </a:p>
          <a:p>
            <a:r>
              <a:rPr lang="es-ES" sz="1100">
                <a:solidFill>
                  <a:srgbClr val="7F7F7F"/>
                </a:solidFill>
                <a:cs typeface="Arial" charset="0"/>
              </a:rPr>
              <a:t>Se disminuye la cantidad de datos enviados por la red</a:t>
            </a:r>
          </a:p>
        </p:txBody>
      </p:sp>
      <p:sp>
        <p:nvSpPr>
          <p:cNvPr id="48169" name="Rectángulo 13"/>
          <p:cNvSpPr>
            <a:spLocks noChangeArrowheads="1"/>
          </p:cNvSpPr>
          <p:nvPr/>
        </p:nvSpPr>
        <p:spPr bwMode="auto">
          <a:xfrm>
            <a:off x="5780088" y="2479675"/>
            <a:ext cx="2501900" cy="366713"/>
          </a:xfrm>
          <a:prstGeom prst="rect">
            <a:avLst/>
          </a:prstGeom>
          <a:noFill/>
          <a:ln w="9525">
            <a:noFill/>
            <a:miter lim="800000"/>
            <a:headEnd/>
            <a:tailEnd/>
          </a:ln>
        </p:spPr>
        <p:txBody>
          <a:bodyPr>
            <a:spAutoFit/>
          </a:bodyPr>
          <a:lstStyle/>
          <a:p>
            <a:r>
              <a:rPr lang="en-US">
                <a:solidFill>
                  <a:srgbClr val="FFA3A3"/>
                </a:solidFill>
                <a:latin typeface="Nexa Light"/>
                <a:ea typeface="Nexa Light"/>
                <a:cs typeface="Nexa Light"/>
              </a:rPr>
              <a:t>¿PORQUÉ SPA?</a:t>
            </a:r>
            <a:endParaRPr lang="es-ES">
              <a:solidFill>
                <a:srgbClr val="FFA3A3"/>
              </a:solidFill>
              <a:latin typeface="Nexa Light"/>
              <a:ea typeface="Nexa Light"/>
              <a:cs typeface="Nexa Light"/>
            </a:endParaRPr>
          </a:p>
        </p:txBody>
      </p:sp>
      <p:sp>
        <p:nvSpPr>
          <p:cNvPr id="4" name="Rectángulo 14"/>
          <p:cNvSpPr/>
          <p:nvPr/>
        </p:nvSpPr>
        <p:spPr>
          <a:xfrm>
            <a:off x="5795963" y="4833938"/>
            <a:ext cx="2501900" cy="933450"/>
          </a:xfrm>
          <a:prstGeom prst="rect">
            <a:avLst/>
          </a:prstGeom>
        </p:spPr>
        <p:txBody>
          <a:bodyPr>
            <a:spAutoFit/>
          </a:bodyPr>
          <a:lstStyle/>
          <a:p>
            <a:r>
              <a:rPr lang="es-ES" sz="1100">
                <a:solidFill>
                  <a:srgbClr val="7F7F7F"/>
                </a:solidFill>
                <a:cs typeface="Arial" charset="0"/>
              </a:rPr>
              <a:t>Gmail</a:t>
            </a:r>
          </a:p>
          <a:p>
            <a:endParaRPr lang="es-ES" sz="1100">
              <a:solidFill>
                <a:srgbClr val="7F7F7F"/>
              </a:solidFill>
              <a:cs typeface="Arial" charset="0"/>
            </a:endParaRPr>
          </a:p>
          <a:p>
            <a:r>
              <a:rPr lang="es-ES" sz="1100">
                <a:solidFill>
                  <a:srgbClr val="7F7F7F"/>
                </a:solidFill>
                <a:cs typeface="Arial" charset="0"/>
              </a:rPr>
              <a:t>Google+</a:t>
            </a:r>
          </a:p>
          <a:p>
            <a:endParaRPr lang="es-ES" sz="1100">
              <a:solidFill>
                <a:srgbClr val="7F7F7F"/>
              </a:solidFill>
              <a:cs typeface="Arial" charset="0"/>
            </a:endParaRPr>
          </a:p>
          <a:p>
            <a:r>
              <a:rPr lang="es-ES" sz="1100">
                <a:solidFill>
                  <a:srgbClr val="7F7F7F"/>
                </a:solidFill>
                <a:cs typeface="Arial" charset="0"/>
              </a:rPr>
              <a:t>La nueva web de BBVA</a:t>
            </a:r>
          </a:p>
        </p:txBody>
      </p:sp>
      <p:sp>
        <p:nvSpPr>
          <p:cNvPr id="48171" name="Rectángulo 13"/>
          <p:cNvSpPr>
            <a:spLocks noChangeArrowheads="1"/>
          </p:cNvSpPr>
          <p:nvPr/>
        </p:nvSpPr>
        <p:spPr bwMode="auto">
          <a:xfrm>
            <a:off x="5795963" y="4467225"/>
            <a:ext cx="2501900" cy="366713"/>
          </a:xfrm>
          <a:prstGeom prst="rect">
            <a:avLst/>
          </a:prstGeom>
          <a:noFill/>
          <a:ln w="9525">
            <a:noFill/>
            <a:miter lim="800000"/>
            <a:headEnd/>
            <a:tailEnd/>
          </a:ln>
        </p:spPr>
        <p:txBody>
          <a:bodyPr>
            <a:spAutoFit/>
          </a:bodyPr>
          <a:lstStyle/>
          <a:p>
            <a:r>
              <a:rPr lang="en-US">
                <a:solidFill>
                  <a:srgbClr val="FFA3A3"/>
                </a:solidFill>
                <a:latin typeface="Nexa Light"/>
                <a:ea typeface="Nexa Light"/>
                <a:cs typeface="Nexa Light"/>
              </a:rPr>
              <a:t>EJEMPLO DE SPA</a:t>
            </a:r>
            <a:endParaRPr lang="es-ES">
              <a:solidFill>
                <a:srgbClr val="FFA3A3"/>
              </a:solidFill>
              <a:latin typeface="Nexa Light"/>
              <a:ea typeface="Nexa Light"/>
              <a:cs typeface="Nexa Light"/>
            </a:endParaRPr>
          </a:p>
        </p:txBody>
      </p:sp>
      <p:sp>
        <p:nvSpPr>
          <p:cNvPr id="13" name="Elipse 12"/>
          <p:cNvSpPr/>
          <p:nvPr/>
        </p:nvSpPr>
        <p:spPr>
          <a:xfrm>
            <a:off x="5589588" y="2884488"/>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5" name="Elipse 12"/>
          <p:cNvSpPr/>
          <p:nvPr/>
        </p:nvSpPr>
        <p:spPr>
          <a:xfrm>
            <a:off x="5589588" y="3549650"/>
            <a:ext cx="180975" cy="179388"/>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6" name="Elipse 12"/>
          <p:cNvSpPr/>
          <p:nvPr/>
        </p:nvSpPr>
        <p:spPr>
          <a:xfrm>
            <a:off x="5589588" y="3243263"/>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7" name="Elipse 12"/>
          <p:cNvSpPr/>
          <p:nvPr/>
        </p:nvSpPr>
        <p:spPr>
          <a:xfrm>
            <a:off x="5584825" y="4881563"/>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8" name="Elipse 12"/>
          <p:cNvSpPr/>
          <p:nvPr/>
        </p:nvSpPr>
        <p:spPr>
          <a:xfrm>
            <a:off x="5584825" y="5232400"/>
            <a:ext cx="180975" cy="179388"/>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9" name="Elipse 12"/>
          <p:cNvSpPr/>
          <p:nvPr/>
        </p:nvSpPr>
        <p:spPr>
          <a:xfrm>
            <a:off x="5589588" y="5568950"/>
            <a:ext cx="180975" cy="179388"/>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58800" y="2020888"/>
            <a:ext cx="8128000" cy="1027112"/>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 name="Rectángulo 2"/>
          <p:cNvSpPr/>
          <p:nvPr/>
        </p:nvSpPr>
        <p:spPr>
          <a:xfrm>
            <a:off x="3876675" y="2027238"/>
            <a:ext cx="34925" cy="1009650"/>
          </a:xfrm>
          <a:prstGeom prst="rect">
            <a:avLst/>
          </a:prstGeom>
          <a:solidFill>
            <a:schemeClr val="bg1">
              <a:lumMod val="8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_tradnl" sz="3200">
                <a:solidFill>
                  <a:srgbClr val="404040"/>
                </a:solidFill>
                <a:latin typeface="Nexa Light"/>
                <a:ea typeface="Nexa Light"/>
                <a:cs typeface="Nexa Light"/>
              </a:rPr>
              <a:t>¿Qué es Backbone?</a:t>
            </a:r>
            <a:endParaRPr lang="es-ES" sz="3200">
              <a:solidFill>
                <a:srgbClr val="404040"/>
              </a:solidFill>
              <a:latin typeface="Nexa Light"/>
              <a:ea typeface="Nexa Light"/>
              <a:cs typeface="Nexa Light"/>
            </a:endParaRPr>
          </a:p>
        </p:txBody>
      </p:sp>
      <p:sp>
        <p:nvSpPr>
          <p:cNvPr id="5" name="Rectángulo 4"/>
          <p:cNvSpPr/>
          <p:nvPr/>
        </p:nvSpPr>
        <p:spPr>
          <a:xfrm>
            <a:off x="457200" y="1155700"/>
            <a:ext cx="8229600" cy="306388"/>
          </a:xfrm>
          <a:prstGeom prst="rect">
            <a:avLst/>
          </a:prstGeom>
        </p:spPr>
        <p:txBody>
          <a:bodyPr>
            <a:spAutoFit/>
          </a:bodyPr>
          <a:lstStyle/>
          <a:p>
            <a:r>
              <a:rPr lang="es-ES_tradnl" sz="1400">
                <a:solidFill>
                  <a:srgbClr val="595959"/>
                </a:solidFill>
                <a:latin typeface="Nexa Light"/>
                <a:ea typeface="Nexa Light"/>
                <a:cs typeface="Nexa Light"/>
              </a:rPr>
              <a:t>Es un framework MVC en JavaScript que hace posible la separación entre:</a:t>
            </a:r>
            <a:endParaRPr lang="es-ES" sz="1400">
              <a:solidFill>
                <a:srgbClr val="595959"/>
              </a:solidFill>
              <a:latin typeface="Nexa Light"/>
              <a:ea typeface="Nexa Light"/>
              <a:cs typeface="Nexa Light"/>
            </a:endParaRPr>
          </a:p>
        </p:txBody>
      </p:sp>
      <p:sp>
        <p:nvSpPr>
          <p:cNvPr id="6" name="Rectángulo 5"/>
          <p:cNvSpPr/>
          <p:nvPr/>
        </p:nvSpPr>
        <p:spPr>
          <a:xfrm>
            <a:off x="1557338" y="2409825"/>
            <a:ext cx="2171700" cy="304800"/>
          </a:xfrm>
          <a:prstGeom prst="rect">
            <a:avLst/>
          </a:prstGeom>
        </p:spPr>
        <p:txBody>
          <a:bodyPr>
            <a:spAutoFit/>
          </a:bodyPr>
          <a:lstStyle/>
          <a:p>
            <a:pPr algn="r"/>
            <a:r>
              <a:rPr lang="es-ES_tradnl" sz="1400" b="1">
                <a:solidFill>
                  <a:srgbClr val="595959"/>
                </a:solidFill>
                <a:cs typeface="Arial" charset="0"/>
              </a:rPr>
              <a:t>Modelos</a:t>
            </a:r>
            <a:endParaRPr lang="es-ES" sz="1400" b="1">
              <a:solidFill>
                <a:srgbClr val="595959"/>
              </a:solidFill>
              <a:cs typeface="Arial" charset="0"/>
            </a:endParaRPr>
          </a:p>
        </p:txBody>
      </p:sp>
      <p:sp>
        <p:nvSpPr>
          <p:cNvPr id="7" name="Rectángulo 6"/>
          <p:cNvSpPr/>
          <p:nvPr/>
        </p:nvSpPr>
        <p:spPr>
          <a:xfrm>
            <a:off x="1279525" y="3508375"/>
            <a:ext cx="2417763" cy="304800"/>
          </a:xfrm>
          <a:prstGeom prst="rect">
            <a:avLst/>
          </a:prstGeom>
        </p:spPr>
        <p:txBody>
          <a:bodyPr>
            <a:spAutoFit/>
          </a:bodyPr>
          <a:lstStyle/>
          <a:p>
            <a:pPr algn="r"/>
            <a:r>
              <a:rPr lang="es-ES_tradnl" sz="1400" b="1">
                <a:solidFill>
                  <a:srgbClr val="595959"/>
                </a:solidFill>
                <a:cs typeface="Arial" charset="0"/>
              </a:rPr>
              <a:t>Template</a:t>
            </a:r>
            <a:endParaRPr lang="es-ES" sz="1400" b="1">
              <a:solidFill>
                <a:srgbClr val="595959"/>
              </a:solidFill>
              <a:cs typeface="Arial" charset="0"/>
            </a:endParaRPr>
          </a:p>
        </p:txBody>
      </p:sp>
      <p:sp>
        <p:nvSpPr>
          <p:cNvPr id="8" name="Rectángulo 7"/>
          <p:cNvSpPr/>
          <p:nvPr/>
        </p:nvSpPr>
        <p:spPr>
          <a:xfrm>
            <a:off x="1301750" y="4646613"/>
            <a:ext cx="2395538" cy="304800"/>
          </a:xfrm>
          <a:prstGeom prst="rect">
            <a:avLst/>
          </a:prstGeom>
        </p:spPr>
        <p:txBody>
          <a:bodyPr>
            <a:spAutoFit/>
          </a:bodyPr>
          <a:lstStyle/>
          <a:p>
            <a:pPr algn="r"/>
            <a:r>
              <a:rPr lang="es-ES_tradnl" sz="1400" b="1">
                <a:solidFill>
                  <a:srgbClr val="595959"/>
                </a:solidFill>
                <a:cs typeface="Arial" charset="0"/>
              </a:rPr>
              <a:t>Vista/Router</a:t>
            </a:r>
            <a:endParaRPr lang="en-US" sz="1400" b="1">
              <a:solidFill>
                <a:srgbClr val="595959"/>
              </a:solidFill>
              <a:cs typeface="Arial" charset="0"/>
            </a:endParaRPr>
          </a:p>
        </p:txBody>
      </p:sp>
      <p:sp>
        <p:nvSpPr>
          <p:cNvPr id="9" name="Triángulo rectángulo 8"/>
          <p:cNvSpPr/>
          <p:nvPr/>
        </p:nvSpPr>
        <p:spPr>
          <a:xfrm rot="13500000">
            <a:off x="3866356" y="2489994"/>
            <a:ext cx="85725" cy="84138"/>
          </a:xfrm>
          <a:prstGeom prst="r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50185" name="Rectángulo 9"/>
          <p:cNvSpPr>
            <a:spLocks noChangeArrowheads="1"/>
          </p:cNvSpPr>
          <p:nvPr/>
        </p:nvSpPr>
        <p:spPr bwMode="auto">
          <a:xfrm>
            <a:off x="4470400" y="2382838"/>
            <a:ext cx="2894013" cy="274637"/>
          </a:xfrm>
          <a:prstGeom prst="rect">
            <a:avLst/>
          </a:prstGeom>
          <a:noFill/>
          <a:ln w="9525">
            <a:noFill/>
            <a:miter lim="800000"/>
            <a:headEnd/>
            <a:tailEnd/>
          </a:ln>
        </p:spPr>
        <p:txBody>
          <a:bodyPr>
            <a:spAutoFit/>
          </a:bodyPr>
          <a:lstStyle/>
          <a:p>
            <a:r>
              <a:rPr lang="es-ES_tradnl" sz="1200">
                <a:solidFill>
                  <a:srgbClr val="7F7F7F"/>
                </a:solidFill>
                <a:cs typeface="Arial" charset="0"/>
              </a:rPr>
              <a:t>Objetos que contienen datos</a:t>
            </a:r>
            <a:endParaRPr lang="es-ES" sz="1200">
              <a:solidFill>
                <a:srgbClr val="7F7F7F"/>
              </a:solidFill>
              <a:cs typeface="Arial" charset="0"/>
            </a:endParaRPr>
          </a:p>
        </p:txBody>
      </p:sp>
      <p:sp>
        <p:nvSpPr>
          <p:cNvPr id="13" name="Elipse 12"/>
          <p:cNvSpPr/>
          <p:nvPr/>
        </p:nvSpPr>
        <p:spPr>
          <a:xfrm>
            <a:off x="4225925" y="2428875"/>
            <a:ext cx="180975" cy="179388"/>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8" name="Rectángulo 17"/>
          <p:cNvSpPr/>
          <p:nvPr/>
        </p:nvSpPr>
        <p:spPr>
          <a:xfrm>
            <a:off x="558800" y="3151188"/>
            <a:ext cx="8128000" cy="1027112"/>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9" name="Rectángulo 18"/>
          <p:cNvSpPr/>
          <p:nvPr/>
        </p:nvSpPr>
        <p:spPr>
          <a:xfrm>
            <a:off x="3876675" y="3157538"/>
            <a:ext cx="34925" cy="1009650"/>
          </a:xfrm>
          <a:prstGeom prst="rect">
            <a:avLst/>
          </a:prstGeom>
          <a:solidFill>
            <a:schemeClr val="bg1">
              <a:lumMod val="8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0" name="Triángulo rectángulo 19"/>
          <p:cNvSpPr/>
          <p:nvPr/>
        </p:nvSpPr>
        <p:spPr>
          <a:xfrm rot="13500000">
            <a:off x="3866356" y="3620294"/>
            <a:ext cx="85725" cy="84138"/>
          </a:xfrm>
          <a:prstGeom prst="r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50196" name="Rectángulo 20"/>
          <p:cNvSpPr>
            <a:spLocks noChangeArrowheads="1"/>
          </p:cNvSpPr>
          <p:nvPr/>
        </p:nvSpPr>
        <p:spPr bwMode="auto">
          <a:xfrm>
            <a:off x="4470400" y="3446463"/>
            <a:ext cx="4216400" cy="274637"/>
          </a:xfrm>
          <a:prstGeom prst="rect">
            <a:avLst/>
          </a:prstGeom>
          <a:noFill/>
          <a:ln w="9525">
            <a:noFill/>
            <a:miter lim="800000"/>
            <a:headEnd/>
            <a:tailEnd/>
          </a:ln>
        </p:spPr>
        <p:txBody>
          <a:bodyPr>
            <a:spAutoFit/>
          </a:bodyPr>
          <a:lstStyle/>
          <a:p>
            <a:r>
              <a:rPr lang="es-ES_tradnl" sz="1200">
                <a:solidFill>
                  <a:srgbClr val="7F7F7F"/>
                </a:solidFill>
                <a:cs typeface="Arial" charset="0"/>
              </a:rPr>
              <a:t>Objetos que se encargan de la representación gráfica</a:t>
            </a:r>
            <a:endParaRPr lang="es-ES" sz="1200">
              <a:solidFill>
                <a:srgbClr val="7F7F7F"/>
              </a:solidFill>
              <a:cs typeface="Arial" charset="0"/>
            </a:endParaRPr>
          </a:p>
        </p:txBody>
      </p:sp>
      <p:sp>
        <p:nvSpPr>
          <p:cNvPr id="22" name="Elipse 21"/>
          <p:cNvSpPr/>
          <p:nvPr/>
        </p:nvSpPr>
        <p:spPr>
          <a:xfrm>
            <a:off x="4225925" y="3459163"/>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50198" name="Rectángulo 22"/>
          <p:cNvSpPr>
            <a:spLocks noChangeArrowheads="1"/>
          </p:cNvSpPr>
          <p:nvPr/>
        </p:nvSpPr>
        <p:spPr bwMode="auto">
          <a:xfrm>
            <a:off x="4470400" y="3659188"/>
            <a:ext cx="4216400" cy="457200"/>
          </a:xfrm>
          <a:prstGeom prst="rect">
            <a:avLst/>
          </a:prstGeom>
          <a:noFill/>
          <a:ln w="9525">
            <a:noFill/>
            <a:miter lim="800000"/>
            <a:headEnd/>
            <a:tailEnd/>
          </a:ln>
        </p:spPr>
        <p:txBody>
          <a:bodyPr>
            <a:spAutoFit/>
          </a:bodyPr>
          <a:lstStyle/>
          <a:p>
            <a:r>
              <a:rPr lang="es-ES_tradnl" sz="1200">
                <a:solidFill>
                  <a:srgbClr val="7F7F7F"/>
                </a:solidFill>
                <a:cs typeface="Arial" charset="0"/>
              </a:rPr>
              <a:t>Dentro de las vistas podemos separar aún más y crear templates</a:t>
            </a:r>
            <a:endParaRPr lang="es-ES" sz="1200">
              <a:solidFill>
                <a:srgbClr val="7F7F7F"/>
              </a:solidFill>
              <a:cs typeface="Arial" charset="0"/>
            </a:endParaRPr>
          </a:p>
        </p:txBody>
      </p:sp>
      <p:sp>
        <p:nvSpPr>
          <p:cNvPr id="24" name="Elipse 23"/>
          <p:cNvSpPr/>
          <p:nvPr/>
        </p:nvSpPr>
        <p:spPr>
          <a:xfrm>
            <a:off x="4225925" y="3671888"/>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5" name="Rectángulo 24"/>
          <p:cNvSpPr/>
          <p:nvPr/>
        </p:nvSpPr>
        <p:spPr>
          <a:xfrm>
            <a:off x="558800" y="4283075"/>
            <a:ext cx="8128000" cy="1027113"/>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6" name="Rectángulo 25"/>
          <p:cNvSpPr/>
          <p:nvPr/>
        </p:nvSpPr>
        <p:spPr>
          <a:xfrm>
            <a:off x="3876675" y="4289425"/>
            <a:ext cx="34925" cy="1009650"/>
          </a:xfrm>
          <a:prstGeom prst="rect">
            <a:avLst/>
          </a:prstGeom>
          <a:solidFill>
            <a:schemeClr val="bg1">
              <a:lumMod val="8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7" name="Triángulo rectángulo 26"/>
          <p:cNvSpPr/>
          <p:nvPr/>
        </p:nvSpPr>
        <p:spPr>
          <a:xfrm rot="13500000">
            <a:off x="3866356" y="4752182"/>
            <a:ext cx="85725" cy="84138"/>
          </a:xfrm>
          <a:prstGeom prst="r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50203" name="Rectángulo 27"/>
          <p:cNvSpPr>
            <a:spLocks noChangeArrowheads="1"/>
          </p:cNvSpPr>
          <p:nvPr/>
        </p:nvSpPr>
        <p:spPr bwMode="auto">
          <a:xfrm>
            <a:off x="4470400" y="4759325"/>
            <a:ext cx="4216400" cy="274638"/>
          </a:xfrm>
          <a:prstGeom prst="rect">
            <a:avLst/>
          </a:prstGeom>
          <a:noFill/>
          <a:ln w="9525">
            <a:noFill/>
            <a:miter lim="800000"/>
            <a:headEnd/>
            <a:tailEnd/>
          </a:ln>
        </p:spPr>
        <p:txBody>
          <a:bodyPr>
            <a:spAutoFit/>
          </a:bodyPr>
          <a:lstStyle/>
          <a:p>
            <a:r>
              <a:rPr lang="es-ES" sz="1200">
                <a:solidFill>
                  <a:srgbClr val="7F7F7F"/>
                </a:solidFill>
                <a:cs typeface="Arial" charset="0"/>
              </a:rPr>
              <a:t>Sería el equivalente al controlador, en otros MVC</a:t>
            </a:r>
          </a:p>
        </p:txBody>
      </p:sp>
      <p:sp>
        <p:nvSpPr>
          <p:cNvPr id="29" name="Elipse 28"/>
          <p:cNvSpPr/>
          <p:nvPr/>
        </p:nvSpPr>
        <p:spPr>
          <a:xfrm>
            <a:off x="4225925" y="4805363"/>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50209" name="Rectángulo 20"/>
          <p:cNvSpPr>
            <a:spLocks noChangeArrowheads="1"/>
          </p:cNvSpPr>
          <p:nvPr/>
        </p:nvSpPr>
        <p:spPr bwMode="auto">
          <a:xfrm>
            <a:off x="4476750" y="4586288"/>
            <a:ext cx="4216400" cy="274637"/>
          </a:xfrm>
          <a:prstGeom prst="rect">
            <a:avLst/>
          </a:prstGeom>
          <a:noFill/>
          <a:ln w="9525">
            <a:noFill/>
            <a:miter lim="800000"/>
            <a:headEnd/>
            <a:tailEnd/>
          </a:ln>
        </p:spPr>
        <p:txBody>
          <a:bodyPr>
            <a:spAutoFit/>
          </a:bodyPr>
          <a:lstStyle/>
          <a:p>
            <a:r>
              <a:rPr lang="es-ES_tradnl" sz="1200">
                <a:solidFill>
                  <a:srgbClr val="7F7F7F"/>
                </a:solidFill>
                <a:cs typeface="Arial" charset="0"/>
              </a:rPr>
              <a:t>Objetos que trata los eventos, acciones, etc y renderiza</a:t>
            </a:r>
            <a:endParaRPr lang="es-ES" sz="1200">
              <a:solidFill>
                <a:srgbClr val="7F7F7F"/>
              </a:solidFill>
              <a:cs typeface="Arial" charset="0"/>
            </a:endParaRPr>
          </a:p>
        </p:txBody>
      </p:sp>
      <p:sp>
        <p:nvSpPr>
          <p:cNvPr id="10" name="Elipse 21"/>
          <p:cNvSpPr/>
          <p:nvPr/>
        </p:nvSpPr>
        <p:spPr>
          <a:xfrm>
            <a:off x="4232275" y="4598988"/>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58800" y="2020888"/>
            <a:ext cx="8132763" cy="693737"/>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 name="Rectángulo 2"/>
          <p:cNvSpPr/>
          <p:nvPr/>
        </p:nvSpPr>
        <p:spPr>
          <a:xfrm>
            <a:off x="3867150" y="2027238"/>
            <a:ext cx="44450" cy="687387"/>
          </a:xfrm>
          <a:prstGeom prst="rect">
            <a:avLst/>
          </a:prstGeom>
          <a:solidFill>
            <a:schemeClr val="bg1">
              <a:lumMod val="8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s-ES">
                <a:solidFill>
                  <a:srgbClr val="FFFFFF"/>
                </a:solidFill>
              </a:rPr>
              <a:t>     </a:t>
            </a:r>
          </a:p>
        </p:txBody>
      </p:sp>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_tradnl" sz="3200">
                <a:solidFill>
                  <a:srgbClr val="404040"/>
                </a:solidFill>
                <a:latin typeface="Nexa Light"/>
                <a:ea typeface="Nexa Light"/>
                <a:cs typeface="Nexa Light"/>
              </a:rPr>
              <a:t>Comparativa Backbone</a:t>
            </a:r>
            <a:endParaRPr lang="es-ES" sz="3200">
              <a:solidFill>
                <a:srgbClr val="404040"/>
              </a:solidFill>
              <a:latin typeface="Nexa Light"/>
              <a:ea typeface="Nexa Light"/>
              <a:cs typeface="Nexa Light"/>
            </a:endParaRPr>
          </a:p>
        </p:txBody>
      </p:sp>
      <p:sp>
        <p:nvSpPr>
          <p:cNvPr id="5" name="Rectángulo 4"/>
          <p:cNvSpPr/>
          <p:nvPr/>
        </p:nvSpPr>
        <p:spPr>
          <a:xfrm>
            <a:off x="457200" y="1155700"/>
            <a:ext cx="8229600" cy="306388"/>
          </a:xfrm>
          <a:prstGeom prst="rect">
            <a:avLst/>
          </a:prstGeom>
        </p:spPr>
        <p:txBody>
          <a:bodyPr>
            <a:spAutoFit/>
          </a:bodyPr>
          <a:lstStyle/>
          <a:p>
            <a:r>
              <a:rPr lang="es-ES" sz="1400">
                <a:solidFill>
                  <a:srgbClr val="595959"/>
                </a:solidFill>
                <a:latin typeface="Nexa Light"/>
                <a:ea typeface="Nexa Light"/>
                <a:cs typeface="Nexa Light"/>
              </a:rPr>
              <a:t>Frameworks MVC en otros lenguajes Vs Backbone</a:t>
            </a:r>
          </a:p>
        </p:txBody>
      </p:sp>
      <p:sp>
        <p:nvSpPr>
          <p:cNvPr id="6" name="Rectángulo 5"/>
          <p:cNvSpPr/>
          <p:nvPr/>
        </p:nvSpPr>
        <p:spPr>
          <a:xfrm>
            <a:off x="1557338" y="2209800"/>
            <a:ext cx="2171700" cy="304800"/>
          </a:xfrm>
          <a:prstGeom prst="rect">
            <a:avLst/>
          </a:prstGeom>
        </p:spPr>
        <p:txBody>
          <a:bodyPr>
            <a:spAutoFit/>
          </a:bodyPr>
          <a:lstStyle/>
          <a:p>
            <a:pPr algn="r"/>
            <a:r>
              <a:rPr lang="es-ES_tradnl" sz="1400" b="1">
                <a:solidFill>
                  <a:srgbClr val="595959"/>
                </a:solidFill>
                <a:cs typeface="Arial" charset="0"/>
              </a:rPr>
              <a:t>Ruby</a:t>
            </a:r>
            <a:endParaRPr lang="es-ES" sz="1400" b="1">
              <a:solidFill>
                <a:srgbClr val="595959"/>
              </a:solidFill>
              <a:cs typeface="Arial" charset="0"/>
            </a:endParaRPr>
          </a:p>
        </p:txBody>
      </p:sp>
      <p:sp>
        <p:nvSpPr>
          <p:cNvPr id="9" name="Triángulo rectángulo 8"/>
          <p:cNvSpPr>
            <a:spLocks noChangeArrowheads="1"/>
          </p:cNvSpPr>
          <p:nvPr/>
        </p:nvSpPr>
        <p:spPr bwMode="auto">
          <a:xfrm rot="-8100000">
            <a:off x="3864769" y="2324894"/>
            <a:ext cx="85725" cy="84137"/>
          </a:xfrm>
          <a:prstGeom prst="rtTriangle">
            <a:avLst/>
          </a:prstGeom>
          <a:solidFill>
            <a:srgbClr val="D9D9D9"/>
          </a:solidFill>
          <a:ln w="9525" algn="ctr">
            <a:noFill/>
            <a:miter lim="800000"/>
            <a:headEnd/>
            <a:tailEnd/>
          </a:ln>
        </p:spPr>
        <p:txBody>
          <a:bodyPr vert="eaVert" anchor="ctr"/>
          <a:lstStyle/>
          <a:p>
            <a:pPr algn="ctr" fontAlgn="auto">
              <a:spcBef>
                <a:spcPts val="0"/>
              </a:spcBef>
              <a:spcAft>
                <a:spcPts val="0"/>
              </a:spcAft>
              <a:defRPr/>
            </a:pPr>
            <a:endParaRPr lang="es-ES">
              <a:solidFill>
                <a:schemeClr val="lt1"/>
              </a:solidFill>
              <a:latin typeface="+mn-lt"/>
            </a:endParaRPr>
          </a:p>
        </p:txBody>
      </p:sp>
      <p:sp>
        <p:nvSpPr>
          <p:cNvPr id="330762" name="Rectángulo 9"/>
          <p:cNvSpPr>
            <a:spLocks noChangeArrowheads="1"/>
          </p:cNvSpPr>
          <p:nvPr/>
        </p:nvSpPr>
        <p:spPr bwMode="auto">
          <a:xfrm>
            <a:off x="4470400" y="2238375"/>
            <a:ext cx="2894013" cy="274638"/>
          </a:xfrm>
          <a:prstGeom prst="rect">
            <a:avLst/>
          </a:prstGeom>
          <a:noFill/>
          <a:ln w="9525">
            <a:noFill/>
            <a:miter lim="800000"/>
            <a:headEnd/>
            <a:tailEnd/>
          </a:ln>
        </p:spPr>
        <p:txBody>
          <a:bodyPr>
            <a:spAutoFit/>
          </a:bodyPr>
          <a:lstStyle/>
          <a:p>
            <a:r>
              <a:rPr lang="es-ES_tradnl" sz="1200">
                <a:solidFill>
                  <a:srgbClr val="7F7F7F"/>
                </a:solidFill>
                <a:cs typeface="Arial" charset="0"/>
              </a:rPr>
              <a:t>Ruby on Rails</a:t>
            </a:r>
            <a:endParaRPr lang="es-ES" sz="1200">
              <a:solidFill>
                <a:srgbClr val="7F7F7F"/>
              </a:solidFill>
              <a:cs typeface="Arial" charset="0"/>
            </a:endParaRPr>
          </a:p>
        </p:txBody>
      </p:sp>
      <p:sp>
        <p:nvSpPr>
          <p:cNvPr id="13" name="Elipse 12"/>
          <p:cNvSpPr/>
          <p:nvPr/>
        </p:nvSpPr>
        <p:spPr>
          <a:xfrm>
            <a:off x="4225925" y="2284413"/>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30774" name="Rectángulo 27"/>
          <p:cNvSpPr>
            <a:spLocks noChangeArrowheads="1"/>
          </p:cNvSpPr>
          <p:nvPr/>
        </p:nvSpPr>
        <p:spPr bwMode="auto">
          <a:xfrm>
            <a:off x="4470400" y="4283075"/>
            <a:ext cx="4216400" cy="274638"/>
          </a:xfrm>
          <a:prstGeom prst="rect">
            <a:avLst/>
          </a:prstGeom>
          <a:noFill/>
          <a:ln w="9525">
            <a:noFill/>
            <a:miter lim="800000"/>
            <a:headEnd/>
            <a:tailEnd/>
          </a:ln>
        </p:spPr>
        <p:txBody>
          <a:bodyPr>
            <a:spAutoFit/>
          </a:bodyPr>
          <a:lstStyle/>
          <a:p>
            <a:r>
              <a:rPr lang="es-ES" sz="1200">
                <a:solidFill>
                  <a:srgbClr val="7F7F7F"/>
                </a:solidFill>
                <a:cs typeface="Arial" charset="0"/>
              </a:rPr>
              <a:t>Cake PHP</a:t>
            </a:r>
          </a:p>
        </p:txBody>
      </p:sp>
      <p:sp>
        <p:nvSpPr>
          <p:cNvPr id="330776" name="Rectángulo 20"/>
          <p:cNvSpPr>
            <a:spLocks noChangeArrowheads="1"/>
          </p:cNvSpPr>
          <p:nvPr/>
        </p:nvSpPr>
        <p:spPr bwMode="auto">
          <a:xfrm>
            <a:off x="4470400" y="3743325"/>
            <a:ext cx="4216400" cy="274638"/>
          </a:xfrm>
          <a:prstGeom prst="rect">
            <a:avLst/>
          </a:prstGeom>
          <a:noFill/>
          <a:ln w="9525">
            <a:noFill/>
            <a:miter lim="800000"/>
            <a:headEnd/>
            <a:tailEnd/>
          </a:ln>
        </p:spPr>
        <p:txBody>
          <a:bodyPr>
            <a:spAutoFit/>
          </a:bodyPr>
          <a:lstStyle/>
          <a:p>
            <a:r>
              <a:rPr lang="es-ES" sz="1200">
                <a:solidFill>
                  <a:srgbClr val="7F7F7F"/>
                </a:solidFill>
                <a:cs typeface="Arial" charset="0"/>
              </a:rPr>
              <a:t>Grails</a:t>
            </a:r>
          </a:p>
        </p:txBody>
      </p:sp>
      <p:sp>
        <p:nvSpPr>
          <p:cNvPr id="22" name="Elipse 21"/>
          <p:cNvSpPr/>
          <p:nvPr/>
        </p:nvSpPr>
        <p:spPr>
          <a:xfrm>
            <a:off x="4225925" y="3803650"/>
            <a:ext cx="180975" cy="179388"/>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7" name="Rectángulo 1"/>
          <p:cNvSpPr/>
          <p:nvPr/>
        </p:nvSpPr>
        <p:spPr>
          <a:xfrm>
            <a:off x="554038" y="2779713"/>
            <a:ext cx="8132762" cy="693737"/>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8" name="Rectángulo 2"/>
          <p:cNvSpPr/>
          <p:nvPr/>
        </p:nvSpPr>
        <p:spPr>
          <a:xfrm>
            <a:off x="3871913" y="2776538"/>
            <a:ext cx="44450" cy="687387"/>
          </a:xfrm>
          <a:prstGeom prst="rect">
            <a:avLst/>
          </a:prstGeom>
          <a:solidFill>
            <a:schemeClr val="bg1">
              <a:lumMod val="8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s-ES">
                <a:solidFill>
                  <a:srgbClr val="FFFFFF"/>
                </a:solidFill>
              </a:rPr>
              <a:t>     </a:t>
            </a:r>
          </a:p>
        </p:txBody>
      </p:sp>
      <p:sp>
        <p:nvSpPr>
          <p:cNvPr id="10" name="Rectángulo 5"/>
          <p:cNvSpPr/>
          <p:nvPr/>
        </p:nvSpPr>
        <p:spPr>
          <a:xfrm>
            <a:off x="1562100" y="2959100"/>
            <a:ext cx="2171700" cy="304800"/>
          </a:xfrm>
          <a:prstGeom prst="rect">
            <a:avLst/>
          </a:prstGeom>
        </p:spPr>
        <p:txBody>
          <a:bodyPr>
            <a:spAutoFit/>
          </a:bodyPr>
          <a:lstStyle/>
          <a:p>
            <a:pPr algn="r"/>
            <a:r>
              <a:rPr lang="es-ES_tradnl" sz="1400" b="1">
                <a:solidFill>
                  <a:srgbClr val="595959"/>
                </a:solidFill>
                <a:cs typeface="Arial" charset="0"/>
              </a:rPr>
              <a:t>Perl</a:t>
            </a:r>
            <a:endParaRPr lang="es-ES" sz="1400" b="1">
              <a:solidFill>
                <a:srgbClr val="595959"/>
              </a:solidFill>
              <a:cs typeface="Arial" charset="0"/>
            </a:endParaRPr>
          </a:p>
        </p:txBody>
      </p:sp>
      <p:sp>
        <p:nvSpPr>
          <p:cNvPr id="11" name="Triángulo rectángulo 8"/>
          <p:cNvSpPr>
            <a:spLocks noChangeArrowheads="1"/>
          </p:cNvSpPr>
          <p:nvPr/>
        </p:nvSpPr>
        <p:spPr bwMode="auto">
          <a:xfrm rot="-8100000">
            <a:off x="3869531" y="3074194"/>
            <a:ext cx="85725" cy="84138"/>
          </a:xfrm>
          <a:prstGeom prst="rtTriangle">
            <a:avLst/>
          </a:prstGeom>
          <a:solidFill>
            <a:srgbClr val="D9D9D9"/>
          </a:solidFill>
          <a:ln w="9525" algn="ctr">
            <a:noFill/>
            <a:miter lim="800000"/>
            <a:headEnd/>
            <a:tailEnd/>
          </a:ln>
        </p:spPr>
        <p:txBody>
          <a:bodyPr vert="eaVert" anchor="ctr"/>
          <a:lstStyle/>
          <a:p>
            <a:pPr algn="ctr" fontAlgn="auto">
              <a:spcBef>
                <a:spcPts val="0"/>
              </a:spcBef>
              <a:spcAft>
                <a:spcPts val="0"/>
              </a:spcAft>
              <a:defRPr/>
            </a:pPr>
            <a:endParaRPr lang="es-ES">
              <a:solidFill>
                <a:schemeClr val="lt1"/>
              </a:solidFill>
              <a:latin typeface="+mn-lt"/>
            </a:endParaRPr>
          </a:p>
        </p:txBody>
      </p:sp>
      <p:sp>
        <p:nvSpPr>
          <p:cNvPr id="330786" name="Rectángulo 9"/>
          <p:cNvSpPr>
            <a:spLocks noChangeArrowheads="1"/>
          </p:cNvSpPr>
          <p:nvPr/>
        </p:nvSpPr>
        <p:spPr bwMode="auto">
          <a:xfrm>
            <a:off x="4475163" y="2987675"/>
            <a:ext cx="2894012" cy="274638"/>
          </a:xfrm>
          <a:prstGeom prst="rect">
            <a:avLst/>
          </a:prstGeom>
          <a:noFill/>
          <a:ln w="9525">
            <a:noFill/>
            <a:miter lim="800000"/>
            <a:headEnd/>
            <a:tailEnd/>
          </a:ln>
        </p:spPr>
        <p:txBody>
          <a:bodyPr>
            <a:spAutoFit/>
          </a:bodyPr>
          <a:lstStyle/>
          <a:p>
            <a:r>
              <a:rPr lang="es-ES_tradnl" sz="1200">
                <a:solidFill>
                  <a:srgbClr val="7F7F7F"/>
                </a:solidFill>
                <a:cs typeface="Arial" charset="0"/>
              </a:rPr>
              <a:t>Catalyst</a:t>
            </a:r>
            <a:endParaRPr lang="es-ES" sz="1200">
              <a:solidFill>
                <a:srgbClr val="7F7F7F"/>
              </a:solidFill>
              <a:cs typeface="Arial" charset="0"/>
            </a:endParaRPr>
          </a:p>
        </p:txBody>
      </p:sp>
      <p:sp>
        <p:nvSpPr>
          <p:cNvPr id="12" name="Elipse 12"/>
          <p:cNvSpPr/>
          <p:nvPr/>
        </p:nvSpPr>
        <p:spPr>
          <a:xfrm>
            <a:off x="4230688" y="3033713"/>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4" name="Rectángulo 1"/>
          <p:cNvSpPr/>
          <p:nvPr/>
        </p:nvSpPr>
        <p:spPr>
          <a:xfrm>
            <a:off x="554038" y="3538538"/>
            <a:ext cx="8132762" cy="693737"/>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5" name="Rectángulo 2"/>
          <p:cNvSpPr/>
          <p:nvPr/>
        </p:nvSpPr>
        <p:spPr>
          <a:xfrm>
            <a:off x="3862388" y="3544888"/>
            <a:ext cx="44450" cy="687387"/>
          </a:xfrm>
          <a:prstGeom prst="rect">
            <a:avLst/>
          </a:prstGeom>
          <a:solidFill>
            <a:schemeClr val="bg1">
              <a:lumMod val="8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s-ES">
                <a:solidFill>
                  <a:srgbClr val="FFFFFF"/>
                </a:solidFill>
              </a:rPr>
              <a:t>     </a:t>
            </a:r>
          </a:p>
        </p:txBody>
      </p:sp>
      <p:sp>
        <p:nvSpPr>
          <p:cNvPr id="16" name="Rectángulo 5"/>
          <p:cNvSpPr/>
          <p:nvPr/>
        </p:nvSpPr>
        <p:spPr>
          <a:xfrm>
            <a:off x="1552575" y="3727450"/>
            <a:ext cx="2171700" cy="304800"/>
          </a:xfrm>
          <a:prstGeom prst="rect">
            <a:avLst/>
          </a:prstGeom>
        </p:spPr>
        <p:txBody>
          <a:bodyPr>
            <a:spAutoFit/>
          </a:bodyPr>
          <a:lstStyle/>
          <a:p>
            <a:pPr algn="r"/>
            <a:r>
              <a:rPr lang="es-ES_tradnl" sz="1400" b="1">
                <a:solidFill>
                  <a:srgbClr val="595959"/>
                </a:solidFill>
                <a:cs typeface="Arial" charset="0"/>
              </a:rPr>
              <a:t>Goovy</a:t>
            </a:r>
            <a:endParaRPr lang="es-ES" sz="1400" b="1">
              <a:solidFill>
                <a:srgbClr val="595959"/>
              </a:solidFill>
              <a:cs typeface="Arial" charset="0"/>
            </a:endParaRPr>
          </a:p>
        </p:txBody>
      </p:sp>
      <p:sp>
        <p:nvSpPr>
          <p:cNvPr id="17" name="Triángulo rectángulo 8"/>
          <p:cNvSpPr>
            <a:spLocks noChangeArrowheads="1"/>
          </p:cNvSpPr>
          <p:nvPr/>
        </p:nvSpPr>
        <p:spPr bwMode="auto">
          <a:xfrm rot="-8100000">
            <a:off x="3860006" y="3842544"/>
            <a:ext cx="85725" cy="84138"/>
          </a:xfrm>
          <a:prstGeom prst="rtTriangle">
            <a:avLst/>
          </a:prstGeom>
          <a:solidFill>
            <a:srgbClr val="D9D9D9"/>
          </a:solidFill>
          <a:ln w="9525" algn="ctr">
            <a:noFill/>
            <a:miter lim="800000"/>
            <a:headEnd/>
            <a:tailEnd/>
          </a:ln>
        </p:spPr>
        <p:txBody>
          <a:bodyPr vert="eaVert" anchor="ctr"/>
          <a:lstStyle/>
          <a:p>
            <a:pPr algn="ctr" fontAlgn="auto">
              <a:spcBef>
                <a:spcPts val="0"/>
              </a:spcBef>
              <a:spcAft>
                <a:spcPts val="0"/>
              </a:spcAft>
              <a:defRPr/>
            </a:pPr>
            <a:endParaRPr lang="es-ES">
              <a:solidFill>
                <a:schemeClr val="lt1"/>
              </a:solidFill>
              <a:latin typeface="+mn-lt"/>
            </a:endParaRPr>
          </a:p>
        </p:txBody>
      </p:sp>
      <p:sp>
        <p:nvSpPr>
          <p:cNvPr id="18" name="Elipse 12"/>
          <p:cNvSpPr/>
          <p:nvPr/>
        </p:nvSpPr>
        <p:spPr>
          <a:xfrm>
            <a:off x="4221163" y="3802063"/>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9" name="Rectángulo 1"/>
          <p:cNvSpPr/>
          <p:nvPr/>
        </p:nvSpPr>
        <p:spPr>
          <a:xfrm>
            <a:off x="555625" y="4303713"/>
            <a:ext cx="8132763" cy="693737"/>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0" name="Rectángulo 2"/>
          <p:cNvSpPr/>
          <p:nvPr/>
        </p:nvSpPr>
        <p:spPr>
          <a:xfrm>
            <a:off x="3863975" y="4310063"/>
            <a:ext cx="44450" cy="687387"/>
          </a:xfrm>
          <a:prstGeom prst="rect">
            <a:avLst/>
          </a:prstGeom>
          <a:solidFill>
            <a:schemeClr val="bg1">
              <a:lumMod val="8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s-ES">
                <a:solidFill>
                  <a:srgbClr val="FFFFFF"/>
                </a:solidFill>
              </a:rPr>
              <a:t>     </a:t>
            </a:r>
          </a:p>
        </p:txBody>
      </p:sp>
      <p:sp>
        <p:nvSpPr>
          <p:cNvPr id="21" name="Rectángulo 5"/>
          <p:cNvSpPr/>
          <p:nvPr/>
        </p:nvSpPr>
        <p:spPr>
          <a:xfrm>
            <a:off x="1554163" y="4492625"/>
            <a:ext cx="2171700" cy="304800"/>
          </a:xfrm>
          <a:prstGeom prst="rect">
            <a:avLst/>
          </a:prstGeom>
        </p:spPr>
        <p:txBody>
          <a:bodyPr>
            <a:spAutoFit/>
          </a:bodyPr>
          <a:lstStyle/>
          <a:p>
            <a:pPr algn="r"/>
            <a:r>
              <a:rPr lang="es-ES_tradnl" sz="1400" b="1">
                <a:solidFill>
                  <a:srgbClr val="595959"/>
                </a:solidFill>
                <a:cs typeface="Arial" charset="0"/>
              </a:rPr>
              <a:t>PHP</a:t>
            </a:r>
            <a:endParaRPr lang="es-ES" sz="1400" b="1">
              <a:solidFill>
                <a:srgbClr val="595959"/>
              </a:solidFill>
              <a:cs typeface="Arial" charset="0"/>
            </a:endParaRPr>
          </a:p>
        </p:txBody>
      </p:sp>
      <p:sp>
        <p:nvSpPr>
          <p:cNvPr id="23" name="Triángulo rectángulo 8"/>
          <p:cNvSpPr>
            <a:spLocks noChangeArrowheads="1"/>
          </p:cNvSpPr>
          <p:nvPr/>
        </p:nvSpPr>
        <p:spPr bwMode="auto">
          <a:xfrm rot="-8100000">
            <a:off x="3861594" y="4607719"/>
            <a:ext cx="85725" cy="84137"/>
          </a:xfrm>
          <a:prstGeom prst="rtTriangle">
            <a:avLst/>
          </a:prstGeom>
          <a:solidFill>
            <a:srgbClr val="D9D9D9"/>
          </a:solidFill>
          <a:ln w="9525" algn="ctr">
            <a:noFill/>
            <a:miter lim="800000"/>
            <a:headEnd/>
            <a:tailEnd/>
          </a:ln>
        </p:spPr>
        <p:txBody>
          <a:bodyPr vert="eaVert" anchor="ctr"/>
          <a:lstStyle/>
          <a:p>
            <a:pPr algn="ctr" fontAlgn="auto">
              <a:spcBef>
                <a:spcPts val="0"/>
              </a:spcBef>
              <a:spcAft>
                <a:spcPts val="0"/>
              </a:spcAft>
              <a:defRPr/>
            </a:pPr>
            <a:endParaRPr lang="es-ES">
              <a:solidFill>
                <a:schemeClr val="lt1"/>
              </a:solidFill>
              <a:latin typeface="+mn-lt"/>
            </a:endParaRPr>
          </a:p>
        </p:txBody>
      </p:sp>
      <p:sp>
        <p:nvSpPr>
          <p:cNvPr id="24" name="Elipse 12"/>
          <p:cNvSpPr/>
          <p:nvPr/>
        </p:nvSpPr>
        <p:spPr>
          <a:xfrm>
            <a:off x="4222750" y="4338638"/>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30800" name="Rectángulo 27"/>
          <p:cNvSpPr>
            <a:spLocks noChangeArrowheads="1"/>
          </p:cNvSpPr>
          <p:nvPr/>
        </p:nvSpPr>
        <p:spPr bwMode="auto">
          <a:xfrm>
            <a:off x="4467225" y="4498975"/>
            <a:ext cx="4216400" cy="274638"/>
          </a:xfrm>
          <a:prstGeom prst="rect">
            <a:avLst/>
          </a:prstGeom>
          <a:noFill/>
          <a:ln w="9525">
            <a:noFill/>
            <a:miter lim="800000"/>
            <a:headEnd/>
            <a:tailEnd/>
          </a:ln>
        </p:spPr>
        <p:txBody>
          <a:bodyPr>
            <a:spAutoFit/>
          </a:bodyPr>
          <a:lstStyle/>
          <a:p>
            <a:r>
              <a:rPr lang="es-ES" sz="1200">
                <a:solidFill>
                  <a:srgbClr val="7F7F7F"/>
                </a:solidFill>
                <a:cs typeface="Arial" charset="0"/>
              </a:rPr>
              <a:t>Zend framework</a:t>
            </a:r>
          </a:p>
        </p:txBody>
      </p:sp>
      <p:sp>
        <p:nvSpPr>
          <p:cNvPr id="25" name="Elipse 12"/>
          <p:cNvSpPr/>
          <p:nvPr/>
        </p:nvSpPr>
        <p:spPr>
          <a:xfrm>
            <a:off x="4219575" y="4554538"/>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30802" name="Rectángulo 27"/>
          <p:cNvSpPr>
            <a:spLocks noChangeArrowheads="1"/>
          </p:cNvSpPr>
          <p:nvPr/>
        </p:nvSpPr>
        <p:spPr bwMode="auto">
          <a:xfrm>
            <a:off x="4473575" y="4714875"/>
            <a:ext cx="4216400" cy="274638"/>
          </a:xfrm>
          <a:prstGeom prst="rect">
            <a:avLst/>
          </a:prstGeom>
          <a:noFill/>
          <a:ln w="9525">
            <a:noFill/>
            <a:miter lim="800000"/>
            <a:headEnd/>
            <a:tailEnd/>
          </a:ln>
        </p:spPr>
        <p:txBody>
          <a:bodyPr>
            <a:spAutoFit/>
          </a:bodyPr>
          <a:lstStyle/>
          <a:p>
            <a:r>
              <a:rPr lang="es-ES" sz="1200">
                <a:solidFill>
                  <a:srgbClr val="7F7F7F"/>
                </a:solidFill>
                <a:cs typeface="Arial" charset="0"/>
              </a:rPr>
              <a:t>Codelgniter</a:t>
            </a:r>
          </a:p>
        </p:txBody>
      </p:sp>
      <p:sp>
        <p:nvSpPr>
          <p:cNvPr id="26" name="Elipse 12"/>
          <p:cNvSpPr/>
          <p:nvPr/>
        </p:nvSpPr>
        <p:spPr>
          <a:xfrm>
            <a:off x="4225925" y="4770438"/>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30806" name="Rectángulo 27"/>
          <p:cNvSpPr>
            <a:spLocks noChangeArrowheads="1"/>
          </p:cNvSpPr>
          <p:nvPr/>
        </p:nvSpPr>
        <p:spPr bwMode="auto">
          <a:xfrm>
            <a:off x="4486275" y="5146675"/>
            <a:ext cx="4216400" cy="274638"/>
          </a:xfrm>
          <a:prstGeom prst="rect">
            <a:avLst/>
          </a:prstGeom>
          <a:noFill/>
          <a:ln w="9525">
            <a:noFill/>
            <a:miter lim="800000"/>
            <a:headEnd/>
            <a:tailEnd/>
          </a:ln>
        </p:spPr>
        <p:txBody>
          <a:bodyPr>
            <a:spAutoFit/>
          </a:bodyPr>
          <a:lstStyle/>
          <a:p>
            <a:r>
              <a:rPr lang="es-ES" sz="1200">
                <a:solidFill>
                  <a:srgbClr val="7F7F7F"/>
                </a:solidFill>
                <a:cs typeface="Arial" charset="0"/>
              </a:rPr>
              <a:t>Spring Roo</a:t>
            </a:r>
          </a:p>
        </p:txBody>
      </p:sp>
      <p:sp>
        <p:nvSpPr>
          <p:cNvPr id="27" name="Rectángulo 1"/>
          <p:cNvSpPr/>
          <p:nvPr/>
        </p:nvSpPr>
        <p:spPr>
          <a:xfrm>
            <a:off x="552450" y="5062538"/>
            <a:ext cx="8132763" cy="693737"/>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8" name="Rectángulo 2"/>
          <p:cNvSpPr/>
          <p:nvPr/>
        </p:nvSpPr>
        <p:spPr>
          <a:xfrm>
            <a:off x="3879850" y="5068888"/>
            <a:ext cx="44450" cy="687387"/>
          </a:xfrm>
          <a:prstGeom prst="rect">
            <a:avLst/>
          </a:prstGeom>
          <a:solidFill>
            <a:schemeClr val="bg1">
              <a:lumMod val="8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s-ES">
                <a:solidFill>
                  <a:srgbClr val="FFFFFF"/>
                </a:solidFill>
              </a:rPr>
              <a:t>     </a:t>
            </a:r>
          </a:p>
        </p:txBody>
      </p:sp>
      <p:sp>
        <p:nvSpPr>
          <p:cNvPr id="29" name="Rectángulo 5"/>
          <p:cNvSpPr/>
          <p:nvPr/>
        </p:nvSpPr>
        <p:spPr>
          <a:xfrm>
            <a:off x="1570038" y="5251450"/>
            <a:ext cx="2171700" cy="304800"/>
          </a:xfrm>
          <a:prstGeom prst="rect">
            <a:avLst/>
          </a:prstGeom>
        </p:spPr>
        <p:txBody>
          <a:bodyPr>
            <a:spAutoFit/>
          </a:bodyPr>
          <a:lstStyle/>
          <a:p>
            <a:pPr algn="r"/>
            <a:r>
              <a:rPr lang="es-ES_tradnl" sz="1400" b="1">
                <a:solidFill>
                  <a:srgbClr val="595959"/>
                </a:solidFill>
                <a:cs typeface="Arial" charset="0"/>
              </a:rPr>
              <a:t>Java</a:t>
            </a:r>
            <a:endParaRPr lang="es-ES" sz="1400" b="1">
              <a:solidFill>
                <a:srgbClr val="595959"/>
              </a:solidFill>
              <a:cs typeface="Arial" charset="0"/>
            </a:endParaRPr>
          </a:p>
        </p:txBody>
      </p:sp>
      <p:sp>
        <p:nvSpPr>
          <p:cNvPr id="30" name="Triángulo rectángulo 8"/>
          <p:cNvSpPr>
            <a:spLocks noChangeArrowheads="1"/>
          </p:cNvSpPr>
          <p:nvPr/>
        </p:nvSpPr>
        <p:spPr bwMode="auto">
          <a:xfrm rot="-8100000">
            <a:off x="3877469" y="5366544"/>
            <a:ext cx="85725" cy="84137"/>
          </a:xfrm>
          <a:prstGeom prst="rtTriangle">
            <a:avLst/>
          </a:prstGeom>
          <a:solidFill>
            <a:srgbClr val="D9D9D9"/>
          </a:solidFill>
          <a:ln w="9525" algn="ctr">
            <a:noFill/>
            <a:miter lim="800000"/>
            <a:headEnd/>
            <a:tailEnd/>
          </a:ln>
        </p:spPr>
        <p:txBody>
          <a:bodyPr vert="eaVert" anchor="ctr"/>
          <a:lstStyle/>
          <a:p>
            <a:pPr algn="ctr" fontAlgn="auto">
              <a:spcBef>
                <a:spcPts val="0"/>
              </a:spcBef>
              <a:spcAft>
                <a:spcPts val="0"/>
              </a:spcAft>
              <a:defRPr/>
            </a:pPr>
            <a:endParaRPr lang="es-ES">
              <a:solidFill>
                <a:schemeClr val="lt1"/>
              </a:solidFill>
              <a:latin typeface="+mn-lt"/>
            </a:endParaRPr>
          </a:p>
        </p:txBody>
      </p:sp>
      <p:sp>
        <p:nvSpPr>
          <p:cNvPr id="31" name="Elipse 12"/>
          <p:cNvSpPr/>
          <p:nvPr/>
        </p:nvSpPr>
        <p:spPr>
          <a:xfrm>
            <a:off x="4238625" y="5202238"/>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30812" name="Rectángulo 27"/>
          <p:cNvSpPr>
            <a:spLocks noChangeArrowheads="1"/>
          </p:cNvSpPr>
          <p:nvPr/>
        </p:nvSpPr>
        <p:spPr bwMode="auto">
          <a:xfrm>
            <a:off x="4483100" y="5362575"/>
            <a:ext cx="4216400" cy="274638"/>
          </a:xfrm>
          <a:prstGeom prst="rect">
            <a:avLst/>
          </a:prstGeom>
          <a:noFill/>
          <a:ln w="9525">
            <a:noFill/>
            <a:miter lim="800000"/>
            <a:headEnd/>
            <a:tailEnd/>
          </a:ln>
        </p:spPr>
        <p:txBody>
          <a:bodyPr>
            <a:spAutoFit/>
          </a:bodyPr>
          <a:lstStyle/>
          <a:p>
            <a:r>
              <a:rPr lang="es-ES" sz="1200">
                <a:solidFill>
                  <a:srgbClr val="7F7F7F"/>
                </a:solidFill>
                <a:cs typeface="Arial" charset="0"/>
              </a:rPr>
              <a:t>Struts + Spring + Hibernate</a:t>
            </a:r>
          </a:p>
        </p:txBody>
      </p:sp>
      <p:sp>
        <p:nvSpPr>
          <p:cNvPr id="330752" name="Elipse 12"/>
          <p:cNvSpPr/>
          <p:nvPr/>
        </p:nvSpPr>
        <p:spPr>
          <a:xfrm>
            <a:off x="4235450" y="5418138"/>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58800" y="2020888"/>
            <a:ext cx="8132763" cy="693737"/>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 name="Rectángulo 2"/>
          <p:cNvSpPr/>
          <p:nvPr/>
        </p:nvSpPr>
        <p:spPr>
          <a:xfrm>
            <a:off x="3867150" y="2027238"/>
            <a:ext cx="44450" cy="687387"/>
          </a:xfrm>
          <a:prstGeom prst="rect">
            <a:avLst/>
          </a:prstGeom>
          <a:solidFill>
            <a:schemeClr val="bg1">
              <a:lumMod val="8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s-ES">
                <a:solidFill>
                  <a:srgbClr val="FFFFFF"/>
                </a:solidFill>
              </a:rPr>
              <a:t>     </a:t>
            </a:r>
          </a:p>
        </p:txBody>
      </p:sp>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_tradnl" sz="3200">
                <a:solidFill>
                  <a:srgbClr val="404040"/>
                </a:solidFill>
                <a:latin typeface="Nexa Light"/>
                <a:ea typeface="Nexa Light"/>
                <a:cs typeface="Nexa Light"/>
              </a:rPr>
              <a:t>Comparativa Backbone</a:t>
            </a:r>
            <a:endParaRPr lang="es-ES" sz="3200">
              <a:solidFill>
                <a:srgbClr val="404040"/>
              </a:solidFill>
              <a:latin typeface="Nexa Light"/>
              <a:ea typeface="Nexa Light"/>
              <a:cs typeface="Nexa Light"/>
            </a:endParaRPr>
          </a:p>
        </p:txBody>
      </p:sp>
      <p:sp>
        <p:nvSpPr>
          <p:cNvPr id="5" name="Rectángulo 4"/>
          <p:cNvSpPr/>
          <p:nvPr/>
        </p:nvSpPr>
        <p:spPr>
          <a:xfrm>
            <a:off x="457200" y="1155700"/>
            <a:ext cx="8229600" cy="306388"/>
          </a:xfrm>
          <a:prstGeom prst="rect">
            <a:avLst/>
          </a:prstGeom>
        </p:spPr>
        <p:txBody>
          <a:bodyPr>
            <a:spAutoFit/>
          </a:bodyPr>
          <a:lstStyle/>
          <a:p>
            <a:r>
              <a:rPr lang="es-ES" sz="1400">
                <a:solidFill>
                  <a:srgbClr val="595959"/>
                </a:solidFill>
                <a:latin typeface="Nexa Light"/>
                <a:ea typeface="Nexa Light"/>
                <a:cs typeface="Nexa Light"/>
              </a:rPr>
              <a:t>Frameworks en JavaScript Vs Backbone</a:t>
            </a:r>
          </a:p>
        </p:txBody>
      </p:sp>
      <p:sp>
        <p:nvSpPr>
          <p:cNvPr id="6" name="Rectángulo 5"/>
          <p:cNvSpPr/>
          <p:nvPr/>
        </p:nvSpPr>
        <p:spPr>
          <a:xfrm>
            <a:off x="1557338" y="2209800"/>
            <a:ext cx="2171700" cy="304800"/>
          </a:xfrm>
          <a:prstGeom prst="rect">
            <a:avLst/>
          </a:prstGeom>
        </p:spPr>
        <p:txBody>
          <a:bodyPr>
            <a:spAutoFit/>
          </a:bodyPr>
          <a:lstStyle/>
          <a:p>
            <a:pPr algn="r"/>
            <a:r>
              <a:rPr lang="es-ES_tradnl" sz="1400" b="1">
                <a:solidFill>
                  <a:srgbClr val="595959"/>
                </a:solidFill>
                <a:cs typeface="Arial" charset="0"/>
              </a:rPr>
              <a:t>Dojo</a:t>
            </a:r>
            <a:endParaRPr lang="es-ES" sz="1400" b="1">
              <a:solidFill>
                <a:srgbClr val="595959"/>
              </a:solidFill>
              <a:cs typeface="Arial" charset="0"/>
            </a:endParaRPr>
          </a:p>
        </p:txBody>
      </p:sp>
      <p:sp>
        <p:nvSpPr>
          <p:cNvPr id="9" name="Triángulo rectángulo 8"/>
          <p:cNvSpPr>
            <a:spLocks noChangeArrowheads="1"/>
          </p:cNvSpPr>
          <p:nvPr/>
        </p:nvSpPr>
        <p:spPr bwMode="auto">
          <a:xfrm rot="-8100000">
            <a:off x="3864769" y="2324894"/>
            <a:ext cx="85725" cy="84137"/>
          </a:xfrm>
          <a:prstGeom prst="rtTriangle">
            <a:avLst/>
          </a:prstGeom>
          <a:solidFill>
            <a:srgbClr val="D9D9D9"/>
          </a:solidFill>
          <a:ln w="9525" algn="ctr">
            <a:noFill/>
            <a:miter lim="800000"/>
            <a:headEnd/>
            <a:tailEnd/>
          </a:ln>
        </p:spPr>
        <p:txBody>
          <a:bodyPr vert="eaVert" anchor="ctr"/>
          <a:lstStyle/>
          <a:p>
            <a:pPr algn="ctr" fontAlgn="auto">
              <a:spcBef>
                <a:spcPts val="0"/>
              </a:spcBef>
              <a:spcAft>
                <a:spcPts val="0"/>
              </a:spcAft>
              <a:defRPr/>
            </a:pPr>
            <a:endParaRPr lang="es-ES">
              <a:solidFill>
                <a:schemeClr val="lt1"/>
              </a:solidFill>
              <a:latin typeface="+mn-lt"/>
            </a:endParaRPr>
          </a:p>
        </p:txBody>
      </p:sp>
      <p:sp>
        <p:nvSpPr>
          <p:cNvPr id="331784" name="Rectángulo 9"/>
          <p:cNvSpPr>
            <a:spLocks noChangeArrowheads="1"/>
          </p:cNvSpPr>
          <p:nvPr/>
        </p:nvSpPr>
        <p:spPr bwMode="auto">
          <a:xfrm>
            <a:off x="4470400" y="2143125"/>
            <a:ext cx="4213225" cy="274638"/>
          </a:xfrm>
          <a:prstGeom prst="rect">
            <a:avLst/>
          </a:prstGeom>
          <a:noFill/>
          <a:ln w="9525">
            <a:noFill/>
            <a:miter lim="800000"/>
            <a:headEnd/>
            <a:tailEnd/>
          </a:ln>
        </p:spPr>
        <p:txBody>
          <a:bodyPr>
            <a:spAutoFit/>
          </a:bodyPr>
          <a:lstStyle/>
          <a:p>
            <a:r>
              <a:rPr lang="es-ES_tradnl" sz="1200">
                <a:solidFill>
                  <a:srgbClr val="7F7F7F"/>
                </a:solidFill>
                <a:cs typeface="Arial" charset="0"/>
              </a:rPr>
              <a:t>También MVC, muy estructurado, pero pesado</a:t>
            </a:r>
            <a:endParaRPr lang="es-ES" sz="1200">
              <a:solidFill>
                <a:srgbClr val="7F7F7F"/>
              </a:solidFill>
              <a:cs typeface="Arial" charset="0"/>
            </a:endParaRPr>
          </a:p>
        </p:txBody>
      </p:sp>
      <p:sp>
        <p:nvSpPr>
          <p:cNvPr id="13" name="Elipse 12"/>
          <p:cNvSpPr/>
          <p:nvPr/>
        </p:nvSpPr>
        <p:spPr>
          <a:xfrm>
            <a:off x="4225925" y="2189163"/>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31787" name="Rectángulo 20"/>
          <p:cNvSpPr>
            <a:spLocks noChangeArrowheads="1"/>
          </p:cNvSpPr>
          <p:nvPr/>
        </p:nvSpPr>
        <p:spPr bwMode="auto">
          <a:xfrm>
            <a:off x="4470400" y="3743325"/>
            <a:ext cx="4216400" cy="274638"/>
          </a:xfrm>
          <a:prstGeom prst="rect">
            <a:avLst/>
          </a:prstGeom>
          <a:noFill/>
          <a:ln w="9525">
            <a:noFill/>
            <a:miter lim="800000"/>
            <a:headEnd/>
            <a:tailEnd/>
          </a:ln>
        </p:spPr>
        <p:txBody>
          <a:bodyPr>
            <a:spAutoFit/>
          </a:bodyPr>
          <a:lstStyle/>
          <a:p>
            <a:r>
              <a:rPr lang="es-ES" sz="1200">
                <a:solidFill>
                  <a:srgbClr val="7F7F7F"/>
                </a:solidFill>
                <a:cs typeface="Arial" charset="0"/>
              </a:rPr>
              <a:t>Quizás no sea todo lo completo que son los anteriores</a:t>
            </a:r>
          </a:p>
        </p:txBody>
      </p:sp>
      <p:sp>
        <p:nvSpPr>
          <p:cNvPr id="22" name="Elipse 21"/>
          <p:cNvSpPr/>
          <p:nvPr/>
        </p:nvSpPr>
        <p:spPr>
          <a:xfrm>
            <a:off x="4225925" y="3803650"/>
            <a:ext cx="180975" cy="179388"/>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7" name="Rectángulo 1"/>
          <p:cNvSpPr/>
          <p:nvPr/>
        </p:nvSpPr>
        <p:spPr>
          <a:xfrm>
            <a:off x="554038" y="2779713"/>
            <a:ext cx="8132762" cy="693737"/>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8" name="Rectángulo 2"/>
          <p:cNvSpPr/>
          <p:nvPr/>
        </p:nvSpPr>
        <p:spPr>
          <a:xfrm>
            <a:off x="3871913" y="2776538"/>
            <a:ext cx="44450" cy="687387"/>
          </a:xfrm>
          <a:prstGeom prst="rect">
            <a:avLst/>
          </a:prstGeom>
          <a:solidFill>
            <a:schemeClr val="bg1">
              <a:lumMod val="8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s-ES">
                <a:solidFill>
                  <a:srgbClr val="FFFFFF"/>
                </a:solidFill>
              </a:rPr>
              <a:t>     </a:t>
            </a:r>
          </a:p>
        </p:txBody>
      </p:sp>
      <p:sp>
        <p:nvSpPr>
          <p:cNvPr id="10" name="Rectángulo 5"/>
          <p:cNvSpPr/>
          <p:nvPr/>
        </p:nvSpPr>
        <p:spPr>
          <a:xfrm>
            <a:off x="1562100" y="2959100"/>
            <a:ext cx="2171700" cy="304800"/>
          </a:xfrm>
          <a:prstGeom prst="rect">
            <a:avLst/>
          </a:prstGeom>
        </p:spPr>
        <p:txBody>
          <a:bodyPr>
            <a:spAutoFit/>
          </a:bodyPr>
          <a:lstStyle/>
          <a:p>
            <a:pPr algn="r"/>
            <a:r>
              <a:rPr lang="es-ES_tradnl" sz="1400" b="1">
                <a:solidFill>
                  <a:srgbClr val="595959"/>
                </a:solidFill>
                <a:cs typeface="Arial" charset="0"/>
              </a:rPr>
              <a:t>ExtJS</a:t>
            </a:r>
            <a:endParaRPr lang="es-ES" sz="1400" b="1">
              <a:solidFill>
                <a:srgbClr val="595959"/>
              </a:solidFill>
              <a:cs typeface="Arial" charset="0"/>
            </a:endParaRPr>
          </a:p>
        </p:txBody>
      </p:sp>
      <p:sp>
        <p:nvSpPr>
          <p:cNvPr id="11" name="Triángulo rectángulo 8"/>
          <p:cNvSpPr>
            <a:spLocks noChangeArrowheads="1"/>
          </p:cNvSpPr>
          <p:nvPr/>
        </p:nvSpPr>
        <p:spPr bwMode="auto">
          <a:xfrm rot="-8100000">
            <a:off x="3869531" y="3074194"/>
            <a:ext cx="85725" cy="84138"/>
          </a:xfrm>
          <a:prstGeom prst="rtTriangle">
            <a:avLst/>
          </a:prstGeom>
          <a:solidFill>
            <a:srgbClr val="D9D9D9"/>
          </a:solidFill>
          <a:ln w="9525" algn="ctr">
            <a:noFill/>
            <a:miter lim="800000"/>
            <a:headEnd/>
            <a:tailEnd/>
          </a:ln>
        </p:spPr>
        <p:txBody>
          <a:bodyPr vert="eaVert" anchor="ctr"/>
          <a:lstStyle/>
          <a:p>
            <a:pPr algn="ctr" fontAlgn="auto">
              <a:spcBef>
                <a:spcPts val="0"/>
              </a:spcBef>
              <a:spcAft>
                <a:spcPts val="0"/>
              </a:spcAft>
              <a:defRPr/>
            </a:pPr>
            <a:endParaRPr lang="es-ES">
              <a:solidFill>
                <a:schemeClr val="lt1"/>
              </a:solidFill>
              <a:latin typeface="+mn-lt"/>
            </a:endParaRPr>
          </a:p>
        </p:txBody>
      </p:sp>
      <p:sp>
        <p:nvSpPr>
          <p:cNvPr id="12" name="Rectángulo 1"/>
          <p:cNvSpPr/>
          <p:nvPr/>
        </p:nvSpPr>
        <p:spPr>
          <a:xfrm>
            <a:off x="554038" y="3538538"/>
            <a:ext cx="8132762" cy="693737"/>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4" name="Rectángulo 2"/>
          <p:cNvSpPr/>
          <p:nvPr/>
        </p:nvSpPr>
        <p:spPr>
          <a:xfrm>
            <a:off x="3862388" y="3544888"/>
            <a:ext cx="44450" cy="687387"/>
          </a:xfrm>
          <a:prstGeom prst="rect">
            <a:avLst/>
          </a:prstGeom>
          <a:solidFill>
            <a:schemeClr val="bg1">
              <a:lumMod val="8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s-ES">
                <a:solidFill>
                  <a:srgbClr val="FFFFFF"/>
                </a:solidFill>
              </a:rPr>
              <a:t>     </a:t>
            </a:r>
          </a:p>
        </p:txBody>
      </p:sp>
      <p:sp>
        <p:nvSpPr>
          <p:cNvPr id="15" name="Rectángulo 5"/>
          <p:cNvSpPr/>
          <p:nvPr/>
        </p:nvSpPr>
        <p:spPr>
          <a:xfrm>
            <a:off x="1552575" y="3727450"/>
            <a:ext cx="2171700" cy="304800"/>
          </a:xfrm>
          <a:prstGeom prst="rect">
            <a:avLst/>
          </a:prstGeom>
        </p:spPr>
        <p:txBody>
          <a:bodyPr>
            <a:spAutoFit/>
          </a:bodyPr>
          <a:lstStyle/>
          <a:p>
            <a:pPr algn="r"/>
            <a:r>
              <a:rPr lang="es-ES_tradnl" sz="1400" b="1">
                <a:solidFill>
                  <a:srgbClr val="595959"/>
                </a:solidFill>
                <a:cs typeface="Arial" charset="0"/>
              </a:rPr>
              <a:t>jQuery + jQuery Ui</a:t>
            </a:r>
            <a:endParaRPr lang="es-ES" sz="1400" b="1">
              <a:solidFill>
                <a:srgbClr val="595959"/>
              </a:solidFill>
              <a:cs typeface="Arial" charset="0"/>
            </a:endParaRPr>
          </a:p>
        </p:txBody>
      </p:sp>
      <p:sp>
        <p:nvSpPr>
          <p:cNvPr id="16" name="Triángulo rectángulo 8"/>
          <p:cNvSpPr>
            <a:spLocks noChangeArrowheads="1"/>
          </p:cNvSpPr>
          <p:nvPr/>
        </p:nvSpPr>
        <p:spPr bwMode="auto">
          <a:xfrm rot="-8100000">
            <a:off x="3860006" y="3842544"/>
            <a:ext cx="85725" cy="84138"/>
          </a:xfrm>
          <a:prstGeom prst="rtTriangle">
            <a:avLst/>
          </a:prstGeom>
          <a:solidFill>
            <a:srgbClr val="D9D9D9"/>
          </a:solidFill>
          <a:ln w="9525" algn="ctr">
            <a:noFill/>
            <a:miter lim="800000"/>
            <a:headEnd/>
            <a:tailEnd/>
          </a:ln>
        </p:spPr>
        <p:txBody>
          <a:bodyPr vert="eaVert" anchor="ctr"/>
          <a:lstStyle/>
          <a:p>
            <a:pPr algn="ctr" fontAlgn="auto">
              <a:spcBef>
                <a:spcPts val="0"/>
              </a:spcBef>
              <a:spcAft>
                <a:spcPts val="0"/>
              </a:spcAft>
              <a:defRPr/>
            </a:pPr>
            <a:endParaRPr lang="es-ES">
              <a:solidFill>
                <a:schemeClr val="lt1"/>
              </a:solidFill>
              <a:latin typeface="+mn-lt"/>
            </a:endParaRPr>
          </a:p>
        </p:txBody>
      </p:sp>
      <p:sp>
        <p:nvSpPr>
          <p:cNvPr id="17" name="Elipse 12"/>
          <p:cNvSpPr/>
          <p:nvPr/>
        </p:nvSpPr>
        <p:spPr>
          <a:xfrm>
            <a:off x="4221163" y="3802063"/>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31817" name="Rectángulo 9"/>
          <p:cNvSpPr>
            <a:spLocks noChangeArrowheads="1"/>
          </p:cNvSpPr>
          <p:nvPr/>
        </p:nvSpPr>
        <p:spPr bwMode="auto">
          <a:xfrm>
            <a:off x="4476750" y="2359025"/>
            <a:ext cx="4213225" cy="274638"/>
          </a:xfrm>
          <a:prstGeom prst="rect">
            <a:avLst/>
          </a:prstGeom>
          <a:noFill/>
          <a:ln w="9525">
            <a:noFill/>
            <a:miter lim="800000"/>
            <a:headEnd/>
            <a:tailEnd/>
          </a:ln>
        </p:spPr>
        <p:txBody>
          <a:bodyPr>
            <a:spAutoFit/>
          </a:bodyPr>
          <a:lstStyle/>
          <a:p>
            <a:r>
              <a:rPr lang="es-ES_tradnl" sz="1200">
                <a:solidFill>
                  <a:srgbClr val="7F7F7F"/>
                </a:solidFill>
                <a:cs typeface="Arial" charset="0"/>
              </a:rPr>
              <a:t>Curva de aprendizaje lenta</a:t>
            </a:r>
            <a:endParaRPr lang="es-ES" sz="1200">
              <a:solidFill>
                <a:srgbClr val="7F7F7F"/>
              </a:solidFill>
              <a:cs typeface="Arial" charset="0"/>
            </a:endParaRPr>
          </a:p>
        </p:txBody>
      </p:sp>
      <p:sp>
        <p:nvSpPr>
          <p:cNvPr id="18" name="Elipse 12"/>
          <p:cNvSpPr/>
          <p:nvPr/>
        </p:nvSpPr>
        <p:spPr>
          <a:xfrm>
            <a:off x="4232275" y="2405063"/>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31819" name="Rectángulo 9"/>
          <p:cNvSpPr>
            <a:spLocks noChangeArrowheads="1"/>
          </p:cNvSpPr>
          <p:nvPr/>
        </p:nvSpPr>
        <p:spPr bwMode="auto">
          <a:xfrm>
            <a:off x="4457700" y="2863850"/>
            <a:ext cx="4213225" cy="274638"/>
          </a:xfrm>
          <a:prstGeom prst="rect">
            <a:avLst/>
          </a:prstGeom>
          <a:noFill/>
          <a:ln w="9525">
            <a:noFill/>
            <a:miter lim="800000"/>
            <a:headEnd/>
            <a:tailEnd/>
          </a:ln>
        </p:spPr>
        <p:txBody>
          <a:bodyPr>
            <a:spAutoFit/>
          </a:bodyPr>
          <a:lstStyle/>
          <a:p>
            <a:r>
              <a:rPr lang="es-ES_tradnl" sz="1200">
                <a:solidFill>
                  <a:srgbClr val="7F7F7F"/>
                </a:solidFill>
                <a:cs typeface="Arial" charset="0"/>
              </a:rPr>
              <a:t>Bastante espectacular, pero difícil de modificar</a:t>
            </a:r>
            <a:endParaRPr lang="es-ES" sz="1200">
              <a:solidFill>
                <a:srgbClr val="7F7F7F"/>
              </a:solidFill>
              <a:cs typeface="Arial" charset="0"/>
            </a:endParaRPr>
          </a:p>
        </p:txBody>
      </p:sp>
      <p:sp>
        <p:nvSpPr>
          <p:cNvPr id="19" name="Elipse 12"/>
          <p:cNvSpPr/>
          <p:nvPr/>
        </p:nvSpPr>
        <p:spPr>
          <a:xfrm>
            <a:off x="4213225" y="2909888"/>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31821" name="Rectángulo 9"/>
          <p:cNvSpPr>
            <a:spLocks noChangeArrowheads="1"/>
          </p:cNvSpPr>
          <p:nvPr/>
        </p:nvSpPr>
        <p:spPr bwMode="auto">
          <a:xfrm>
            <a:off x="4464050" y="3079750"/>
            <a:ext cx="4213225" cy="274638"/>
          </a:xfrm>
          <a:prstGeom prst="rect">
            <a:avLst/>
          </a:prstGeom>
          <a:noFill/>
          <a:ln w="9525">
            <a:noFill/>
            <a:miter lim="800000"/>
            <a:headEnd/>
            <a:tailEnd/>
          </a:ln>
        </p:spPr>
        <p:txBody>
          <a:bodyPr>
            <a:spAutoFit/>
          </a:bodyPr>
          <a:lstStyle/>
          <a:p>
            <a:r>
              <a:rPr lang="es-ES_tradnl" sz="1200">
                <a:solidFill>
                  <a:srgbClr val="7F7F7F"/>
                </a:solidFill>
                <a:cs typeface="Arial" charset="0"/>
              </a:rPr>
              <a:t>Pesado</a:t>
            </a:r>
            <a:endParaRPr lang="es-ES" sz="1200">
              <a:solidFill>
                <a:srgbClr val="7F7F7F"/>
              </a:solidFill>
              <a:cs typeface="Arial" charset="0"/>
            </a:endParaRPr>
          </a:p>
        </p:txBody>
      </p:sp>
      <p:sp>
        <p:nvSpPr>
          <p:cNvPr id="20" name="Elipse 12"/>
          <p:cNvSpPr/>
          <p:nvPr/>
        </p:nvSpPr>
        <p:spPr>
          <a:xfrm>
            <a:off x="4219575" y="3125788"/>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Visión del MVC</a:t>
            </a:r>
          </a:p>
        </p:txBody>
      </p:sp>
      <p:sp>
        <p:nvSpPr>
          <p:cNvPr id="5" name="Rectángulo 4"/>
          <p:cNvSpPr/>
          <p:nvPr/>
        </p:nvSpPr>
        <p:spPr>
          <a:xfrm>
            <a:off x="457200" y="1155700"/>
            <a:ext cx="8229600" cy="517525"/>
          </a:xfrm>
          <a:prstGeom prst="rect">
            <a:avLst/>
          </a:prstGeom>
        </p:spPr>
        <p:txBody>
          <a:bodyPr>
            <a:spAutoFit/>
          </a:bodyPr>
          <a:lstStyle/>
          <a:p>
            <a:r>
              <a:rPr lang="es-ES_tradnl" sz="1400">
                <a:solidFill>
                  <a:srgbClr val="595959"/>
                </a:solidFill>
                <a:latin typeface="Nexa Light"/>
                <a:ea typeface="Nexa Light"/>
                <a:cs typeface="Nexa Light"/>
              </a:rPr>
              <a:t>El modelo mantiene los datos, la vista contiene la interfaz y el controlador inserta los datos en la interfaz</a:t>
            </a:r>
            <a:endParaRPr lang="es-ES" sz="1400">
              <a:solidFill>
                <a:srgbClr val="595959"/>
              </a:solidFill>
              <a:latin typeface="Nexa Light"/>
              <a:ea typeface="Nexa Light"/>
              <a:cs typeface="Nexa Light"/>
            </a:endParaRPr>
          </a:p>
        </p:txBody>
      </p:sp>
      <p:sp>
        <p:nvSpPr>
          <p:cNvPr id="328730" name="Shape 263"/>
          <p:cNvSpPr>
            <a:spLocks noChangeArrowheads="1"/>
          </p:cNvSpPr>
          <p:nvPr/>
        </p:nvSpPr>
        <p:spPr bwMode="auto">
          <a:xfrm>
            <a:off x="546100" y="1609725"/>
            <a:ext cx="4572000" cy="4316413"/>
          </a:xfrm>
          <a:prstGeom prst="rect">
            <a:avLst/>
          </a:prstGeom>
          <a:blipFill dpi="0" rotWithShape="1">
            <a:blip r:embed="rId2"/>
            <a:srcRect/>
            <a:stretch>
              <a:fillRect/>
            </a:stretch>
          </a:blipFill>
          <a:ln w="9525">
            <a:noFill/>
            <a:miter lim="800000"/>
            <a:headEnd/>
            <a:tailEnd/>
          </a:ln>
        </p:spPr>
        <p:txBody>
          <a:bodyPr/>
          <a:lstStyle/>
          <a:p>
            <a:endParaRPr lang="es-ES"/>
          </a:p>
        </p:txBody>
      </p:sp>
      <p:sp>
        <p:nvSpPr>
          <p:cNvPr id="328731" name="Shape 270"/>
          <p:cNvSpPr>
            <a:spLocks noChangeArrowheads="1"/>
          </p:cNvSpPr>
          <p:nvPr/>
        </p:nvSpPr>
        <p:spPr bwMode="auto">
          <a:xfrm>
            <a:off x="5972175" y="3554413"/>
            <a:ext cx="2236788" cy="2449512"/>
          </a:xfrm>
          <a:prstGeom prst="rect">
            <a:avLst/>
          </a:prstGeom>
          <a:blipFill dpi="0" rotWithShape="1">
            <a:blip r:embed="rId3"/>
            <a:srcRect/>
            <a:stretch>
              <a:fillRect/>
            </a:stretch>
          </a:blipFill>
          <a:ln w="9525">
            <a:noFill/>
            <a:miter lim="800000"/>
            <a:headEnd/>
            <a:tailEnd/>
          </a:ln>
        </p:spPr>
        <p:txBody>
          <a:bodyPr/>
          <a:lstStyle/>
          <a:p>
            <a:endParaRPr lang="es-ES"/>
          </a:p>
        </p:txBody>
      </p:sp>
      <p:sp>
        <p:nvSpPr>
          <p:cNvPr id="15" name="Rectángulo 14"/>
          <p:cNvSpPr/>
          <p:nvPr/>
        </p:nvSpPr>
        <p:spPr>
          <a:xfrm>
            <a:off x="5757863" y="2757488"/>
            <a:ext cx="2501900" cy="260350"/>
          </a:xfrm>
          <a:prstGeom prst="rect">
            <a:avLst/>
          </a:prstGeom>
        </p:spPr>
        <p:txBody>
          <a:bodyPr>
            <a:spAutoFit/>
          </a:bodyPr>
          <a:lstStyle/>
          <a:p>
            <a:r>
              <a:rPr lang="es-ES" sz="1100">
                <a:solidFill>
                  <a:srgbClr val="7F7F7F"/>
                </a:solidFill>
                <a:cs typeface="Arial" charset="0"/>
              </a:rPr>
              <a:t>Navegar, manipular, actualizar y ver</a:t>
            </a:r>
          </a:p>
        </p:txBody>
      </p:sp>
      <p:sp>
        <p:nvSpPr>
          <p:cNvPr id="328734" name="Rectángulo 13"/>
          <p:cNvSpPr>
            <a:spLocks noChangeArrowheads="1"/>
          </p:cNvSpPr>
          <p:nvPr/>
        </p:nvSpPr>
        <p:spPr bwMode="auto">
          <a:xfrm>
            <a:off x="5757863" y="2090738"/>
            <a:ext cx="2501900" cy="641350"/>
          </a:xfrm>
          <a:prstGeom prst="rect">
            <a:avLst/>
          </a:prstGeom>
          <a:noFill/>
          <a:ln w="9525">
            <a:noFill/>
            <a:miter lim="800000"/>
            <a:headEnd/>
            <a:tailEnd/>
          </a:ln>
        </p:spPr>
        <p:txBody>
          <a:bodyPr>
            <a:spAutoFit/>
          </a:bodyPr>
          <a:lstStyle/>
          <a:p>
            <a:r>
              <a:rPr lang="en-US">
                <a:solidFill>
                  <a:srgbClr val="FFA3A3"/>
                </a:solidFill>
                <a:latin typeface="Nexa Light"/>
                <a:ea typeface="Nexa Light"/>
                <a:cs typeface="Nexa Light"/>
              </a:rPr>
              <a:t>Bajo el punto de vista del usuario</a:t>
            </a:r>
            <a:endParaRPr lang="es-ES">
              <a:solidFill>
                <a:srgbClr val="FFA3A3"/>
              </a:solidFill>
              <a:latin typeface="Nexa Light"/>
              <a:ea typeface="Nexa Light"/>
              <a:cs typeface="Nexa Light"/>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Visión del MVC II</a:t>
            </a:r>
          </a:p>
        </p:txBody>
      </p:sp>
      <p:sp>
        <p:nvSpPr>
          <p:cNvPr id="5" name="Rectángulo 4"/>
          <p:cNvSpPr/>
          <p:nvPr/>
        </p:nvSpPr>
        <p:spPr>
          <a:xfrm>
            <a:off x="457200" y="1155700"/>
            <a:ext cx="8229600" cy="304800"/>
          </a:xfrm>
          <a:prstGeom prst="rect">
            <a:avLst/>
          </a:prstGeom>
        </p:spPr>
        <p:txBody>
          <a:bodyPr>
            <a:spAutoFit/>
          </a:bodyPr>
          <a:lstStyle/>
          <a:p>
            <a:r>
              <a:rPr lang="es-ES_tradnl" sz="1400">
                <a:solidFill>
                  <a:srgbClr val="595959"/>
                </a:solidFill>
                <a:latin typeface="Nexa Light"/>
                <a:ea typeface="Nexa Light"/>
                <a:cs typeface="Nexa Light"/>
              </a:rPr>
              <a:t>La vista actualiza el DOM, el controlador se basa en el Router y gestiona el modelo</a:t>
            </a:r>
            <a:endParaRPr lang="es-ES" sz="1400">
              <a:solidFill>
                <a:srgbClr val="595959"/>
              </a:solidFill>
              <a:latin typeface="Nexa Light"/>
              <a:ea typeface="Nexa Light"/>
              <a:cs typeface="Nexa Light"/>
            </a:endParaRPr>
          </a:p>
        </p:txBody>
      </p:sp>
      <p:sp>
        <p:nvSpPr>
          <p:cNvPr id="15" name="Rectángulo 14"/>
          <p:cNvSpPr/>
          <p:nvPr/>
        </p:nvSpPr>
        <p:spPr>
          <a:xfrm>
            <a:off x="5757863" y="2433638"/>
            <a:ext cx="2501900" cy="933450"/>
          </a:xfrm>
          <a:prstGeom prst="rect">
            <a:avLst/>
          </a:prstGeom>
        </p:spPr>
        <p:txBody>
          <a:bodyPr>
            <a:spAutoFit/>
          </a:bodyPr>
          <a:lstStyle/>
          <a:p>
            <a:r>
              <a:rPr lang="es-ES" sz="1100">
                <a:solidFill>
                  <a:srgbClr val="7F7F7F"/>
                </a:solidFill>
                <a:cs typeface="Arial" charset="0"/>
              </a:rPr>
              <a:t>La </a:t>
            </a:r>
            <a:r>
              <a:rPr lang="es-ES" sz="1100" b="1">
                <a:solidFill>
                  <a:srgbClr val="7F7F7F"/>
                </a:solidFill>
                <a:cs typeface="Arial" charset="0"/>
              </a:rPr>
              <a:t>interacción del usuario</a:t>
            </a:r>
            <a:r>
              <a:rPr lang="es-ES" sz="1100">
                <a:solidFill>
                  <a:srgbClr val="7F7F7F"/>
                </a:solidFill>
                <a:cs typeface="Arial" charset="0"/>
              </a:rPr>
              <a:t> con la aplicación y las </a:t>
            </a:r>
            <a:r>
              <a:rPr lang="es-ES" sz="1100" b="1">
                <a:solidFill>
                  <a:srgbClr val="7F7F7F"/>
                </a:solidFill>
                <a:cs typeface="Arial" charset="0"/>
              </a:rPr>
              <a:t>actualizaciones</a:t>
            </a:r>
            <a:r>
              <a:rPr lang="es-ES" sz="1100">
                <a:solidFill>
                  <a:srgbClr val="7F7F7F"/>
                </a:solidFill>
                <a:cs typeface="Arial" charset="0"/>
              </a:rPr>
              <a:t> de la vista gestionan los valores del DOM, de forma trasparente para el programador</a:t>
            </a:r>
          </a:p>
        </p:txBody>
      </p:sp>
      <p:sp>
        <p:nvSpPr>
          <p:cNvPr id="329735" name="Rectángulo 13"/>
          <p:cNvSpPr>
            <a:spLocks noChangeArrowheads="1"/>
          </p:cNvSpPr>
          <p:nvPr/>
        </p:nvSpPr>
        <p:spPr bwMode="auto">
          <a:xfrm>
            <a:off x="5757863" y="2090738"/>
            <a:ext cx="2501900" cy="366712"/>
          </a:xfrm>
          <a:prstGeom prst="rect">
            <a:avLst/>
          </a:prstGeom>
          <a:noFill/>
          <a:ln w="9525">
            <a:noFill/>
            <a:miter lim="800000"/>
            <a:headEnd/>
            <a:tailEnd/>
          </a:ln>
        </p:spPr>
        <p:txBody>
          <a:bodyPr>
            <a:spAutoFit/>
          </a:bodyPr>
          <a:lstStyle/>
          <a:p>
            <a:r>
              <a:rPr lang="es-ES">
                <a:solidFill>
                  <a:srgbClr val="FFA3A3"/>
                </a:solidFill>
                <a:latin typeface="Nexa Light"/>
                <a:ea typeface="Nexa Light"/>
                <a:cs typeface="Nexa Light"/>
              </a:rPr>
              <a:t>Manipulación del DOM</a:t>
            </a:r>
          </a:p>
        </p:txBody>
      </p:sp>
      <p:sp>
        <p:nvSpPr>
          <p:cNvPr id="329736" name="Shape 277"/>
          <p:cNvSpPr>
            <a:spLocks noChangeArrowheads="1"/>
          </p:cNvSpPr>
          <p:nvPr/>
        </p:nvSpPr>
        <p:spPr bwMode="auto">
          <a:xfrm>
            <a:off x="457200" y="1865313"/>
            <a:ext cx="4130675" cy="3948112"/>
          </a:xfrm>
          <a:prstGeom prst="rect">
            <a:avLst/>
          </a:prstGeom>
          <a:blipFill dpi="0" rotWithShape="1">
            <a:blip r:embed="rId2"/>
            <a:srcRect/>
            <a:stretch>
              <a:fillRect/>
            </a:stretch>
          </a:blipFill>
          <a:ln w="9525">
            <a:noFill/>
            <a:miter lim="800000"/>
            <a:headEnd/>
            <a:tailEnd/>
          </a:ln>
        </p:spPr>
        <p:txBody>
          <a:bodyPr/>
          <a:lstStyle/>
          <a:p>
            <a:endParaRPr lang="es-E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Modelo Vista Controlador</a:t>
            </a:r>
          </a:p>
        </p:txBody>
      </p:sp>
      <p:sp>
        <p:nvSpPr>
          <p:cNvPr id="5" name="Rectángulo 4"/>
          <p:cNvSpPr/>
          <p:nvPr/>
        </p:nvSpPr>
        <p:spPr>
          <a:xfrm>
            <a:off x="457200" y="1155700"/>
            <a:ext cx="8229600" cy="304800"/>
          </a:xfrm>
          <a:prstGeom prst="rect">
            <a:avLst/>
          </a:prstGeom>
        </p:spPr>
        <p:txBody>
          <a:bodyPr>
            <a:spAutoFit/>
          </a:bodyPr>
          <a:lstStyle/>
          <a:p>
            <a:r>
              <a:rPr lang="es-ES_tradnl" sz="1400">
                <a:solidFill>
                  <a:srgbClr val="595959"/>
                </a:solidFill>
                <a:latin typeface="Nexa Light"/>
                <a:ea typeface="Nexa Light"/>
                <a:cs typeface="Nexa Light"/>
              </a:rPr>
              <a:t>Documentación con los ejemplos que van a verse</a:t>
            </a:r>
            <a:endParaRPr lang="es-ES" sz="1400">
              <a:solidFill>
                <a:srgbClr val="595959"/>
              </a:solidFill>
              <a:latin typeface="Nexa Light"/>
              <a:ea typeface="Nexa Light"/>
              <a:cs typeface="Nexa Light"/>
            </a:endParaRPr>
          </a:p>
        </p:txBody>
      </p:sp>
      <p:sp>
        <p:nvSpPr>
          <p:cNvPr id="346119" name="Rectangle 7"/>
          <p:cNvSpPr>
            <a:spLocks noChangeArrowheads="1"/>
          </p:cNvSpPr>
          <p:nvPr/>
        </p:nvSpPr>
        <p:spPr bwMode="auto">
          <a:xfrm>
            <a:off x="1619250" y="2970213"/>
            <a:ext cx="6076950" cy="915987"/>
          </a:xfrm>
          <a:prstGeom prst="rect">
            <a:avLst/>
          </a:prstGeom>
          <a:noFill/>
          <a:ln w="9525">
            <a:noFill/>
            <a:miter lim="800000"/>
            <a:headEnd/>
            <a:tailEnd/>
          </a:ln>
          <a:effectLst/>
        </p:spPr>
        <p:txBody>
          <a:bodyPr wrap="none" anchor="ctr">
            <a:spAutoFit/>
          </a:bodyPr>
          <a:lstStyle/>
          <a:p>
            <a:r>
              <a:rPr lang="es-ES"/>
              <a:t>https://github.com/QuickTutorials/backboneTutorial.git</a:t>
            </a:r>
            <a:br>
              <a:rPr lang="es-ES"/>
            </a:br>
            <a:r>
              <a:rPr lang="es-ES"/>
              <a:t/>
            </a:r>
            <a:br>
              <a:rPr lang="es-ES"/>
            </a:br>
            <a:r>
              <a:rPr lang="es-ES" b="1">
                <a:solidFill>
                  <a:srgbClr val="FFA3A3"/>
                </a:solidFill>
              </a:rPr>
              <a:t>backboneTutorial / part_0_model_view_controller /</a:t>
            </a:r>
            <a:r>
              <a:rPr lang="es-ES"/>
              <a:t> </a:t>
            </a:r>
            <a:r>
              <a:rPr lang="es-ES">
                <a:latin typeface="Nexa Light"/>
              </a:rPr>
              <a:t>    </a:t>
            </a:r>
            <a:r>
              <a:rPr lang="es-ES"/>
              <a:t> </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¿Qué es un modelo?</a:t>
            </a:r>
          </a:p>
        </p:txBody>
      </p:sp>
      <p:sp>
        <p:nvSpPr>
          <p:cNvPr id="343047" name="Rectangle 7"/>
          <p:cNvSpPr>
            <a:spLocks noChangeArrowheads="1"/>
          </p:cNvSpPr>
          <p:nvPr/>
        </p:nvSpPr>
        <p:spPr bwMode="auto">
          <a:xfrm>
            <a:off x="2411413" y="2284413"/>
            <a:ext cx="4306887" cy="2289175"/>
          </a:xfrm>
          <a:prstGeom prst="rect">
            <a:avLst/>
          </a:prstGeom>
          <a:noFill/>
          <a:ln w="9525">
            <a:noFill/>
            <a:miter lim="800000"/>
            <a:headEnd/>
            <a:tailEnd/>
          </a:ln>
          <a:effectLst/>
        </p:spPr>
        <p:txBody>
          <a:bodyPr wrap="none" anchor="ctr">
            <a:spAutoFit/>
          </a:bodyPr>
          <a:lstStyle/>
          <a:p>
            <a:r>
              <a:rPr lang="es-ES" b="1">
                <a:latin typeface="BBVA Office Book" pitchFamily="34" charset="0"/>
              </a:rPr>
              <a:t>var</a:t>
            </a:r>
            <a:r>
              <a:rPr lang="es-ES">
                <a:latin typeface="BBVA Office Book" pitchFamily="34" charset="0"/>
              </a:rPr>
              <a:t> Item </a:t>
            </a:r>
            <a:r>
              <a:rPr lang="es-ES" b="1">
                <a:latin typeface="BBVA Office Book" pitchFamily="34" charset="0"/>
              </a:rPr>
              <a:t>=</a:t>
            </a:r>
            <a:r>
              <a:rPr lang="es-ES">
                <a:latin typeface="BBVA Office Book" pitchFamily="34" charset="0"/>
              </a:rPr>
              <a:t> Backbone.Model.extend({</a:t>
            </a:r>
            <a:br>
              <a:rPr lang="es-ES">
                <a:latin typeface="BBVA Office Book" pitchFamily="34" charset="0"/>
              </a:rPr>
            </a:br>
            <a:r>
              <a:rPr lang="es-ES">
                <a:latin typeface="BBVA Office Book" pitchFamily="34" charset="0"/>
              </a:rPr>
              <a:t>   defaults</a:t>
            </a:r>
            <a:r>
              <a:rPr lang="es-ES" b="1">
                <a:latin typeface="BBVA Office Book" pitchFamily="34" charset="0"/>
              </a:rPr>
              <a:t>:</a:t>
            </a:r>
            <a:r>
              <a:rPr lang="es-ES">
                <a:latin typeface="BBVA Office Book" pitchFamily="34" charset="0"/>
              </a:rPr>
              <a:t> {</a:t>
            </a:r>
            <a:br>
              <a:rPr lang="es-ES">
                <a:latin typeface="BBVA Office Book" pitchFamily="34" charset="0"/>
              </a:rPr>
            </a:br>
            <a:r>
              <a:rPr lang="es-ES">
                <a:latin typeface="BBVA Office Book" pitchFamily="34" charset="0"/>
              </a:rPr>
              <a:t>     name</a:t>
            </a:r>
            <a:r>
              <a:rPr lang="es-ES" b="1">
                <a:latin typeface="BBVA Office Book" pitchFamily="34" charset="0"/>
              </a:rPr>
              <a:t>:</a:t>
            </a:r>
            <a:r>
              <a:rPr lang="es-ES">
                <a:solidFill>
                  <a:srgbClr val="FFA3A3"/>
                </a:solidFill>
                <a:latin typeface="BBVA Office Book" pitchFamily="34" charset="0"/>
              </a:rPr>
              <a:t>'elemento'</a:t>
            </a:r>
            <a:r>
              <a:rPr lang="es-ES">
                <a:latin typeface="BBVA Office Book" pitchFamily="34" charset="0"/>
              </a:rPr>
              <a:t>,</a:t>
            </a:r>
            <a:br>
              <a:rPr lang="es-ES">
                <a:latin typeface="BBVA Office Book" pitchFamily="34" charset="0"/>
              </a:rPr>
            </a:br>
            <a:r>
              <a:rPr lang="es-ES">
                <a:latin typeface="BBVA Office Book" pitchFamily="34" charset="0"/>
              </a:rPr>
              <a:t>     email</a:t>
            </a:r>
            <a:r>
              <a:rPr lang="es-ES" b="1">
                <a:latin typeface="BBVA Office Book" pitchFamily="34" charset="0"/>
              </a:rPr>
              <a:t>:</a:t>
            </a:r>
            <a:r>
              <a:rPr lang="es-ES">
                <a:latin typeface="BBVA Office Book" pitchFamily="34" charset="0"/>
              </a:rPr>
              <a:t> </a:t>
            </a:r>
            <a:r>
              <a:rPr lang="es-ES">
                <a:solidFill>
                  <a:srgbClr val="FFA3A3"/>
                </a:solidFill>
                <a:latin typeface="BBVA Office Book" pitchFamily="34" charset="0"/>
              </a:rPr>
              <a:t>'adsfasdf@asfas.com'</a:t>
            </a:r>
            <a:r>
              <a:rPr lang="es-ES">
                <a:latin typeface="BBVA Office Book" pitchFamily="34" charset="0"/>
              </a:rPr>
              <a:t>,</a:t>
            </a:r>
            <a:br>
              <a:rPr lang="es-ES">
                <a:latin typeface="BBVA Office Book" pitchFamily="34" charset="0"/>
              </a:rPr>
            </a:br>
            <a:r>
              <a:rPr lang="es-ES">
                <a:latin typeface="BBVA Office Book" pitchFamily="34" charset="0"/>
              </a:rPr>
              <a:t>     address</a:t>
            </a:r>
            <a:r>
              <a:rPr lang="es-ES" b="1">
                <a:latin typeface="BBVA Office Book" pitchFamily="34" charset="0"/>
              </a:rPr>
              <a:t>:</a:t>
            </a:r>
            <a:r>
              <a:rPr lang="es-ES">
                <a:latin typeface="BBVA Office Book" pitchFamily="34" charset="0"/>
              </a:rPr>
              <a:t> </a:t>
            </a:r>
            <a:r>
              <a:rPr lang="es-ES">
                <a:solidFill>
                  <a:srgbClr val="FFA3A3"/>
                </a:solidFill>
                <a:latin typeface="BBVA Office Book" pitchFamily="34" charset="0"/>
              </a:rPr>
              <a:t>'my address, madrid, Spain'</a:t>
            </a:r>
            <a:r>
              <a:rPr lang="es-ES">
                <a:latin typeface="BBVA Office Book" pitchFamily="34" charset="0"/>
              </a:rPr>
              <a:t>,</a:t>
            </a:r>
            <a:br>
              <a:rPr lang="es-ES">
                <a:latin typeface="BBVA Office Book" pitchFamily="34" charset="0"/>
              </a:rPr>
            </a:br>
            <a:r>
              <a:rPr lang="es-ES">
                <a:latin typeface="BBVA Office Book" pitchFamily="34" charset="0"/>
              </a:rPr>
              <a:t>     job</a:t>
            </a:r>
            <a:r>
              <a:rPr lang="es-ES" b="1">
                <a:latin typeface="BBVA Office Book" pitchFamily="34" charset="0"/>
              </a:rPr>
              <a:t>:</a:t>
            </a:r>
            <a:r>
              <a:rPr lang="es-ES">
                <a:latin typeface="BBVA Office Book" pitchFamily="34" charset="0"/>
              </a:rPr>
              <a:t> </a:t>
            </a:r>
            <a:r>
              <a:rPr lang="es-ES">
                <a:solidFill>
                  <a:srgbClr val="FFA3A3"/>
                </a:solidFill>
                <a:latin typeface="BBVA Office Book" pitchFamily="34" charset="0"/>
              </a:rPr>
              <a:t>'computer freak'</a:t>
            </a:r>
            <a:br>
              <a:rPr lang="es-ES">
                <a:solidFill>
                  <a:srgbClr val="FFA3A3"/>
                </a:solidFill>
                <a:latin typeface="BBVA Office Book" pitchFamily="34" charset="0"/>
              </a:rPr>
            </a:br>
            <a:r>
              <a:rPr lang="es-ES">
                <a:latin typeface="BBVA Office Book" pitchFamily="34" charset="0"/>
              </a:rPr>
              <a:t>   }</a:t>
            </a:r>
            <a:br>
              <a:rPr lang="es-ES">
                <a:latin typeface="BBVA Office Book" pitchFamily="34" charset="0"/>
              </a:rPr>
            </a:br>
            <a:r>
              <a:rPr lang="es-ES">
                <a:latin typeface="BBVA Office Book" pitchFamily="34" charset="0"/>
              </a:rPr>
              <a:t> });</a:t>
            </a:r>
            <a:r>
              <a:rPr lang="es-ES">
                <a:latin typeface="Nexa Light"/>
              </a:rPr>
              <a:t>     </a:t>
            </a:r>
            <a:r>
              <a:rPr lang="es-ES"/>
              <a:t> </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¿Qué es una vista?</a:t>
            </a:r>
          </a:p>
        </p:txBody>
      </p:sp>
      <p:sp>
        <p:nvSpPr>
          <p:cNvPr id="344068" name="Rectangle 4"/>
          <p:cNvSpPr>
            <a:spLocks noChangeArrowheads="1"/>
          </p:cNvSpPr>
          <p:nvPr/>
        </p:nvSpPr>
        <p:spPr bwMode="auto">
          <a:xfrm>
            <a:off x="755576" y="1320329"/>
            <a:ext cx="7344815" cy="4693594"/>
          </a:xfrm>
          <a:prstGeom prst="rect">
            <a:avLst/>
          </a:prstGeom>
          <a:noFill/>
          <a:ln w="9525">
            <a:noFill/>
            <a:miter lim="800000"/>
            <a:headEnd/>
            <a:tailEnd/>
          </a:ln>
          <a:effectLst/>
        </p:spPr>
        <p:txBody>
          <a:bodyPr wrap="square" anchor="ctr">
            <a:spAutoFit/>
          </a:bodyPr>
          <a:lstStyle/>
          <a:p>
            <a:r>
              <a:rPr lang="es-ES" sz="1300" b="1" dirty="0" err="1"/>
              <a:t>var</a:t>
            </a:r>
            <a:r>
              <a:rPr lang="es-ES" sz="1300" b="1" dirty="0"/>
              <a:t> </a:t>
            </a:r>
            <a:r>
              <a:rPr lang="es-ES" sz="1300" b="1" dirty="0" err="1"/>
              <a:t>ExampleView</a:t>
            </a:r>
            <a:r>
              <a:rPr lang="es-ES" sz="1300" b="1" dirty="0"/>
              <a:t> = </a:t>
            </a:r>
            <a:r>
              <a:rPr lang="es-ES" sz="1300" b="1" dirty="0" err="1"/>
              <a:t>Backbone.View.extend</a:t>
            </a:r>
            <a:r>
              <a:rPr lang="es-ES" sz="1300" b="1" dirty="0"/>
              <a:t>({</a:t>
            </a:r>
          </a:p>
          <a:p>
            <a:r>
              <a:rPr lang="es-ES" sz="1300" b="1" dirty="0"/>
              <a:t>  </a:t>
            </a:r>
            <a:r>
              <a:rPr lang="es-ES" sz="1300" b="1" dirty="0" err="1"/>
              <a:t>initialize</a:t>
            </a:r>
            <a:r>
              <a:rPr lang="es-ES" sz="1300" b="1" dirty="0"/>
              <a:t>: </a:t>
            </a:r>
            <a:r>
              <a:rPr lang="es-ES" sz="1300" b="1" dirty="0" err="1"/>
              <a:t>function</a:t>
            </a:r>
            <a:r>
              <a:rPr lang="es-ES" sz="1300" b="1" dirty="0"/>
              <a:t>(){</a:t>
            </a:r>
          </a:p>
          <a:p>
            <a:r>
              <a:rPr lang="es-ES" sz="1300" b="1" dirty="0"/>
              <a:t>    _.</a:t>
            </a:r>
            <a:r>
              <a:rPr lang="es-ES" sz="1300" b="1" dirty="0" err="1"/>
              <a:t>bindAll</a:t>
            </a:r>
            <a:r>
              <a:rPr lang="es-ES" sz="1300" b="1" dirty="0"/>
              <a:t>(</a:t>
            </a:r>
            <a:r>
              <a:rPr lang="es-ES" sz="1300" b="1" dirty="0" err="1"/>
              <a:t>this</a:t>
            </a:r>
            <a:r>
              <a:rPr lang="es-ES" sz="1300" b="1" dirty="0"/>
              <a:t>, '</a:t>
            </a:r>
            <a:r>
              <a:rPr lang="es-ES" sz="1300" b="1" dirty="0" err="1">
                <a:solidFill>
                  <a:srgbClr val="FFA3A3"/>
                </a:solidFill>
              </a:rPr>
              <a:t>render</a:t>
            </a:r>
            <a:r>
              <a:rPr lang="es-ES" sz="1300" b="1" dirty="0"/>
              <a:t>'); </a:t>
            </a:r>
            <a:endParaRPr lang="es-ES" sz="1300" b="1" dirty="0" smtClean="0"/>
          </a:p>
          <a:p>
            <a:r>
              <a:rPr lang="es-ES" sz="1300" b="1" dirty="0" smtClean="0"/>
              <a:t>    </a:t>
            </a:r>
            <a:r>
              <a:rPr lang="es-ES" sz="1300" b="1" dirty="0" err="1" smtClean="0"/>
              <a:t>this.model.bind</a:t>
            </a:r>
            <a:r>
              <a:rPr lang="es-ES" sz="1300" b="1" dirty="0"/>
              <a:t>('</a:t>
            </a:r>
            <a:r>
              <a:rPr lang="es-ES" sz="1300" b="1" dirty="0" err="1">
                <a:solidFill>
                  <a:srgbClr val="FFA3A3"/>
                </a:solidFill>
              </a:rPr>
              <a:t>change</a:t>
            </a:r>
            <a:r>
              <a:rPr lang="es-ES" sz="1300" b="1" dirty="0"/>
              <a:t>', </a:t>
            </a:r>
            <a:r>
              <a:rPr lang="es-ES" sz="1300" b="1" dirty="0" err="1">
                <a:solidFill>
                  <a:srgbClr val="FFA3A3"/>
                </a:solidFill>
              </a:rPr>
              <a:t>this.render</a:t>
            </a:r>
            <a:r>
              <a:rPr lang="es-ES" sz="1300" b="1" dirty="0"/>
              <a:t>); </a:t>
            </a:r>
            <a:endParaRPr lang="es-ES" sz="1300" b="1" dirty="0" smtClean="0"/>
          </a:p>
          <a:p>
            <a:r>
              <a:rPr lang="es-ES" sz="1300" b="1" dirty="0"/>
              <a:t> </a:t>
            </a:r>
            <a:r>
              <a:rPr lang="es-ES" sz="1300" b="1" dirty="0" smtClean="0"/>
              <a:t>   </a:t>
            </a:r>
            <a:r>
              <a:rPr lang="es-ES" sz="1300" b="1" dirty="0" err="1" smtClean="0"/>
              <a:t>this.render</a:t>
            </a:r>
            <a:r>
              <a:rPr lang="es-ES" sz="1300" b="1" dirty="0"/>
              <a:t>();      </a:t>
            </a:r>
          </a:p>
          <a:p>
            <a:r>
              <a:rPr lang="es-ES" sz="1300" b="1" dirty="0"/>
              <a:t>  },</a:t>
            </a:r>
          </a:p>
          <a:p>
            <a:endParaRPr lang="es-ES" sz="1300" b="1" dirty="0"/>
          </a:p>
          <a:p>
            <a:r>
              <a:rPr lang="es-ES" sz="1300" b="1" dirty="0"/>
              <a:t>  </a:t>
            </a:r>
            <a:r>
              <a:rPr lang="es-ES" sz="1300" b="1" dirty="0" err="1"/>
              <a:t>render</a:t>
            </a:r>
            <a:r>
              <a:rPr lang="es-ES" sz="1300" b="1" dirty="0"/>
              <a:t>: </a:t>
            </a:r>
            <a:r>
              <a:rPr lang="es-ES" sz="1300" b="1" dirty="0" err="1"/>
              <a:t>function</a:t>
            </a:r>
            <a:r>
              <a:rPr lang="es-ES" sz="1300" b="1" dirty="0"/>
              <a:t>(){</a:t>
            </a:r>
          </a:p>
          <a:p>
            <a:r>
              <a:rPr lang="es-ES" sz="1300" b="1" dirty="0"/>
              <a:t>    $(</a:t>
            </a:r>
            <a:r>
              <a:rPr lang="es-ES" sz="1300" b="1" dirty="0" err="1"/>
              <a:t>this.el</a:t>
            </a:r>
            <a:r>
              <a:rPr lang="es-ES" sz="1300" b="1" dirty="0"/>
              <a:t>).</a:t>
            </a:r>
            <a:r>
              <a:rPr lang="es-ES" sz="1300" b="1" dirty="0" err="1"/>
              <a:t>empty</a:t>
            </a:r>
            <a:r>
              <a:rPr lang="es-ES" sz="1300" b="1" dirty="0"/>
              <a:t>();</a:t>
            </a:r>
          </a:p>
          <a:p>
            <a:r>
              <a:rPr lang="es-ES" sz="1300" b="1" dirty="0"/>
              <a:t>    </a:t>
            </a:r>
            <a:r>
              <a:rPr lang="es-ES" sz="1300" b="1" dirty="0" err="1"/>
              <a:t>var</a:t>
            </a:r>
            <a:r>
              <a:rPr lang="es-ES" sz="1300" b="1" dirty="0"/>
              <a:t> </a:t>
            </a:r>
            <a:r>
              <a:rPr lang="es-ES" sz="1300" b="1" dirty="0" err="1"/>
              <a:t>tablescaffold</a:t>
            </a:r>
            <a:r>
              <a:rPr lang="es-ES" sz="1300" b="1" dirty="0"/>
              <a:t> = "</a:t>
            </a:r>
            <a:r>
              <a:rPr lang="es-ES" sz="1300" b="1" dirty="0">
                <a:solidFill>
                  <a:srgbClr val="FFA3A3"/>
                </a:solidFill>
              </a:rPr>
              <a:t>&lt;</a:t>
            </a:r>
            <a:r>
              <a:rPr lang="es-ES" sz="1300" b="1" dirty="0" err="1">
                <a:solidFill>
                  <a:srgbClr val="FFA3A3"/>
                </a:solidFill>
              </a:rPr>
              <a:t>table</a:t>
            </a:r>
            <a:r>
              <a:rPr lang="es-ES" sz="1300" b="1" dirty="0">
                <a:solidFill>
                  <a:srgbClr val="FFA3A3"/>
                </a:solidFill>
              </a:rPr>
              <a:t> </a:t>
            </a:r>
            <a:r>
              <a:rPr lang="es-ES" sz="1300" b="1" dirty="0" err="1">
                <a:solidFill>
                  <a:srgbClr val="FFA3A3"/>
                </a:solidFill>
              </a:rPr>
              <a:t>style</a:t>
            </a:r>
            <a:r>
              <a:rPr lang="es-ES" sz="1300" b="1" dirty="0">
                <a:solidFill>
                  <a:srgbClr val="FFA3A3"/>
                </a:solidFill>
              </a:rPr>
              <a:t>='min-width:100%;'&gt;&lt;</a:t>
            </a:r>
            <a:r>
              <a:rPr lang="es-ES" sz="1300" b="1" dirty="0" err="1">
                <a:solidFill>
                  <a:srgbClr val="FFA3A3"/>
                </a:solidFill>
              </a:rPr>
              <a:t>thead</a:t>
            </a:r>
            <a:r>
              <a:rPr lang="es-ES" sz="1300" b="1" dirty="0">
                <a:solidFill>
                  <a:srgbClr val="FFA3A3"/>
                </a:solidFill>
              </a:rPr>
              <a:t>&gt;&lt;</a:t>
            </a:r>
            <a:r>
              <a:rPr lang="es-ES" sz="1300" b="1" dirty="0" err="1" smtClean="0">
                <a:solidFill>
                  <a:srgbClr val="FFA3A3"/>
                </a:solidFill>
              </a:rPr>
              <a:t>th</a:t>
            </a:r>
            <a:r>
              <a:rPr lang="es-ES" sz="1300" b="1" dirty="0" smtClean="0">
                <a:solidFill>
                  <a:srgbClr val="FFA3A3"/>
                </a:solidFill>
              </a:rPr>
              <a:t> </a:t>
            </a:r>
            <a:r>
              <a:rPr lang="es-ES" sz="1300" b="1" dirty="0" err="1" smtClean="0">
                <a:solidFill>
                  <a:srgbClr val="FFA3A3"/>
                </a:solidFill>
              </a:rPr>
              <a:t>colspan</a:t>
            </a:r>
            <a:r>
              <a:rPr lang="es-ES" sz="1300" b="1" dirty="0">
                <a:solidFill>
                  <a:srgbClr val="FFA3A3"/>
                </a:solidFill>
              </a:rPr>
              <a:t>='2'</a:t>
            </a:r>
            <a:r>
              <a:rPr lang="es-ES" sz="1300" b="1" dirty="0" smtClean="0">
                <a:solidFill>
                  <a:srgbClr val="FFA3A3"/>
                </a:solidFill>
              </a:rPr>
              <a:t>&gt;</a:t>
            </a:r>
            <a:r>
              <a:rPr lang="es-ES" sz="1300" b="1" dirty="0" smtClean="0"/>
              <a:t>” + </a:t>
            </a:r>
            <a:r>
              <a:rPr lang="es-ES" sz="1300" b="1" dirty="0" err="1" smtClean="0"/>
              <a:t>this.model.get</a:t>
            </a:r>
            <a:r>
              <a:rPr lang="es-ES" sz="1300" b="1" dirty="0"/>
              <a:t>("</a:t>
            </a:r>
            <a:r>
              <a:rPr lang="es-ES" sz="1300" b="1" dirty="0" err="1">
                <a:solidFill>
                  <a:srgbClr val="FFA3A3"/>
                </a:solidFill>
              </a:rPr>
              <a:t>name</a:t>
            </a:r>
            <a:r>
              <a:rPr lang="es-ES" sz="1300" b="1" dirty="0">
                <a:solidFill>
                  <a:srgbClr val="000000"/>
                </a:solidFill>
              </a:rPr>
              <a:t>"</a:t>
            </a:r>
            <a:r>
              <a:rPr lang="es-ES" sz="1300" b="1" dirty="0" smtClean="0">
                <a:solidFill>
                  <a:srgbClr val="000000"/>
                </a:solidFill>
              </a:rPr>
              <a:t>) + "</a:t>
            </a:r>
            <a:r>
              <a:rPr lang="es-ES" sz="1300" b="1" dirty="0">
                <a:solidFill>
                  <a:srgbClr val="FFA3A3"/>
                </a:solidFill>
              </a:rPr>
              <a:t>&lt;/</a:t>
            </a:r>
            <a:r>
              <a:rPr lang="es-ES" sz="1300" b="1" dirty="0" err="1">
                <a:solidFill>
                  <a:srgbClr val="FFA3A3"/>
                </a:solidFill>
              </a:rPr>
              <a:t>th</a:t>
            </a:r>
            <a:r>
              <a:rPr lang="es-ES" sz="1300" b="1" dirty="0">
                <a:solidFill>
                  <a:srgbClr val="FFA3A3"/>
                </a:solidFill>
              </a:rPr>
              <a:t>&gt;&lt;/</a:t>
            </a:r>
            <a:r>
              <a:rPr lang="es-ES" sz="1300" b="1" dirty="0" err="1">
                <a:solidFill>
                  <a:srgbClr val="FFA3A3"/>
                </a:solidFill>
              </a:rPr>
              <a:t>thead</a:t>
            </a:r>
            <a:r>
              <a:rPr lang="es-ES" sz="1300" b="1" dirty="0">
                <a:solidFill>
                  <a:srgbClr val="FFA3A3"/>
                </a:solidFill>
              </a:rPr>
              <a:t>&gt;&lt;</a:t>
            </a:r>
            <a:r>
              <a:rPr lang="es-ES" sz="1300" b="1" dirty="0" err="1">
                <a:solidFill>
                  <a:srgbClr val="FFA3A3"/>
                </a:solidFill>
              </a:rPr>
              <a:t>tbody</a:t>
            </a:r>
            <a:r>
              <a:rPr lang="es-ES" sz="1300" b="1" dirty="0">
                <a:solidFill>
                  <a:srgbClr val="FFA3A3"/>
                </a:solidFill>
              </a:rPr>
              <a:t>&gt;</a:t>
            </a:r>
            <a:r>
              <a:rPr lang="es-ES" sz="1300" b="1" dirty="0"/>
              <a:t>";</a:t>
            </a:r>
          </a:p>
          <a:p>
            <a:r>
              <a:rPr lang="es-ES" sz="1300" b="1" dirty="0"/>
              <a:t>    _.</a:t>
            </a:r>
            <a:r>
              <a:rPr lang="es-ES" sz="1300" b="1" dirty="0" err="1"/>
              <a:t>each</a:t>
            </a:r>
            <a:r>
              <a:rPr lang="es-ES" sz="1300" b="1" dirty="0"/>
              <a:t>(</a:t>
            </a:r>
            <a:r>
              <a:rPr lang="es-ES" sz="1300" b="1" dirty="0" err="1"/>
              <a:t>this.model.attributes</a:t>
            </a:r>
            <a:r>
              <a:rPr lang="es-ES" sz="1300" b="1" dirty="0"/>
              <a:t>, </a:t>
            </a:r>
            <a:r>
              <a:rPr lang="es-ES" sz="1300" b="1" dirty="0" err="1"/>
              <a:t>function</a:t>
            </a:r>
            <a:r>
              <a:rPr lang="es-ES" sz="1300" b="1" dirty="0"/>
              <a:t>(</a:t>
            </a:r>
            <a:r>
              <a:rPr lang="es-ES" sz="1300" b="1" dirty="0" err="1"/>
              <a:t>value</a:t>
            </a:r>
            <a:r>
              <a:rPr lang="es-ES" sz="1300" b="1" dirty="0"/>
              <a:t>, </a:t>
            </a:r>
            <a:r>
              <a:rPr lang="es-ES" sz="1300" b="1" dirty="0" err="1"/>
              <a:t>key</a:t>
            </a:r>
            <a:r>
              <a:rPr lang="es-ES" sz="1300" b="1" dirty="0"/>
              <a:t>) {</a:t>
            </a:r>
          </a:p>
          <a:p>
            <a:r>
              <a:rPr lang="es-ES" sz="1300" b="1" dirty="0"/>
              <a:t>    	</a:t>
            </a:r>
            <a:r>
              <a:rPr lang="es-ES" sz="1300" b="1" dirty="0" err="1"/>
              <a:t>tablescaffold</a:t>
            </a:r>
            <a:r>
              <a:rPr lang="es-ES" sz="1300" b="1" dirty="0"/>
              <a:t> += "</a:t>
            </a:r>
            <a:r>
              <a:rPr lang="es-ES" sz="1300" b="1" dirty="0">
                <a:solidFill>
                  <a:srgbClr val="FFA3A3"/>
                </a:solidFill>
              </a:rPr>
              <a:t>&lt;</a:t>
            </a:r>
            <a:r>
              <a:rPr lang="es-ES" sz="1300" b="1" dirty="0" err="1">
                <a:solidFill>
                  <a:srgbClr val="FFA3A3"/>
                </a:solidFill>
              </a:rPr>
              <a:t>tr</a:t>
            </a:r>
            <a:r>
              <a:rPr lang="es-ES" sz="1300" b="1" dirty="0">
                <a:solidFill>
                  <a:srgbClr val="FFA3A3"/>
                </a:solidFill>
              </a:rPr>
              <a:t>&gt;</a:t>
            </a:r>
            <a:r>
              <a:rPr lang="es-ES" sz="1300" b="1" dirty="0"/>
              <a:t>";</a:t>
            </a:r>
          </a:p>
          <a:p>
            <a:r>
              <a:rPr lang="es-ES" sz="1300" b="1" dirty="0"/>
              <a:t>    	</a:t>
            </a:r>
            <a:r>
              <a:rPr lang="es-ES" sz="1300" b="1" dirty="0" err="1"/>
              <a:t>tablescaffold</a:t>
            </a:r>
            <a:r>
              <a:rPr lang="es-ES" sz="1300" b="1" dirty="0"/>
              <a:t> += "</a:t>
            </a:r>
            <a:r>
              <a:rPr lang="es-ES" sz="1300" b="1" dirty="0">
                <a:solidFill>
                  <a:srgbClr val="FFA3A3"/>
                </a:solidFill>
              </a:rPr>
              <a:t>&lt;</a:t>
            </a:r>
            <a:r>
              <a:rPr lang="es-ES" sz="1300" b="1" dirty="0" err="1">
                <a:solidFill>
                  <a:srgbClr val="FFA3A3"/>
                </a:solidFill>
              </a:rPr>
              <a:t>td</a:t>
            </a:r>
            <a:r>
              <a:rPr lang="es-ES" sz="1300" b="1" dirty="0" smtClean="0">
                <a:solidFill>
                  <a:srgbClr val="FFA3A3"/>
                </a:solidFill>
              </a:rPr>
              <a:t>&gt;</a:t>
            </a:r>
            <a:r>
              <a:rPr lang="es-ES" sz="1300" b="1" dirty="0" smtClean="0"/>
              <a:t>” + </a:t>
            </a:r>
            <a:r>
              <a:rPr lang="es-ES" sz="1300" b="1" dirty="0" err="1" smtClean="0"/>
              <a:t>key</a:t>
            </a:r>
            <a:r>
              <a:rPr lang="es-ES" sz="1300" b="1" dirty="0" smtClean="0"/>
              <a:t> + "</a:t>
            </a:r>
            <a:r>
              <a:rPr lang="es-ES" sz="1300" b="1" dirty="0">
                <a:solidFill>
                  <a:srgbClr val="FFA3A3"/>
                </a:solidFill>
              </a:rPr>
              <a:t>&lt;/</a:t>
            </a:r>
            <a:r>
              <a:rPr lang="es-ES" sz="1300" b="1" dirty="0" err="1">
                <a:solidFill>
                  <a:srgbClr val="FFA3A3"/>
                </a:solidFill>
              </a:rPr>
              <a:t>td</a:t>
            </a:r>
            <a:r>
              <a:rPr lang="es-ES" sz="1300" b="1" dirty="0">
                <a:solidFill>
                  <a:srgbClr val="FFA3A3"/>
                </a:solidFill>
              </a:rPr>
              <a:t>&gt;</a:t>
            </a:r>
            <a:r>
              <a:rPr lang="es-ES" sz="1300" b="1" dirty="0"/>
              <a:t>";</a:t>
            </a:r>
          </a:p>
          <a:p>
            <a:r>
              <a:rPr lang="es-ES" sz="1300" b="1" dirty="0"/>
              <a:t>    	</a:t>
            </a:r>
            <a:r>
              <a:rPr lang="es-ES" sz="1300" b="1" dirty="0" err="1"/>
              <a:t>tablescaffold</a:t>
            </a:r>
            <a:r>
              <a:rPr lang="es-ES" sz="1300" b="1" dirty="0"/>
              <a:t> += "</a:t>
            </a:r>
            <a:r>
              <a:rPr lang="es-ES" sz="1300" b="1" dirty="0">
                <a:solidFill>
                  <a:srgbClr val="FFA3A3"/>
                </a:solidFill>
              </a:rPr>
              <a:t>&lt;</a:t>
            </a:r>
            <a:r>
              <a:rPr lang="es-ES" sz="1300" b="1" dirty="0" err="1">
                <a:solidFill>
                  <a:srgbClr val="FFA3A3"/>
                </a:solidFill>
              </a:rPr>
              <a:t>td</a:t>
            </a:r>
            <a:r>
              <a:rPr lang="es-ES" sz="1300" b="1" dirty="0" smtClean="0">
                <a:solidFill>
                  <a:srgbClr val="FFA3A3"/>
                </a:solidFill>
              </a:rPr>
              <a:t>&gt;</a:t>
            </a:r>
            <a:r>
              <a:rPr lang="es-ES" sz="1300" b="1" dirty="0" smtClean="0"/>
              <a:t>” + </a:t>
            </a:r>
            <a:r>
              <a:rPr lang="es-ES" sz="1300" b="1" dirty="0" err="1" smtClean="0"/>
              <a:t>value</a:t>
            </a:r>
            <a:r>
              <a:rPr lang="es-ES" sz="1300" b="1" dirty="0" smtClean="0"/>
              <a:t> + "</a:t>
            </a:r>
            <a:r>
              <a:rPr lang="es-ES" sz="1300" b="1" dirty="0">
                <a:solidFill>
                  <a:srgbClr val="FFA3A3"/>
                </a:solidFill>
              </a:rPr>
              <a:t>&lt;/</a:t>
            </a:r>
            <a:r>
              <a:rPr lang="es-ES" sz="1300" b="1" dirty="0" err="1">
                <a:solidFill>
                  <a:srgbClr val="FFA3A3"/>
                </a:solidFill>
              </a:rPr>
              <a:t>td</a:t>
            </a:r>
            <a:r>
              <a:rPr lang="es-ES" sz="1300" b="1" dirty="0">
                <a:solidFill>
                  <a:srgbClr val="FFA3A3"/>
                </a:solidFill>
              </a:rPr>
              <a:t>&gt;</a:t>
            </a:r>
            <a:r>
              <a:rPr lang="es-ES" sz="1300" b="1" dirty="0"/>
              <a:t>";</a:t>
            </a:r>
          </a:p>
          <a:p>
            <a:r>
              <a:rPr lang="es-ES" sz="1300" b="1" dirty="0"/>
              <a:t>    	</a:t>
            </a:r>
            <a:r>
              <a:rPr lang="es-ES" sz="1300" b="1" dirty="0" err="1"/>
              <a:t>tablescaffold</a:t>
            </a:r>
            <a:r>
              <a:rPr lang="es-ES" sz="1300" b="1" dirty="0"/>
              <a:t> += "</a:t>
            </a:r>
            <a:r>
              <a:rPr lang="es-ES" sz="1300" b="1" dirty="0">
                <a:solidFill>
                  <a:srgbClr val="FFA3A3"/>
                </a:solidFill>
              </a:rPr>
              <a:t>&lt;/</a:t>
            </a:r>
            <a:r>
              <a:rPr lang="es-ES" sz="1300" b="1" dirty="0" err="1">
                <a:solidFill>
                  <a:srgbClr val="FFA3A3"/>
                </a:solidFill>
              </a:rPr>
              <a:t>tr</a:t>
            </a:r>
            <a:r>
              <a:rPr lang="es-ES" sz="1300" b="1" dirty="0">
                <a:solidFill>
                  <a:srgbClr val="FFA3A3"/>
                </a:solidFill>
              </a:rPr>
              <a:t>&gt;</a:t>
            </a:r>
            <a:r>
              <a:rPr lang="es-ES" sz="1300" b="1" dirty="0"/>
              <a:t>";</a:t>
            </a:r>
          </a:p>
          <a:p>
            <a:r>
              <a:rPr lang="es-ES" sz="1300" b="1" dirty="0"/>
              <a:t>    });</a:t>
            </a:r>
          </a:p>
          <a:p>
            <a:r>
              <a:rPr lang="es-ES" sz="1300" b="1" dirty="0"/>
              <a:t>    </a:t>
            </a:r>
            <a:r>
              <a:rPr lang="es-ES" sz="1300" b="1" dirty="0" err="1"/>
              <a:t>tablescaffold</a:t>
            </a:r>
            <a:r>
              <a:rPr lang="es-ES" sz="1300" b="1" dirty="0"/>
              <a:t> += "</a:t>
            </a:r>
            <a:r>
              <a:rPr lang="es-ES" sz="1300" b="1" dirty="0">
                <a:solidFill>
                  <a:srgbClr val="FFA3A3"/>
                </a:solidFill>
              </a:rPr>
              <a:t>&lt;/</a:t>
            </a:r>
            <a:r>
              <a:rPr lang="es-ES" sz="1300" b="1" dirty="0" err="1">
                <a:solidFill>
                  <a:srgbClr val="FFA3A3"/>
                </a:solidFill>
              </a:rPr>
              <a:t>tbody</a:t>
            </a:r>
            <a:r>
              <a:rPr lang="es-ES" sz="1300" b="1" dirty="0">
                <a:solidFill>
                  <a:srgbClr val="FFA3A3"/>
                </a:solidFill>
              </a:rPr>
              <a:t>&gt;&lt;/</a:t>
            </a:r>
            <a:r>
              <a:rPr lang="es-ES" sz="1300" b="1" dirty="0" err="1">
                <a:solidFill>
                  <a:srgbClr val="FFA3A3"/>
                </a:solidFill>
              </a:rPr>
              <a:t>table</a:t>
            </a:r>
            <a:r>
              <a:rPr lang="es-ES" sz="1300" b="1" dirty="0">
                <a:solidFill>
                  <a:srgbClr val="FFA3A3"/>
                </a:solidFill>
              </a:rPr>
              <a:t>&gt;</a:t>
            </a:r>
            <a:r>
              <a:rPr lang="es-ES" sz="1300" b="1" dirty="0"/>
              <a:t>";</a:t>
            </a:r>
          </a:p>
          <a:p>
            <a:r>
              <a:rPr lang="es-ES" sz="1300" b="1" dirty="0"/>
              <a:t>    $(</a:t>
            </a:r>
            <a:r>
              <a:rPr lang="es-ES" sz="1300" b="1" dirty="0" err="1"/>
              <a:t>this.el</a:t>
            </a:r>
            <a:r>
              <a:rPr lang="es-ES" sz="1300" b="1" dirty="0"/>
              <a:t>).</a:t>
            </a:r>
            <a:r>
              <a:rPr lang="es-ES" sz="1300" b="1" dirty="0" err="1"/>
              <a:t>html</a:t>
            </a:r>
            <a:r>
              <a:rPr lang="es-ES" sz="1300" b="1" dirty="0"/>
              <a:t>(</a:t>
            </a:r>
            <a:r>
              <a:rPr lang="es-ES" sz="1300" b="1" dirty="0" err="1"/>
              <a:t>tablescaffold</a:t>
            </a:r>
            <a:r>
              <a:rPr lang="es-ES" sz="1300" b="1" dirty="0"/>
              <a:t>);</a:t>
            </a:r>
          </a:p>
          <a:p>
            <a:endParaRPr lang="es-ES" sz="1300" b="1" dirty="0"/>
          </a:p>
          <a:p>
            <a:r>
              <a:rPr lang="es-ES" sz="1300" b="1" dirty="0"/>
              <a:t>    </a:t>
            </a:r>
            <a:r>
              <a:rPr lang="es-ES" sz="1300" b="1" dirty="0" err="1"/>
              <a:t>return</a:t>
            </a:r>
            <a:r>
              <a:rPr lang="es-ES" sz="1300" b="1" dirty="0"/>
              <a:t> </a:t>
            </a:r>
            <a:r>
              <a:rPr lang="es-ES" sz="1300" b="1" dirty="0" err="1"/>
              <a:t>this</a:t>
            </a:r>
            <a:r>
              <a:rPr lang="es-ES" sz="1300" b="1" dirty="0"/>
              <a:t>;</a:t>
            </a:r>
          </a:p>
          <a:p>
            <a:r>
              <a:rPr lang="es-ES" sz="1300" b="1" dirty="0"/>
              <a:t>  }</a:t>
            </a:r>
          </a:p>
          <a:p>
            <a:r>
              <a:rPr lang="es-ES" sz="1300" b="1" dirty="0"/>
              <a:t>})</a:t>
            </a:r>
            <a:r>
              <a:rPr lang="es-ES" sz="1300" b="1" dirty="0" smtClean="0"/>
              <a:t>;</a:t>
            </a:r>
            <a:endParaRPr lang="es-ES" sz="1300"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¿Qué es el controlador?</a:t>
            </a:r>
          </a:p>
        </p:txBody>
      </p:sp>
      <p:sp>
        <p:nvSpPr>
          <p:cNvPr id="345092" name="Rectangle 4"/>
          <p:cNvSpPr>
            <a:spLocks noChangeArrowheads="1"/>
          </p:cNvSpPr>
          <p:nvPr/>
        </p:nvSpPr>
        <p:spPr bwMode="auto">
          <a:xfrm>
            <a:off x="457200" y="1114425"/>
            <a:ext cx="8229600" cy="2706688"/>
          </a:xfrm>
          <a:prstGeom prst="rect">
            <a:avLst/>
          </a:prstGeom>
          <a:noFill/>
          <a:ln w="9525">
            <a:noFill/>
            <a:miter lim="800000"/>
            <a:headEnd/>
            <a:tailEnd/>
          </a:ln>
          <a:effectLst/>
        </p:spPr>
        <p:txBody>
          <a:bodyPr anchor="ctr">
            <a:spAutoFit/>
          </a:bodyPr>
          <a:lstStyle/>
          <a:p>
            <a:r>
              <a:rPr lang="es-ES" sz="1400">
                <a:latin typeface="Nexa Light"/>
              </a:rPr>
              <a:t>Habíamos visto anteriormente los distintos tipos de enfoque del MVC según los Frameworks.</a:t>
            </a:r>
          </a:p>
          <a:p>
            <a:r>
              <a:rPr lang="es-ES" sz="1400">
                <a:latin typeface="Nexa Light"/>
              </a:rPr>
              <a:t/>
            </a:r>
            <a:br>
              <a:rPr lang="es-ES" sz="1400">
                <a:latin typeface="Nexa Light"/>
              </a:rPr>
            </a:br>
            <a:r>
              <a:rPr lang="es-ES" sz="1400">
                <a:solidFill>
                  <a:srgbClr val="7F7F7F"/>
                </a:solidFill>
                <a:latin typeface="Nexa Bold"/>
              </a:rPr>
              <a:t>In our interpretation of MVC, the “view” describes the data that gets presented to the user. It’s not necessarily how the data looks, but which data is presented. The view describes which data you see, not how you see it. It’s a subtle distinction.</a:t>
            </a:r>
            <a:br>
              <a:rPr lang="es-ES" sz="1400">
                <a:solidFill>
                  <a:srgbClr val="7F7F7F"/>
                </a:solidFill>
                <a:latin typeface="Nexa Bold"/>
              </a:rPr>
            </a:br>
            <a:r>
              <a:rPr lang="es-ES">
                <a:latin typeface="Nexa Light"/>
              </a:rPr>
              <a:t>-Django-</a:t>
            </a:r>
            <a:br>
              <a:rPr lang="es-ES">
                <a:latin typeface="Nexa Light"/>
              </a:rPr>
            </a:br>
            <a:r>
              <a:rPr lang="es-ES" sz="1400">
                <a:latin typeface="Nexa Light"/>
              </a:rPr>
              <a:t/>
            </a:r>
            <a:br>
              <a:rPr lang="es-ES" sz="1400">
                <a:latin typeface="Nexa Light"/>
              </a:rPr>
            </a:br>
            <a:r>
              <a:rPr lang="es-ES" sz="1400">
                <a:latin typeface="Nexa Light"/>
              </a:rPr>
              <a:t>Podríamos decir que Backbone sigue una nomenclatura similar a Django, siendo las vistas, lo que mucha gente denominaría Controladores. </a:t>
            </a:r>
            <a:br>
              <a:rPr lang="es-ES" sz="1400">
                <a:latin typeface="Nexa Light"/>
              </a:rPr>
            </a:br>
            <a:r>
              <a:rPr lang="es-ES" sz="1400">
                <a:latin typeface="Nexa Light"/>
              </a:rPr>
              <a:t>Tendríamos entonces el patrón:</a:t>
            </a:r>
            <a:br>
              <a:rPr lang="es-ES" sz="1400">
                <a:latin typeface="Nexa Light"/>
              </a:rPr>
            </a:br>
            <a:r>
              <a:rPr lang="es-ES" sz="1400">
                <a:latin typeface="Nexa Light"/>
              </a:rPr>
              <a:t>MODELO-VISTA-TEMPLATE (en vez de el Modelo-Controlador-Vista).</a:t>
            </a:r>
            <a:br>
              <a:rPr lang="es-ES" sz="1400">
                <a:latin typeface="Nexa Light"/>
              </a:rPr>
            </a:br>
            <a:r>
              <a:rPr lang="es-ES" sz="1400">
                <a:latin typeface="Nexa Light"/>
              </a:rPr>
              <a:t>Aunque esencialmente es lo mismo. </a:t>
            </a:r>
          </a:p>
        </p:txBody>
      </p:sp>
      <p:sp>
        <p:nvSpPr>
          <p:cNvPr id="345093" name="Rectangle 5"/>
          <p:cNvSpPr>
            <a:spLocks noChangeArrowheads="1"/>
          </p:cNvSpPr>
          <p:nvPr/>
        </p:nvSpPr>
        <p:spPr bwMode="auto">
          <a:xfrm>
            <a:off x="539750" y="4508500"/>
            <a:ext cx="4032250" cy="1481138"/>
          </a:xfrm>
          <a:prstGeom prst="rect">
            <a:avLst/>
          </a:prstGeom>
          <a:noFill/>
          <a:ln w="9525">
            <a:noFill/>
            <a:miter lim="800000"/>
            <a:headEnd/>
            <a:tailEnd/>
          </a:ln>
          <a:effectLst/>
        </p:spPr>
        <p:txBody>
          <a:bodyPr anchor="ctr">
            <a:spAutoFit/>
          </a:bodyPr>
          <a:lstStyle/>
          <a:p>
            <a:r>
              <a:rPr lang="es-ES" sz="1300" b="1"/>
              <a:t>var myview = new ExampleView({el:$(</a:t>
            </a:r>
            <a:r>
              <a:rPr lang="es-ES" sz="1300" b="1">
                <a:solidFill>
                  <a:srgbClr val="FFA3A3"/>
                </a:solidFill>
              </a:rPr>
              <a:t>'#myelement'</a:t>
            </a:r>
            <a:r>
              <a:rPr lang="es-ES" sz="1300" b="1"/>
              <a:t>),model:new Item({name:</a:t>
            </a:r>
            <a:r>
              <a:rPr lang="es-ES" sz="1300" b="1">
                <a:solidFill>
                  <a:srgbClr val="FFA3A3"/>
                </a:solidFill>
              </a:rPr>
              <a:t>"element I"</a:t>
            </a:r>
            <a:r>
              <a:rPr lang="es-ES" sz="1300" b="1"/>
              <a:t>})});</a:t>
            </a:r>
            <a:r>
              <a:rPr lang="es-ES" sz="1300"/>
              <a:t/>
            </a:r>
            <a:br>
              <a:rPr lang="es-ES" sz="1300"/>
            </a:br>
            <a:r>
              <a:rPr lang="es-ES" sz="1300"/>
              <a:t/>
            </a:r>
            <a:br>
              <a:rPr lang="es-ES" sz="1300"/>
            </a:br>
            <a:r>
              <a:rPr lang="es-ES" sz="1300" b="1"/>
              <a:t> var myview2 = new ExampleView({el:$(</a:t>
            </a:r>
            <a:r>
              <a:rPr lang="es-ES" sz="1300" b="1">
                <a:solidFill>
                  <a:srgbClr val="FFA3A3"/>
                </a:solidFill>
              </a:rPr>
              <a:t>'#myelement2'</a:t>
            </a:r>
            <a:r>
              <a:rPr lang="es-ES" sz="1300" b="1"/>
              <a:t>),model:new Item({name:</a:t>
            </a:r>
            <a:r>
              <a:rPr lang="es-ES" sz="1300" b="1">
                <a:solidFill>
                  <a:srgbClr val="FFA3A3"/>
                </a:solidFill>
              </a:rPr>
              <a:t>"element II"</a:t>
            </a:r>
            <a:r>
              <a:rPr lang="es-ES" sz="1300" b="1"/>
              <a:t>})});</a:t>
            </a:r>
            <a:endParaRPr lang="es-ES" sz="1300"/>
          </a:p>
        </p:txBody>
      </p:sp>
      <p:sp>
        <p:nvSpPr>
          <p:cNvPr id="345094" name="Rectangle 6"/>
          <p:cNvSpPr>
            <a:spLocks noChangeArrowheads="1"/>
          </p:cNvSpPr>
          <p:nvPr/>
        </p:nvSpPr>
        <p:spPr bwMode="auto">
          <a:xfrm>
            <a:off x="5834063" y="4570413"/>
            <a:ext cx="3095625" cy="1160462"/>
          </a:xfrm>
          <a:prstGeom prst="rect">
            <a:avLst/>
          </a:prstGeom>
          <a:noFill/>
          <a:ln w="9525">
            <a:noFill/>
            <a:miter lim="800000"/>
            <a:headEnd/>
            <a:tailEnd/>
          </a:ln>
          <a:effectLst/>
        </p:spPr>
        <p:txBody>
          <a:bodyPr anchor="ctr">
            <a:spAutoFit/>
          </a:bodyPr>
          <a:lstStyle/>
          <a:p>
            <a:r>
              <a:rPr lang="es-ES" sz="1300" b="1"/>
              <a:t>Con un objeto Vista y un Objeto Modelo </a:t>
            </a:r>
            <a:r>
              <a:rPr lang="es-ES" sz="1300"/>
              <a:t/>
            </a:r>
            <a:br>
              <a:rPr lang="es-ES" sz="1300"/>
            </a:br>
            <a:r>
              <a:rPr lang="es-ES" sz="1300" b="1"/>
              <a:t>podemos hacer un widget perfectamente estructurado e independiente.</a:t>
            </a:r>
            <a:r>
              <a:rPr lang="es-ES"/>
              <a:t> </a:t>
            </a:r>
          </a:p>
        </p:txBody>
      </p:sp>
      <p:sp>
        <p:nvSpPr>
          <p:cNvPr id="345095" name="Rectángulo 13"/>
          <p:cNvSpPr>
            <a:spLocks noChangeArrowheads="1"/>
          </p:cNvSpPr>
          <p:nvPr/>
        </p:nvSpPr>
        <p:spPr bwMode="auto">
          <a:xfrm>
            <a:off x="5810250" y="3867150"/>
            <a:ext cx="3298825" cy="641350"/>
          </a:xfrm>
          <a:prstGeom prst="rect">
            <a:avLst/>
          </a:prstGeom>
          <a:noFill/>
          <a:ln w="9525">
            <a:noFill/>
            <a:miter lim="800000"/>
            <a:headEnd/>
            <a:tailEnd/>
          </a:ln>
        </p:spPr>
        <p:txBody>
          <a:bodyPr>
            <a:spAutoFit/>
          </a:bodyPr>
          <a:lstStyle/>
          <a:p>
            <a:r>
              <a:rPr lang="en-US">
                <a:solidFill>
                  <a:srgbClr val="FFA3A3"/>
                </a:solidFill>
                <a:latin typeface="Nexa Light"/>
                <a:ea typeface="Nexa Light"/>
                <a:cs typeface="Nexa Light"/>
              </a:rPr>
              <a:t>¿QUE DEBEMOS RECORDAR?</a:t>
            </a:r>
            <a:endParaRPr lang="es-ES">
              <a:solidFill>
                <a:srgbClr val="FFA3A3"/>
              </a:solidFill>
              <a:latin typeface="Nexa Light"/>
              <a:ea typeface="Nexa Light"/>
              <a:cs typeface="Nexa Light"/>
            </a:endParaRPr>
          </a:p>
        </p:txBody>
      </p:sp>
      <p:sp>
        <p:nvSpPr>
          <p:cNvPr id="345096" name="Rectángulo 13"/>
          <p:cNvSpPr>
            <a:spLocks noChangeArrowheads="1"/>
          </p:cNvSpPr>
          <p:nvPr/>
        </p:nvSpPr>
        <p:spPr bwMode="auto">
          <a:xfrm>
            <a:off x="539750" y="3906838"/>
            <a:ext cx="3095625" cy="366712"/>
          </a:xfrm>
          <a:prstGeom prst="rect">
            <a:avLst/>
          </a:prstGeom>
          <a:noFill/>
          <a:ln w="9525">
            <a:noFill/>
            <a:miter lim="800000"/>
            <a:headEnd/>
            <a:tailEnd/>
          </a:ln>
        </p:spPr>
        <p:txBody>
          <a:bodyPr>
            <a:spAutoFit/>
          </a:bodyPr>
          <a:lstStyle/>
          <a:p>
            <a:r>
              <a:rPr lang="en-US">
                <a:solidFill>
                  <a:srgbClr val="FFA3A3"/>
                </a:solidFill>
                <a:latin typeface="Nexa Light"/>
                <a:ea typeface="Nexa Light"/>
                <a:cs typeface="Nexa Light"/>
              </a:rPr>
              <a:t>EL EJEMPLO MÁS BÁSICO</a:t>
            </a:r>
            <a:endParaRPr lang="es-ES">
              <a:solidFill>
                <a:srgbClr val="FFA3A3"/>
              </a:solidFill>
              <a:latin typeface="Nexa Light"/>
              <a:ea typeface="Nexa Light"/>
              <a:cs typeface="Nexa Light"/>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p:cNvSpPr txBox="1">
            <a:spLocks/>
          </p:cNvSpPr>
          <p:nvPr/>
        </p:nvSpPr>
        <p:spPr>
          <a:xfrm>
            <a:off x="457200" y="1600200"/>
            <a:ext cx="8229600" cy="690563"/>
          </a:xfrm>
          <a:prstGeom prst="rect">
            <a:avLst/>
          </a:prstGeom>
        </p:spPr>
        <p:txBody>
          <a:bodyPr>
            <a:normAutofit/>
          </a:bodyPr>
          <a:lstStyle/>
          <a:p>
            <a:pPr algn="r">
              <a:spcBef>
                <a:spcPct val="20000"/>
              </a:spcBef>
              <a:buFont typeface="Arial" charset="0"/>
              <a:buNone/>
            </a:pPr>
            <a:r>
              <a:rPr lang="es-ES" sz="2800">
                <a:solidFill>
                  <a:srgbClr val="404040"/>
                </a:solidFill>
                <a:latin typeface="Nexa Light"/>
                <a:ea typeface="Nexa Light"/>
                <a:cs typeface="Nexa Light"/>
              </a:rPr>
              <a:t>Objetivo del curso</a:t>
            </a:r>
          </a:p>
        </p:txBody>
      </p:sp>
      <p:sp>
        <p:nvSpPr>
          <p:cNvPr id="3" name="Rectángulo 2"/>
          <p:cNvSpPr/>
          <p:nvPr/>
        </p:nvSpPr>
        <p:spPr>
          <a:xfrm>
            <a:off x="457200" y="2082800"/>
            <a:ext cx="8229600" cy="581025"/>
          </a:xfrm>
          <a:prstGeom prst="rect">
            <a:avLst/>
          </a:prstGeom>
        </p:spPr>
        <p:txBody>
          <a:bodyPr>
            <a:spAutoFit/>
          </a:bodyPr>
          <a:lstStyle/>
          <a:p>
            <a:pPr algn="r"/>
            <a:r>
              <a:rPr lang="en-US" sz="1600">
                <a:solidFill>
                  <a:srgbClr val="595959"/>
                </a:solidFill>
                <a:latin typeface="Nexa Light"/>
                <a:ea typeface="Nexa Light"/>
                <a:cs typeface="Nexa Light"/>
              </a:rPr>
              <a:t>¿Porqué lo hacemos?</a:t>
            </a:r>
          </a:p>
          <a:p>
            <a:pPr algn="r"/>
            <a:r>
              <a:rPr lang="en-US" sz="1600">
                <a:solidFill>
                  <a:srgbClr val="595959"/>
                </a:solidFill>
                <a:latin typeface="Nexa Light"/>
                <a:ea typeface="Nexa Light"/>
                <a:cs typeface="Nexa Light"/>
              </a:rPr>
              <a:t>Contaros un caso de éxito</a:t>
            </a:r>
            <a:endParaRPr lang="es-ES" sz="1600">
              <a:solidFill>
                <a:srgbClr val="595959"/>
              </a:solidFill>
              <a:latin typeface="Nexa Light"/>
              <a:ea typeface="Nexa Light"/>
              <a:cs typeface="Nexa Light"/>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Eventos</a:t>
            </a:r>
          </a:p>
        </p:txBody>
      </p:sp>
      <p:sp>
        <p:nvSpPr>
          <p:cNvPr id="5" name="Rectángulo 4"/>
          <p:cNvSpPr/>
          <p:nvPr/>
        </p:nvSpPr>
        <p:spPr>
          <a:xfrm>
            <a:off x="457200" y="1155700"/>
            <a:ext cx="8229600" cy="304800"/>
          </a:xfrm>
          <a:prstGeom prst="rect">
            <a:avLst/>
          </a:prstGeom>
        </p:spPr>
        <p:txBody>
          <a:bodyPr>
            <a:spAutoFit/>
          </a:bodyPr>
          <a:lstStyle/>
          <a:p>
            <a:r>
              <a:rPr lang="es-ES_tradnl" sz="1400">
                <a:solidFill>
                  <a:srgbClr val="595959"/>
                </a:solidFill>
                <a:latin typeface="Nexa Light"/>
                <a:ea typeface="Nexa Light"/>
                <a:cs typeface="Nexa Light"/>
              </a:rPr>
              <a:t>Documentación con los ejemplos que van a verse</a:t>
            </a:r>
            <a:endParaRPr lang="es-ES" sz="1400">
              <a:solidFill>
                <a:srgbClr val="595959"/>
              </a:solidFill>
              <a:latin typeface="Nexa Light"/>
              <a:ea typeface="Nexa Light"/>
              <a:cs typeface="Nexa Light"/>
            </a:endParaRPr>
          </a:p>
        </p:txBody>
      </p:sp>
      <p:sp>
        <p:nvSpPr>
          <p:cNvPr id="347140" name="Rectangle 4"/>
          <p:cNvSpPr>
            <a:spLocks noChangeArrowheads="1"/>
          </p:cNvSpPr>
          <p:nvPr/>
        </p:nvSpPr>
        <p:spPr bwMode="auto">
          <a:xfrm>
            <a:off x="1619250" y="2970213"/>
            <a:ext cx="5632450" cy="915987"/>
          </a:xfrm>
          <a:prstGeom prst="rect">
            <a:avLst/>
          </a:prstGeom>
          <a:noFill/>
          <a:ln w="9525">
            <a:noFill/>
            <a:miter lim="800000"/>
            <a:headEnd/>
            <a:tailEnd/>
          </a:ln>
          <a:effectLst/>
        </p:spPr>
        <p:txBody>
          <a:bodyPr wrap="none" anchor="ctr">
            <a:spAutoFit/>
          </a:bodyPr>
          <a:lstStyle/>
          <a:p>
            <a:r>
              <a:rPr lang="es-ES"/>
              <a:t>https://github.com/QuickTutorials/backboneTutorial.git</a:t>
            </a:r>
            <a:br>
              <a:rPr lang="es-ES"/>
            </a:br>
            <a:r>
              <a:rPr lang="es-ES"/>
              <a:t/>
            </a:r>
            <a:br>
              <a:rPr lang="es-ES"/>
            </a:br>
            <a:r>
              <a:rPr lang="es-ES" b="1">
                <a:solidFill>
                  <a:srgbClr val="FFA3A3"/>
                </a:solidFill>
              </a:rPr>
              <a:t>backboneTutorial / part_1_events</a:t>
            </a:r>
            <a:r>
              <a:rPr lang="es-ES">
                <a:solidFill>
                  <a:srgbClr val="FFA3A3"/>
                </a:solidFill>
              </a:rPr>
              <a:t> /</a:t>
            </a:r>
            <a:r>
              <a:rPr lang="es-ES"/>
              <a:t> </a:t>
            </a:r>
            <a:r>
              <a:rPr lang="es-ES">
                <a:latin typeface="Nexa Light"/>
              </a:rPr>
              <a:t>  </a:t>
            </a:r>
            <a:r>
              <a:rPr lang="es-ES"/>
              <a:t> </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Eventos</a:t>
            </a:r>
          </a:p>
        </p:txBody>
      </p:sp>
      <p:sp>
        <p:nvSpPr>
          <p:cNvPr id="348164" name="Rectangle 4"/>
          <p:cNvSpPr>
            <a:spLocks noChangeArrowheads="1"/>
          </p:cNvSpPr>
          <p:nvPr/>
        </p:nvSpPr>
        <p:spPr bwMode="auto">
          <a:xfrm>
            <a:off x="684916" y="1304925"/>
            <a:ext cx="7777163" cy="4524316"/>
          </a:xfrm>
          <a:prstGeom prst="rect">
            <a:avLst/>
          </a:prstGeom>
          <a:noFill/>
          <a:ln w="9525">
            <a:noFill/>
            <a:miter lim="800000"/>
            <a:headEnd/>
            <a:tailEnd/>
          </a:ln>
          <a:effectLst/>
        </p:spPr>
        <p:txBody>
          <a:bodyPr anchor="ctr">
            <a:spAutoFit/>
          </a:bodyPr>
          <a:lstStyle/>
          <a:p>
            <a:r>
              <a:rPr lang="es-ES" b="1" dirty="0" err="1"/>
              <a:t>var</a:t>
            </a:r>
            <a:r>
              <a:rPr lang="es-ES" b="1" dirty="0"/>
              <a:t> </a:t>
            </a:r>
            <a:r>
              <a:rPr lang="es-ES" b="1" dirty="0" err="1"/>
              <a:t>ExampleView</a:t>
            </a:r>
            <a:r>
              <a:rPr lang="es-ES" b="1" dirty="0"/>
              <a:t> = </a:t>
            </a:r>
            <a:r>
              <a:rPr lang="es-ES" b="1" dirty="0" err="1"/>
              <a:t>Backbone.View.extend</a:t>
            </a:r>
            <a:r>
              <a:rPr lang="es-ES" b="1" dirty="0"/>
              <a:t>({</a:t>
            </a:r>
          </a:p>
          <a:p>
            <a:r>
              <a:rPr lang="es-ES" b="1" dirty="0"/>
              <a:t>  </a:t>
            </a:r>
            <a:r>
              <a:rPr lang="es-ES" b="1" dirty="0" err="1"/>
              <a:t>events</a:t>
            </a:r>
            <a:r>
              <a:rPr lang="es-ES" b="1" dirty="0"/>
              <a:t>: {</a:t>
            </a:r>
          </a:p>
          <a:p>
            <a:r>
              <a:rPr lang="es-ES" b="1" dirty="0"/>
              <a:t>    '</a:t>
            </a:r>
            <a:r>
              <a:rPr lang="es-ES" b="1" dirty="0" err="1">
                <a:solidFill>
                  <a:srgbClr val="FFA3A3"/>
                </a:solidFill>
              </a:rPr>
              <a:t>click</a:t>
            </a:r>
            <a:r>
              <a:rPr lang="es-ES" b="1" dirty="0"/>
              <a:t> </a:t>
            </a:r>
            <a:r>
              <a:rPr lang="es-ES" b="1" dirty="0" err="1">
                <a:solidFill>
                  <a:srgbClr val="FFA3A3"/>
                </a:solidFill>
              </a:rPr>
              <a:t>td</a:t>
            </a:r>
            <a:r>
              <a:rPr lang="es-ES" b="1" dirty="0"/>
              <a:t>'  : '</a:t>
            </a:r>
            <a:r>
              <a:rPr lang="es-ES" b="1" dirty="0" err="1">
                <a:solidFill>
                  <a:srgbClr val="FFA3A3"/>
                </a:solidFill>
              </a:rPr>
              <a:t>alertaCelda</a:t>
            </a:r>
            <a:r>
              <a:rPr lang="es-ES" b="1" dirty="0"/>
              <a:t>',</a:t>
            </a:r>
          </a:p>
          <a:p>
            <a:r>
              <a:rPr lang="es-ES" b="1" dirty="0"/>
              <a:t>    '</a:t>
            </a:r>
            <a:r>
              <a:rPr lang="es-ES" b="1" dirty="0" err="1">
                <a:solidFill>
                  <a:srgbClr val="FFA3A3"/>
                </a:solidFill>
              </a:rPr>
              <a:t>click</a:t>
            </a:r>
            <a:r>
              <a:rPr lang="es-ES" b="1" dirty="0"/>
              <a:t> </a:t>
            </a:r>
            <a:r>
              <a:rPr lang="es-ES" b="1" dirty="0" err="1">
                <a:solidFill>
                  <a:srgbClr val="FFA3A3"/>
                </a:solidFill>
              </a:rPr>
              <a:t>th</a:t>
            </a:r>
            <a:r>
              <a:rPr lang="es-ES" b="1" dirty="0"/>
              <a:t>'  : '</a:t>
            </a:r>
            <a:r>
              <a:rPr lang="es-ES" b="1" dirty="0" err="1">
                <a:solidFill>
                  <a:srgbClr val="FFA3A3"/>
                </a:solidFill>
              </a:rPr>
              <a:t>alertaCabecera</a:t>
            </a:r>
            <a:r>
              <a:rPr lang="es-ES" b="1" dirty="0"/>
              <a:t>'</a:t>
            </a:r>
          </a:p>
          <a:p>
            <a:r>
              <a:rPr lang="es-ES" b="1" dirty="0"/>
              <a:t>  }</a:t>
            </a:r>
            <a:r>
              <a:rPr lang="es-ES" b="1" dirty="0" smtClean="0"/>
              <a:t>,</a:t>
            </a:r>
          </a:p>
          <a:p>
            <a:r>
              <a:rPr lang="es-ES" b="1" dirty="0" smtClean="0"/>
              <a:t>…</a:t>
            </a:r>
          </a:p>
          <a:p>
            <a:r>
              <a:rPr lang="es-ES" b="1" dirty="0" smtClean="0"/>
              <a:t>  </a:t>
            </a:r>
            <a:r>
              <a:rPr lang="es-ES" b="1" dirty="0" err="1" smtClean="0"/>
              <a:t>alertaCabecera</a:t>
            </a:r>
            <a:r>
              <a:rPr lang="es-ES" b="1" dirty="0"/>
              <a:t>: </a:t>
            </a:r>
            <a:r>
              <a:rPr lang="es-ES" b="1" dirty="0" err="1"/>
              <a:t>function</a:t>
            </a:r>
            <a:r>
              <a:rPr lang="es-ES" b="1" dirty="0"/>
              <a:t>(){</a:t>
            </a:r>
          </a:p>
          <a:p>
            <a:r>
              <a:rPr lang="es-ES" b="1" dirty="0"/>
              <a:t>    </a:t>
            </a:r>
            <a:r>
              <a:rPr lang="es-ES" b="1" dirty="0" err="1"/>
              <a:t>alert</a:t>
            </a:r>
            <a:r>
              <a:rPr lang="es-ES" b="1" dirty="0"/>
              <a:t>("Has pulsado en la cabecera de la tabla");</a:t>
            </a:r>
          </a:p>
          <a:p>
            <a:r>
              <a:rPr lang="es-ES" b="1" dirty="0"/>
              <a:t>  },</a:t>
            </a:r>
          </a:p>
          <a:p>
            <a:endParaRPr lang="es-ES" b="1" dirty="0"/>
          </a:p>
          <a:p>
            <a:r>
              <a:rPr lang="es-ES" b="1" dirty="0"/>
              <a:t>  </a:t>
            </a:r>
            <a:r>
              <a:rPr lang="es-ES" b="1" dirty="0" err="1"/>
              <a:t>alertaCelda</a:t>
            </a:r>
            <a:r>
              <a:rPr lang="es-ES" b="1" dirty="0"/>
              <a:t>: </a:t>
            </a:r>
            <a:r>
              <a:rPr lang="es-ES" b="1" dirty="0" err="1"/>
              <a:t>function</a:t>
            </a:r>
            <a:r>
              <a:rPr lang="es-ES" b="1" dirty="0"/>
              <a:t>(</a:t>
            </a:r>
            <a:r>
              <a:rPr lang="es-ES" b="1" dirty="0" err="1"/>
              <a:t>ev</a:t>
            </a:r>
            <a:r>
              <a:rPr lang="es-ES" b="1" dirty="0"/>
              <a:t>){</a:t>
            </a:r>
          </a:p>
          <a:p>
            <a:r>
              <a:rPr lang="es-ES" b="1" dirty="0"/>
              <a:t>    </a:t>
            </a:r>
            <a:r>
              <a:rPr lang="es-ES" b="1" dirty="0" err="1"/>
              <a:t>var</a:t>
            </a:r>
            <a:r>
              <a:rPr lang="es-ES" b="1" dirty="0"/>
              <a:t> contenido = $(</a:t>
            </a:r>
            <a:r>
              <a:rPr lang="es-ES" b="1" dirty="0" err="1"/>
              <a:t>ev.currentTarget</a:t>
            </a:r>
            <a:r>
              <a:rPr lang="es-ES" b="1" dirty="0"/>
              <a:t>).</a:t>
            </a:r>
            <a:r>
              <a:rPr lang="es-ES" b="1" dirty="0" err="1"/>
              <a:t>html</a:t>
            </a:r>
            <a:r>
              <a:rPr lang="es-ES" b="1" dirty="0"/>
              <a:t>();</a:t>
            </a:r>
          </a:p>
          <a:p>
            <a:r>
              <a:rPr lang="es-ES" b="1" dirty="0"/>
              <a:t>    </a:t>
            </a:r>
            <a:r>
              <a:rPr lang="es-ES" b="1" dirty="0" err="1"/>
              <a:t>alert</a:t>
            </a:r>
            <a:r>
              <a:rPr lang="es-ES" b="1" dirty="0"/>
              <a:t>("Has pulsado en una celda de la tabla con contenido: " + </a:t>
            </a:r>
            <a:r>
              <a:rPr lang="es-ES" b="1" dirty="0" smtClean="0">
                <a:solidFill>
                  <a:srgbClr val="FFA3A3"/>
                </a:solidFill>
              </a:rPr>
              <a:t>contenido</a:t>
            </a:r>
            <a:r>
              <a:rPr lang="es-ES" b="1" dirty="0" smtClean="0"/>
              <a:t>)</a:t>
            </a:r>
            <a:r>
              <a:rPr lang="es-ES" b="1" dirty="0"/>
              <a:t>;</a:t>
            </a:r>
          </a:p>
          <a:p>
            <a:r>
              <a:rPr lang="es-ES" b="1" dirty="0"/>
              <a:t>  }</a:t>
            </a:r>
          </a:p>
          <a:p>
            <a:r>
              <a:rPr lang="es-ES" b="1" dirty="0"/>
              <a:t>});</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Colecciones</a:t>
            </a:r>
          </a:p>
        </p:txBody>
      </p:sp>
      <p:sp>
        <p:nvSpPr>
          <p:cNvPr id="5" name="Rectángulo 4"/>
          <p:cNvSpPr/>
          <p:nvPr/>
        </p:nvSpPr>
        <p:spPr>
          <a:xfrm>
            <a:off x="457200" y="1155700"/>
            <a:ext cx="8229600" cy="304800"/>
          </a:xfrm>
          <a:prstGeom prst="rect">
            <a:avLst/>
          </a:prstGeom>
        </p:spPr>
        <p:txBody>
          <a:bodyPr>
            <a:spAutoFit/>
          </a:bodyPr>
          <a:lstStyle/>
          <a:p>
            <a:r>
              <a:rPr lang="es-ES_tradnl" sz="1400">
                <a:solidFill>
                  <a:srgbClr val="595959"/>
                </a:solidFill>
                <a:latin typeface="Nexa Light"/>
                <a:ea typeface="Nexa Light"/>
                <a:cs typeface="Nexa Light"/>
              </a:rPr>
              <a:t>Documentación con los ejemplos que van a verse</a:t>
            </a:r>
            <a:endParaRPr lang="es-ES" sz="1400">
              <a:solidFill>
                <a:srgbClr val="595959"/>
              </a:solidFill>
              <a:latin typeface="Nexa Light"/>
              <a:ea typeface="Nexa Light"/>
              <a:cs typeface="Nexa Light"/>
            </a:endParaRPr>
          </a:p>
        </p:txBody>
      </p:sp>
      <p:sp>
        <p:nvSpPr>
          <p:cNvPr id="350212" name="Rectangle 4"/>
          <p:cNvSpPr>
            <a:spLocks noChangeArrowheads="1"/>
          </p:cNvSpPr>
          <p:nvPr/>
        </p:nvSpPr>
        <p:spPr bwMode="auto">
          <a:xfrm>
            <a:off x="1619250" y="2970213"/>
            <a:ext cx="5632450" cy="915987"/>
          </a:xfrm>
          <a:prstGeom prst="rect">
            <a:avLst/>
          </a:prstGeom>
          <a:noFill/>
          <a:ln w="9525">
            <a:noFill/>
            <a:miter lim="800000"/>
            <a:headEnd/>
            <a:tailEnd/>
          </a:ln>
          <a:effectLst/>
        </p:spPr>
        <p:txBody>
          <a:bodyPr wrap="none" anchor="ctr">
            <a:spAutoFit/>
          </a:bodyPr>
          <a:lstStyle/>
          <a:p>
            <a:r>
              <a:rPr lang="es-ES"/>
              <a:t>https://github.com/QuickTutorials/backboneTutorial.git</a:t>
            </a:r>
            <a:br>
              <a:rPr lang="es-ES"/>
            </a:br>
            <a:r>
              <a:rPr lang="es-ES"/>
              <a:t/>
            </a:r>
            <a:br>
              <a:rPr lang="es-ES"/>
            </a:br>
            <a:r>
              <a:rPr lang="es-ES" b="1">
                <a:solidFill>
                  <a:srgbClr val="FFA3A3"/>
                </a:solidFill>
              </a:rPr>
              <a:t>backboneTutorial/ part_2_using_collections /</a:t>
            </a:r>
            <a:r>
              <a:rPr lang="es-ES" b="1"/>
              <a:t>   </a:t>
            </a:r>
            <a:r>
              <a:rPr lang="es-ES"/>
              <a:t> </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Colecciones</a:t>
            </a:r>
          </a:p>
        </p:txBody>
      </p:sp>
      <p:sp>
        <p:nvSpPr>
          <p:cNvPr id="5" name="Rectángulo 4"/>
          <p:cNvSpPr/>
          <p:nvPr/>
        </p:nvSpPr>
        <p:spPr>
          <a:xfrm>
            <a:off x="457200" y="1155700"/>
            <a:ext cx="8229600" cy="304800"/>
          </a:xfrm>
          <a:prstGeom prst="rect">
            <a:avLst/>
          </a:prstGeom>
        </p:spPr>
        <p:txBody>
          <a:bodyPr>
            <a:spAutoFit/>
          </a:bodyPr>
          <a:lstStyle/>
          <a:p>
            <a:r>
              <a:rPr lang="es-ES_tradnl" sz="1400">
                <a:solidFill>
                  <a:srgbClr val="595959"/>
                </a:solidFill>
                <a:latin typeface="Nexa Light"/>
                <a:ea typeface="Nexa Light"/>
                <a:cs typeface="Nexa Light"/>
              </a:rPr>
              <a:t>Documentación con los ejemplos que van a verse</a:t>
            </a:r>
            <a:endParaRPr lang="es-ES" sz="1400">
              <a:solidFill>
                <a:srgbClr val="595959"/>
              </a:solidFill>
              <a:latin typeface="Nexa Light"/>
              <a:ea typeface="Nexa Light"/>
              <a:cs typeface="Nexa Light"/>
            </a:endParaRPr>
          </a:p>
        </p:txBody>
      </p:sp>
      <p:sp>
        <p:nvSpPr>
          <p:cNvPr id="351237" name="Rectangle 5"/>
          <p:cNvSpPr>
            <a:spLocks noChangeArrowheads="1"/>
          </p:cNvSpPr>
          <p:nvPr/>
        </p:nvSpPr>
        <p:spPr bwMode="auto">
          <a:xfrm>
            <a:off x="4416425" y="3246438"/>
            <a:ext cx="311150" cy="366712"/>
          </a:xfrm>
          <a:prstGeom prst="rect">
            <a:avLst/>
          </a:prstGeom>
          <a:noFill/>
          <a:ln w="9525">
            <a:noFill/>
            <a:miter lim="800000"/>
            <a:headEnd/>
            <a:tailEnd/>
          </a:ln>
          <a:effectLst/>
        </p:spPr>
        <p:txBody>
          <a:bodyPr wrap="none" anchor="ctr">
            <a:spAutoFit/>
          </a:bodyPr>
          <a:lstStyle/>
          <a:p>
            <a:r>
              <a:rPr lang="es-ES"/>
              <a:t>  </a:t>
            </a:r>
          </a:p>
        </p:txBody>
      </p:sp>
      <p:pic>
        <p:nvPicPr>
          <p:cNvPr id="3" name="Imagen 2"/>
          <p:cNvPicPr>
            <a:picLocks noChangeAspect="1"/>
          </p:cNvPicPr>
          <p:nvPr/>
        </p:nvPicPr>
        <p:blipFill>
          <a:blip r:embed="rId2"/>
          <a:stretch>
            <a:fillRect/>
          </a:stretch>
        </p:blipFill>
        <p:spPr>
          <a:xfrm>
            <a:off x="611560" y="1539832"/>
            <a:ext cx="7508692" cy="455346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dirty="0">
                <a:solidFill>
                  <a:srgbClr val="404040"/>
                </a:solidFill>
                <a:latin typeface="Nexa Light"/>
                <a:ea typeface="Nexa Light"/>
                <a:cs typeface="Nexa Light"/>
              </a:rPr>
              <a:t>Uso de </a:t>
            </a:r>
            <a:r>
              <a:rPr lang="es-ES" sz="3200" dirty="0" err="1">
                <a:solidFill>
                  <a:srgbClr val="404040"/>
                </a:solidFill>
                <a:latin typeface="Nexa Light"/>
                <a:ea typeface="Nexa Light"/>
                <a:cs typeface="Nexa Light"/>
              </a:rPr>
              <a:t>Templates</a:t>
            </a:r>
            <a:endParaRPr lang="es-ES" sz="3200" dirty="0">
              <a:solidFill>
                <a:srgbClr val="404040"/>
              </a:solidFill>
              <a:latin typeface="Nexa Light"/>
              <a:ea typeface="Nexa Light"/>
              <a:cs typeface="Nexa Light"/>
            </a:endParaRPr>
          </a:p>
        </p:txBody>
      </p:sp>
      <p:sp>
        <p:nvSpPr>
          <p:cNvPr id="352260" name="Rectangle 4"/>
          <p:cNvSpPr>
            <a:spLocks noChangeArrowheads="1"/>
          </p:cNvSpPr>
          <p:nvPr/>
        </p:nvSpPr>
        <p:spPr bwMode="auto">
          <a:xfrm>
            <a:off x="4416425" y="3246438"/>
            <a:ext cx="311150" cy="366712"/>
          </a:xfrm>
          <a:prstGeom prst="rect">
            <a:avLst/>
          </a:prstGeom>
          <a:noFill/>
          <a:ln w="9525">
            <a:noFill/>
            <a:miter lim="800000"/>
            <a:headEnd/>
            <a:tailEnd/>
          </a:ln>
          <a:effectLst/>
        </p:spPr>
        <p:txBody>
          <a:bodyPr wrap="none" anchor="ctr">
            <a:spAutoFit/>
          </a:bodyPr>
          <a:lstStyle/>
          <a:p>
            <a:r>
              <a:rPr lang="es-ES"/>
              <a:t>  </a:t>
            </a:r>
          </a:p>
        </p:txBody>
      </p:sp>
      <p:sp>
        <p:nvSpPr>
          <p:cNvPr id="2" name="Rectángulo 3"/>
          <p:cNvSpPr/>
          <p:nvPr/>
        </p:nvSpPr>
        <p:spPr>
          <a:xfrm>
            <a:off x="457200" y="1155700"/>
            <a:ext cx="8229600" cy="738664"/>
          </a:xfrm>
          <a:prstGeom prst="rect">
            <a:avLst/>
          </a:prstGeom>
        </p:spPr>
        <p:txBody>
          <a:bodyPr>
            <a:spAutoFit/>
          </a:bodyPr>
          <a:lstStyle/>
          <a:p>
            <a:r>
              <a:rPr lang="es-ES" sz="1400" dirty="0">
                <a:latin typeface="Nexa Light"/>
              </a:rPr>
              <a:t>Se usan las utilidades de la librería </a:t>
            </a:r>
            <a:r>
              <a:rPr lang="es-ES" sz="1400" dirty="0" err="1">
                <a:latin typeface="Nexa Light"/>
              </a:rPr>
              <a:t>underscore.js</a:t>
            </a:r>
            <a:endParaRPr lang="es-ES" sz="1400" dirty="0">
              <a:latin typeface="Nexa Light"/>
            </a:endParaRPr>
          </a:p>
          <a:p>
            <a:endParaRPr lang="es-ES" sz="1400" dirty="0">
              <a:latin typeface="Nexa Light"/>
            </a:endParaRPr>
          </a:p>
          <a:p>
            <a:r>
              <a:rPr lang="es-ES" sz="1400" dirty="0">
                <a:latin typeface="Nexa Light"/>
              </a:rPr>
              <a:t>Modificamos la vista a través de </a:t>
            </a:r>
            <a:r>
              <a:rPr lang="es-ES" sz="1400" dirty="0" err="1">
                <a:latin typeface="Nexa Light"/>
              </a:rPr>
              <a:t>templates</a:t>
            </a:r>
            <a:r>
              <a:rPr lang="es-ES" sz="1400" dirty="0">
                <a:latin typeface="Nexa Light"/>
              </a:rPr>
              <a:t> con los </a:t>
            </a:r>
            <a:r>
              <a:rPr lang="es-ES" sz="1400" dirty="0">
                <a:solidFill>
                  <a:srgbClr val="FFA3A3"/>
                </a:solidFill>
                <a:latin typeface="Nexa Light"/>
              </a:rPr>
              <a:t>datos del modelo recibido</a:t>
            </a:r>
            <a:r>
              <a:rPr lang="es-ES" sz="1400" dirty="0">
                <a:latin typeface="Nexa Light"/>
              </a:rPr>
              <a:t> desde el </a:t>
            </a:r>
            <a:r>
              <a:rPr lang="es-ES" sz="1400" dirty="0" smtClean="0">
                <a:latin typeface="Nexa Light"/>
              </a:rPr>
              <a:t>servidor</a:t>
            </a:r>
            <a:endParaRPr lang="es-ES" sz="1400" dirty="0">
              <a:latin typeface="Nexa Light"/>
            </a:endParaRPr>
          </a:p>
        </p:txBody>
      </p:sp>
      <p:sp>
        <p:nvSpPr>
          <p:cNvPr id="3" name="CuadroTexto 2"/>
          <p:cNvSpPr txBox="1"/>
          <p:nvPr/>
        </p:nvSpPr>
        <p:spPr>
          <a:xfrm>
            <a:off x="683568" y="2348880"/>
            <a:ext cx="5675164" cy="3416320"/>
          </a:xfrm>
          <a:prstGeom prst="rect">
            <a:avLst/>
          </a:prstGeom>
          <a:noFill/>
        </p:spPr>
        <p:txBody>
          <a:bodyPr wrap="none" rtlCol="0">
            <a:spAutoFit/>
          </a:bodyPr>
          <a:lstStyle/>
          <a:p>
            <a:r>
              <a:rPr lang="es-ES" b="1" dirty="0" err="1"/>
              <a:t>var</a:t>
            </a:r>
            <a:r>
              <a:rPr lang="es-ES" b="1" dirty="0"/>
              <a:t> </a:t>
            </a:r>
            <a:r>
              <a:rPr lang="es-ES" b="1" dirty="0" err="1"/>
              <a:t>TreeView</a:t>
            </a:r>
            <a:r>
              <a:rPr lang="es-ES" b="1" dirty="0"/>
              <a:t> = </a:t>
            </a:r>
            <a:r>
              <a:rPr lang="es-ES" b="1" dirty="0" err="1"/>
              <a:t>Backbone.View.extend</a:t>
            </a:r>
            <a:r>
              <a:rPr lang="es-ES" b="1" dirty="0"/>
              <a:t>(</a:t>
            </a:r>
            <a:r>
              <a:rPr lang="es-ES" b="1" dirty="0"/>
              <a:t>{</a:t>
            </a:r>
          </a:p>
          <a:p>
            <a:endParaRPr lang="es-ES" b="1" dirty="0"/>
          </a:p>
          <a:p>
            <a:r>
              <a:rPr lang="es-ES" b="1" dirty="0"/>
              <a:t>    </a:t>
            </a:r>
            <a:r>
              <a:rPr lang="es-ES" b="1" dirty="0" err="1"/>
              <a:t>template</a:t>
            </a:r>
            <a:r>
              <a:rPr lang="es-ES" b="1" dirty="0"/>
              <a:t>: _.</a:t>
            </a:r>
            <a:r>
              <a:rPr lang="es-ES" b="1" dirty="0" err="1"/>
              <a:t>template</a:t>
            </a:r>
            <a:r>
              <a:rPr lang="es-ES" b="1" dirty="0"/>
              <a:t>($("</a:t>
            </a:r>
            <a:r>
              <a:rPr lang="es-ES" b="1" dirty="0">
                <a:solidFill>
                  <a:srgbClr val="FFA3A3"/>
                </a:solidFill>
              </a:rPr>
              <a:t>#</a:t>
            </a:r>
            <a:r>
              <a:rPr lang="es-ES" b="1" dirty="0" err="1">
                <a:solidFill>
                  <a:srgbClr val="FFA3A3"/>
                </a:solidFill>
              </a:rPr>
              <a:t>template-tree</a:t>
            </a:r>
            <a:r>
              <a:rPr lang="es-ES" b="1" dirty="0"/>
              <a:t>").</a:t>
            </a:r>
            <a:r>
              <a:rPr lang="es-ES" b="1" dirty="0" err="1"/>
              <a:t>html</a:t>
            </a:r>
            <a:r>
              <a:rPr lang="es-ES" b="1" dirty="0"/>
              <a:t>()),</a:t>
            </a:r>
          </a:p>
          <a:p>
            <a:endParaRPr lang="es-ES" b="1" dirty="0"/>
          </a:p>
          <a:p>
            <a:r>
              <a:rPr lang="es-ES" b="1" dirty="0"/>
              <a:t> </a:t>
            </a:r>
            <a:r>
              <a:rPr lang="es-ES" b="1" dirty="0"/>
              <a:t>   </a:t>
            </a:r>
            <a:r>
              <a:rPr lang="es-ES" b="1" dirty="0" err="1"/>
              <a:t>render</a:t>
            </a:r>
            <a:r>
              <a:rPr lang="es-ES" b="1" dirty="0"/>
              <a:t>: </a:t>
            </a:r>
            <a:r>
              <a:rPr lang="es-ES" b="1" dirty="0" err="1"/>
              <a:t>function</a:t>
            </a:r>
            <a:r>
              <a:rPr lang="es-ES" b="1" dirty="0"/>
              <a:t>() {</a:t>
            </a:r>
          </a:p>
          <a:p>
            <a:r>
              <a:rPr lang="es-ES" b="1" dirty="0"/>
              <a:t>    		</a:t>
            </a:r>
            <a:r>
              <a:rPr lang="es-ES" b="1" dirty="0" err="1"/>
              <a:t>var</a:t>
            </a:r>
            <a:r>
              <a:rPr lang="es-ES" b="1" dirty="0"/>
              <a:t> </a:t>
            </a:r>
            <a:r>
              <a:rPr lang="es-ES" b="1" dirty="0" err="1"/>
              <a:t>dict</a:t>
            </a:r>
            <a:r>
              <a:rPr lang="es-ES" b="1" dirty="0"/>
              <a:t> = </a:t>
            </a:r>
            <a:r>
              <a:rPr lang="es-ES" b="1" dirty="0" err="1"/>
              <a:t>this.model.toJSON</a:t>
            </a:r>
            <a:r>
              <a:rPr lang="es-ES" b="1" dirty="0"/>
              <a:t>();</a:t>
            </a:r>
          </a:p>
          <a:p>
            <a:r>
              <a:rPr lang="es-ES" b="1" dirty="0"/>
              <a:t>    		</a:t>
            </a:r>
            <a:r>
              <a:rPr lang="es-ES" b="1" dirty="0" err="1"/>
              <a:t>var</a:t>
            </a:r>
            <a:r>
              <a:rPr lang="es-ES" b="1" dirty="0"/>
              <a:t> </a:t>
            </a:r>
            <a:r>
              <a:rPr lang="es-ES" b="1" dirty="0" err="1"/>
              <a:t>html</a:t>
            </a:r>
            <a:r>
              <a:rPr lang="es-ES" b="1" dirty="0"/>
              <a:t> = </a:t>
            </a:r>
            <a:r>
              <a:rPr lang="es-ES" b="1" dirty="0" err="1"/>
              <a:t>this.template</a:t>
            </a:r>
            <a:r>
              <a:rPr lang="es-ES" b="1" dirty="0"/>
              <a:t>(</a:t>
            </a:r>
            <a:r>
              <a:rPr lang="es-ES" b="1" dirty="0" err="1">
                <a:solidFill>
                  <a:srgbClr val="FFA3A3"/>
                </a:solidFill>
              </a:rPr>
              <a:t>dict</a:t>
            </a:r>
            <a:r>
              <a:rPr lang="es-ES" b="1" dirty="0"/>
              <a:t>);</a:t>
            </a:r>
          </a:p>
          <a:p>
            <a:r>
              <a:rPr lang="es-ES" b="1" dirty="0"/>
              <a:t>    		</a:t>
            </a:r>
            <a:r>
              <a:rPr lang="es-ES" b="1" dirty="0" err="1"/>
              <a:t>this.el.html</a:t>
            </a:r>
            <a:r>
              <a:rPr lang="es-ES" b="1" dirty="0"/>
              <a:t>(</a:t>
            </a:r>
            <a:r>
              <a:rPr lang="es-ES" b="1" dirty="0" err="1"/>
              <a:t>html</a:t>
            </a:r>
            <a:r>
              <a:rPr lang="es-ES" b="1" dirty="0"/>
              <a:t>);</a:t>
            </a:r>
          </a:p>
          <a:p>
            <a:r>
              <a:rPr lang="es-ES" b="1" dirty="0"/>
              <a:t>    }</a:t>
            </a:r>
          </a:p>
          <a:p>
            <a:endParaRPr lang="es-ES" b="1" dirty="0"/>
          </a:p>
          <a:p>
            <a:r>
              <a:rPr lang="es-ES" b="1" dirty="0"/>
              <a:t>}</a:t>
            </a:r>
            <a:r>
              <a:rPr lang="es-ES" b="1" dirty="0"/>
              <a:t>)</a:t>
            </a:r>
            <a:r>
              <a:rPr lang="es-ES" b="1" dirty="0"/>
              <a:t>;</a:t>
            </a:r>
            <a:endParaRPr lang="es-ES" b="1" dirty="0"/>
          </a:p>
          <a:p>
            <a:endParaRPr lang="es-E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dirty="0">
                <a:solidFill>
                  <a:srgbClr val="404040"/>
                </a:solidFill>
                <a:latin typeface="Nexa Light"/>
                <a:ea typeface="Nexa Light"/>
                <a:cs typeface="Nexa Light"/>
              </a:rPr>
              <a:t>Uso de </a:t>
            </a:r>
            <a:r>
              <a:rPr lang="es-ES" sz="3200" dirty="0" err="1" smtClean="0">
                <a:solidFill>
                  <a:srgbClr val="404040"/>
                </a:solidFill>
                <a:latin typeface="Nexa Light"/>
                <a:ea typeface="Nexa Light"/>
                <a:cs typeface="Nexa Light"/>
              </a:rPr>
              <a:t>Templates</a:t>
            </a:r>
            <a:r>
              <a:rPr lang="es-ES" sz="3200" dirty="0" smtClean="0">
                <a:solidFill>
                  <a:srgbClr val="404040"/>
                </a:solidFill>
                <a:latin typeface="Nexa Light"/>
                <a:ea typeface="Nexa Light"/>
                <a:cs typeface="Nexa Light"/>
              </a:rPr>
              <a:t> II</a:t>
            </a:r>
            <a:endParaRPr lang="es-ES" sz="3200" dirty="0">
              <a:solidFill>
                <a:srgbClr val="404040"/>
              </a:solidFill>
              <a:latin typeface="Nexa Light"/>
              <a:ea typeface="Nexa Light"/>
              <a:cs typeface="Nexa Light"/>
            </a:endParaRPr>
          </a:p>
        </p:txBody>
      </p:sp>
      <p:sp>
        <p:nvSpPr>
          <p:cNvPr id="3" name="CuadroTexto 2"/>
          <p:cNvSpPr txBox="1"/>
          <p:nvPr/>
        </p:nvSpPr>
        <p:spPr>
          <a:xfrm>
            <a:off x="323528" y="1639248"/>
            <a:ext cx="4141879" cy="3877984"/>
          </a:xfrm>
          <a:prstGeom prst="rect">
            <a:avLst/>
          </a:prstGeom>
          <a:noFill/>
        </p:spPr>
        <p:txBody>
          <a:bodyPr wrap="none" rtlCol="0">
            <a:spAutoFit/>
          </a:bodyPr>
          <a:lstStyle/>
          <a:p>
            <a:r>
              <a:rPr lang="en-US" sz="1200" b="1" dirty="0"/>
              <a:t>&lt;script type="text/html" id="template-tree"&gt;</a:t>
            </a:r>
          </a:p>
          <a:p>
            <a:r>
              <a:rPr lang="en-US" sz="1200" b="1" dirty="0" smtClean="0"/>
              <a:t>  &lt;</a:t>
            </a:r>
            <a:r>
              <a:rPr lang="en-US" sz="1200" b="1" dirty="0"/>
              <a:t>div class='tree'&gt;</a:t>
            </a:r>
          </a:p>
          <a:p>
            <a:r>
              <a:rPr lang="en-US" sz="1200" b="1" dirty="0" smtClean="0"/>
              <a:t>    &lt;</a:t>
            </a:r>
            <a:r>
              <a:rPr lang="en-US" sz="1200" b="1" dirty="0"/>
              <a:t>strong&gt;</a:t>
            </a:r>
            <a:r>
              <a:rPr lang="en-US" sz="1200" b="1" dirty="0">
                <a:solidFill>
                  <a:srgbClr val="FFA3A3"/>
                </a:solidFill>
              </a:rPr>
              <a:t>&lt;%= name %&gt;</a:t>
            </a:r>
            <a:r>
              <a:rPr lang="en-US" sz="1200" b="1" dirty="0"/>
              <a:t>&lt;/strong&gt;&lt;</a:t>
            </a:r>
            <a:r>
              <a:rPr lang="en-US" sz="1200" b="1" dirty="0" err="1"/>
              <a:t>br</a:t>
            </a:r>
            <a:r>
              <a:rPr lang="en-US" sz="1200" b="1" dirty="0"/>
              <a:t> /&gt;</a:t>
            </a:r>
          </a:p>
          <a:p>
            <a:r>
              <a:rPr lang="en-US" sz="1200" b="1" dirty="0" smtClean="0"/>
              <a:t>    &lt;</a:t>
            </a:r>
            <a:r>
              <a:rPr lang="en-US" sz="1200" b="1" dirty="0"/>
              <a:t>span&gt;</a:t>
            </a:r>
            <a:r>
              <a:rPr lang="en-US" sz="1200" b="1" dirty="0">
                <a:solidFill>
                  <a:srgbClr val="FFA3A3"/>
                </a:solidFill>
              </a:rPr>
              <a:t>&lt;%= email %&gt;</a:t>
            </a:r>
            <a:r>
              <a:rPr lang="en-US" sz="1200" b="1" dirty="0"/>
              <a:t>&lt;/span&gt;</a:t>
            </a:r>
          </a:p>
          <a:p>
            <a:r>
              <a:rPr lang="en-US" sz="1200" b="1" dirty="0" smtClean="0"/>
              <a:t>    &lt;</a:t>
            </a:r>
            <a:r>
              <a:rPr lang="en-US" sz="1200" b="1" dirty="0" err="1"/>
              <a:t>ul</a:t>
            </a:r>
            <a:r>
              <a:rPr lang="en-US" sz="1200" b="1" dirty="0"/>
              <a:t> class="</a:t>
            </a:r>
            <a:r>
              <a:rPr lang="en-US" sz="1200" b="1" dirty="0" err="1"/>
              <a:t>treeview</a:t>
            </a:r>
            <a:r>
              <a:rPr lang="en-US" sz="1200" b="1" dirty="0"/>
              <a:t>"&gt;</a:t>
            </a:r>
          </a:p>
          <a:p>
            <a:r>
              <a:rPr lang="en-US" sz="1200" b="1" dirty="0" smtClean="0"/>
              <a:t>      </a:t>
            </a:r>
            <a:r>
              <a:rPr lang="en-US" sz="1200" b="1" dirty="0">
                <a:solidFill>
                  <a:srgbClr val="FFA3A3"/>
                </a:solidFill>
              </a:rPr>
              <a:t>&lt;</a:t>
            </a:r>
            <a:r>
              <a:rPr lang="en-US" sz="1200" b="1" dirty="0">
                <a:solidFill>
                  <a:srgbClr val="FFA3A3"/>
                </a:solidFill>
              </a:rPr>
              <a:t>% </a:t>
            </a:r>
            <a:r>
              <a:rPr lang="en-US" sz="1200" b="1" dirty="0" err="1">
                <a:solidFill>
                  <a:srgbClr val="FFA3A3"/>
                </a:solidFill>
              </a:rPr>
              <a:t>var</a:t>
            </a:r>
            <a:r>
              <a:rPr lang="en-US" sz="1200" b="1" dirty="0">
                <a:solidFill>
                  <a:srgbClr val="FFA3A3"/>
                </a:solidFill>
              </a:rPr>
              <a:t> counter=1; %&gt;</a:t>
            </a:r>
          </a:p>
          <a:p>
            <a:r>
              <a:rPr lang="en-US" sz="1200" b="1" dirty="0">
                <a:solidFill>
                  <a:srgbClr val="FFA3A3"/>
                </a:solidFill>
              </a:rPr>
              <a:t>      &lt;</a:t>
            </a:r>
            <a:r>
              <a:rPr lang="en-US" sz="1200" b="1" dirty="0">
                <a:solidFill>
                  <a:srgbClr val="FFA3A3"/>
                </a:solidFill>
              </a:rPr>
              <a:t>% _.each(items, function(</a:t>
            </a:r>
            <a:r>
              <a:rPr lang="en-US" sz="1200" b="1" dirty="0" err="1">
                <a:solidFill>
                  <a:srgbClr val="FFA3A3"/>
                </a:solidFill>
              </a:rPr>
              <a:t>item,descripcion</a:t>
            </a:r>
            <a:r>
              <a:rPr lang="en-US" sz="1200" b="1" dirty="0">
                <a:solidFill>
                  <a:srgbClr val="FFA3A3"/>
                </a:solidFill>
              </a:rPr>
              <a:t>) { %&gt;  </a:t>
            </a:r>
          </a:p>
          <a:p>
            <a:r>
              <a:rPr lang="en-US" sz="1200" b="1" dirty="0">
                <a:solidFill>
                  <a:srgbClr val="FFA3A3"/>
                </a:solidFill>
              </a:rPr>
              <a:t>      &lt;</a:t>
            </a:r>
            <a:r>
              <a:rPr lang="en-US" sz="1200" b="1" dirty="0">
                <a:solidFill>
                  <a:srgbClr val="FFA3A3"/>
                </a:solidFill>
              </a:rPr>
              <a:t>% if(</a:t>
            </a:r>
            <a:r>
              <a:rPr lang="en-US" sz="1200" b="1" dirty="0" err="1">
                <a:solidFill>
                  <a:srgbClr val="FFA3A3"/>
                </a:solidFill>
              </a:rPr>
              <a:t>typeof</a:t>
            </a:r>
            <a:r>
              <a:rPr lang="en-US" sz="1200" b="1" dirty="0">
                <a:solidFill>
                  <a:srgbClr val="FFA3A3"/>
                </a:solidFill>
              </a:rPr>
              <a:t> item == "object"){ %</a:t>
            </a:r>
            <a:r>
              <a:rPr lang="en-US" sz="1200" b="1" dirty="0">
                <a:solidFill>
                  <a:srgbClr val="FFA3A3"/>
                </a:solidFill>
              </a:rPr>
              <a:t>&gt;</a:t>
            </a:r>
          </a:p>
          <a:p>
            <a:r>
              <a:rPr lang="en-US" sz="1200" b="1" dirty="0"/>
              <a:t> </a:t>
            </a:r>
            <a:r>
              <a:rPr lang="en-US" sz="1200" b="1" dirty="0" smtClean="0"/>
              <a:t>     &lt;li class=</a:t>
            </a:r>
            <a:r>
              <a:rPr lang="en-US" sz="1200" b="1" dirty="0">
                <a:solidFill>
                  <a:srgbClr val="FFA3A3"/>
                </a:solidFill>
              </a:rPr>
              <a:t>&lt;%= "'submenu open "+counter+"'" %&gt;</a:t>
            </a:r>
            <a:r>
              <a:rPr lang="en-US" sz="1200" b="1" dirty="0" smtClean="0"/>
              <a:t> &gt;</a:t>
            </a:r>
          </a:p>
          <a:p>
            <a:r>
              <a:rPr lang="en-US" sz="1200" b="1" dirty="0" smtClean="0"/>
              <a:t>        </a:t>
            </a:r>
            <a:r>
              <a:rPr lang="en-US" sz="1200" b="1" dirty="0" smtClean="0">
                <a:solidFill>
                  <a:srgbClr val="FFA3A3"/>
                </a:solidFill>
              </a:rPr>
              <a:t>&lt;</a:t>
            </a:r>
            <a:r>
              <a:rPr lang="en-US" sz="1200" b="1" dirty="0">
                <a:solidFill>
                  <a:srgbClr val="FFA3A3"/>
                </a:solidFill>
              </a:rPr>
              <a:t>%= </a:t>
            </a:r>
            <a:r>
              <a:rPr lang="en-US" sz="1200" b="1" dirty="0" err="1">
                <a:solidFill>
                  <a:srgbClr val="FFA3A3"/>
                </a:solidFill>
              </a:rPr>
              <a:t>descripcion</a:t>
            </a:r>
            <a:r>
              <a:rPr lang="en-US" sz="1200" b="1" dirty="0">
                <a:solidFill>
                  <a:srgbClr val="FFA3A3"/>
                </a:solidFill>
              </a:rPr>
              <a:t> %</a:t>
            </a:r>
            <a:r>
              <a:rPr lang="en-US" sz="1200" b="1" dirty="0">
                <a:solidFill>
                  <a:srgbClr val="FFA3A3"/>
                </a:solidFill>
              </a:rPr>
              <a:t>&gt;</a:t>
            </a:r>
          </a:p>
          <a:p>
            <a:r>
              <a:rPr lang="en-US" sz="1200" b="1" dirty="0"/>
              <a:t> </a:t>
            </a:r>
            <a:r>
              <a:rPr lang="en-US" sz="1200" b="1" dirty="0" smtClean="0"/>
              <a:t>       </a:t>
            </a:r>
            <a:r>
              <a:rPr lang="en-US" sz="1200" b="1" dirty="0">
                <a:solidFill>
                  <a:srgbClr val="FFA3A3"/>
                </a:solidFill>
              </a:rPr>
              <a:t>&lt;</a:t>
            </a:r>
            <a:r>
              <a:rPr lang="en-US" sz="1200" b="1" dirty="0">
                <a:solidFill>
                  <a:srgbClr val="FFA3A3"/>
                </a:solidFill>
              </a:rPr>
              <a:t>%= _.template($('#template-branch').html()</a:t>
            </a:r>
            <a:r>
              <a:rPr lang="en-US" sz="1200" b="1" dirty="0">
                <a:solidFill>
                  <a:srgbClr val="FFA3A3"/>
                </a:solidFill>
              </a:rPr>
              <a:t>)</a:t>
            </a:r>
          </a:p>
          <a:p>
            <a:r>
              <a:rPr lang="en-US" sz="1200" b="1" dirty="0">
                <a:solidFill>
                  <a:srgbClr val="FFA3A3"/>
                </a:solidFill>
              </a:rPr>
              <a:t> </a:t>
            </a:r>
            <a:r>
              <a:rPr lang="en-US" sz="1200" b="1" dirty="0">
                <a:solidFill>
                  <a:srgbClr val="FFA3A3"/>
                </a:solidFill>
              </a:rPr>
              <a:t>         (</a:t>
            </a:r>
            <a:r>
              <a:rPr lang="en-US" sz="1200" b="1" dirty="0">
                <a:solidFill>
                  <a:srgbClr val="FFA3A3"/>
                </a:solidFill>
              </a:rPr>
              <a:t>{ branch: </a:t>
            </a:r>
            <a:r>
              <a:rPr lang="en-US" sz="1200" b="1" dirty="0" err="1">
                <a:solidFill>
                  <a:srgbClr val="FFA3A3"/>
                </a:solidFill>
              </a:rPr>
              <a:t>item,counter</a:t>
            </a:r>
            <a:r>
              <a:rPr lang="en-US" sz="1200" b="1" dirty="0">
                <a:solidFill>
                  <a:srgbClr val="FFA3A3"/>
                </a:solidFill>
              </a:rPr>
              <a:t>:(counter*100) }) %</a:t>
            </a:r>
            <a:r>
              <a:rPr lang="en-US" sz="1200" b="1" dirty="0">
                <a:solidFill>
                  <a:srgbClr val="FFA3A3"/>
                </a:solidFill>
              </a:rPr>
              <a:t>&gt;</a:t>
            </a:r>
          </a:p>
          <a:p>
            <a:r>
              <a:rPr lang="en-US" sz="1200" b="1" dirty="0"/>
              <a:t> </a:t>
            </a:r>
            <a:r>
              <a:rPr lang="en-US" sz="1200" b="1" dirty="0" smtClean="0"/>
              <a:t>     &lt;</a:t>
            </a:r>
            <a:r>
              <a:rPr lang="en-US" sz="1200" b="1" dirty="0"/>
              <a:t>/li&gt;</a:t>
            </a:r>
          </a:p>
          <a:p>
            <a:r>
              <a:rPr lang="en-US" sz="1200" b="1" dirty="0" smtClean="0"/>
              <a:t>      </a:t>
            </a:r>
            <a:r>
              <a:rPr lang="en-US" sz="1200" b="1" dirty="0">
                <a:solidFill>
                  <a:srgbClr val="FFA3A3"/>
                </a:solidFill>
              </a:rPr>
              <a:t>&lt;</a:t>
            </a:r>
            <a:r>
              <a:rPr lang="en-US" sz="1200" b="1" dirty="0">
                <a:solidFill>
                  <a:srgbClr val="FFA3A3"/>
                </a:solidFill>
              </a:rPr>
              <a:t>% }else{ %&gt;</a:t>
            </a:r>
          </a:p>
          <a:p>
            <a:r>
              <a:rPr lang="en-US" sz="1200" b="1" dirty="0" smtClean="0"/>
              <a:t>      &lt;</a:t>
            </a:r>
            <a:r>
              <a:rPr lang="en-US" sz="1200" b="1" dirty="0"/>
              <a:t>li&gt;</a:t>
            </a:r>
            <a:r>
              <a:rPr lang="en-US" sz="1200" b="1" dirty="0">
                <a:solidFill>
                  <a:srgbClr val="FFA3A3"/>
                </a:solidFill>
              </a:rPr>
              <a:t>&lt;%= </a:t>
            </a:r>
            <a:r>
              <a:rPr lang="en-US" sz="1200" b="1" dirty="0" err="1">
                <a:solidFill>
                  <a:srgbClr val="FFA3A3"/>
                </a:solidFill>
              </a:rPr>
              <a:t>descripcion</a:t>
            </a:r>
            <a:r>
              <a:rPr lang="en-US" sz="1200" b="1" dirty="0">
                <a:solidFill>
                  <a:srgbClr val="FFA3A3"/>
                </a:solidFill>
              </a:rPr>
              <a:t> %&gt;</a:t>
            </a:r>
            <a:r>
              <a:rPr lang="en-US" sz="1200" b="1" dirty="0"/>
              <a:t>&lt;/li&gt; </a:t>
            </a:r>
          </a:p>
          <a:p>
            <a:r>
              <a:rPr lang="en-US" sz="1200" b="1" dirty="0" smtClean="0"/>
              <a:t>      </a:t>
            </a:r>
            <a:r>
              <a:rPr lang="en-US" sz="1200" b="1" dirty="0">
                <a:solidFill>
                  <a:srgbClr val="FFA3A3"/>
                </a:solidFill>
              </a:rPr>
              <a:t>&lt;</a:t>
            </a:r>
            <a:r>
              <a:rPr lang="en-US" sz="1200" b="1" dirty="0">
                <a:solidFill>
                  <a:srgbClr val="FFA3A3"/>
                </a:solidFill>
              </a:rPr>
              <a:t>% counter++; } %&gt;</a:t>
            </a:r>
          </a:p>
          <a:p>
            <a:r>
              <a:rPr lang="en-US" sz="1200" b="1" dirty="0">
                <a:solidFill>
                  <a:srgbClr val="FFA3A3"/>
                </a:solidFill>
              </a:rPr>
              <a:t>      &lt;</a:t>
            </a:r>
            <a:r>
              <a:rPr lang="en-US" sz="1200" b="1" dirty="0">
                <a:solidFill>
                  <a:srgbClr val="FFA3A3"/>
                </a:solidFill>
              </a:rPr>
              <a:t>% }); %&gt;</a:t>
            </a:r>
          </a:p>
          <a:p>
            <a:r>
              <a:rPr lang="en-US" sz="1200" b="1" dirty="0" smtClean="0"/>
              <a:t>    &lt;/</a:t>
            </a:r>
            <a:r>
              <a:rPr lang="en-US" sz="1200" b="1" dirty="0" err="1" smtClean="0"/>
              <a:t>ul</a:t>
            </a:r>
            <a:r>
              <a:rPr lang="en-US" sz="1200" b="1" dirty="0" smtClean="0"/>
              <a:t>&gt;</a:t>
            </a:r>
          </a:p>
          <a:p>
            <a:r>
              <a:rPr lang="en-US" sz="1200" b="1" dirty="0"/>
              <a:t> </a:t>
            </a:r>
            <a:r>
              <a:rPr lang="en-US" sz="1200" b="1" dirty="0" smtClean="0"/>
              <a:t> &lt;</a:t>
            </a:r>
            <a:r>
              <a:rPr lang="en-US" sz="1200" b="1" dirty="0"/>
              <a:t>/div&gt;</a:t>
            </a:r>
          </a:p>
          <a:p>
            <a:r>
              <a:rPr lang="en-US" sz="1200" b="1" dirty="0" smtClean="0"/>
              <a:t>&lt;</a:t>
            </a:r>
            <a:r>
              <a:rPr lang="en-US" sz="1200" b="1" dirty="0"/>
              <a:t>/script</a:t>
            </a:r>
            <a:r>
              <a:rPr lang="en-US" sz="1200" b="1" dirty="0" smtClean="0"/>
              <a:t>&gt;</a:t>
            </a:r>
            <a:endParaRPr lang="es-ES" sz="1200" b="1" dirty="0" smtClean="0"/>
          </a:p>
        </p:txBody>
      </p:sp>
      <p:sp>
        <p:nvSpPr>
          <p:cNvPr id="4" name="CuadroTexto 3"/>
          <p:cNvSpPr txBox="1"/>
          <p:nvPr/>
        </p:nvSpPr>
        <p:spPr>
          <a:xfrm>
            <a:off x="4606585" y="1639248"/>
            <a:ext cx="4097095" cy="2862322"/>
          </a:xfrm>
          <a:prstGeom prst="rect">
            <a:avLst/>
          </a:prstGeom>
          <a:noFill/>
        </p:spPr>
        <p:txBody>
          <a:bodyPr wrap="none" rtlCol="0">
            <a:spAutoFit/>
          </a:bodyPr>
          <a:lstStyle/>
          <a:p>
            <a:r>
              <a:rPr lang="en-US" sz="1200" b="1" dirty="0"/>
              <a:t>&lt;script type="text/html" id="template-branch"&gt;</a:t>
            </a:r>
          </a:p>
          <a:p>
            <a:r>
              <a:rPr lang="en-US" sz="1200" b="1" dirty="0" smtClean="0"/>
              <a:t>  &lt;</a:t>
            </a:r>
            <a:r>
              <a:rPr lang="en-US" sz="1200" b="1" dirty="0" err="1"/>
              <a:t>ul</a:t>
            </a:r>
            <a:r>
              <a:rPr lang="en-US" sz="1200" b="1" dirty="0"/>
              <a:t> class="</a:t>
            </a:r>
            <a:r>
              <a:rPr lang="en-US" sz="1200" b="1" dirty="0" err="1"/>
              <a:t>treeview</a:t>
            </a:r>
            <a:r>
              <a:rPr lang="en-US" sz="1200" b="1" dirty="0"/>
              <a:t>"&gt;</a:t>
            </a:r>
          </a:p>
          <a:p>
            <a:r>
              <a:rPr lang="en-US" sz="1200" b="1" dirty="0" smtClean="0"/>
              <a:t>    </a:t>
            </a:r>
            <a:r>
              <a:rPr lang="en-US" sz="1200" b="1" dirty="0">
                <a:solidFill>
                  <a:srgbClr val="FFA3A3"/>
                </a:solidFill>
              </a:rPr>
              <a:t>&lt;</a:t>
            </a:r>
            <a:r>
              <a:rPr lang="en-US" sz="1200" b="1" dirty="0">
                <a:solidFill>
                  <a:srgbClr val="FFA3A3"/>
                </a:solidFill>
              </a:rPr>
              <a:t>% _.each(branch, function(</a:t>
            </a:r>
            <a:r>
              <a:rPr lang="en-US" sz="1200" b="1" dirty="0" err="1">
                <a:solidFill>
                  <a:srgbClr val="FFA3A3"/>
                </a:solidFill>
              </a:rPr>
              <a:t>item,descripcion</a:t>
            </a:r>
            <a:r>
              <a:rPr lang="en-US" sz="1200" b="1" dirty="0">
                <a:solidFill>
                  <a:srgbClr val="FFA3A3"/>
                </a:solidFill>
              </a:rPr>
              <a:t>) { %&gt;  </a:t>
            </a:r>
          </a:p>
          <a:p>
            <a:r>
              <a:rPr lang="en-US" sz="1200" b="1" dirty="0">
                <a:solidFill>
                  <a:srgbClr val="FFA3A3"/>
                </a:solidFill>
              </a:rPr>
              <a:t>    &lt;</a:t>
            </a:r>
            <a:r>
              <a:rPr lang="en-US" sz="1200" b="1" dirty="0">
                <a:solidFill>
                  <a:srgbClr val="FFA3A3"/>
                </a:solidFill>
              </a:rPr>
              <a:t>% if(</a:t>
            </a:r>
            <a:r>
              <a:rPr lang="en-US" sz="1200" b="1" dirty="0" err="1">
                <a:solidFill>
                  <a:srgbClr val="FFA3A3"/>
                </a:solidFill>
              </a:rPr>
              <a:t>typeof</a:t>
            </a:r>
            <a:r>
              <a:rPr lang="en-US" sz="1200" b="1" dirty="0">
                <a:solidFill>
                  <a:srgbClr val="FFA3A3"/>
                </a:solidFill>
              </a:rPr>
              <a:t> item == "object"){ %&gt;</a:t>
            </a:r>
          </a:p>
          <a:p>
            <a:r>
              <a:rPr lang="en-US" sz="1200" b="1" dirty="0" smtClean="0"/>
              <a:t>    &lt;</a:t>
            </a:r>
            <a:r>
              <a:rPr lang="en-US" sz="1200" b="1" dirty="0"/>
              <a:t>li class=</a:t>
            </a:r>
            <a:r>
              <a:rPr lang="en-US" sz="1200" b="1" dirty="0">
                <a:solidFill>
                  <a:srgbClr val="FFA3A3"/>
                </a:solidFill>
              </a:rPr>
              <a:t>&lt;%= "'submenu open "+counter+"'" %&gt;</a:t>
            </a:r>
            <a:r>
              <a:rPr lang="en-US" sz="1200" b="1" dirty="0"/>
              <a:t> &gt;</a:t>
            </a:r>
          </a:p>
          <a:p>
            <a:r>
              <a:rPr lang="en-US" sz="1200" b="1" dirty="0" smtClean="0"/>
              <a:t>      </a:t>
            </a:r>
            <a:r>
              <a:rPr lang="en-US" sz="1200" b="1" dirty="0">
                <a:solidFill>
                  <a:srgbClr val="FFA3A3"/>
                </a:solidFill>
              </a:rPr>
              <a:t>&lt;</a:t>
            </a:r>
            <a:r>
              <a:rPr lang="en-US" sz="1200" b="1" dirty="0">
                <a:solidFill>
                  <a:srgbClr val="FFA3A3"/>
                </a:solidFill>
              </a:rPr>
              <a:t>%= </a:t>
            </a:r>
            <a:r>
              <a:rPr lang="en-US" sz="1200" b="1" dirty="0" err="1">
                <a:solidFill>
                  <a:srgbClr val="FFA3A3"/>
                </a:solidFill>
              </a:rPr>
              <a:t>descripcion</a:t>
            </a:r>
            <a:r>
              <a:rPr lang="en-US" sz="1200" b="1" dirty="0">
                <a:solidFill>
                  <a:srgbClr val="FFA3A3"/>
                </a:solidFill>
              </a:rPr>
              <a:t> %</a:t>
            </a:r>
            <a:r>
              <a:rPr lang="en-US" sz="1200" b="1" dirty="0">
                <a:solidFill>
                  <a:srgbClr val="FFA3A3"/>
                </a:solidFill>
              </a:rPr>
              <a:t>&gt;</a:t>
            </a:r>
          </a:p>
          <a:p>
            <a:r>
              <a:rPr lang="en-US" sz="1200" b="1" dirty="0">
                <a:solidFill>
                  <a:srgbClr val="FFA3A3"/>
                </a:solidFill>
              </a:rPr>
              <a:t> </a:t>
            </a:r>
            <a:r>
              <a:rPr lang="en-US" sz="1200" b="1" dirty="0">
                <a:solidFill>
                  <a:srgbClr val="FFA3A3"/>
                </a:solidFill>
              </a:rPr>
              <a:t>     &lt;</a:t>
            </a:r>
            <a:r>
              <a:rPr lang="en-US" sz="1200" b="1" dirty="0">
                <a:solidFill>
                  <a:srgbClr val="FFA3A3"/>
                </a:solidFill>
              </a:rPr>
              <a:t>%= _.template($('#template-branch').html()</a:t>
            </a:r>
            <a:r>
              <a:rPr lang="en-US" sz="1200" b="1" dirty="0">
                <a:solidFill>
                  <a:srgbClr val="FFA3A3"/>
                </a:solidFill>
              </a:rPr>
              <a:t>)</a:t>
            </a:r>
          </a:p>
          <a:p>
            <a:r>
              <a:rPr lang="en-US" sz="1200" b="1" dirty="0">
                <a:solidFill>
                  <a:srgbClr val="FFA3A3"/>
                </a:solidFill>
              </a:rPr>
              <a:t>        (</a:t>
            </a:r>
            <a:r>
              <a:rPr lang="en-US" sz="1200" b="1" dirty="0">
                <a:solidFill>
                  <a:srgbClr val="FFA3A3"/>
                </a:solidFill>
              </a:rPr>
              <a:t>{ branch: </a:t>
            </a:r>
            <a:r>
              <a:rPr lang="en-US" sz="1200" b="1" dirty="0" err="1">
                <a:solidFill>
                  <a:srgbClr val="FFA3A3"/>
                </a:solidFill>
              </a:rPr>
              <a:t>item,counter</a:t>
            </a:r>
            <a:r>
              <a:rPr lang="en-US" sz="1200" b="1" dirty="0">
                <a:solidFill>
                  <a:srgbClr val="FFA3A3"/>
                </a:solidFill>
              </a:rPr>
              <a:t>:(counter*100) }) %</a:t>
            </a:r>
            <a:r>
              <a:rPr lang="en-US" sz="1200" b="1" dirty="0">
                <a:solidFill>
                  <a:srgbClr val="FFA3A3"/>
                </a:solidFill>
              </a:rPr>
              <a:t>&gt;</a:t>
            </a:r>
          </a:p>
          <a:p>
            <a:r>
              <a:rPr lang="en-US" sz="1200" b="1" dirty="0"/>
              <a:t> </a:t>
            </a:r>
            <a:r>
              <a:rPr lang="en-US" sz="1200" b="1" dirty="0" smtClean="0"/>
              <a:t>   &lt;</a:t>
            </a:r>
            <a:r>
              <a:rPr lang="en-US" sz="1200" b="1" dirty="0"/>
              <a:t>/li&gt;</a:t>
            </a:r>
          </a:p>
          <a:p>
            <a:r>
              <a:rPr lang="en-US" sz="1200" b="1" dirty="0" smtClean="0"/>
              <a:t>    </a:t>
            </a:r>
            <a:r>
              <a:rPr lang="en-US" sz="1200" b="1" dirty="0">
                <a:solidFill>
                  <a:srgbClr val="FFA3A3"/>
                </a:solidFill>
              </a:rPr>
              <a:t>&lt;</a:t>
            </a:r>
            <a:r>
              <a:rPr lang="en-US" sz="1200" b="1" dirty="0">
                <a:solidFill>
                  <a:srgbClr val="FFA3A3"/>
                </a:solidFill>
              </a:rPr>
              <a:t>% }else{ %&gt;</a:t>
            </a:r>
          </a:p>
          <a:p>
            <a:r>
              <a:rPr lang="en-US" sz="1200" b="1" dirty="0" smtClean="0"/>
              <a:t>    &lt;</a:t>
            </a:r>
            <a:r>
              <a:rPr lang="en-US" sz="1200" b="1" dirty="0"/>
              <a:t>li&gt;</a:t>
            </a:r>
            <a:r>
              <a:rPr lang="en-US" sz="1200" b="1" dirty="0">
                <a:solidFill>
                  <a:srgbClr val="FFA3A3"/>
                </a:solidFill>
              </a:rPr>
              <a:t>&lt;%= </a:t>
            </a:r>
            <a:r>
              <a:rPr lang="en-US" sz="1200" b="1" dirty="0" err="1">
                <a:solidFill>
                  <a:srgbClr val="FFA3A3"/>
                </a:solidFill>
              </a:rPr>
              <a:t>descripcion</a:t>
            </a:r>
            <a:r>
              <a:rPr lang="en-US" sz="1200" b="1" dirty="0">
                <a:solidFill>
                  <a:srgbClr val="FFA3A3"/>
                </a:solidFill>
              </a:rPr>
              <a:t> %&gt;</a:t>
            </a:r>
            <a:r>
              <a:rPr lang="en-US" sz="1200" b="1" dirty="0"/>
              <a:t>&lt;/li&gt; </a:t>
            </a:r>
          </a:p>
          <a:p>
            <a:r>
              <a:rPr lang="en-US" sz="1200" b="1" dirty="0" smtClean="0"/>
              <a:t>    </a:t>
            </a:r>
            <a:r>
              <a:rPr lang="en-US" sz="1200" b="1" dirty="0">
                <a:solidFill>
                  <a:srgbClr val="FFA3A3"/>
                </a:solidFill>
              </a:rPr>
              <a:t>&lt;</a:t>
            </a:r>
            <a:r>
              <a:rPr lang="en-US" sz="1200" b="1" dirty="0">
                <a:solidFill>
                  <a:srgbClr val="FFA3A3"/>
                </a:solidFill>
              </a:rPr>
              <a:t>% counter++; } %&gt;</a:t>
            </a:r>
          </a:p>
          <a:p>
            <a:r>
              <a:rPr lang="en-US" sz="1200" b="1" dirty="0">
                <a:solidFill>
                  <a:srgbClr val="FFA3A3"/>
                </a:solidFill>
              </a:rPr>
              <a:t>    &lt;</a:t>
            </a:r>
            <a:r>
              <a:rPr lang="en-US" sz="1200" b="1" dirty="0">
                <a:solidFill>
                  <a:srgbClr val="FFA3A3"/>
                </a:solidFill>
              </a:rPr>
              <a:t>% }); %&gt;</a:t>
            </a:r>
          </a:p>
          <a:p>
            <a:r>
              <a:rPr lang="en-US" sz="1200" b="1" dirty="0" smtClean="0"/>
              <a:t>  &lt;</a:t>
            </a:r>
            <a:r>
              <a:rPr lang="en-US" sz="1200" b="1" dirty="0"/>
              <a:t>/</a:t>
            </a:r>
            <a:r>
              <a:rPr lang="en-US" sz="1200" b="1" dirty="0" err="1"/>
              <a:t>ul</a:t>
            </a:r>
            <a:r>
              <a:rPr lang="en-US" sz="1200" b="1" dirty="0"/>
              <a:t>&gt;</a:t>
            </a:r>
          </a:p>
          <a:p>
            <a:r>
              <a:rPr lang="en-US" sz="1200" b="1" dirty="0" smtClean="0"/>
              <a:t>&lt;</a:t>
            </a:r>
            <a:r>
              <a:rPr lang="en-US" sz="1200" b="1" dirty="0"/>
              <a:t>/script&gt;</a:t>
            </a:r>
            <a:endParaRPr lang="es-ES" sz="1200" b="1" dirty="0" smtClean="0"/>
          </a:p>
        </p:txBody>
      </p:sp>
    </p:spTree>
    <p:extLst>
      <p:ext uri="{BB962C8B-B14F-4D97-AF65-F5344CB8AC3E}">
        <p14:creationId xmlns:p14="http://schemas.microsoft.com/office/powerpoint/2010/main" val="2257872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dirty="0" err="1">
                <a:solidFill>
                  <a:srgbClr val="404040"/>
                </a:solidFill>
                <a:latin typeface="Nexa Light"/>
                <a:ea typeface="Nexa Light"/>
                <a:cs typeface="Nexa Light"/>
              </a:rPr>
              <a:t>Router</a:t>
            </a:r>
            <a:endParaRPr lang="es-ES" sz="3200" dirty="0">
              <a:solidFill>
                <a:srgbClr val="404040"/>
              </a:solidFill>
              <a:latin typeface="Nexa Light"/>
              <a:ea typeface="Nexa Light"/>
              <a:cs typeface="Nexa Light"/>
            </a:endParaRPr>
          </a:p>
        </p:txBody>
      </p:sp>
      <p:sp>
        <p:nvSpPr>
          <p:cNvPr id="353283" name="Rectangle 3"/>
          <p:cNvSpPr>
            <a:spLocks noChangeArrowheads="1"/>
          </p:cNvSpPr>
          <p:nvPr/>
        </p:nvSpPr>
        <p:spPr bwMode="auto">
          <a:xfrm>
            <a:off x="4416425" y="3246438"/>
            <a:ext cx="311150" cy="366712"/>
          </a:xfrm>
          <a:prstGeom prst="rect">
            <a:avLst/>
          </a:prstGeom>
          <a:noFill/>
          <a:ln w="9525">
            <a:noFill/>
            <a:miter lim="800000"/>
            <a:headEnd/>
            <a:tailEnd/>
          </a:ln>
          <a:effectLst/>
        </p:spPr>
        <p:txBody>
          <a:bodyPr wrap="none" anchor="ctr">
            <a:spAutoFit/>
          </a:bodyPr>
          <a:lstStyle/>
          <a:p>
            <a:r>
              <a:rPr lang="es-ES"/>
              <a:t>  </a:t>
            </a:r>
          </a:p>
        </p:txBody>
      </p:sp>
      <p:sp>
        <p:nvSpPr>
          <p:cNvPr id="2" name="Rectángulo 3"/>
          <p:cNvSpPr/>
          <p:nvPr/>
        </p:nvSpPr>
        <p:spPr>
          <a:xfrm>
            <a:off x="457200" y="1155700"/>
            <a:ext cx="8229600" cy="1169551"/>
          </a:xfrm>
          <a:prstGeom prst="rect">
            <a:avLst/>
          </a:prstGeom>
        </p:spPr>
        <p:txBody>
          <a:bodyPr>
            <a:spAutoFit/>
          </a:bodyPr>
          <a:lstStyle/>
          <a:p>
            <a:r>
              <a:rPr lang="es-ES" sz="1400" dirty="0">
                <a:latin typeface="Nexa Light"/>
              </a:rPr>
              <a:t>Necesidad de “</a:t>
            </a:r>
            <a:r>
              <a:rPr lang="es-ES" sz="1400" dirty="0" err="1">
                <a:latin typeface="Nexa Light"/>
              </a:rPr>
              <a:t>enrutar</a:t>
            </a:r>
            <a:r>
              <a:rPr lang="es-ES" sz="1400" dirty="0">
                <a:latin typeface="Nexa Light"/>
              </a:rPr>
              <a:t>” las páginas únicas en </a:t>
            </a:r>
            <a:r>
              <a:rPr lang="es-ES" sz="1400" dirty="0" err="1">
                <a:latin typeface="Nexa Light"/>
              </a:rPr>
              <a:t>Javascript</a:t>
            </a:r>
            <a:r>
              <a:rPr lang="es-ES" sz="1400" dirty="0">
                <a:latin typeface="Nexa Light"/>
              </a:rPr>
              <a:t> mediante el </a:t>
            </a:r>
            <a:r>
              <a:rPr lang="es-ES" sz="1400" dirty="0" err="1">
                <a:latin typeface="Nexa Light"/>
              </a:rPr>
              <a:t>enrutado</a:t>
            </a:r>
            <a:r>
              <a:rPr lang="es-ES" sz="1400" dirty="0">
                <a:latin typeface="Nexa Light"/>
              </a:rPr>
              <a:t> en servidor.</a:t>
            </a:r>
          </a:p>
          <a:p>
            <a:endParaRPr lang="es-ES" sz="1400" dirty="0">
              <a:latin typeface="Nexa Light"/>
            </a:endParaRPr>
          </a:p>
          <a:p>
            <a:r>
              <a:rPr lang="es-ES" sz="1400" dirty="0">
                <a:latin typeface="Nexa Light"/>
              </a:rPr>
              <a:t>Posibilidad de definir las acciones a realizar según la ruta indicada.</a:t>
            </a:r>
          </a:p>
          <a:p>
            <a:endParaRPr lang="es-ES" sz="1400" dirty="0">
              <a:latin typeface="Nexa Light"/>
            </a:endParaRPr>
          </a:p>
          <a:p>
            <a:r>
              <a:rPr lang="es-ES" sz="1400" dirty="0">
                <a:latin typeface="Nexa Light"/>
              </a:rPr>
              <a:t>Acepta patrones con la utilización de </a:t>
            </a:r>
            <a:r>
              <a:rPr lang="es-ES" sz="1400" dirty="0" smtClean="0">
                <a:latin typeface="Nexa Light"/>
              </a:rPr>
              <a:t>parámetros</a:t>
            </a:r>
            <a:endParaRPr lang="es-ES" sz="1400" dirty="0">
              <a:latin typeface="Nexa Light"/>
            </a:endParaRPr>
          </a:p>
        </p:txBody>
      </p:sp>
      <p:sp>
        <p:nvSpPr>
          <p:cNvPr id="3" name="CuadroTexto 2"/>
          <p:cNvSpPr txBox="1"/>
          <p:nvPr/>
        </p:nvSpPr>
        <p:spPr>
          <a:xfrm>
            <a:off x="539552" y="2780928"/>
            <a:ext cx="7494359" cy="2308324"/>
          </a:xfrm>
          <a:prstGeom prst="rect">
            <a:avLst/>
          </a:prstGeom>
          <a:noFill/>
        </p:spPr>
        <p:txBody>
          <a:bodyPr wrap="none" rtlCol="0">
            <a:spAutoFit/>
          </a:bodyPr>
          <a:lstStyle/>
          <a:p>
            <a:r>
              <a:rPr lang="es-ES" sz="1600" b="1" dirty="0" err="1"/>
              <a:t>var</a:t>
            </a:r>
            <a:r>
              <a:rPr lang="es-ES" sz="1600" b="1" dirty="0"/>
              <a:t> </a:t>
            </a:r>
            <a:r>
              <a:rPr lang="es-ES" sz="1600" b="1" dirty="0" err="1"/>
              <a:t>AppRouter</a:t>
            </a:r>
            <a:r>
              <a:rPr lang="es-ES" sz="1600" b="1" dirty="0"/>
              <a:t> = </a:t>
            </a:r>
            <a:r>
              <a:rPr lang="es-ES" sz="1600" b="1" dirty="0" err="1"/>
              <a:t>Backbone.Router.extend</a:t>
            </a:r>
            <a:r>
              <a:rPr lang="es-ES" sz="1600" b="1" dirty="0"/>
              <a:t>({</a:t>
            </a:r>
          </a:p>
          <a:p>
            <a:r>
              <a:rPr lang="es-ES" sz="1600" b="1" dirty="0"/>
              <a:t>  </a:t>
            </a:r>
            <a:r>
              <a:rPr lang="es-ES" sz="1600" b="1" dirty="0" err="1"/>
              <a:t>routes</a:t>
            </a:r>
            <a:r>
              <a:rPr lang="es-ES" sz="1600" b="1" dirty="0"/>
              <a:t>: {</a:t>
            </a:r>
          </a:p>
          <a:p>
            <a:r>
              <a:rPr lang="es-ES" sz="1600" b="1" dirty="0"/>
              <a:t>    "</a:t>
            </a:r>
            <a:r>
              <a:rPr lang="es-ES" sz="1600" b="1" dirty="0" err="1"/>
              <a:t>tree</a:t>
            </a:r>
            <a:r>
              <a:rPr lang="es-ES" sz="1600" b="1" dirty="0"/>
              <a:t>/:id": "</a:t>
            </a:r>
            <a:r>
              <a:rPr lang="es-ES" sz="1600" b="1" dirty="0" err="1"/>
              <a:t>paintTree</a:t>
            </a:r>
            <a:r>
              <a:rPr lang="es-ES" sz="1600" b="1" dirty="0"/>
              <a:t>",</a:t>
            </a:r>
          </a:p>
          <a:p>
            <a:r>
              <a:rPr lang="es-ES" sz="1600" b="1" dirty="0"/>
              <a:t>    "*</a:t>
            </a:r>
            <a:r>
              <a:rPr lang="es-ES" sz="1600" b="1" dirty="0" err="1"/>
              <a:t>actions</a:t>
            </a:r>
            <a:r>
              <a:rPr lang="es-ES" sz="1600" b="1" dirty="0"/>
              <a:t>": "</a:t>
            </a:r>
            <a:r>
              <a:rPr lang="es-ES" sz="1600" b="1" dirty="0" err="1"/>
              <a:t>defaultRoute</a:t>
            </a:r>
            <a:r>
              <a:rPr lang="es-ES" sz="1600" b="1" dirty="0"/>
              <a:t>" // </a:t>
            </a:r>
            <a:r>
              <a:rPr lang="es-ES" sz="1600" b="1" dirty="0" err="1"/>
              <a:t>matches</a:t>
            </a:r>
            <a:r>
              <a:rPr lang="es-ES" sz="1600" b="1" dirty="0"/>
              <a:t> http://</a:t>
            </a:r>
            <a:r>
              <a:rPr lang="es-ES" sz="1600" b="1" dirty="0" err="1"/>
              <a:t>example.com</a:t>
            </a:r>
            <a:r>
              <a:rPr lang="es-ES" sz="1600" b="1" dirty="0"/>
              <a:t>/#</a:t>
            </a:r>
            <a:r>
              <a:rPr lang="es-ES" sz="1600" b="1" dirty="0" err="1"/>
              <a:t>anything-here</a:t>
            </a:r>
            <a:endParaRPr lang="es-ES" sz="1600" b="1" dirty="0"/>
          </a:p>
          <a:p>
            <a:r>
              <a:rPr lang="es-ES" sz="1600" b="1" dirty="0"/>
              <a:t>  }</a:t>
            </a:r>
          </a:p>
          <a:p>
            <a:r>
              <a:rPr lang="es-ES" sz="1600" b="1" dirty="0"/>
              <a:t>});</a:t>
            </a:r>
          </a:p>
          <a:p>
            <a:endParaRPr lang="es-ES" sz="1600" b="1" dirty="0"/>
          </a:p>
          <a:p>
            <a:r>
              <a:rPr lang="es-ES" sz="1600" b="1" dirty="0"/>
              <a:t>// </a:t>
            </a:r>
            <a:r>
              <a:rPr lang="es-ES" sz="1600" b="1" dirty="0" err="1"/>
              <a:t>Initiate</a:t>
            </a:r>
            <a:r>
              <a:rPr lang="es-ES" sz="1600" b="1" dirty="0"/>
              <a:t> </a:t>
            </a:r>
            <a:r>
              <a:rPr lang="es-ES" sz="1600" b="1" dirty="0" err="1"/>
              <a:t>the</a:t>
            </a:r>
            <a:r>
              <a:rPr lang="es-ES" sz="1600" b="1" dirty="0"/>
              <a:t> </a:t>
            </a:r>
            <a:r>
              <a:rPr lang="es-ES" sz="1600" b="1" dirty="0" err="1"/>
              <a:t>router</a:t>
            </a:r>
            <a:endParaRPr lang="es-ES" sz="1600" b="1" dirty="0"/>
          </a:p>
          <a:p>
            <a:r>
              <a:rPr lang="es-ES" sz="1600" b="1" dirty="0" err="1"/>
              <a:t>var</a:t>
            </a:r>
            <a:r>
              <a:rPr lang="es-ES" sz="1600" b="1" dirty="0"/>
              <a:t> </a:t>
            </a:r>
            <a:r>
              <a:rPr lang="es-ES" sz="1600" b="1" dirty="0" err="1"/>
              <a:t>app_router</a:t>
            </a:r>
            <a:r>
              <a:rPr lang="es-ES" sz="1600" b="1" dirty="0"/>
              <a:t> = new </a:t>
            </a:r>
            <a:r>
              <a:rPr lang="es-ES" sz="1600" b="1" dirty="0" err="1"/>
              <a:t>AppRouter</a:t>
            </a:r>
            <a:r>
              <a:rPr lang="es-ES" sz="1600" b="1" dirty="0" smtClean="0"/>
              <a:t>;</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dirty="0" err="1" smtClean="0">
                <a:solidFill>
                  <a:srgbClr val="404040"/>
                </a:solidFill>
                <a:latin typeface="Nexa Light"/>
                <a:ea typeface="Nexa Light"/>
                <a:cs typeface="Nexa Light"/>
              </a:rPr>
              <a:t>Router</a:t>
            </a:r>
            <a:r>
              <a:rPr lang="es-ES" sz="3200" dirty="0" smtClean="0">
                <a:solidFill>
                  <a:srgbClr val="404040"/>
                </a:solidFill>
                <a:latin typeface="Nexa Light"/>
                <a:ea typeface="Nexa Light"/>
                <a:cs typeface="Nexa Light"/>
              </a:rPr>
              <a:t> II</a:t>
            </a:r>
            <a:endParaRPr lang="es-ES" sz="3200" dirty="0">
              <a:solidFill>
                <a:srgbClr val="404040"/>
              </a:solidFill>
              <a:latin typeface="Nexa Light"/>
              <a:ea typeface="Nexa Light"/>
              <a:cs typeface="Nexa Light"/>
            </a:endParaRPr>
          </a:p>
        </p:txBody>
      </p:sp>
      <p:sp>
        <p:nvSpPr>
          <p:cNvPr id="3" name="CuadroTexto 2"/>
          <p:cNvSpPr txBox="1"/>
          <p:nvPr/>
        </p:nvSpPr>
        <p:spPr>
          <a:xfrm>
            <a:off x="539552" y="1268760"/>
            <a:ext cx="6472144" cy="4278094"/>
          </a:xfrm>
          <a:prstGeom prst="rect">
            <a:avLst/>
          </a:prstGeom>
          <a:noFill/>
        </p:spPr>
        <p:txBody>
          <a:bodyPr wrap="none" rtlCol="0">
            <a:spAutoFit/>
          </a:bodyPr>
          <a:lstStyle/>
          <a:p>
            <a:r>
              <a:rPr lang="es-ES" sz="1600" b="1" dirty="0" err="1" smtClean="0"/>
              <a:t>app_router.on</a:t>
            </a:r>
            <a:r>
              <a:rPr lang="es-ES" sz="1600" b="1" dirty="0"/>
              <a:t>('</a:t>
            </a:r>
            <a:r>
              <a:rPr lang="es-ES" sz="1600" b="1" dirty="0" err="1"/>
              <a:t>route:paintTree</a:t>
            </a:r>
            <a:r>
              <a:rPr lang="es-ES" sz="1600" b="1" dirty="0"/>
              <a:t>', </a:t>
            </a:r>
            <a:r>
              <a:rPr lang="es-ES" sz="1600" b="1" dirty="0" err="1"/>
              <a:t>function</a:t>
            </a:r>
            <a:r>
              <a:rPr lang="es-ES" sz="1600" b="1" dirty="0"/>
              <a:t>(id) {</a:t>
            </a:r>
          </a:p>
          <a:p>
            <a:r>
              <a:rPr lang="es-ES" sz="1600" b="1" dirty="0"/>
              <a:t>	$("</a:t>
            </a:r>
            <a:r>
              <a:rPr lang="es-ES" sz="1600" b="1" dirty="0" err="1"/>
              <a:t>td</a:t>
            </a:r>
            <a:r>
              <a:rPr lang="es-ES" sz="1600" b="1" dirty="0"/>
              <a:t>").</a:t>
            </a:r>
            <a:r>
              <a:rPr lang="es-ES" sz="1600" b="1" dirty="0" err="1"/>
              <a:t>html</a:t>
            </a:r>
            <a:r>
              <a:rPr lang="es-ES" sz="1600" b="1" dirty="0"/>
              <a:t>("");</a:t>
            </a:r>
          </a:p>
          <a:p>
            <a:r>
              <a:rPr lang="es-ES" sz="1600" b="1" dirty="0"/>
              <a:t>	try{ </a:t>
            </a:r>
          </a:p>
          <a:p>
            <a:r>
              <a:rPr lang="es-ES" sz="1600" b="1" dirty="0"/>
              <a:t>  	</a:t>
            </a:r>
            <a:r>
              <a:rPr lang="es-ES" sz="1600" b="1" dirty="0" err="1"/>
              <a:t>var</a:t>
            </a:r>
            <a:r>
              <a:rPr lang="es-ES" sz="1600" b="1" dirty="0"/>
              <a:t> </a:t>
            </a:r>
            <a:r>
              <a:rPr lang="es-ES" sz="1600" b="1" dirty="0" err="1"/>
              <a:t>treeView</a:t>
            </a:r>
            <a:r>
              <a:rPr lang="es-ES" sz="1600" b="1" dirty="0"/>
              <a:t> = new </a:t>
            </a:r>
            <a:r>
              <a:rPr lang="es-ES" sz="1600" b="1" dirty="0" err="1"/>
              <a:t>TreeView</a:t>
            </a:r>
            <a:r>
              <a:rPr lang="es-ES" sz="1600" b="1" dirty="0"/>
              <a:t>({el:$('#'+id), </a:t>
            </a:r>
            <a:r>
              <a:rPr lang="es-ES" sz="1600" b="1" dirty="0" err="1"/>
              <a:t>model:myModel</a:t>
            </a:r>
            <a:r>
              <a:rPr lang="es-ES" sz="1600" b="1" dirty="0"/>
              <a:t>});</a:t>
            </a:r>
          </a:p>
          <a:p>
            <a:r>
              <a:rPr lang="es-ES" sz="1600" b="1" dirty="0"/>
              <a:t>	}catch(</a:t>
            </a:r>
            <a:r>
              <a:rPr lang="es-ES" sz="1600" b="1" dirty="0" err="1"/>
              <a:t>err</a:t>
            </a:r>
            <a:r>
              <a:rPr lang="es-ES" sz="1600" b="1" dirty="0"/>
              <a:t>){}</a:t>
            </a:r>
          </a:p>
          <a:p>
            <a:r>
              <a:rPr lang="es-ES" sz="1600" b="1" dirty="0"/>
              <a:t>})</a:t>
            </a:r>
          </a:p>
          <a:p>
            <a:endParaRPr lang="es-ES" sz="1600" b="1" dirty="0"/>
          </a:p>
          <a:p>
            <a:r>
              <a:rPr lang="es-ES" sz="1600" b="1" dirty="0" err="1"/>
              <a:t>app_router.on</a:t>
            </a:r>
            <a:r>
              <a:rPr lang="es-ES" sz="1600" b="1" dirty="0"/>
              <a:t>('</a:t>
            </a:r>
            <a:r>
              <a:rPr lang="es-ES" sz="1600" b="1" dirty="0" err="1"/>
              <a:t>route:defaultRoute</a:t>
            </a:r>
            <a:r>
              <a:rPr lang="es-ES" sz="1600" b="1" dirty="0"/>
              <a:t>', </a:t>
            </a:r>
            <a:r>
              <a:rPr lang="es-ES" sz="1600" b="1" dirty="0" err="1"/>
              <a:t>function</a:t>
            </a:r>
            <a:r>
              <a:rPr lang="es-ES" sz="1600" b="1" dirty="0"/>
              <a:t>(</a:t>
            </a:r>
            <a:r>
              <a:rPr lang="es-ES" sz="1600" b="1" dirty="0" err="1"/>
              <a:t>actions</a:t>
            </a:r>
            <a:r>
              <a:rPr lang="es-ES" sz="1600" b="1" dirty="0"/>
              <a:t>) {</a:t>
            </a:r>
          </a:p>
          <a:p>
            <a:r>
              <a:rPr lang="es-ES" sz="1600" b="1" dirty="0"/>
              <a:t>	$("</a:t>
            </a:r>
            <a:r>
              <a:rPr lang="es-ES" sz="1600" b="1" dirty="0" err="1"/>
              <a:t>td</a:t>
            </a:r>
            <a:r>
              <a:rPr lang="es-ES" sz="1600" b="1" dirty="0"/>
              <a:t>").</a:t>
            </a:r>
            <a:r>
              <a:rPr lang="es-ES" sz="1600" b="1" dirty="0" err="1"/>
              <a:t>html</a:t>
            </a:r>
            <a:r>
              <a:rPr lang="es-ES" sz="1600" b="1" dirty="0"/>
              <a:t>("");</a:t>
            </a:r>
          </a:p>
          <a:p>
            <a:r>
              <a:rPr lang="es-ES" sz="1600" b="1" dirty="0"/>
              <a:t>	try{</a:t>
            </a:r>
          </a:p>
          <a:p>
            <a:r>
              <a:rPr lang="es-ES" sz="1600" b="1" dirty="0"/>
              <a:t>		</a:t>
            </a:r>
            <a:r>
              <a:rPr lang="es-ES" sz="1600" b="1" dirty="0" err="1"/>
              <a:t>if</a:t>
            </a:r>
            <a:r>
              <a:rPr lang="es-ES" sz="1600" b="1" dirty="0"/>
              <a:t> (</a:t>
            </a:r>
            <a:r>
              <a:rPr lang="es-ES" sz="1600" b="1" dirty="0" err="1"/>
              <a:t>actions</a:t>
            </a:r>
            <a:r>
              <a:rPr lang="es-ES" sz="1600" b="1" dirty="0"/>
              <a:t> &amp;&amp; </a:t>
            </a:r>
            <a:r>
              <a:rPr lang="es-ES" sz="1600" b="1" dirty="0" err="1"/>
              <a:t>actions</a:t>
            </a:r>
            <a:r>
              <a:rPr lang="es-ES" sz="1600" b="1" dirty="0"/>
              <a:t> != '') {</a:t>
            </a:r>
          </a:p>
          <a:p>
            <a:r>
              <a:rPr lang="es-ES" sz="1600" b="1" dirty="0"/>
              <a:t>			</a:t>
            </a:r>
            <a:r>
              <a:rPr lang="es-ES" sz="1600" b="1" dirty="0" err="1"/>
              <a:t>alert</a:t>
            </a:r>
            <a:r>
              <a:rPr lang="es-ES" sz="1600" b="1" dirty="0"/>
              <a:t>("</a:t>
            </a:r>
            <a:r>
              <a:rPr lang="es-ES" sz="1600" b="1" dirty="0" err="1"/>
              <a:t>your</a:t>
            </a:r>
            <a:r>
              <a:rPr lang="es-ES" sz="1600" b="1" dirty="0"/>
              <a:t> </a:t>
            </a:r>
            <a:r>
              <a:rPr lang="es-ES" sz="1600" b="1" dirty="0" err="1"/>
              <a:t>route</a:t>
            </a:r>
            <a:r>
              <a:rPr lang="es-ES" sz="1600" b="1" dirty="0"/>
              <a:t> </a:t>
            </a:r>
            <a:r>
              <a:rPr lang="es-ES" sz="1600" b="1" dirty="0" err="1"/>
              <a:t>is</a:t>
            </a:r>
            <a:r>
              <a:rPr lang="es-ES" sz="1600" b="1" dirty="0"/>
              <a:t>: " + </a:t>
            </a:r>
            <a:r>
              <a:rPr lang="es-ES" sz="1600" b="1" dirty="0" err="1"/>
              <a:t>actions</a:t>
            </a:r>
            <a:r>
              <a:rPr lang="es-ES" sz="1600" b="1" dirty="0"/>
              <a:t>);</a:t>
            </a:r>
          </a:p>
          <a:p>
            <a:r>
              <a:rPr lang="es-ES" sz="1600" b="1" dirty="0"/>
              <a:t>		}</a:t>
            </a:r>
          </a:p>
          <a:p>
            <a:r>
              <a:rPr lang="es-ES" sz="1600" b="1" dirty="0"/>
              <a:t>	}catch(</a:t>
            </a:r>
            <a:r>
              <a:rPr lang="es-ES" sz="1600" b="1" dirty="0" err="1"/>
              <a:t>err</a:t>
            </a:r>
            <a:r>
              <a:rPr lang="es-ES" sz="1600" b="1" dirty="0"/>
              <a:t>){}</a:t>
            </a:r>
          </a:p>
          <a:p>
            <a:r>
              <a:rPr lang="es-ES" sz="1600" b="1" dirty="0"/>
              <a:t>})</a:t>
            </a:r>
          </a:p>
          <a:p>
            <a:endParaRPr lang="es-ES" sz="1600" b="1" dirty="0"/>
          </a:p>
          <a:p>
            <a:r>
              <a:rPr lang="es-ES" sz="1600" b="1" dirty="0" err="1" smtClean="0"/>
              <a:t>Backbone.history.start</a:t>
            </a:r>
            <a:r>
              <a:rPr lang="es-ES" sz="1600" b="1" dirty="0"/>
              <a:t>();</a:t>
            </a:r>
            <a:endParaRPr lang="es-ES" sz="2000" b="1" dirty="0"/>
          </a:p>
        </p:txBody>
      </p:sp>
    </p:spTree>
    <p:extLst>
      <p:ext uri="{BB962C8B-B14F-4D97-AF65-F5344CB8AC3E}">
        <p14:creationId xmlns:p14="http://schemas.microsoft.com/office/powerpoint/2010/main" val="140605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p:cNvSpPr txBox="1">
            <a:spLocks/>
          </p:cNvSpPr>
          <p:nvPr/>
        </p:nvSpPr>
        <p:spPr>
          <a:xfrm>
            <a:off x="457200" y="1600200"/>
            <a:ext cx="8229600" cy="690563"/>
          </a:xfrm>
          <a:prstGeom prst="rect">
            <a:avLst/>
          </a:prstGeom>
        </p:spPr>
        <p:txBody>
          <a:bodyPr>
            <a:normAutofit/>
          </a:bodyPr>
          <a:lstStyle/>
          <a:p>
            <a:pPr algn="r">
              <a:spcBef>
                <a:spcPct val="20000"/>
              </a:spcBef>
              <a:buFont typeface="Arial" charset="0"/>
              <a:buNone/>
            </a:pPr>
            <a:r>
              <a:rPr lang="es-ES" sz="2800">
                <a:solidFill>
                  <a:srgbClr val="404040"/>
                </a:solidFill>
                <a:latin typeface="Nexa Light"/>
                <a:ea typeface="Nexa Light"/>
                <a:cs typeface="Nexa Light"/>
              </a:rPr>
              <a:t>Fin del curso</a:t>
            </a:r>
          </a:p>
        </p:txBody>
      </p:sp>
      <p:sp>
        <p:nvSpPr>
          <p:cNvPr id="3" name="Rectángulo 2"/>
          <p:cNvSpPr/>
          <p:nvPr/>
        </p:nvSpPr>
        <p:spPr>
          <a:xfrm>
            <a:off x="457200" y="2082800"/>
            <a:ext cx="8229600" cy="336550"/>
          </a:xfrm>
          <a:prstGeom prst="rect">
            <a:avLst/>
          </a:prstGeom>
        </p:spPr>
        <p:txBody>
          <a:bodyPr>
            <a:spAutoFit/>
          </a:bodyPr>
          <a:lstStyle/>
          <a:p>
            <a:pPr algn="r"/>
            <a:r>
              <a:rPr lang="en-US" sz="1600">
                <a:solidFill>
                  <a:srgbClr val="595959"/>
                </a:solidFill>
                <a:latin typeface="Nexa Light"/>
                <a:ea typeface="Nexa Light"/>
                <a:cs typeface="Nexa Light"/>
              </a:rPr>
              <a:t>Directivas finales</a:t>
            </a:r>
            <a:endParaRPr lang="es-ES" sz="1600">
              <a:solidFill>
                <a:srgbClr val="595959"/>
              </a:solidFill>
              <a:latin typeface="Nexa Light"/>
              <a:ea typeface="Nexa Light"/>
              <a:cs typeface="Nexa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Directivas finales</a:t>
            </a:r>
          </a:p>
        </p:txBody>
      </p:sp>
      <p:sp>
        <p:nvSpPr>
          <p:cNvPr id="354307" name="Rectangle 3"/>
          <p:cNvSpPr>
            <a:spLocks noChangeArrowheads="1"/>
          </p:cNvSpPr>
          <p:nvPr/>
        </p:nvSpPr>
        <p:spPr bwMode="auto">
          <a:xfrm>
            <a:off x="4416425" y="3246438"/>
            <a:ext cx="311150" cy="366712"/>
          </a:xfrm>
          <a:prstGeom prst="rect">
            <a:avLst/>
          </a:prstGeom>
          <a:noFill/>
          <a:ln w="9525">
            <a:noFill/>
            <a:miter lim="800000"/>
            <a:headEnd/>
            <a:tailEnd/>
          </a:ln>
          <a:effectLst/>
        </p:spPr>
        <p:txBody>
          <a:bodyPr wrap="none" anchor="ctr">
            <a:spAutoFit/>
          </a:bodyPr>
          <a:lstStyle/>
          <a:p>
            <a:r>
              <a:rPr lang="es-ES"/>
              <a:t>  </a:t>
            </a:r>
          </a:p>
        </p:txBody>
      </p:sp>
      <p:sp>
        <p:nvSpPr>
          <p:cNvPr id="2" name="Rectángulo 3"/>
          <p:cNvSpPr/>
          <p:nvPr/>
        </p:nvSpPr>
        <p:spPr>
          <a:xfrm>
            <a:off x="457200" y="1155700"/>
            <a:ext cx="8229600" cy="517525"/>
          </a:xfrm>
          <a:prstGeom prst="rect">
            <a:avLst/>
          </a:prstGeom>
        </p:spPr>
        <p:txBody>
          <a:bodyPr>
            <a:spAutoFit/>
          </a:bodyPr>
          <a:lstStyle/>
          <a:p>
            <a:r>
              <a:rPr lang="es-ES" sz="1400">
                <a:latin typeface="Nexa Light"/>
              </a:rPr>
              <a:t>Tanto esta presentación como los ejercicios vistos durante el curso están en </a:t>
            </a:r>
            <a:r>
              <a:rPr lang="es-ES" sz="1400">
                <a:solidFill>
                  <a:srgbClr val="91CBCE"/>
                </a:solidFill>
                <a:latin typeface="Nexa Light"/>
              </a:rPr>
              <a:t>github</a:t>
            </a:r>
            <a:r>
              <a:rPr lang="es-ES" sz="1400">
                <a:latin typeface="Nexa Light"/>
              </a:rPr>
              <a:t>.</a:t>
            </a:r>
          </a:p>
          <a:p>
            <a:endParaRPr lang="es-ES" sz="1400">
              <a:latin typeface="Nexa Light"/>
            </a:endParaRPr>
          </a:p>
        </p:txBody>
      </p:sp>
      <p:sp>
        <p:nvSpPr>
          <p:cNvPr id="354309" name="Rectangle 5"/>
          <p:cNvSpPr>
            <a:spLocks noChangeArrowheads="1"/>
          </p:cNvSpPr>
          <p:nvPr/>
        </p:nvSpPr>
        <p:spPr bwMode="auto">
          <a:xfrm>
            <a:off x="1692275" y="1673225"/>
            <a:ext cx="5632450" cy="915988"/>
          </a:xfrm>
          <a:prstGeom prst="rect">
            <a:avLst/>
          </a:prstGeom>
          <a:noFill/>
          <a:ln w="9525">
            <a:noFill/>
            <a:miter lim="800000"/>
            <a:headEnd/>
            <a:tailEnd/>
          </a:ln>
          <a:effectLst/>
        </p:spPr>
        <p:txBody>
          <a:bodyPr wrap="none">
            <a:spAutoFit/>
          </a:bodyPr>
          <a:lstStyle/>
          <a:p>
            <a:pPr defTabSz="914400"/>
            <a:r>
              <a:rPr lang="es-ES"/>
              <a:t>https://github.com/QuickTutorials/backboneTutorial.git</a:t>
            </a:r>
            <a:br>
              <a:rPr lang="es-ES"/>
            </a:br>
            <a:r>
              <a:rPr lang="es-ES"/>
              <a:t/>
            </a:r>
            <a:br>
              <a:rPr lang="es-ES"/>
            </a:br>
            <a:r>
              <a:rPr lang="es-ES" b="1">
                <a:solidFill>
                  <a:srgbClr val="91CBCE"/>
                </a:solidFill>
              </a:rPr>
              <a:t>backboneTutorial/</a:t>
            </a:r>
          </a:p>
        </p:txBody>
      </p:sp>
      <p:sp>
        <p:nvSpPr>
          <p:cNvPr id="3" name="Rectángulo 3"/>
          <p:cNvSpPr/>
          <p:nvPr/>
        </p:nvSpPr>
        <p:spPr>
          <a:xfrm>
            <a:off x="468313" y="3055938"/>
            <a:ext cx="8229600" cy="730250"/>
          </a:xfrm>
          <a:prstGeom prst="rect">
            <a:avLst/>
          </a:prstGeom>
        </p:spPr>
        <p:txBody>
          <a:bodyPr>
            <a:spAutoFit/>
          </a:bodyPr>
          <a:lstStyle/>
          <a:p>
            <a:r>
              <a:rPr lang="es-ES" sz="1400">
                <a:latin typeface="Nexa Light"/>
              </a:rPr>
              <a:t>Todos los asistentes recibirán un email con una </a:t>
            </a:r>
            <a:r>
              <a:rPr lang="es-ES" sz="1400">
                <a:solidFill>
                  <a:srgbClr val="91CBCE"/>
                </a:solidFill>
                <a:latin typeface="Nexa Light"/>
              </a:rPr>
              <a:t>encuesta de satisfacción anónima</a:t>
            </a:r>
            <a:r>
              <a:rPr lang="es-ES" sz="1400">
                <a:latin typeface="Nexa Light"/>
              </a:rPr>
              <a:t> para valorar los contenidos del curso dado.</a:t>
            </a:r>
          </a:p>
          <a:p>
            <a:endParaRPr lang="es-ES" sz="1400">
              <a:latin typeface="Nexa Light"/>
            </a:endParaRPr>
          </a:p>
        </p:txBody>
      </p:sp>
      <p:sp>
        <p:nvSpPr>
          <p:cNvPr id="5" name="Rectángulo 3"/>
          <p:cNvSpPr/>
          <p:nvPr/>
        </p:nvSpPr>
        <p:spPr>
          <a:xfrm>
            <a:off x="468313" y="4067175"/>
            <a:ext cx="8229600" cy="942975"/>
          </a:xfrm>
          <a:prstGeom prst="rect">
            <a:avLst/>
          </a:prstGeom>
        </p:spPr>
        <p:txBody>
          <a:bodyPr>
            <a:spAutoFit/>
          </a:bodyPr>
          <a:lstStyle/>
          <a:p>
            <a:r>
              <a:rPr lang="es-ES" sz="1400">
                <a:latin typeface="Nexa Light"/>
              </a:rPr>
              <a:t>Además, todos aquellos que tengan como </a:t>
            </a:r>
            <a:r>
              <a:rPr lang="es-ES" sz="1400">
                <a:solidFill>
                  <a:srgbClr val="91CBCE"/>
                </a:solidFill>
                <a:latin typeface="Nexa Light"/>
              </a:rPr>
              <a:t>objetivos</a:t>
            </a:r>
            <a:r>
              <a:rPr lang="es-ES" sz="1400">
                <a:latin typeface="Nexa Light"/>
              </a:rPr>
              <a:t> realizar este curso deberán completar correctamente un </a:t>
            </a:r>
            <a:r>
              <a:rPr lang="es-ES" sz="1400">
                <a:solidFill>
                  <a:srgbClr val="91CBCE"/>
                </a:solidFill>
                <a:latin typeface="Nexa Light"/>
              </a:rPr>
              <a:t>ejercicio práctico</a:t>
            </a:r>
            <a:r>
              <a:rPr lang="es-ES" sz="1400">
                <a:latin typeface="Nexa Light"/>
              </a:rPr>
              <a:t> que recibirán en su email, y que deberán reenviarnos durante la próxima semana.</a:t>
            </a:r>
          </a:p>
          <a:p>
            <a:endParaRPr lang="es-ES" sz="1400">
              <a:latin typeface="Nexa Light"/>
            </a:endParaRPr>
          </a:p>
        </p:txBody>
      </p:sp>
      <p:sp>
        <p:nvSpPr>
          <p:cNvPr id="6" name="Rectángulo 3"/>
          <p:cNvSpPr/>
          <p:nvPr/>
        </p:nvSpPr>
        <p:spPr>
          <a:xfrm>
            <a:off x="468313" y="5075238"/>
            <a:ext cx="8229600" cy="822325"/>
          </a:xfrm>
          <a:prstGeom prst="rect">
            <a:avLst/>
          </a:prstGeom>
        </p:spPr>
        <p:txBody>
          <a:bodyPr>
            <a:spAutoFit/>
          </a:bodyPr>
          <a:lstStyle/>
          <a:p>
            <a:pPr algn="ctr"/>
            <a:r>
              <a:rPr lang="es-ES" sz="2400">
                <a:solidFill>
                  <a:srgbClr val="91CBCE"/>
                </a:solidFill>
                <a:latin typeface="Nexa Light"/>
              </a:rPr>
              <a:t>¡GRACIAS POR ASISTIR!</a:t>
            </a:r>
          </a:p>
          <a:p>
            <a:endParaRPr lang="es-ES" sz="2400">
              <a:solidFill>
                <a:srgbClr val="91CBCE"/>
              </a:solidFill>
              <a:latin typeface="Nexa Light"/>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¿Porqué lo hacemos?</a:t>
            </a:r>
          </a:p>
        </p:txBody>
      </p:sp>
      <p:sp>
        <p:nvSpPr>
          <p:cNvPr id="15" name="Rectángulo 14"/>
          <p:cNvSpPr/>
          <p:nvPr/>
        </p:nvSpPr>
        <p:spPr>
          <a:xfrm>
            <a:off x="457200" y="2368550"/>
            <a:ext cx="2501900" cy="765175"/>
          </a:xfrm>
          <a:prstGeom prst="rect">
            <a:avLst/>
          </a:prstGeom>
        </p:spPr>
        <p:txBody>
          <a:bodyPr>
            <a:spAutoFit/>
          </a:bodyPr>
          <a:lstStyle/>
          <a:p>
            <a:r>
              <a:rPr lang="es-ES" sz="1100">
                <a:solidFill>
                  <a:srgbClr val="7F7F7F"/>
                </a:solidFill>
                <a:cs typeface="Arial" charset="0"/>
              </a:rPr>
              <a:t>CGI’s, HTML…</a:t>
            </a:r>
          </a:p>
          <a:p>
            <a:endParaRPr lang="es-ES" sz="1100">
              <a:solidFill>
                <a:srgbClr val="7F7F7F"/>
              </a:solidFill>
              <a:cs typeface="Arial" charset="0"/>
            </a:endParaRPr>
          </a:p>
          <a:p>
            <a:r>
              <a:rPr lang="es-ES" sz="1100">
                <a:solidFill>
                  <a:srgbClr val="7F7F7F"/>
                </a:solidFill>
                <a:cs typeface="Arial" charset="0"/>
              </a:rPr>
              <a:t>Javascript fue creado por NETSCAPE hace </a:t>
            </a:r>
            <a:r>
              <a:rPr lang="es-ES" sz="1100" b="1">
                <a:solidFill>
                  <a:srgbClr val="7F7F7F"/>
                </a:solidFill>
                <a:cs typeface="Arial" charset="0"/>
              </a:rPr>
              <a:t>sólo 19 años</a:t>
            </a:r>
          </a:p>
        </p:txBody>
      </p:sp>
      <p:sp>
        <p:nvSpPr>
          <p:cNvPr id="18" name="Rectángulo 17"/>
          <p:cNvSpPr/>
          <p:nvPr/>
        </p:nvSpPr>
        <p:spPr>
          <a:xfrm>
            <a:off x="457200" y="1155700"/>
            <a:ext cx="8229600" cy="517525"/>
          </a:xfrm>
          <a:prstGeom prst="rect">
            <a:avLst/>
          </a:prstGeom>
        </p:spPr>
        <p:txBody>
          <a:bodyPr>
            <a:spAutoFit/>
          </a:bodyPr>
          <a:lstStyle/>
          <a:p>
            <a:r>
              <a:rPr lang="en-US" sz="1400">
                <a:solidFill>
                  <a:srgbClr val="595959"/>
                </a:solidFill>
                <a:latin typeface="Nexa Light"/>
                <a:ea typeface="Nexa Light"/>
                <a:cs typeface="Nexa Light"/>
              </a:rPr>
              <a:t>Mostrar la revolución del </a:t>
            </a:r>
            <a:r>
              <a:rPr lang="en-US" sz="1400" b="1">
                <a:solidFill>
                  <a:srgbClr val="595959"/>
                </a:solidFill>
                <a:latin typeface="Nexa Light"/>
                <a:ea typeface="Nexa Light"/>
                <a:cs typeface="Nexa Light"/>
              </a:rPr>
              <a:t>desarrollo Front-end</a:t>
            </a:r>
            <a:r>
              <a:rPr lang="en-US" sz="1400">
                <a:solidFill>
                  <a:srgbClr val="595959"/>
                </a:solidFill>
                <a:latin typeface="Nexa Light"/>
                <a:ea typeface="Nexa Light"/>
                <a:cs typeface="Nexa Light"/>
              </a:rPr>
              <a:t> y </a:t>
            </a:r>
            <a:r>
              <a:rPr lang="en-US" sz="1400" b="1">
                <a:solidFill>
                  <a:srgbClr val="595959"/>
                </a:solidFill>
                <a:latin typeface="Nexa Light"/>
                <a:ea typeface="Nexa Light"/>
                <a:cs typeface="Nexa Light"/>
              </a:rPr>
              <a:t>motivaros</a:t>
            </a:r>
            <a:r>
              <a:rPr lang="en-US" sz="1400">
                <a:solidFill>
                  <a:srgbClr val="595959"/>
                </a:solidFill>
                <a:latin typeface="Nexa Light"/>
                <a:ea typeface="Nexa Light"/>
                <a:cs typeface="Nexa Light"/>
              </a:rPr>
              <a:t> a aprender y usar Javascript. Para comprenderlo, te ponemos en contexto.</a:t>
            </a:r>
            <a:endParaRPr lang="es-ES" sz="1400">
              <a:solidFill>
                <a:srgbClr val="595959"/>
              </a:solidFill>
              <a:latin typeface="Nexa Light"/>
              <a:ea typeface="Nexa Light"/>
              <a:cs typeface="Nexa Light"/>
            </a:endParaRPr>
          </a:p>
        </p:txBody>
      </p:sp>
      <p:sp>
        <p:nvSpPr>
          <p:cNvPr id="38920" name="Rectángulo 13"/>
          <p:cNvSpPr>
            <a:spLocks noChangeArrowheads="1"/>
          </p:cNvSpPr>
          <p:nvPr/>
        </p:nvSpPr>
        <p:spPr bwMode="auto">
          <a:xfrm>
            <a:off x="457200" y="2001838"/>
            <a:ext cx="2501900" cy="366712"/>
          </a:xfrm>
          <a:prstGeom prst="rect">
            <a:avLst/>
          </a:prstGeom>
          <a:noFill/>
          <a:ln w="9525">
            <a:noFill/>
            <a:miter lim="800000"/>
            <a:headEnd/>
            <a:tailEnd/>
          </a:ln>
        </p:spPr>
        <p:txBody>
          <a:bodyPr>
            <a:spAutoFit/>
          </a:bodyPr>
          <a:lstStyle/>
          <a:p>
            <a:r>
              <a:rPr lang="en-US">
                <a:solidFill>
                  <a:srgbClr val="99C2E1"/>
                </a:solidFill>
                <a:latin typeface="Nexa Light"/>
                <a:ea typeface="Nexa Light"/>
                <a:cs typeface="Nexa Light"/>
              </a:rPr>
              <a:t>FINALES DE LOS 90</a:t>
            </a:r>
            <a:endParaRPr lang="es-ES">
              <a:solidFill>
                <a:srgbClr val="99C2E1"/>
              </a:solidFill>
              <a:latin typeface="Nexa Light"/>
              <a:ea typeface="Nexa Light"/>
              <a:cs typeface="Nexa Light"/>
            </a:endParaRPr>
          </a:p>
        </p:txBody>
      </p:sp>
      <p:sp>
        <p:nvSpPr>
          <p:cNvPr id="2" name="Rectángulo 14"/>
          <p:cNvSpPr/>
          <p:nvPr/>
        </p:nvSpPr>
        <p:spPr>
          <a:xfrm>
            <a:off x="473075" y="4384675"/>
            <a:ext cx="2501900" cy="596900"/>
          </a:xfrm>
          <a:prstGeom prst="rect">
            <a:avLst/>
          </a:prstGeom>
        </p:spPr>
        <p:txBody>
          <a:bodyPr>
            <a:spAutoFit/>
          </a:bodyPr>
          <a:lstStyle/>
          <a:p>
            <a:r>
              <a:rPr lang="es-ES" sz="1100">
                <a:solidFill>
                  <a:srgbClr val="7F7F7F"/>
                </a:solidFill>
                <a:cs typeface="Arial" charset="0"/>
              </a:rPr>
              <a:t>Considerado un lenguaje para no profesionales, por lo que ha tenido </a:t>
            </a:r>
            <a:r>
              <a:rPr lang="es-ES" sz="1100" b="1">
                <a:solidFill>
                  <a:srgbClr val="7F7F7F"/>
                </a:solidFill>
                <a:cs typeface="Arial" charset="0"/>
              </a:rPr>
              <a:t>mala fama</a:t>
            </a:r>
            <a:r>
              <a:rPr lang="es-ES" sz="1100">
                <a:solidFill>
                  <a:srgbClr val="7F7F7F"/>
                </a:solidFill>
                <a:cs typeface="Arial" charset="0"/>
              </a:rPr>
              <a:t> entre los desarrolladores</a:t>
            </a:r>
            <a:endParaRPr lang="es-ES" sz="1100" b="1">
              <a:solidFill>
                <a:srgbClr val="7F7F7F"/>
              </a:solidFill>
              <a:cs typeface="Arial" charset="0"/>
            </a:endParaRPr>
          </a:p>
        </p:txBody>
      </p:sp>
      <p:sp>
        <p:nvSpPr>
          <p:cNvPr id="38941" name="Rectángulo 13"/>
          <p:cNvSpPr>
            <a:spLocks noChangeArrowheads="1"/>
          </p:cNvSpPr>
          <p:nvPr/>
        </p:nvSpPr>
        <p:spPr bwMode="auto">
          <a:xfrm>
            <a:off x="473075" y="4017963"/>
            <a:ext cx="2501900" cy="366712"/>
          </a:xfrm>
          <a:prstGeom prst="rect">
            <a:avLst/>
          </a:prstGeom>
          <a:noFill/>
          <a:ln w="9525">
            <a:noFill/>
            <a:miter lim="800000"/>
            <a:headEnd/>
            <a:tailEnd/>
          </a:ln>
        </p:spPr>
        <p:txBody>
          <a:bodyPr>
            <a:spAutoFit/>
          </a:bodyPr>
          <a:lstStyle/>
          <a:p>
            <a:r>
              <a:rPr lang="en-US">
                <a:solidFill>
                  <a:srgbClr val="99C2E1"/>
                </a:solidFill>
                <a:latin typeface="Nexa Light"/>
                <a:ea typeface="Nexa Light"/>
                <a:cs typeface="Nexa Light"/>
              </a:rPr>
              <a:t>PRIMEROS TIEMPOS</a:t>
            </a:r>
            <a:endParaRPr lang="es-ES">
              <a:solidFill>
                <a:srgbClr val="99C2E1"/>
              </a:solidFill>
              <a:latin typeface="Nexa Light"/>
              <a:ea typeface="Nexa Light"/>
              <a:cs typeface="Nexa Light"/>
            </a:endParaRPr>
          </a:p>
        </p:txBody>
      </p:sp>
      <p:sp>
        <p:nvSpPr>
          <p:cNvPr id="3" name="Rectángulo 14"/>
          <p:cNvSpPr/>
          <p:nvPr/>
        </p:nvSpPr>
        <p:spPr>
          <a:xfrm>
            <a:off x="3184525" y="2351088"/>
            <a:ext cx="2501900" cy="1270000"/>
          </a:xfrm>
          <a:prstGeom prst="rect">
            <a:avLst/>
          </a:prstGeom>
        </p:spPr>
        <p:txBody>
          <a:bodyPr>
            <a:spAutoFit/>
          </a:bodyPr>
          <a:lstStyle/>
          <a:p>
            <a:endParaRPr lang="es-ES" sz="1100">
              <a:solidFill>
                <a:srgbClr val="7F7F7F"/>
              </a:solidFill>
              <a:cs typeface="Arial" charset="0"/>
            </a:endParaRPr>
          </a:p>
          <a:p>
            <a:endParaRPr lang="es-ES" sz="1100">
              <a:solidFill>
                <a:srgbClr val="7F7F7F"/>
              </a:solidFill>
              <a:cs typeface="Arial" charset="0"/>
            </a:endParaRPr>
          </a:p>
          <a:p>
            <a:r>
              <a:rPr lang="es-ES" sz="1100">
                <a:solidFill>
                  <a:srgbClr val="7F7F7F"/>
                </a:solidFill>
                <a:cs typeface="Arial" charset="0"/>
              </a:rPr>
              <a:t>Los </a:t>
            </a:r>
            <a:r>
              <a:rPr lang="es-ES" sz="1100" b="1">
                <a:solidFill>
                  <a:srgbClr val="7F7F7F"/>
                </a:solidFill>
                <a:cs typeface="Arial" charset="0"/>
              </a:rPr>
              <a:t>avances</a:t>
            </a:r>
            <a:r>
              <a:rPr lang="es-ES" sz="1100">
                <a:solidFill>
                  <a:srgbClr val="7F7F7F"/>
                </a:solidFill>
                <a:cs typeface="Arial" charset="0"/>
              </a:rPr>
              <a:t> en la tecnología, tanto en los </a:t>
            </a:r>
            <a:r>
              <a:rPr lang="es-ES" sz="1100" b="1">
                <a:solidFill>
                  <a:srgbClr val="7F7F7F"/>
                </a:solidFill>
                <a:cs typeface="Arial" charset="0"/>
              </a:rPr>
              <a:t>dispositivos</a:t>
            </a:r>
            <a:r>
              <a:rPr lang="es-ES" sz="1100">
                <a:solidFill>
                  <a:srgbClr val="7F7F7F"/>
                </a:solidFill>
                <a:cs typeface="Arial" charset="0"/>
              </a:rPr>
              <a:t> como sobre todo en los </a:t>
            </a:r>
            <a:r>
              <a:rPr lang="es-ES" sz="1100" b="1">
                <a:solidFill>
                  <a:srgbClr val="7F7F7F"/>
                </a:solidFill>
                <a:cs typeface="Arial" charset="0"/>
              </a:rPr>
              <a:t>navegadores</a:t>
            </a:r>
            <a:r>
              <a:rPr lang="es-ES" sz="1100">
                <a:solidFill>
                  <a:srgbClr val="7F7F7F"/>
                </a:solidFill>
                <a:cs typeface="Arial" charset="0"/>
              </a:rPr>
              <a:t>, han permitido que JavaScript sea el lenguaje de la web</a:t>
            </a:r>
          </a:p>
        </p:txBody>
      </p:sp>
      <p:sp>
        <p:nvSpPr>
          <p:cNvPr id="38943" name="Rectángulo 13"/>
          <p:cNvSpPr>
            <a:spLocks noChangeArrowheads="1"/>
          </p:cNvSpPr>
          <p:nvPr/>
        </p:nvSpPr>
        <p:spPr bwMode="auto">
          <a:xfrm>
            <a:off x="3184525" y="1984375"/>
            <a:ext cx="2501900" cy="641350"/>
          </a:xfrm>
          <a:prstGeom prst="rect">
            <a:avLst/>
          </a:prstGeom>
          <a:noFill/>
          <a:ln w="9525">
            <a:noFill/>
            <a:miter lim="800000"/>
            <a:headEnd/>
            <a:tailEnd/>
          </a:ln>
        </p:spPr>
        <p:txBody>
          <a:bodyPr>
            <a:spAutoFit/>
          </a:bodyPr>
          <a:lstStyle/>
          <a:p>
            <a:r>
              <a:rPr lang="es-ES">
                <a:solidFill>
                  <a:srgbClr val="99C2E1"/>
                </a:solidFill>
                <a:latin typeface="Nexa Light"/>
                <a:ea typeface="Nexa Light"/>
                <a:cs typeface="Nexa Light"/>
              </a:rPr>
              <a:t>CAMBIO EN LA TECNOLOGÍA</a:t>
            </a:r>
          </a:p>
        </p:txBody>
      </p:sp>
      <p:sp>
        <p:nvSpPr>
          <p:cNvPr id="5" name="Rectángulo 14"/>
          <p:cNvSpPr/>
          <p:nvPr/>
        </p:nvSpPr>
        <p:spPr>
          <a:xfrm>
            <a:off x="3200400" y="4367213"/>
            <a:ext cx="2501900" cy="765175"/>
          </a:xfrm>
          <a:prstGeom prst="rect">
            <a:avLst/>
          </a:prstGeom>
        </p:spPr>
        <p:txBody>
          <a:bodyPr>
            <a:spAutoFit/>
          </a:bodyPr>
          <a:lstStyle/>
          <a:p>
            <a:r>
              <a:rPr lang="es-ES" sz="1100">
                <a:solidFill>
                  <a:srgbClr val="7F7F7F"/>
                </a:solidFill>
                <a:cs typeface="Arial" charset="0"/>
              </a:rPr>
              <a:t>Lo que realmente </a:t>
            </a:r>
            <a:r>
              <a:rPr lang="es-ES" sz="1100" b="1">
                <a:solidFill>
                  <a:srgbClr val="7F7F7F"/>
                </a:solidFill>
                <a:cs typeface="Arial" charset="0"/>
              </a:rPr>
              <a:t>revolución</a:t>
            </a:r>
            <a:r>
              <a:rPr lang="es-ES" sz="1100">
                <a:solidFill>
                  <a:srgbClr val="7F7F7F"/>
                </a:solidFill>
                <a:cs typeface="Arial" charset="0"/>
              </a:rPr>
              <a:t> el mundo de Javascript y cambió la visión de los desarrolladores fue AJAX, en 2005</a:t>
            </a:r>
            <a:endParaRPr lang="es-ES" sz="1100" b="1">
              <a:solidFill>
                <a:srgbClr val="7F7F7F"/>
              </a:solidFill>
              <a:cs typeface="Arial" charset="0"/>
            </a:endParaRPr>
          </a:p>
        </p:txBody>
      </p:sp>
      <p:sp>
        <p:nvSpPr>
          <p:cNvPr id="38945" name="Rectángulo 13"/>
          <p:cNvSpPr>
            <a:spLocks noChangeArrowheads="1"/>
          </p:cNvSpPr>
          <p:nvPr/>
        </p:nvSpPr>
        <p:spPr bwMode="auto">
          <a:xfrm>
            <a:off x="3200400" y="4000500"/>
            <a:ext cx="2501900" cy="366713"/>
          </a:xfrm>
          <a:prstGeom prst="rect">
            <a:avLst/>
          </a:prstGeom>
          <a:noFill/>
          <a:ln w="9525">
            <a:noFill/>
            <a:miter lim="800000"/>
            <a:headEnd/>
            <a:tailEnd/>
          </a:ln>
        </p:spPr>
        <p:txBody>
          <a:bodyPr>
            <a:spAutoFit/>
          </a:bodyPr>
          <a:lstStyle/>
          <a:p>
            <a:r>
              <a:rPr lang="en-US">
                <a:solidFill>
                  <a:srgbClr val="99C2E1"/>
                </a:solidFill>
                <a:latin typeface="Nexa Light"/>
                <a:ea typeface="Nexa Light"/>
                <a:cs typeface="Nexa Light"/>
              </a:rPr>
              <a:t>LLEGADA DE AJAX</a:t>
            </a:r>
            <a:endParaRPr lang="es-ES">
              <a:solidFill>
                <a:srgbClr val="99C2E1"/>
              </a:solidFill>
              <a:latin typeface="Nexa Light"/>
              <a:ea typeface="Nexa Light"/>
              <a:cs typeface="Nexa Light"/>
            </a:endParaRPr>
          </a:p>
        </p:txBody>
      </p:sp>
      <p:sp>
        <p:nvSpPr>
          <p:cNvPr id="6" name="Rectángulo 14"/>
          <p:cNvSpPr/>
          <p:nvPr/>
        </p:nvSpPr>
        <p:spPr>
          <a:xfrm>
            <a:off x="5867400" y="2344738"/>
            <a:ext cx="2501900" cy="1270000"/>
          </a:xfrm>
          <a:prstGeom prst="rect">
            <a:avLst/>
          </a:prstGeom>
        </p:spPr>
        <p:txBody>
          <a:bodyPr>
            <a:spAutoFit/>
          </a:bodyPr>
          <a:lstStyle/>
          <a:p>
            <a:endParaRPr lang="es-ES" sz="1100">
              <a:solidFill>
                <a:srgbClr val="7F7F7F"/>
              </a:solidFill>
              <a:cs typeface="Arial" charset="0"/>
            </a:endParaRPr>
          </a:p>
          <a:p>
            <a:endParaRPr lang="es-ES" sz="1100">
              <a:solidFill>
                <a:srgbClr val="7F7F7F"/>
              </a:solidFill>
              <a:cs typeface="Arial" charset="0"/>
            </a:endParaRPr>
          </a:p>
          <a:p>
            <a:r>
              <a:rPr lang="es-ES" sz="1100">
                <a:solidFill>
                  <a:srgbClr val="7F7F7F"/>
                </a:solidFill>
                <a:cs typeface="Arial" charset="0"/>
              </a:rPr>
              <a:t>La construcción de </a:t>
            </a:r>
            <a:r>
              <a:rPr lang="es-ES" sz="1100" b="1">
                <a:solidFill>
                  <a:srgbClr val="7F7F7F"/>
                </a:solidFill>
                <a:cs typeface="Arial" charset="0"/>
              </a:rPr>
              <a:t>toolkits</a:t>
            </a:r>
            <a:r>
              <a:rPr lang="es-ES" sz="1100">
                <a:solidFill>
                  <a:srgbClr val="7F7F7F"/>
                </a:solidFill>
                <a:cs typeface="Arial" charset="0"/>
              </a:rPr>
              <a:t> muy potentes ha potenciado las posibilidades que ofrece JavaScript. jQuery, Mootools, Prototype, ExtJS, etc</a:t>
            </a:r>
          </a:p>
        </p:txBody>
      </p:sp>
      <p:sp>
        <p:nvSpPr>
          <p:cNvPr id="38947" name="Rectángulo 13"/>
          <p:cNvSpPr>
            <a:spLocks noChangeArrowheads="1"/>
          </p:cNvSpPr>
          <p:nvPr/>
        </p:nvSpPr>
        <p:spPr bwMode="auto">
          <a:xfrm>
            <a:off x="5867400" y="1978025"/>
            <a:ext cx="2501900" cy="641350"/>
          </a:xfrm>
          <a:prstGeom prst="rect">
            <a:avLst/>
          </a:prstGeom>
          <a:noFill/>
          <a:ln w="9525">
            <a:noFill/>
            <a:miter lim="800000"/>
            <a:headEnd/>
            <a:tailEnd/>
          </a:ln>
        </p:spPr>
        <p:txBody>
          <a:bodyPr>
            <a:spAutoFit/>
          </a:bodyPr>
          <a:lstStyle/>
          <a:p>
            <a:r>
              <a:rPr lang="es-ES">
                <a:solidFill>
                  <a:srgbClr val="99C2E1"/>
                </a:solidFill>
                <a:latin typeface="Nexa Light"/>
                <a:ea typeface="Nexa Light"/>
                <a:cs typeface="Nexa Light"/>
              </a:rPr>
              <a:t>POTENTES LIBRERÍAS</a:t>
            </a:r>
          </a:p>
        </p:txBody>
      </p:sp>
      <p:sp>
        <p:nvSpPr>
          <p:cNvPr id="7" name="Rectángulo 14"/>
          <p:cNvSpPr/>
          <p:nvPr/>
        </p:nvSpPr>
        <p:spPr>
          <a:xfrm>
            <a:off x="5883275" y="4360863"/>
            <a:ext cx="2501900" cy="1039812"/>
          </a:xfrm>
          <a:prstGeom prst="rect">
            <a:avLst/>
          </a:prstGeom>
        </p:spPr>
        <p:txBody>
          <a:bodyPr>
            <a:spAutoFit/>
          </a:bodyPr>
          <a:lstStyle/>
          <a:p>
            <a:r>
              <a:rPr lang="es-ES" sz="1100">
                <a:solidFill>
                  <a:srgbClr val="7F7F7F"/>
                </a:solidFill>
                <a:cs typeface="Arial" charset="0"/>
              </a:rPr>
              <a:t>Es un tren que todavía estáis a tiempo de coger. El perfil de un </a:t>
            </a:r>
            <a:r>
              <a:rPr lang="es-ES" sz="1100" b="1">
                <a:solidFill>
                  <a:srgbClr val="7F7F7F"/>
                </a:solidFill>
                <a:cs typeface="Arial" charset="0"/>
              </a:rPr>
              <a:t>desarrollador Front-end</a:t>
            </a:r>
            <a:r>
              <a:rPr lang="es-ES" sz="1100">
                <a:solidFill>
                  <a:srgbClr val="7F7F7F"/>
                </a:solidFill>
                <a:cs typeface="Arial" charset="0"/>
              </a:rPr>
              <a:t> es de los más demandados a nivel global, … y </a:t>
            </a:r>
            <a:r>
              <a:rPr lang="es-ES" b="1">
                <a:solidFill>
                  <a:srgbClr val="99C2E1"/>
                </a:solidFill>
                <a:latin typeface="Nexa Light"/>
                <a:cs typeface="Arial" charset="0"/>
              </a:rPr>
              <a:t>mejor pagado</a:t>
            </a:r>
            <a:r>
              <a:rPr lang="es-ES" sz="1400">
                <a:solidFill>
                  <a:srgbClr val="99C2E1"/>
                </a:solidFill>
                <a:latin typeface="Nexa Light"/>
                <a:cs typeface="Arial" charset="0"/>
              </a:rPr>
              <a:t>.</a:t>
            </a:r>
            <a:endParaRPr lang="es-ES" sz="1400" b="1">
              <a:solidFill>
                <a:srgbClr val="99C2E1"/>
              </a:solidFill>
              <a:latin typeface="Nexa Light"/>
              <a:cs typeface="Arial" charset="0"/>
            </a:endParaRPr>
          </a:p>
        </p:txBody>
      </p:sp>
      <p:sp>
        <p:nvSpPr>
          <p:cNvPr id="38949" name="Rectángulo 13"/>
          <p:cNvSpPr>
            <a:spLocks noChangeArrowheads="1"/>
          </p:cNvSpPr>
          <p:nvPr/>
        </p:nvSpPr>
        <p:spPr bwMode="auto">
          <a:xfrm>
            <a:off x="5883275" y="3994150"/>
            <a:ext cx="2501900" cy="366713"/>
          </a:xfrm>
          <a:prstGeom prst="rect">
            <a:avLst/>
          </a:prstGeom>
          <a:noFill/>
          <a:ln w="9525">
            <a:noFill/>
            <a:miter lim="800000"/>
            <a:headEnd/>
            <a:tailEnd/>
          </a:ln>
        </p:spPr>
        <p:txBody>
          <a:bodyPr>
            <a:spAutoFit/>
          </a:bodyPr>
          <a:lstStyle/>
          <a:p>
            <a:r>
              <a:rPr lang="en-US">
                <a:solidFill>
                  <a:srgbClr val="99C2E1"/>
                </a:solidFill>
                <a:latin typeface="Nexa Light"/>
                <a:ea typeface="Nexa Light"/>
                <a:cs typeface="Nexa Light"/>
              </a:rPr>
              <a:t>MOTIVACIÓN</a:t>
            </a:r>
            <a:endParaRPr lang="es-ES">
              <a:solidFill>
                <a:srgbClr val="99C2E1"/>
              </a:solidFill>
              <a:latin typeface="Nexa Light"/>
              <a:ea typeface="Nexa Light"/>
              <a:cs typeface="Nexa Light"/>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p:cNvSpPr txBox="1">
            <a:spLocks/>
          </p:cNvSpPr>
          <p:nvPr/>
        </p:nvSpPr>
        <p:spPr>
          <a:xfrm>
            <a:off x="457200" y="614363"/>
            <a:ext cx="8229600" cy="690562"/>
          </a:xfrm>
          <a:prstGeom prst="rect">
            <a:avLst/>
          </a:prstGeom>
        </p:spPr>
        <p:txBody>
          <a:bodyPr>
            <a:normAutofit/>
          </a:bodyPr>
          <a:lstStyle>
            <a:lvl1pPr marL="0" indent="0" algn="ctr" defTabSz="457200" rtl="0" eaLnBrk="1" latinLnBrk="0" hangingPunct="1">
              <a:spcBef>
                <a:spcPct val="20000"/>
              </a:spcBef>
              <a:buFont typeface="Arial"/>
              <a:buNone/>
              <a:defRPr sz="3200" kern="1200" baseline="0">
                <a:solidFill>
                  <a:schemeClr val="tx1">
                    <a:tint val="75000"/>
                  </a:schemeClr>
                </a:solidFill>
                <a:latin typeface="Nexa Light"/>
                <a:ea typeface="+mn-ea"/>
                <a:cs typeface="Nexa Light"/>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fontAlgn="auto">
              <a:spcAft>
                <a:spcPts val="0"/>
              </a:spcAft>
              <a:defRPr/>
            </a:pPr>
            <a:r>
              <a:rPr lang="es-ES_tradnl" dirty="0" smtClean="0">
                <a:solidFill>
                  <a:schemeClr val="tx1">
                    <a:lumMod val="75000"/>
                    <a:lumOff val="25000"/>
                  </a:schemeClr>
                </a:solidFill>
              </a:rPr>
              <a:t>CONTÁCTENOS</a:t>
            </a:r>
            <a:endParaRPr lang="es-ES" dirty="0">
              <a:solidFill>
                <a:schemeClr val="tx1">
                  <a:lumMod val="75000"/>
                  <a:lumOff val="25000"/>
                </a:schemeClr>
              </a:solidFill>
            </a:endParaRPr>
          </a:p>
        </p:txBody>
      </p:sp>
      <p:sp>
        <p:nvSpPr>
          <p:cNvPr id="3" name="Rectángulo 2"/>
          <p:cNvSpPr/>
          <p:nvPr/>
        </p:nvSpPr>
        <p:spPr>
          <a:xfrm>
            <a:off x="457200" y="1782763"/>
            <a:ext cx="1920875" cy="246062"/>
          </a:xfrm>
          <a:prstGeom prst="rect">
            <a:avLst/>
          </a:prstGeom>
        </p:spPr>
        <p:txBody>
          <a:bodyPr>
            <a:spAutoFit/>
          </a:bodyPr>
          <a:lstStyle/>
          <a:p>
            <a:pPr fontAlgn="auto">
              <a:spcBef>
                <a:spcPts val="0"/>
              </a:spcBef>
              <a:spcAft>
                <a:spcPts val="0"/>
              </a:spcAft>
              <a:defRPr/>
            </a:pPr>
            <a:r>
              <a:rPr lang="es-ES_tradnl" sz="1000" b="1" dirty="0">
                <a:solidFill>
                  <a:schemeClr val="tx1">
                    <a:lumMod val="65000"/>
                    <a:lumOff val="35000"/>
                  </a:schemeClr>
                </a:solidFill>
                <a:latin typeface="Arial"/>
                <a:cs typeface="Arial"/>
              </a:rPr>
              <a:t>ENCUÉNTRANOS EN</a:t>
            </a:r>
            <a:r>
              <a:rPr lang="es-ES" sz="1000" b="1" dirty="0">
                <a:solidFill>
                  <a:schemeClr val="tx1">
                    <a:lumMod val="65000"/>
                    <a:lumOff val="35000"/>
                  </a:schemeClr>
                </a:solidFill>
                <a:latin typeface="Arial"/>
                <a:cs typeface="Arial"/>
              </a:rPr>
              <a:t>…</a:t>
            </a:r>
          </a:p>
        </p:txBody>
      </p:sp>
      <p:sp>
        <p:nvSpPr>
          <p:cNvPr id="54275" name="Rectángulo 3"/>
          <p:cNvSpPr>
            <a:spLocks noChangeArrowheads="1"/>
          </p:cNvSpPr>
          <p:nvPr/>
        </p:nvSpPr>
        <p:spPr bwMode="auto">
          <a:xfrm>
            <a:off x="457200" y="2243138"/>
            <a:ext cx="3394075" cy="338137"/>
          </a:xfrm>
          <a:prstGeom prst="rect">
            <a:avLst/>
          </a:prstGeom>
          <a:noFill/>
          <a:ln w="9525">
            <a:noFill/>
            <a:miter lim="800000"/>
            <a:headEnd/>
            <a:tailEnd/>
          </a:ln>
        </p:spPr>
        <p:txBody>
          <a:bodyPr>
            <a:spAutoFit/>
          </a:bodyPr>
          <a:lstStyle/>
          <a:p>
            <a:r>
              <a:rPr lang="ro-RO" sz="800">
                <a:solidFill>
                  <a:srgbClr val="7F7F7F"/>
                </a:solidFill>
                <a:cs typeface="Arial" charset="0"/>
              </a:rPr>
              <a:t>AVENIDA MANOTERAS 20, EDIFICIO A. 5º PLANTA</a:t>
            </a:r>
          </a:p>
          <a:p>
            <a:r>
              <a:rPr lang="ro-RO" sz="800">
                <a:solidFill>
                  <a:srgbClr val="7F7F7F"/>
                </a:solidFill>
                <a:cs typeface="Arial" charset="0"/>
              </a:rPr>
              <a:t>28050. Madrid</a:t>
            </a:r>
          </a:p>
        </p:txBody>
      </p:sp>
      <p:pic>
        <p:nvPicPr>
          <p:cNvPr id="54276" name="Imagen 4"/>
          <p:cNvPicPr>
            <a:picLocks noChangeAspect="1"/>
          </p:cNvPicPr>
          <p:nvPr/>
        </p:nvPicPr>
        <p:blipFill>
          <a:blip r:embed="rId2"/>
          <a:srcRect/>
          <a:stretch>
            <a:fillRect/>
          </a:stretch>
        </p:blipFill>
        <p:spPr bwMode="auto">
          <a:xfrm>
            <a:off x="549275" y="2763838"/>
            <a:ext cx="377825" cy="1566862"/>
          </a:xfrm>
          <a:prstGeom prst="rect">
            <a:avLst/>
          </a:prstGeom>
          <a:noFill/>
          <a:ln w="9525">
            <a:noFill/>
            <a:miter lim="800000"/>
            <a:headEnd/>
            <a:tailEnd/>
          </a:ln>
        </p:spPr>
      </p:pic>
      <p:sp>
        <p:nvSpPr>
          <p:cNvPr id="6" name="Rectángulo 5"/>
          <p:cNvSpPr/>
          <p:nvPr/>
        </p:nvSpPr>
        <p:spPr>
          <a:xfrm>
            <a:off x="977900" y="2820988"/>
            <a:ext cx="1919288" cy="277812"/>
          </a:xfrm>
          <a:prstGeom prst="rect">
            <a:avLst/>
          </a:prstGeom>
        </p:spPr>
        <p:txBody>
          <a:bodyPr>
            <a:spAutoFit/>
          </a:bodyPr>
          <a:lstStyle/>
          <a:p>
            <a:pPr fontAlgn="auto">
              <a:spcBef>
                <a:spcPts val="0"/>
              </a:spcBef>
              <a:spcAft>
                <a:spcPts val="0"/>
              </a:spcAft>
              <a:defRPr/>
            </a:pPr>
            <a:r>
              <a:rPr lang="es-ES_tradnl" sz="1200" b="1" dirty="0">
                <a:solidFill>
                  <a:schemeClr val="tx1">
                    <a:lumMod val="65000"/>
                    <a:lumOff val="35000"/>
                  </a:schemeClr>
                </a:solidFill>
                <a:latin typeface="Arial"/>
                <a:cs typeface="Arial"/>
              </a:rPr>
              <a:t>902 20 25 52</a:t>
            </a:r>
            <a:endParaRPr lang="es-ES" sz="1200" b="1" dirty="0">
              <a:solidFill>
                <a:schemeClr val="tx1">
                  <a:lumMod val="65000"/>
                  <a:lumOff val="35000"/>
                </a:schemeClr>
              </a:solidFill>
              <a:latin typeface="Arial"/>
              <a:cs typeface="Arial"/>
            </a:endParaRPr>
          </a:p>
        </p:txBody>
      </p:sp>
      <p:sp>
        <p:nvSpPr>
          <p:cNvPr id="7" name="Rectángulo 6"/>
          <p:cNvSpPr/>
          <p:nvPr/>
        </p:nvSpPr>
        <p:spPr>
          <a:xfrm>
            <a:off x="977900" y="3205163"/>
            <a:ext cx="1919288" cy="277812"/>
          </a:xfrm>
          <a:prstGeom prst="rect">
            <a:avLst/>
          </a:prstGeom>
        </p:spPr>
        <p:txBody>
          <a:bodyPr>
            <a:spAutoFit/>
          </a:bodyPr>
          <a:lstStyle/>
          <a:p>
            <a:pPr fontAlgn="auto">
              <a:spcBef>
                <a:spcPts val="0"/>
              </a:spcBef>
              <a:spcAft>
                <a:spcPts val="0"/>
              </a:spcAft>
              <a:defRPr/>
            </a:pPr>
            <a:r>
              <a:rPr lang="es-ES_tradnl" sz="1200" b="1" dirty="0" err="1">
                <a:solidFill>
                  <a:schemeClr val="tx1">
                    <a:lumMod val="65000"/>
                    <a:lumOff val="35000"/>
                  </a:schemeClr>
                </a:solidFill>
                <a:latin typeface="Arial"/>
                <a:cs typeface="Arial"/>
              </a:rPr>
              <a:t>hablemos@beeva.es</a:t>
            </a:r>
            <a:endParaRPr lang="es-ES" sz="1200" b="1" dirty="0">
              <a:solidFill>
                <a:schemeClr val="tx1">
                  <a:lumMod val="65000"/>
                  <a:lumOff val="35000"/>
                </a:schemeClr>
              </a:solidFill>
              <a:latin typeface="Arial"/>
              <a:cs typeface="Arial"/>
            </a:endParaRPr>
          </a:p>
        </p:txBody>
      </p:sp>
      <p:sp>
        <p:nvSpPr>
          <p:cNvPr id="8" name="Rectángulo 7"/>
          <p:cNvSpPr/>
          <p:nvPr/>
        </p:nvSpPr>
        <p:spPr>
          <a:xfrm>
            <a:off x="977900" y="3590925"/>
            <a:ext cx="1919288" cy="276225"/>
          </a:xfrm>
          <a:prstGeom prst="rect">
            <a:avLst/>
          </a:prstGeom>
        </p:spPr>
        <p:txBody>
          <a:bodyPr>
            <a:spAutoFit/>
          </a:bodyPr>
          <a:lstStyle/>
          <a:p>
            <a:pPr fontAlgn="auto">
              <a:spcBef>
                <a:spcPts val="0"/>
              </a:spcBef>
              <a:spcAft>
                <a:spcPts val="0"/>
              </a:spcAft>
              <a:defRPr/>
            </a:pPr>
            <a:r>
              <a:rPr lang="es-ES_tradnl" sz="1200" b="1" dirty="0" err="1">
                <a:solidFill>
                  <a:schemeClr val="tx1">
                    <a:lumMod val="65000"/>
                    <a:lumOff val="35000"/>
                  </a:schemeClr>
                </a:solidFill>
                <a:latin typeface="Arial"/>
                <a:cs typeface="Arial"/>
              </a:rPr>
              <a:t>www.beeva.es</a:t>
            </a:r>
            <a:endParaRPr lang="es-ES" sz="1200" b="1" dirty="0">
              <a:solidFill>
                <a:schemeClr val="tx1">
                  <a:lumMod val="65000"/>
                  <a:lumOff val="35000"/>
                </a:schemeClr>
              </a:solidFill>
              <a:latin typeface="Arial"/>
              <a:cs typeface="Arial"/>
            </a:endParaRPr>
          </a:p>
        </p:txBody>
      </p:sp>
      <p:sp>
        <p:nvSpPr>
          <p:cNvPr id="9" name="Rectángulo 8"/>
          <p:cNvSpPr/>
          <p:nvPr/>
        </p:nvSpPr>
        <p:spPr>
          <a:xfrm>
            <a:off x="977900" y="3975100"/>
            <a:ext cx="1919288" cy="277813"/>
          </a:xfrm>
          <a:prstGeom prst="rect">
            <a:avLst/>
          </a:prstGeom>
        </p:spPr>
        <p:txBody>
          <a:bodyPr>
            <a:spAutoFit/>
          </a:bodyPr>
          <a:lstStyle/>
          <a:p>
            <a:pPr fontAlgn="auto">
              <a:spcBef>
                <a:spcPts val="0"/>
              </a:spcBef>
              <a:spcAft>
                <a:spcPts val="0"/>
              </a:spcAft>
              <a:defRPr/>
            </a:pPr>
            <a:r>
              <a:rPr lang="es-ES_tradnl" sz="1200" b="1" dirty="0">
                <a:solidFill>
                  <a:schemeClr val="tx1">
                    <a:lumMod val="65000"/>
                    <a:lumOff val="35000"/>
                  </a:schemeClr>
                </a:solidFill>
                <a:latin typeface="Arial"/>
                <a:cs typeface="Arial"/>
              </a:rPr>
              <a:t>@</a:t>
            </a:r>
            <a:r>
              <a:rPr lang="es-ES_tradnl" sz="1200" b="1" dirty="0" err="1">
                <a:solidFill>
                  <a:schemeClr val="tx1">
                    <a:lumMod val="65000"/>
                    <a:lumOff val="35000"/>
                  </a:schemeClr>
                </a:solidFill>
                <a:latin typeface="Arial"/>
                <a:cs typeface="Arial"/>
              </a:rPr>
              <a:t>beeva_es</a:t>
            </a:r>
            <a:endParaRPr lang="es-ES" sz="1200" b="1" dirty="0">
              <a:solidFill>
                <a:schemeClr val="tx1">
                  <a:lumMod val="65000"/>
                  <a:lumOff val="35000"/>
                </a:schemeClr>
              </a:solidFill>
              <a:latin typeface="Arial"/>
              <a:cs typeface="Arial"/>
            </a:endParaRPr>
          </a:p>
        </p:txBody>
      </p:sp>
      <p:pic>
        <p:nvPicPr>
          <p:cNvPr id="54281" name="Imagen 9"/>
          <p:cNvPicPr>
            <a:picLocks noChangeAspect="1"/>
          </p:cNvPicPr>
          <p:nvPr/>
        </p:nvPicPr>
        <p:blipFill>
          <a:blip r:embed="rId3"/>
          <a:srcRect/>
          <a:stretch>
            <a:fillRect/>
          </a:stretch>
        </p:blipFill>
        <p:spPr bwMode="auto">
          <a:xfrm>
            <a:off x="3638550" y="1849438"/>
            <a:ext cx="5164138" cy="348138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Contaros un caso de éxito,… futuro ;)</a:t>
            </a:r>
          </a:p>
        </p:txBody>
      </p:sp>
      <p:sp>
        <p:nvSpPr>
          <p:cNvPr id="18" name="Rectángulo 17"/>
          <p:cNvSpPr/>
          <p:nvPr/>
        </p:nvSpPr>
        <p:spPr>
          <a:xfrm>
            <a:off x="457200" y="1155700"/>
            <a:ext cx="8229600" cy="304800"/>
          </a:xfrm>
          <a:prstGeom prst="rect">
            <a:avLst/>
          </a:prstGeom>
        </p:spPr>
        <p:txBody>
          <a:bodyPr>
            <a:spAutoFit/>
          </a:bodyPr>
          <a:lstStyle/>
          <a:p>
            <a:r>
              <a:rPr lang="en-US" sz="1400">
                <a:solidFill>
                  <a:srgbClr val="595959"/>
                </a:solidFill>
                <a:latin typeface="Nexa Light"/>
                <a:ea typeface="Nexa Light"/>
                <a:cs typeface="Nexa Light"/>
              </a:rPr>
              <a:t>Queremos mostraros nuestra experiencia de más de un año en la NET de BBVA como equipo Front. </a:t>
            </a:r>
            <a:endParaRPr lang="es-ES" sz="1400">
              <a:solidFill>
                <a:srgbClr val="595959"/>
              </a:solidFill>
              <a:latin typeface="Nexa Light"/>
              <a:ea typeface="Nexa Light"/>
              <a:cs typeface="Nexa Light"/>
            </a:endParaRPr>
          </a:p>
        </p:txBody>
      </p:sp>
      <p:sp>
        <p:nvSpPr>
          <p:cNvPr id="2" name="Rectángulo 1"/>
          <p:cNvSpPr/>
          <p:nvPr/>
        </p:nvSpPr>
        <p:spPr>
          <a:xfrm>
            <a:off x="558800" y="2020888"/>
            <a:ext cx="8128000" cy="1027112"/>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s-ES">
                <a:solidFill>
                  <a:srgbClr val="FFFFFF"/>
                </a:solidFill>
              </a:rPr>
              <a:t>S</a:t>
            </a:r>
          </a:p>
        </p:txBody>
      </p:sp>
      <p:sp>
        <p:nvSpPr>
          <p:cNvPr id="3" name="Rectángulo 2"/>
          <p:cNvSpPr/>
          <p:nvPr/>
        </p:nvSpPr>
        <p:spPr>
          <a:xfrm>
            <a:off x="3876675" y="2027238"/>
            <a:ext cx="34925" cy="1009650"/>
          </a:xfrm>
          <a:prstGeom prst="rect">
            <a:avLst/>
          </a:prstGeom>
          <a:solidFill>
            <a:schemeClr val="bg1">
              <a:lumMod val="8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6" name="Rectángulo 5"/>
          <p:cNvSpPr/>
          <p:nvPr/>
        </p:nvSpPr>
        <p:spPr>
          <a:xfrm>
            <a:off x="2790825" y="2409825"/>
            <a:ext cx="1076325" cy="274638"/>
          </a:xfrm>
          <a:prstGeom prst="rect">
            <a:avLst/>
          </a:prstGeom>
        </p:spPr>
        <p:txBody>
          <a:bodyPr>
            <a:spAutoFit/>
          </a:bodyPr>
          <a:lstStyle/>
          <a:p>
            <a:pPr algn="r"/>
            <a:r>
              <a:rPr lang="es-ES_tradnl" sz="1200" b="1">
                <a:solidFill>
                  <a:srgbClr val="595959"/>
                </a:solidFill>
                <a:latin typeface="Nexa Light"/>
                <a:cs typeface="Arial" charset="0"/>
              </a:rPr>
              <a:t>jQuery</a:t>
            </a:r>
            <a:endParaRPr lang="es-ES" sz="1200" b="1">
              <a:solidFill>
                <a:srgbClr val="595959"/>
              </a:solidFill>
              <a:latin typeface="Nexa Light"/>
              <a:cs typeface="Arial" charset="0"/>
            </a:endParaRPr>
          </a:p>
        </p:txBody>
      </p:sp>
      <p:sp>
        <p:nvSpPr>
          <p:cNvPr id="7" name="Rectángulo 6"/>
          <p:cNvSpPr/>
          <p:nvPr/>
        </p:nvSpPr>
        <p:spPr>
          <a:xfrm>
            <a:off x="2544763" y="3541713"/>
            <a:ext cx="1331912" cy="274637"/>
          </a:xfrm>
          <a:prstGeom prst="rect">
            <a:avLst/>
          </a:prstGeom>
        </p:spPr>
        <p:txBody>
          <a:bodyPr>
            <a:spAutoFit/>
          </a:bodyPr>
          <a:lstStyle/>
          <a:p>
            <a:pPr algn="r"/>
            <a:r>
              <a:rPr lang="es-ES_tradnl" sz="1200" b="1">
                <a:solidFill>
                  <a:srgbClr val="595959"/>
                </a:solidFill>
                <a:cs typeface="Arial" charset="0"/>
              </a:rPr>
              <a:t>Underscore</a:t>
            </a:r>
            <a:endParaRPr lang="es-ES" sz="1200" b="1">
              <a:solidFill>
                <a:srgbClr val="595959"/>
              </a:solidFill>
              <a:cs typeface="Arial" charset="0"/>
            </a:endParaRPr>
          </a:p>
        </p:txBody>
      </p:sp>
      <p:sp>
        <p:nvSpPr>
          <p:cNvPr id="9" name="Triángulo rectángulo 8"/>
          <p:cNvSpPr/>
          <p:nvPr/>
        </p:nvSpPr>
        <p:spPr>
          <a:xfrm rot="13500000">
            <a:off x="3866356" y="2489994"/>
            <a:ext cx="85725" cy="84138"/>
          </a:xfrm>
          <a:prstGeom prst="r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3" name="Elipse 12"/>
          <p:cNvSpPr/>
          <p:nvPr/>
        </p:nvSpPr>
        <p:spPr>
          <a:xfrm>
            <a:off x="4225925" y="2217738"/>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5" name="Elipse 14"/>
          <p:cNvSpPr/>
          <p:nvPr/>
        </p:nvSpPr>
        <p:spPr>
          <a:xfrm>
            <a:off x="4225925" y="2430463"/>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5" name="Rectángulo 17"/>
          <p:cNvSpPr/>
          <p:nvPr/>
        </p:nvSpPr>
        <p:spPr>
          <a:xfrm>
            <a:off x="558800" y="3151188"/>
            <a:ext cx="8128000" cy="1027112"/>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9" name="Rectángulo 18"/>
          <p:cNvSpPr/>
          <p:nvPr/>
        </p:nvSpPr>
        <p:spPr>
          <a:xfrm>
            <a:off x="3876675" y="3157538"/>
            <a:ext cx="34925" cy="1009650"/>
          </a:xfrm>
          <a:prstGeom prst="rect">
            <a:avLst/>
          </a:prstGeom>
          <a:solidFill>
            <a:schemeClr val="bg1">
              <a:lumMod val="8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0" name="Triángulo rectángulo 19"/>
          <p:cNvSpPr/>
          <p:nvPr/>
        </p:nvSpPr>
        <p:spPr>
          <a:xfrm rot="13500000">
            <a:off x="3866356" y="3620294"/>
            <a:ext cx="85725" cy="84138"/>
          </a:xfrm>
          <a:prstGeom prst="r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20865" name="Rectángulo 20"/>
          <p:cNvSpPr>
            <a:spLocks noChangeArrowheads="1"/>
          </p:cNvSpPr>
          <p:nvPr/>
        </p:nvSpPr>
        <p:spPr bwMode="auto">
          <a:xfrm>
            <a:off x="4470400" y="3335338"/>
            <a:ext cx="3794125" cy="244475"/>
          </a:xfrm>
          <a:prstGeom prst="rect">
            <a:avLst/>
          </a:prstGeom>
          <a:noFill/>
          <a:ln w="9525">
            <a:noFill/>
            <a:miter lim="800000"/>
            <a:headEnd/>
            <a:tailEnd/>
          </a:ln>
        </p:spPr>
        <p:txBody>
          <a:bodyPr>
            <a:spAutoFit/>
          </a:bodyPr>
          <a:lstStyle/>
          <a:p>
            <a:r>
              <a:rPr lang="es-ES_tradnl" sz="1000">
                <a:solidFill>
                  <a:srgbClr val="7F7F7F"/>
                </a:solidFill>
                <a:cs typeface="Arial" charset="0"/>
              </a:rPr>
              <a:t>Librería potente de utilidades JavaScript sobre objetos</a:t>
            </a:r>
            <a:endParaRPr lang="es-ES" sz="1000">
              <a:solidFill>
                <a:srgbClr val="7F7F7F"/>
              </a:solidFill>
              <a:cs typeface="Arial" charset="0"/>
            </a:endParaRPr>
          </a:p>
        </p:txBody>
      </p:sp>
      <p:sp>
        <p:nvSpPr>
          <p:cNvPr id="22" name="Elipse 21"/>
          <p:cNvSpPr/>
          <p:nvPr/>
        </p:nvSpPr>
        <p:spPr>
          <a:xfrm>
            <a:off x="4225925" y="3348038"/>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20867" name="Rectángulo 22"/>
          <p:cNvSpPr>
            <a:spLocks noChangeArrowheads="1"/>
          </p:cNvSpPr>
          <p:nvPr/>
        </p:nvSpPr>
        <p:spPr bwMode="auto">
          <a:xfrm>
            <a:off x="4470400" y="3548063"/>
            <a:ext cx="2894013" cy="244475"/>
          </a:xfrm>
          <a:prstGeom prst="rect">
            <a:avLst/>
          </a:prstGeom>
          <a:noFill/>
          <a:ln w="9525">
            <a:noFill/>
            <a:miter lim="800000"/>
            <a:headEnd/>
            <a:tailEnd/>
          </a:ln>
        </p:spPr>
        <p:txBody>
          <a:bodyPr>
            <a:spAutoFit/>
          </a:bodyPr>
          <a:lstStyle/>
          <a:p>
            <a:r>
              <a:rPr lang="es-ES_tradnl" sz="1000">
                <a:solidFill>
                  <a:srgbClr val="7F7F7F"/>
                </a:solidFill>
                <a:cs typeface="Arial" charset="0"/>
              </a:rPr>
              <a:t>Se usa como núcleo de Backbone</a:t>
            </a:r>
            <a:endParaRPr lang="es-ES" sz="1000">
              <a:solidFill>
                <a:srgbClr val="7F7F7F"/>
              </a:solidFill>
              <a:cs typeface="Arial" charset="0"/>
            </a:endParaRPr>
          </a:p>
        </p:txBody>
      </p:sp>
      <p:sp>
        <p:nvSpPr>
          <p:cNvPr id="24" name="Elipse 23"/>
          <p:cNvSpPr/>
          <p:nvPr/>
        </p:nvSpPr>
        <p:spPr>
          <a:xfrm>
            <a:off x="4225925" y="3560763"/>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5" name="Rectángulo 24"/>
          <p:cNvSpPr/>
          <p:nvPr/>
        </p:nvSpPr>
        <p:spPr>
          <a:xfrm>
            <a:off x="558800" y="4283075"/>
            <a:ext cx="8128000" cy="1027113"/>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6" name="Rectángulo 25"/>
          <p:cNvSpPr/>
          <p:nvPr/>
        </p:nvSpPr>
        <p:spPr>
          <a:xfrm>
            <a:off x="3876675" y="4289425"/>
            <a:ext cx="34925" cy="1009650"/>
          </a:xfrm>
          <a:prstGeom prst="rect">
            <a:avLst/>
          </a:prstGeom>
          <a:solidFill>
            <a:schemeClr val="bg1">
              <a:lumMod val="8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7" name="Triángulo rectángulo 26"/>
          <p:cNvSpPr/>
          <p:nvPr/>
        </p:nvSpPr>
        <p:spPr>
          <a:xfrm rot="13500000">
            <a:off x="3866356" y="4752182"/>
            <a:ext cx="85725" cy="84138"/>
          </a:xfrm>
          <a:prstGeom prst="r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pic>
        <p:nvPicPr>
          <p:cNvPr id="120877" name="Picture 45" descr="jQuery_logo_color_onwhite"/>
          <p:cNvPicPr>
            <a:picLocks noChangeAspect="1" noChangeArrowheads="1"/>
          </p:cNvPicPr>
          <p:nvPr/>
        </p:nvPicPr>
        <p:blipFill>
          <a:blip r:embed="rId3"/>
          <a:srcRect/>
          <a:stretch>
            <a:fillRect/>
          </a:stretch>
        </p:blipFill>
        <p:spPr bwMode="auto">
          <a:xfrm>
            <a:off x="860425" y="2335213"/>
            <a:ext cx="1800225" cy="444500"/>
          </a:xfrm>
          <a:prstGeom prst="rect">
            <a:avLst/>
          </a:prstGeom>
          <a:noFill/>
        </p:spPr>
      </p:pic>
      <p:pic>
        <p:nvPicPr>
          <p:cNvPr id="120878" name="Picture 46" descr="backbone"/>
          <p:cNvPicPr>
            <a:picLocks noChangeAspect="1" noChangeArrowheads="1"/>
          </p:cNvPicPr>
          <p:nvPr/>
        </p:nvPicPr>
        <p:blipFill>
          <a:blip r:embed="rId4"/>
          <a:srcRect/>
          <a:stretch>
            <a:fillRect/>
          </a:stretch>
        </p:blipFill>
        <p:spPr bwMode="auto">
          <a:xfrm>
            <a:off x="1336675" y="4338638"/>
            <a:ext cx="884238" cy="884237"/>
          </a:xfrm>
          <a:prstGeom prst="rect">
            <a:avLst/>
          </a:prstGeom>
          <a:noFill/>
        </p:spPr>
      </p:pic>
      <p:sp>
        <p:nvSpPr>
          <p:cNvPr id="8" name="Rectángulo 6"/>
          <p:cNvSpPr/>
          <p:nvPr/>
        </p:nvSpPr>
        <p:spPr>
          <a:xfrm>
            <a:off x="2505075" y="4657725"/>
            <a:ext cx="1331913" cy="274638"/>
          </a:xfrm>
          <a:prstGeom prst="rect">
            <a:avLst/>
          </a:prstGeom>
        </p:spPr>
        <p:txBody>
          <a:bodyPr>
            <a:spAutoFit/>
          </a:bodyPr>
          <a:lstStyle/>
          <a:p>
            <a:pPr algn="r"/>
            <a:r>
              <a:rPr lang="es-ES_tradnl" sz="1200" b="1">
                <a:solidFill>
                  <a:srgbClr val="595959"/>
                </a:solidFill>
                <a:cs typeface="Arial" charset="0"/>
              </a:rPr>
              <a:t>Backbone</a:t>
            </a:r>
            <a:endParaRPr lang="es-ES" sz="1200" b="1">
              <a:solidFill>
                <a:srgbClr val="595959"/>
              </a:solidFill>
              <a:cs typeface="Arial" charset="0"/>
            </a:endParaRPr>
          </a:p>
        </p:txBody>
      </p:sp>
      <p:pic>
        <p:nvPicPr>
          <p:cNvPr id="120880" name="Picture 48" descr="underscore"/>
          <p:cNvPicPr>
            <a:picLocks noChangeAspect="1" noChangeArrowheads="1"/>
          </p:cNvPicPr>
          <p:nvPr/>
        </p:nvPicPr>
        <p:blipFill>
          <a:blip r:embed="rId5"/>
          <a:srcRect/>
          <a:stretch>
            <a:fillRect/>
          </a:stretch>
        </p:blipFill>
        <p:spPr bwMode="auto">
          <a:xfrm>
            <a:off x="860425" y="3513138"/>
            <a:ext cx="1800225" cy="314325"/>
          </a:xfrm>
          <a:prstGeom prst="rect">
            <a:avLst/>
          </a:prstGeom>
          <a:noFill/>
        </p:spPr>
      </p:pic>
      <p:sp>
        <p:nvSpPr>
          <p:cNvPr id="120881" name="Rectángulo 9"/>
          <p:cNvSpPr>
            <a:spLocks noChangeArrowheads="1"/>
          </p:cNvSpPr>
          <p:nvPr/>
        </p:nvSpPr>
        <p:spPr bwMode="auto">
          <a:xfrm>
            <a:off x="4470400" y="2205038"/>
            <a:ext cx="3794125" cy="244475"/>
          </a:xfrm>
          <a:prstGeom prst="rect">
            <a:avLst/>
          </a:prstGeom>
          <a:noFill/>
          <a:ln w="9525">
            <a:noFill/>
            <a:miter lim="800000"/>
            <a:headEnd/>
            <a:tailEnd/>
          </a:ln>
        </p:spPr>
        <p:txBody>
          <a:bodyPr>
            <a:spAutoFit/>
          </a:bodyPr>
          <a:lstStyle/>
          <a:p>
            <a:r>
              <a:rPr lang="es-ES_tradnl" sz="1000">
                <a:solidFill>
                  <a:srgbClr val="7F7F7F"/>
                </a:solidFill>
                <a:cs typeface="Arial" charset="0"/>
              </a:rPr>
              <a:t>Librería potente y usada por la comunidad de desarrolladores</a:t>
            </a:r>
            <a:endParaRPr lang="es-ES" sz="1000">
              <a:solidFill>
                <a:srgbClr val="7F7F7F"/>
              </a:solidFill>
              <a:cs typeface="Arial" charset="0"/>
            </a:endParaRPr>
          </a:p>
        </p:txBody>
      </p:sp>
      <p:sp>
        <p:nvSpPr>
          <p:cNvPr id="120882" name="Rectángulo 9"/>
          <p:cNvSpPr>
            <a:spLocks noChangeArrowheads="1"/>
          </p:cNvSpPr>
          <p:nvPr/>
        </p:nvSpPr>
        <p:spPr bwMode="auto">
          <a:xfrm>
            <a:off x="4464050" y="2420938"/>
            <a:ext cx="3794125" cy="244475"/>
          </a:xfrm>
          <a:prstGeom prst="rect">
            <a:avLst/>
          </a:prstGeom>
          <a:noFill/>
          <a:ln w="9525">
            <a:noFill/>
            <a:miter lim="800000"/>
            <a:headEnd/>
            <a:tailEnd/>
          </a:ln>
        </p:spPr>
        <p:txBody>
          <a:bodyPr>
            <a:spAutoFit/>
          </a:bodyPr>
          <a:lstStyle/>
          <a:p>
            <a:r>
              <a:rPr lang="es-ES_tradnl" sz="1000">
                <a:solidFill>
                  <a:srgbClr val="7F7F7F"/>
                </a:solidFill>
                <a:cs typeface="Arial" charset="0"/>
              </a:rPr>
              <a:t>Permite manejar el DOM, dar efectos y gestionar eventos</a:t>
            </a:r>
            <a:endParaRPr lang="es-ES" sz="1000">
              <a:solidFill>
                <a:srgbClr val="7F7F7F"/>
              </a:solidFill>
              <a:cs typeface="Arial" charset="0"/>
            </a:endParaRPr>
          </a:p>
        </p:txBody>
      </p:sp>
      <p:sp>
        <p:nvSpPr>
          <p:cNvPr id="10" name="Elipse 14"/>
          <p:cNvSpPr/>
          <p:nvPr/>
        </p:nvSpPr>
        <p:spPr>
          <a:xfrm>
            <a:off x="4219575" y="2646363"/>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20884" name="Rectángulo 9"/>
          <p:cNvSpPr>
            <a:spLocks noChangeArrowheads="1"/>
          </p:cNvSpPr>
          <p:nvPr/>
        </p:nvSpPr>
        <p:spPr bwMode="auto">
          <a:xfrm>
            <a:off x="4457700" y="2636838"/>
            <a:ext cx="3794125" cy="244475"/>
          </a:xfrm>
          <a:prstGeom prst="rect">
            <a:avLst/>
          </a:prstGeom>
          <a:noFill/>
          <a:ln w="9525">
            <a:noFill/>
            <a:miter lim="800000"/>
            <a:headEnd/>
            <a:tailEnd/>
          </a:ln>
        </p:spPr>
        <p:txBody>
          <a:bodyPr>
            <a:spAutoFit/>
          </a:bodyPr>
          <a:lstStyle/>
          <a:p>
            <a:r>
              <a:rPr lang="es-ES_tradnl" sz="1000">
                <a:solidFill>
                  <a:srgbClr val="7F7F7F"/>
                </a:solidFill>
                <a:cs typeface="Arial" charset="0"/>
              </a:rPr>
              <a:t>Se usa como librería complementaria de Backbone</a:t>
            </a:r>
            <a:endParaRPr lang="es-ES" sz="1000">
              <a:solidFill>
                <a:srgbClr val="7F7F7F"/>
              </a:solidFill>
              <a:cs typeface="Arial" charset="0"/>
            </a:endParaRPr>
          </a:p>
        </p:txBody>
      </p:sp>
      <p:sp>
        <p:nvSpPr>
          <p:cNvPr id="120885" name="Rectángulo 20"/>
          <p:cNvSpPr>
            <a:spLocks noChangeArrowheads="1"/>
          </p:cNvSpPr>
          <p:nvPr/>
        </p:nvSpPr>
        <p:spPr bwMode="auto">
          <a:xfrm>
            <a:off x="4475163" y="4551363"/>
            <a:ext cx="3794125" cy="244475"/>
          </a:xfrm>
          <a:prstGeom prst="rect">
            <a:avLst/>
          </a:prstGeom>
          <a:noFill/>
          <a:ln w="9525">
            <a:noFill/>
            <a:miter lim="800000"/>
            <a:headEnd/>
            <a:tailEnd/>
          </a:ln>
        </p:spPr>
        <p:txBody>
          <a:bodyPr>
            <a:spAutoFit/>
          </a:bodyPr>
          <a:lstStyle/>
          <a:p>
            <a:r>
              <a:rPr lang="es-ES_tradnl" sz="1000">
                <a:solidFill>
                  <a:srgbClr val="7F7F7F"/>
                </a:solidFill>
                <a:cs typeface="Arial" charset="0"/>
              </a:rPr>
              <a:t>Framework ligero y sencillo de usar</a:t>
            </a:r>
            <a:endParaRPr lang="es-ES" sz="1000">
              <a:solidFill>
                <a:srgbClr val="7F7F7F"/>
              </a:solidFill>
              <a:cs typeface="Arial" charset="0"/>
            </a:endParaRPr>
          </a:p>
        </p:txBody>
      </p:sp>
      <p:sp>
        <p:nvSpPr>
          <p:cNvPr id="11" name="Elipse 21"/>
          <p:cNvSpPr/>
          <p:nvPr/>
        </p:nvSpPr>
        <p:spPr>
          <a:xfrm>
            <a:off x="4230688" y="4564063"/>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20887" name="Rectángulo 22"/>
          <p:cNvSpPr>
            <a:spLocks noChangeArrowheads="1"/>
          </p:cNvSpPr>
          <p:nvPr/>
        </p:nvSpPr>
        <p:spPr bwMode="auto">
          <a:xfrm>
            <a:off x="4475163" y="4764088"/>
            <a:ext cx="4211637" cy="244475"/>
          </a:xfrm>
          <a:prstGeom prst="rect">
            <a:avLst/>
          </a:prstGeom>
          <a:noFill/>
          <a:ln w="9525">
            <a:noFill/>
            <a:miter lim="800000"/>
            <a:headEnd/>
            <a:tailEnd/>
          </a:ln>
        </p:spPr>
        <p:txBody>
          <a:bodyPr>
            <a:spAutoFit/>
          </a:bodyPr>
          <a:lstStyle/>
          <a:p>
            <a:r>
              <a:rPr lang="es-ES_tradnl" sz="1000">
                <a:solidFill>
                  <a:srgbClr val="7F7F7F"/>
                </a:solidFill>
                <a:cs typeface="Arial" charset="0"/>
              </a:rPr>
              <a:t>Se basa en tres capas, Modelo-Vista-Controlador</a:t>
            </a:r>
            <a:endParaRPr lang="es-ES" sz="1000">
              <a:solidFill>
                <a:srgbClr val="7F7F7F"/>
              </a:solidFill>
              <a:cs typeface="Arial" charset="0"/>
            </a:endParaRPr>
          </a:p>
        </p:txBody>
      </p:sp>
      <p:sp>
        <p:nvSpPr>
          <p:cNvPr id="12" name="Elipse 23"/>
          <p:cNvSpPr/>
          <p:nvPr/>
        </p:nvSpPr>
        <p:spPr>
          <a:xfrm>
            <a:off x="4230688" y="4776788"/>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20889" name="Rectángulo 22"/>
          <p:cNvSpPr>
            <a:spLocks noChangeArrowheads="1"/>
          </p:cNvSpPr>
          <p:nvPr/>
        </p:nvSpPr>
        <p:spPr bwMode="auto">
          <a:xfrm>
            <a:off x="4475163" y="3763963"/>
            <a:ext cx="4211637" cy="244475"/>
          </a:xfrm>
          <a:prstGeom prst="rect">
            <a:avLst/>
          </a:prstGeom>
          <a:noFill/>
          <a:ln w="9525">
            <a:noFill/>
            <a:miter lim="800000"/>
            <a:headEnd/>
            <a:tailEnd/>
          </a:ln>
        </p:spPr>
        <p:txBody>
          <a:bodyPr>
            <a:spAutoFit/>
          </a:bodyPr>
          <a:lstStyle/>
          <a:p>
            <a:r>
              <a:rPr lang="es-ES_tradnl" sz="1000">
                <a:solidFill>
                  <a:srgbClr val="7F7F7F"/>
                </a:solidFill>
                <a:cs typeface="Arial" charset="0"/>
              </a:rPr>
              <a:t>Undescore es la corbata para jQuery, y los tirantes para backbone</a:t>
            </a:r>
            <a:endParaRPr lang="es-ES" sz="1000">
              <a:solidFill>
                <a:srgbClr val="7F7F7F"/>
              </a:solidFill>
              <a:cs typeface="Arial" charset="0"/>
            </a:endParaRPr>
          </a:p>
        </p:txBody>
      </p:sp>
      <p:sp>
        <p:nvSpPr>
          <p:cNvPr id="14" name="Elipse 23"/>
          <p:cNvSpPr/>
          <p:nvPr/>
        </p:nvSpPr>
        <p:spPr>
          <a:xfrm>
            <a:off x="4230688" y="3776663"/>
            <a:ext cx="180975" cy="179387"/>
          </a:xfrm>
          <a:prstGeom prst="ellips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p:cNvSpPr txBox="1">
            <a:spLocks/>
          </p:cNvSpPr>
          <p:nvPr/>
        </p:nvSpPr>
        <p:spPr>
          <a:xfrm>
            <a:off x="457200" y="1600200"/>
            <a:ext cx="8229600" cy="690563"/>
          </a:xfrm>
          <a:prstGeom prst="rect">
            <a:avLst/>
          </a:prstGeom>
        </p:spPr>
        <p:txBody>
          <a:bodyPr>
            <a:normAutofit/>
          </a:bodyPr>
          <a:lstStyle/>
          <a:p>
            <a:pPr algn="r">
              <a:spcBef>
                <a:spcPct val="20000"/>
              </a:spcBef>
              <a:buFont typeface="Arial" charset="0"/>
              <a:buNone/>
            </a:pPr>
            <a:r>
              <a:rPr lang="es-ES" sz="2800">
                <a:solidFill>
                  <a:srgbClr val="404040"/>
                </a:solidFill>
                <a:latin typeface="Nexa Light"/>
                <a:ea typeface="Nexa Light"/>
                <a:cs typeface="Nexa Light"/>
              </a:rPr>
              <a:t>jQuery</a:t>
            </a:r>
          </a:p>
        </p:txBody>
      </p:sp>
      <p:sp>
        <p:nvSpPr>
          <p:cNvPr id="3" name="Rectángulo 2"/>
          <p:cNvSpPr/>
          <p:nvPr/>
        </p:nvSpPr>
        <p:spPr>
          <a:xfrm>
            <a:off x="457200" y="2082800"/>
            <a:ext cx="8229600" cy="2292350"/>
          </a:xfrm>
          <a:prstGeom prst="rect">
            <a:avLst/>
          </a:prstGeom>
        </p:spPr>
        <p:txBody>
          <a:bodyPr>
            <a:spAutoFit/>
          </a:bodyPr>
          <a:lstStyle/>
          <a:p>
            <a:pPr algn="r"/>
            <a:r>
              <a:rPr lang="en-US" sz="1600">
                <a:solidFill>
                  <a:srgbClr val="595959"/>
                </a:solidFill>
                <a:latin typeface="Nexa Light"/>
                <a:ea typeface="Nexa Light"/>
                <a:cs typeface="Nexa Light"/>
              </a:rPr>
              <a:t>jQuery y su relación con el DOM</a:t>
            </a:r>
          </a:p>
          <a:p>
            <a:pPr algn="r"/>
            <a:r>
              <a:rPr lang="en-US" sz="1600">
                <a:solidFill>
                  <a:srgbClr val="595959"/>
                </a:solidFill>
                <a:latin typeface="Nexa Light"/>
                <a:ea typeface="Nexa Light"/>
                <a:cs typeface="Nexa Light"/>
              </a:rPr>
              <a:t>¿Qué es jQuery?</a:t>
            </a:r>
          </a:p>
          <a:p>
            <a:pPr algn="r"/>
            <a:r>
              <a:rPr lang="en-US" sz="1600">
                <a:solidFill>
                  <a:srgbClr val="595959"/>
                </a:solidFill>
                <a:latin typeface="Nexa Light"/>
                <a:ea typeface="Nexa Light"/>
                <a:cs typeface="Nexa Light"/>
              </a:rPr>
              <a:t>Selectores</a:t>
            </a:r>
          </a:p>
          <a:p>
            <a:pPr algn="r"/>
            <a:r>
              <a:rPr lang="en-US" sz="1600">
                <a:solidFill>
                  <a:srgbClr val="595959"/>
                </a:solidFill>
                <a:latin typeface="Nexa Light"/>
                <a:ea typeface="Nexa Light"/>
                <a:cs typeface="Nexa Light"/>
              </a:rPr>
              <a:t>Modificación de selectores</a:t>
            </a:r>
          </a:p>
          <a:p>
            <a:pPr algn="r"/>
            <a:r>
              <a:rPr lang="en-US" sz="1600">
                <a:solidFill>
                  <a:srgbClr val="595959"/>
                </a:solidFill>
                <a:latin typeface="Nexa Light"/>
                <a:ea typeface="Nexa Light"/>
                <a:cs typeface="Nexa Light"/>
              </a:rPr>
              <a:t>Navegación por el DOM</a:t>
            </a:r>
          </a:p>
          <a:p>
            <a:pPr algn="r"/>
            <a:r>
              <a:rPr lang="en-US" sz="1600">
                <a:solidFill>
                  <a:srgbClr val="595959"/>
                </a:solidFill>
                <a:latin typeface="Nexa Light"/>
                <a:ea typeface="Nexa Light"/>
                <a:cs typeface="Nexa Light"/>
              </a:rPr>
              <a:t>Modificación de elementos de DOM</a:t>
            </a:r>
          </a:p>
          <a:p>
            <a:pPr algn="r"/>
            <a:r>
              <a:rPr lang="en-US" sz="1600">
                <a:solidFill>
                  <a:srgbClr val="595959"/>
                </a:solidFill>
                <a:latin typeface="Nexa Light"/>
                <a:ea typeface="Nexa Light"/>
                <a:cs typeface="Nexa Light"/>
              </a:rPr>
              <a:t>Métodos jQuery</a:t>
            </a:r>
          </a:p>
          <a:p>
            <a:pPr algn="r"/>
            <a:r>
              <a:rPr lang="en-US" sz="1600">
                <a:solidFill>
                  <a:srgbClr val="595959"/>
                </a:solidFill>
                <a:latin typeface="Nexa Light"/>
                <a:ea typeface="Nexa Light"/>
                <a:cs typeface="Nexa Light"/>
              </a:rPr>
              <a:t>Eventos</a:t>
            </a:r>
          </a:p>
          <a:p>
            <a:pPr algn="r"/>
            <a:r>
              <a:rPr lang="en-US" sz="1600">
                <a:solidFill>
                  <a:srgbClr val="595959"/>
                </a:solidFill>
                <a:latin typeface="Nexa Light"/>
                <a:ea typeface="Nexa Light"/>
                <a:cs typeface="Nexa Light"/>
              </a:rPr>
              <a:t>Efectos</a:t>
            </a:r>
            <a:endParaRPr lang="es-ES" sz="1600">
              <a:solidFill>
                <a:srgbClr val="595959"/>
              </a:solidFill>
              <a:latin typeface="Nexa Light"/>
              <a:ea typeface="Nexa Light"/>
              <a:cs typeface="Nexa Light"/>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7" name="Picture 7" descr="dom_tree"/>
          <p:cNvPicPr>
            <a:picLocks noChangeAspect="1" noChangeArrowheads="1"/>
          </p:cNvPicPr>
          <p:nvPr/>
        </p:nvPicPr>
        <p:blipFill>
          <a:blip r:embed="rId2"/>
          <a:srcRect/>
          <a:stretch>
            <a:fillRect/>
          </a:stretch>
        </p:blipFill>
        <p:spPr bwMode="auto">
          <a:xfrm>
            <a:off x="581025" y="2851150"/>
            <a:ext cx="5686425" cy="2965450"/>
          </a:xfrm>
          <a:prstGeom prst="rect">
            <a:avLst/>
          </a:prstGeom>
          <a:noFill/>
        </p:spPr>
      </p:pic>
      <p:sp>
        <p:nvSpPr>
          <p:cNvPr id="3"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jQuery y su relación con el DOM</a:t>
            </a:r>
          </a:p>
        </p:txBody>
      </p:sp>
      <p:sp>
        <p:nvSpPr>
          <p:cNvPr id="4" name="Rectángulo 3"/>
          <p:cNvSpPr/>
          <p:nvPr/>
        </p:nvSpPr>
        <p:spPr>
          <a:xfrm>
            <a:off x="457200" y="1155700"/>
            <a:ext cx="8229600" cy="517525"/>
          </a:xfrm>
          <a:prstGeom prst="rect">
            <a:avLst/>
          </a:prstGeom>
        </p:spPr>
        <p:txBody>
          <a:bodyPr>
            <a:spAutoFit/>
          </a:bodyPr>
          <a:lstStyle/>
          <a:p>
            <a:r>
              <a:rPr lang="en-US" sz="1400">
                <a:solidFill>
                  <a:srgbClr val="595959"/>
                </a:solidFill>
                <a:latin typeface="Nexa Light"/>
                <a:ea typeface="Nexa Light"/>
                <a:cs typeface="Nexa Light"/>
              </a:rPr>
              <a:t>Document Object Model es un modelo estandar que proporciona un conjunto de objetos para documentos HTML. Define la manera en que los objetos y elementos se relacionan en un documento.</a:t>
            </a:r>
            <a:endParaRPr lang="es-ES" sz="1400">
              <a:solidFill>
                <a:srgbClr val="595959"/>
              </a:solidFill>
              <a:latin typeface="Nexa Light"/>
              <a:ea typeface="Nexa Light"/>
              <a:cs typeface="Nexa Light"/>
            </a:endParaRPr>
          </a:p>
        </p:txBody>
      </p:sp>
      <p:sp>
        <p:nvSpPr>
          <p:cNvPr id="5" name="Rectángulo 4"/>
          <p:cNvSpPr/>
          <p:nvPr/>
        </p:nvSpPr>
        <p:spPr>
          <a:xfrm>
            <a:off x="5713413" y="3327400"/>
            <a:ext cx="2687637" cy="1270000"/>
          </a:xfrm>
          <a:prstGeom prst="rect">
            <a:avLst/>
          </a:prstGeom>
        </p:spPr>
        <p:txBody>
          <a:bodyPr>
            <a:spAutoFit/>
          </a:bodyPr>
          <a:lstStyle/>
          <a:p>
            <a:r>
              <a:rPr lang="en-US" sz="1100" b="1" i="1">
                <a:solidFill>
                  <a:srgbClr val="7F7F7F"/>
                </a:solidFill>
                <a:latin typeface="Nexa Light"/>
                <a:cs typeface="Arial" charset="0"/>
              </a:rPr>
              <a:t>&lt;div class=</a:t>
            </a:r>
            <a:r>
              <a:rPr lang="en-US" sz="1100" b="1" i="1">
                <a:solidFill>
                  <a:srgbClr val="7F7F7F"/>
                </a:solidFill>
                <a:latin typeface="Arial"/>
                <a:cs typeface="Arial" charset="0"/>
              </a:rPr>
              <a:t>“</a:t>
            </a:r>
            <a:r>
              <a:rPr lang="en-US" sz="1100" b="1" i="1">
                <a:solidFill>
                  <a:srgbClr val="7F7F7F"/>
                </a:solidFill>
                <a:latin typeface="Nexa Light"/>
                <a:cs typeface="Arial" charset="0"/>
              </a:rPr>
              <a:t>ayuda</a:t>
            </a:r>
            <a:r>
              <a:rPr lang="en-US" sz="1100" b="1" i="1">
                <a:solidFill>
                  <a:srgbClr val="7F7F7F"/>
                </a:solidFill>
                <a:latin typeface="Arial"/>
                <a:cs typeface="Arial" charset="0"/>
              </a:rPr>
              <a:t>”</a:t>
            </a:r>
            <a:r>
              <a:rPr lang="en-US" sz="1100" b="1" i="1">
                <a:solidFill>
                  <a:srgbClr val="7F7F7F"/>
                </a:solidFill>
                <a:latin typeface="Nexa Light"/>
                <a:cs typeface="Arial" charset="0"/>
              </a:rPr>
              <a:t>&gt;</a:t>
            </a:r>
            <a:r>
              <a:rPr lang="en-US" sz="1100" b="1" i="1">
                <a:solidFill>
                  <a:srgbClr val="7F7F7F"/>
                </a:solidFill>
                <a:latin typeface="Arial"/>
                <a:cs typeface="Arial" charset="0"/>
              </a:rPr>
              <a:t>…</a:t>
            </a:r>
            <a:r>
              <a:rPr lang="en-US" sz="1100" b="1" i="1">
                <a:solidFill>
                  <a:srgbClr val="7F7F7F"/>
                </a:solidFill>
                <a:latin typeface="Nexa Light"/>
                <a:cs typeface="Arial" charset="0"/>
              </a:rPr>
              <a:t>&lt;/div&gt;</a:t>
            </a:r>
          </a:p>
          <a:p>
            <a:endParaRPr lang="en-US" sz="1100">
              <a:solidFill>
                <a:srgbClr val="7F7F7F"/>
              </a:solidFill>
              <a:cs typeface="Arial" charset="0"/>
            </a:endParaRPr>
          </a:p>
          <a:p>
            <a:r>
              <a:rPr lang="en-US" sz="1100">
                <a:solidFill>
                  <a:srgbClr val="7F7F7F"/>
                </a:solidFill>
                <a:cs typeface="Arial" charset="0"/>
              </a:rPr>
              <a:t>Pasa a ser</a:t>
            </a:r>
          </a:p>
          <a:p>
            <a:endParaRPr lang="en-US" sz="1100">
              <a:solidFill>
                <a:srgbClr val="7F7F7F"/>
              </a:solidFill>
              <a:cs typeface="Arial" charset="0"/>
            </a:endParaRPr>
          </a:p>
          <a:p>
            <a:r>
              <a:rPr lang="en-US" sz="1100" b="1" i="1">
                <a:solidFill>
                  <a:srgbClr val="7F7F7F"/>
                </a:solidFill>
                <a:latin typeface="Nexa Light"/>
                <a:cs typeface="Arial" charset="0"/>
              </a:rPr>
              <a:t>Document.div[0]</a:t>
            </a:r>
          </a:p>
          <a:p>
            <a:r>
              <a:rPr lang="en-US" sz="1100" b="1" i="1">
                <a:solidFill>
                  <a:srgbClr val="7F7F7F"/>
                </a:solidFill>
                <a:latin typeface="Nexa Light"/>
                <a:cs typeface="Arial" charset="0"/>
              </a:rPr>
              <a:t>Document.div[</a:t>
            </a:r>
            <a:r>
              <a:rPr lang="en-US" sz="1100" b="1" i="1">
                <a:solidFill>
                  <a:srgbClr val="7F7F7F"/>
                </a:solidFill>
                <a:latin typeface="Arial"/>
                <a:cs typeface="Arial" charset="0"/>
              </a:rPr>
              <a:t>‘</a:t>
            </a:r>
            <a:r>
              <a:rPr lang="en-US" sz="1100" b="1" i="1">
                <a:solidFill>
                  <a:srgbClr val="7F7F7F"/>
                </a:solidFill>
                <a:latin typeface="Nexa Light"/>
                <a:cs typeface="Arial" charset="0"/>
              </a:rPr>
              <a:t>ayuda</a:t>
            </a:r>
            <a:r>
              <a:rPr lang="en-US" sz="1100" b="1" i="1">
                <a:solidFill>
                  <a:srgbClr val="7F7F7F"/>
                </a:solidFill>
                <a:latin typeface="Arial"/>
                <a:cs typeface="Arial" charset="0"/>
              </a:rPr>
              <a:t>’</a:t>
            </a:r>
            <a:r>
              <a:rPr lang="en-US" sz="1100" b="1" i="1">
                <a:solidFill>
                  <a:srgbClr val="7F7F7F"/>
                </a:solidFill>
                <a:latin typeface="Nexa Light"/>
                <a:cs typeface="Arial" charset="0"/>
              </a:rPr>
              <a:t>]</a:t>
            </a:r>
          </a:p>
          <a:p>
            <a:r>
              <a:rPr lang="en-US" sz="1100" b="1" i="1">
                <a:solidFill>
                  <a:srgbClr val="7F7F7F"/>
                </a:solidFill>
                <a:latin typeface="Nexa Light"/>
                <a:cs typeface="Arial" charset="0"/>
              </a:rPr>
              <a:t>Documento.div.ayuda</a:t>
            </a:r>
            <a:endParaRPr lang="es-ES" sz="1100" b="1" i="1">
              <a:solidFill>
                <a:srgbClr val="7F7F7F"/>
              </a:solidFill>
              <a:latin typeface="Nexa Light"/>
              <a:cs typeface="Arial" charset="0"/>
            </a:endParaRPr>
          </a:p>
        </p:txBody>
      </p:sp>
      <p:sp>
        <p:nvSpPr>
          <p:cNvPr id="40965" name="Rectángulo 5"/>
          <p:cNvSpPr>
            <a:spLocks noChangeArrowheads="1"/>
          </p:cNvSpPr>
          <p:nvPr/>
        </p:nvSpPr>
        <p:spPr bwMode="auto">
          <a:xfrm>
            <a:off x="5689600" y="2182813"/>
            <a:ext cx="2500313" cy="1190625"/>
          </a:xfrm>
          <a:prstGeom prst="rect">
            <a:avLst/>
          </a:prstGeom>
          <a:noFill/>
          <a:ln w="9525">
            <a:noFill/>
            <a:miter lim="800000"/>
            <a:headEnd/>
            <a:tailEnd/>
          </a:ln>
        </p:spPr>
        <p:txBody>
          <a:bodyPr>
            <a:spAutoFit/>
          </a:bodyPr>
          <a:lstStyle/>
          <a:p>
            <a:r>
              <a:rPr lang="es-ES">
                <a:solidFill>
                  <a:srgbClr val="D1D426"/>
                </a:solidFill>
                <a:latin typeface="Nexa Light"/>
                <a:ea typeface="Nexa Light"/>
                <a:cs typeface="Nexa Light"/>
              </a:rPr>
              <a:t>TRANFORMA HTML A OBJETOS PARA PODER MANEJARLOS</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Ejemplo de jQuery y su relación con el DOM</a:t>
            </a:r>
          </a:p>
        </p:txBody>
      </p:sp>
      <p:sp>
        <p:nvSpPr>
          <p:cNvPr id="5" name="Rectángulo 4"/>
          <p:cNvSpPr/>
          <p:nvPr/>
        </p:nvSpPr>
        <p:spPr>
          <a:xfrm>
            <a:off x="611188" y="2125638"/>
            <a:ext cx="7345362" cy="3801040"/>
          </a:xfrm>
          <a:prstGeom prst="rect">
            <a:avLst/>
          </a:prstGeom>
        </p:spPr>
        <p:txBody>
          <a:bodyPr>
            <a:spAutoFit/>
          </a:bodyPr>
          <a:lstStyle/>
          <a:p>
            <a:r>
              <a:rPr lang="es-ES" sz="1100" b="1" i="1" dirty="0" err="1">
                <a:solidFill>
                  <a:srgbClr val="7F7F7F"/>
                </a:solidFill>
                <a:latin typeface="Nexa Light"/>
                <a:cs typeface="Arial" charset="0"/>
              </a:rPr>
              <a:t>document.getElement</a:t>
            </a:r>
            <a:r>
              <a:rPr lang="es-ES" sz="1100" b="1" i="1" dirty="0">
                <a:solidFill>
                  <a:srgbClr val="7F7F7F"/>
                </a:solidFill>
                <a:latin typeface="Nexa Light"/>
                <a:cs typeface="Arial" charset="0"/>
              </a:rPr>
              <a:t>(</a:t>
            </a:r>
            <a:r>
              <a:rPr lang="es-ES" sz="1100" b="1" i="1" dirty="0">
                <a:solidFill>
                  <a:srgbClr val="7F7F7F"/>
                </a:solidFill>
                <a:latin typeface="Arial"/>
                <a:cs typeface="Arial" charset="0"/>
              </a:rPr>
              <a:t>‘</a:t>
            </a:r>
            <a:r>
              <a:rPr lang="es-ES" sz="1100" b="1" i="1" dirty="0">
                <a:solidFill>
                  <a:srgbClr val="7F7F7F"/>
                </a:solidFill>
                <a:latin typeface="Nexa Light"/>
                <a:cs typeface="Arial" charset="0"/>
              </a:rPr>
              <a:t>#</a:t>
            </a:r>
            <a:r>
              <a:rPr lang="es-ES" sz="1100" b="1" i="1" dirty="0" err="1">
                <a:solidFill>
                  <a:srgbClr val="7F7F7F"/>
                </a:solidFill>
                <a:latin typeface="Nexa Light"/>
                <a:cs typeface="Arial" charset="0"/>
              </a:rPr>
              <a:t>hplogo</a:t>
            </a:r>
            <a:r>
              <a:rPr lang="es-ES" sz="1100" b="1" i="1" dirty="0">
                <a:solidFill>
                  <a:srgbClr val="7F7F7F"/>
                </a:solidFill>
                <a:latin typeface="Arial"/>
                <a:cs typeface="Arial" charset="0"/>
              </a:rPr>
              <a:t>’</a:t>
            </a:r>
            <a:r>
              <a:rPr lang="es-ES" sz="1100" b="1" i="1" dirty="0">
                <a:solidFill>
                  <a:srgbClr val="7F7F7F"/>
                </a:solidFill>
                <a:latin typeface="Nexa Light"/>
                <a:cs typeface="Arial" charset="0"/>
              </a:rPr>
              <a:t>);</a:t>
            </a:r>
          </a:p>
          <a:p>
            <a:endParaRPr lang="es-ES" sz="1100" b="1" i="1" dirty="0">
              <a:solidFill>
                <a:srgbClr val="7F7F7F"/>
              </a:solidFill>
              <a:latin typeface="Nexa Light"/>
              <a:cs typeface="Arial" charset="0"/>
            </a:endParaRPr>
          </a:p>
          <a:p>
            <a:r>
              <a:rPr lang="es-ES" sz="1100" b="1" i="1" dirty="0">
                <a:solidFill>
                  <a:srgbClr val="D1D426"/>
                </a:solidFill>
                <a:latin typeface="Nexa Light"/>
                <a:cs typeface="Arial" charset="0"/>
              </a:rPr>
              <a:t>$(</a:t>
            </a:r>
            <a:r>
              <a:rPr lang="es-ES" sz="1100" b="1" i="1" dirty="0">
                <a:solidFill>
                  <a:srgbClr val="D1D426"/>
                </a:solidFill>
                <a:latin typeface="Arial"/>
                <a:cs typeface="Arial" charset="0"/>
              </a:rPr>
              <a:t>‘</a:t>
            </a:r>
            <a:r>
              <a:rPr lang="es-ES" sz="1100" b="1" i="1" dirty="0" err="1">
                <a:solidFill>
                  <a:srgbClr val="D1D426"/>
                </a:solidFill>
                <a:latin typeface="Nexa Light"/>
                <a:cs typeface="Arial" charset="0"/>
              </a:rPr>
              <a:t>hplogo</a:t>
            </a:r>
            <a:r>
              <a:rPr lang="es-ES" sz="1100" b="1" i="1" dirty="0">
                <a:solidFill>
                  <a:srgbClr val="D1D426"/>
                </a:solidFill>
                <a:latin typeface="Arial"/>
                <a:cs typeface="Arial" charset="0"/>
              </a:rPr>
              <a:t>’</a:t>
            </a:r>
            <a:r>
              <a:rPr lang="es-ES" sz="1100" b="1" i="1" dirty="0">
                <a:solidFill>
                  <a:srgbClr val="D1D426"/>
                </a:solidFill>
                <a:latin typeface="Nexa Light"/>
                <a:cs typeface="Arial" charset="0"/>
              </a:rPr>
              <a:t>);</a:t>
            </a:r>
          </a:p>
          <a:p>
            <a:endParaRPr lang="es-ES" sz="1100" b="1" i="1" dirty="0">
              <a:solidFill>
                <a:srgbClr val="D1D426"/>
              </a:solidFill>
              <a:latin typeface="Nexa Light"/>
              <a:cs typeface="Arial" charset="0"/>
            </a:endParaRPr>
          </a:p>
          <a:p>
            <a:endParaRPr lang="es-ES" sz="1100" b="1" i="1" dirty="0">
              <a:solidFill>
                <a:srgbClr val="D1D426"/>
              </a:solidFill>
              <a:latin typeface="Nexa Light"/>
              <a:cs typeface="Arial" charset="0"/>
            </a:endParaRPr>
          </a:p>
          <a:p>
            <a:endParaRPr lang="es-ES" sz="1100" b="1" i="1" dirty="0">
              <a:solidFill>
                <a:srgbClr val="D1D426"/>
              </a:solidFill>
              <a:latin typeface="Nexa Light"/>
              <a:cs typeface="Arial" charset="0"/>
            </a:endParaRPr>
          </a:p>
          <a:p>
            <a:r>
              <a:rPr lang="es-ES" sz="1100" b="1" i="1" dirty="0" err="1">
                <a:solidFill>
                  <a:srgbClr val="7F7F7F"/>
                </a:solidFill>
                <a:latin typeface="Nexa Light"/>
                <a:cs typeface="Arial" charset="0"/>
              </a:rPr>
              <a:t>document.getElementById</a:t>
            </a:r>
            <a:r>
              <a:rPr lang="es-ES" sz="1100" b="1" i="1" dirty="0">
                <a:solidFill>
                  <a:srgbClr val="7F7F7F"/>
                </a:solidFill>
                <a:latin typeface="Nexa Light"/>
                <a:cs typeface="Arial" charset="0"/>
              </a:rPr>
              <a:t>('</a:t>
            </a:r>
            <a:r>
              <a:rPr lang="es-ES" sz="1100" b="1" i="1" dirty="0" err="1">
                <a:solidFill>
                  <a:srgbClr val="7F7F7F"/>
                </a:solidFill>
                <a:latin typeface="Nexa Light"/>
                <a:cs typeface="Arial" charset="0"/>
              </a:rPr>
              <a:t>hplogo</a:t>
            </a:r>
            <a:r>
              <a:rPr lang="es-ES" sz="1100" b="1" i="1" dirty="0">
                <a:solidFill>
                  <a:srgbClr val="7F7F7F"/>
                </a:solidFill>
                <a:latin typeface="Nexa Light"/>
                <a:cs typeface="Arial" charset="0"/>
              </a:rPr>
              <a:t>').</a:t>
            </a:r>
            <a:r>
              <a:rPr lang="es-ES" sz="1100" b="1" i="1" dirty="0" err="1">
                <a:solidFill>
                  <a:srgbClr val="7F7F7F"/>
                </a:solidFill>
                <a:latin typeface="Nexa Light"/>
                <a:cs typeface="Arial" charset="0"/>
              </a:rPr>
              <a:t>style.background</a:t>
            </a:r>
            <a:r>
              <a:rPr lang="es-ES" sz="1100" b="1" i="1" dirty="0">
                <a:solidFill>
                  <a:srgbClr val="7F7F7F"/>
                </a:solidFill>
                <a:latin typeface="Nexa Light"/>
                <a:cs typeface="Arial" charset="0"/>
              </a:rPr>
              <a:t>="</a:t>
            </a:r>
            <a:r>
              <a:rPr lang="es-ES" sz="1100" b="1" i="1" dirty="0" err="1">
                <a:solidFill>
                  <a:srgbClr val="7F7F7F"/>
                </a:solidFill>
                <a:latin typeface="Nexa Light"/>
                <a:cs typeface="Arial" charset="0"/>
              </a:rPr>
              <a:t>url</a:t>
            </a:r>
            <a:r>
              <a:rPr lang="es-ES" sz="1100" b="1" i="1" dirty="0">
                <a:solidFill>
                  <a:srgbClr val="7F7F7F"/>
                </a:solidFill>
                <a:latin typeface="Nexa Light"/>
                <a:cs typeface="Arial" charset="0"/>
              </a:rPr>
              <a:t>(http://</a:t>
            </a:r>
            <a:r>
              <a:rPr lang="es-ES" sz="1100" b="1" i="1" dirty="0" err="1">
                <a:solidFill>
                  <a:srgbClr val="7F7F7F"/>
                </a:solidFill>
                <a:latin typeface="Nexa Light"/>
                <a:cs typeface="Arial" charset="0"/>
              </a:rPr>
              <a:t>www.beeva.com</a:t>
            </a:r>
            <a:r>
              <a:rPr lang="es-ES" sz="1100" b="1" i="1" dirty="0">
                <a:solidFill>
                  <a:srgbClr val="7F7F7F"/>
                </a:solidFill>
                <a:latin typeface="Nexa Light"/>
                <a:cs typeface="Arial" charset="0"/>
              </a:rPr>
              <a:t>/</a:t>
            </a:r>
            <a:r>
              <a:rPr lang="es-ES" sz="1100" b="1" i="1" dirty="0" err="1">
                <a:solidFill>
                  <a:srgbClr val="7F7F7F"/>
                </a:solidFill>
                <a:latin typeface="Nexa Light"/>
                <a:cs typeface="Arial" charset="0"/>
              </a:rPr>
              <a:t>fileadmin</a:t>
            </a:r>
            <a:r>
              <a:rPr lang="es-ES" sz="1100" b="1" i="1" dirty="0">
                <a:solidFill>
                  <a:srgbClr val="7F7F7F"/>
                </a:solidFill>
                <a:latin typeface="Nexa Light"/>
                <a:cs typeface="Arial" charset="0"/>
              </a:rPr>
              <a:t>/</a:t>
            </a:r>
            <a:r>
              <a:rPr lang="es-ES" sz="1100" b="1" i="1" dirty="0" err="1">
                <a:solidFill>
                  <a:srgbClr val="7F7F7F"/>
                </a:solidFill>
                <a:latin typeface="Nexa Light"/>
                <a:cs typeface="Arial" charset="0"/>
              </a:rPr>
              <a:t>template</a:t>
            </a:r>
            <a:r>
              <a:rPr lang="es-ES" sz="1100" b="1" i="1" dirty="0">
                <a:solidFill>
                  <a:srgbClr val="7F7F7F"/>
                </a:solidFill>
                <a:latin typeface="Nexa Light"/>
                <a:cs typeface="Arial" charset="0"/>
              </a:rPr>
              <a:t>/</a:t>
            </a:r>
            <a:r>
              <a:rPr lang="es-ES" sz="1100" b="1" i="1" dirty="0" err="1">
                <a:solidFill>
                  <a:srgbClr val="7F7F7F"/>
                </a:solidFill>
                <a:latin typeface="Nexa Light"/>
                <a:cs typeface="Arial" charset="0"/>
              </a:rPr>
              <a:t>img</a:t>
            </a:r>
            <a:r>
              <a:rPr lang="es-ES" sz="1100" b="1" i="1" dirty="0">
                <a:solidFill>
                  <a:srgbClr val="7F7F7F"/>
                </a:solidFill>
                <a:latin typeface="Nexa Light"/>
                <a:cs typeface="Arial" charset="0"/>
              </a:rPr>
              <a:t>/logo-</a:t>
            </a:r>
            <a:r>
              <a:rPr lang="es-ES" sz="1100" b="1" i="1" dirty="0" err="1">
                <a:solidFill>
                  <a:srgbClr val="7F7F7F"/>
                </a:solidFill>
                <a:latin typeface="Nexa Light"/>
                <a:cs typeface="Arial" charset="0"/>
              </a:rPr>
              <a:t>header.png</a:t>
            </a:r>
            <a:r>
              <a:rPr lang="es-ES" sz="1100" b="1" i="1" dirty="0">
                <a:solidFill>
                  <a:srgbClr val="7F7F7F"/>
                </a:solidFill>
                <a:latin typeface="Nexa Light"/>
                <a:cs typeface="Arial" charset="0"/>
              </a:rPr>
              <a:t>) no-</a:t>
            </a:r>
            <a:r>
              <a:rPr lang="es-ES" sz="1100" b="1" i="1" dirty="0" err="1">
                <a:solidFill>
                  <a:srgbClr val="7F7F7F"/>
                </a:solidFill>
                <a:latin typeface="Nexa Light"/>
                <a:cs typeface="Arial" charset="0"/>
              </a:rPr>
              <a:t>repeat</a:t>
            </a:r>
            <a:r>
              <a:rPr lang="es-ES" sz="1100" b="1" i="1" dirty="0">
                <a:solidFill>
                  <a:srgbClr val="7F7F7F"/>
                </a:solidFill>
                <a:latin typeface="Nexa Light"/>
                <a:cs typeface="Arial" charset="0"/>
              </a:rPr>
              <a:t>"; </a:t>
            </a:r>
          </a:p>
          <a:p>
            <a:endParaRPr lang="es-ES" sz="1100" b="1" i="1" dirty="0">
              <a:solidFill>
                <a:srgbClr val="7F7F7F"/>
              </a:solidFill>
              <a:latin typeface="Nexa Light"/>
              <a:cs typeface="Arial" charset="0"/>
            </a:endParaRPr>
          </a:p>
          <a:p>
            <a:r>
              <a:rPr lang="es-ES" sz="1100" b="1" i="1" dirty="0">
                <a:solidFill>
                  <a:srgbClr val="D1D426"/>
                </a:solidFill>
                <a:latin typeface="Nexa Light"/>
                <a:cs typeface="Arial" charset="0"/>
              </a:rPr>
              <a:t>$('#</a:t>
            </a:r>
            <a:r>
              <a:rPr lang="es-ES" sz="1100" b="1" i="1" dirty="0" err="1">
                <a:solidFill>
                  <a:srgbClr val="D1D426"/>
                </a:solidFill>
                <a:latin typeface="Nexa Light"/>
                <a:cs typeface="Arial" charset="0"/>
              </a:rPr>
              <a:t>hplogo</a:t>
            </a:r>
            <a:r>
              <a:rPr lang="es-ES" sz="1100" b="1" i="1" dirty="0">
                <a:solidFill>
                  <a:srgbClr val="D1D426"/>
                </a:solidFill>
                <a:latin typeface="Nexa Light"/>
                <a:cs typeface="Arial" charset="0"/>
              </a:rPr>
              <a:t>').</a:t>
            </a:r>
            <a:r>
              <a:rPr lang="es-ES" sz="1100" b="1" i="1" dirty="0" err="1">
                <a:solidFill>
                  <a:srgbClr val="D1D426"/>
                </a:solidFill>
                <a:latin typeface="Nexa Light"/>
                <a:cs typeface="Arial" charset="0"/>
              </a:rPr>
              <a:t>css</a:t>
            </a:r>
            <a:r>
              <a:rPr lang="es-ES" sz="1100" b="1" i="1" dirty="0">
                <a:solidFill>
                  <a:srgbClr val="D1D426"/>
                </a:solidFill>
                <a:latin typeface="Nexa Light"/>
                <a:cs typeface="Arial" charset="0"/>
              </a:rPr>
              <a:t>('</a:t>
            </a:r>
            <a:r>
              <a:rPr lang="es-ES" sz="1100" b="1" i="1" dirty="0" err="1">
                <a:solidFill>
                  <a:srgbClr val="D1D426"/>
                </a:solidFill>
                <a:latin typeface="Nexa Light"/>
                <a:cs typeface="Arial" charset="0"/>
              </a:rPr>
              <a:t>background</a:t>
            </a:r>
            <a:r>
              <a:rPr lang="es-ES" sz="1100" b="1" i="1" dirty="0">
                <a:solidFill>
                  <a:srgbClr val="D1D426"/>
                </a:solidFill>
                <a:latin typeface="Nexa Light"/>
                <a:cs typeface="Arial" charset="0"/>
              </a:rPr>
              <a:t>', '</a:t>
            </a:r>
            <a:r>
              <a:rPr lang="es-ES" sz="1100" b="1" i="1" dirty="0" err="1">
                <a:solidFill>
                  <a:srgbClr val="D1D426"/>
                </a:solidFill>
                <a:latin typeface="Nexa Light"/>
                <a:cs typeface="Arial" charset="0"/>
              </a:rPr>
              <a:t>url</a:t>
            </a:r>
            <a:r>
              <a:rPr lang="es-ES" sz="1100" b="1" i="1" dirty="0">
                <a:solidFill>
                  <a:srgbClr val="D1D426"/>
                </a:solidFill>
                <a:latin typeface="Nexa Light"/>
                <a:cs typeface="Arial" charset="0"/>
              </a:rPr>
              <a:t>(http://</a:t>
            </a:r>
            <a:r>
              <a:rPr lang="es-ES" sz="1100" b="1" i="1" dirty="0" err="1">
                <a:solidFill>
                  <a:srgbClr val="D1D426"/>
                </a:solidFill>
                <a:latin typeface="Nexa Light"/>
                <a:cs typeface="Arial" charset="0"/>
              </a:rPr>
              <a:t>www.beeva.com</a:t>
            </a:r>
            <a:r>
              <a:rPr lang="es-ES" sz="1100" b="1" i="1" dirty="0">
                <a:solidFill>
                  <a:srgbClr val="D1D426"/>
                </a:solidFill>
                <a:latin typeface="Nexa Light"/>
                <a:cs typeface="Arial" charset="0"/>
              </a:rPr>
              <a:t>/</a:t>
            </a:r>
            <a:r>
              <a:rPr lang="es-ES" sz="1100" b="1" i="1" dirty="0" err="1">
                <a:solidFill>
                  <a:srgbClr val="D1D426"/>
                </a:solidFill>
                <a:latin typeface="Nexa Light"/>
                <a:cs typeface="Arial" charset="0"/>
              </a:rPr>
              <a:t>fileadmin</a:t>
            </a:r>
            <a:r>
              <a:rPr lang="es-ES" sz="1100" b="1" i="1" dirty="0">
                <a:solidFill>
                  <a:srgbClr val="D1D426"/>
                </a:solidFill>
                <a:latin typeface="Nexa Light"/>
                <a:cs typeface="Arial" charset="0"/>
              </a:rPr>
              <a:t>/</a:t>
            </a:r>
            <a:r>
              <a:rPr lang="es-ES" sz="1100" b="1" i="1" dirty="0" err="1">
                <a:solidFill>
                  <a:srgbClr val="D1D426"/>
                </a:solidFill>
                <a:latin typeface="Nexa Light"/>
                <a:cs typeface="Arial" charset="0"/>
              </a:rPr>
              <a:t>template</a:t>
            </a:r>
            <a:r>
              <a:rPr lang="es-ES" sz="1100" b="1" i="1" dirty="0">
                <a:solidFill>
                  <a:srgbClr val="D1D426"/>
                </a:solidFill>
                <a:latin typeface="Nexa Light"/>
                <a:cs typeface="Arial" charset="0"/>
              </a:rPr>
              <a:t>/</a:t>
            </a:r>
            <a:r>
              <a:rPr lang="es-ES" sz="1100" b="1" i="1" dirty="0" err="1">
                <a:solidFill>
                  <a:srgbClr val="D1D426"/>
                </a:solidFill>
                <a:latin typeface="Nexa Light"/>
                <a:cs typeface="Arial" charset="0"/>
              </a:rPr>
              <a:t>img</a:t>
            </a:r>
            <a:r>
              <a:rPr lang="es-ES" sz="1100" b="1" i="1" dirty="0">
                <a:solidFill>
                  <a:srgbClr val="D1D426"/>
                </a:solidFill>
                <a:latin typeface="Nexa Light"/>
                <a:cs typeface="Arial" charset="0"/>
              </a:rPr>
              <a:t>/logo-</a:t>
            </a:r>
            <a:r>
              <a:rPr lang="es-ES" sz="1100" b="1" i="1" dirty="0" err="1">
                <a:solidFill>
                  <a:srgbClr val="D1D426"/>
                </a:solidFill>
                <a:latin typeface="Nexa Light"/>
                <a:cs typeface="Arial" charset="0"/>
              </a:rPr>
              <a:t>header.png</a:t>
            </a:r>
            <a:r>
              <a:rPr lang="es-ES" sz="1100" b="1" i="1" dirty="0">
                <a:solidFill>
                  <a:srgbClr val="D1D426"/>
                </a:solidFill>
                <a:latin typeface="Nexa Light"/>
                <a:cs typeface="Arial" charset="0"/>
              </a:rPr>
              <a:t>) no-</a:t>
            </a:r>
            <a:r>
              <a:rPr lang="es-ES" sz="1100" b="1" i="1" dirty="0" err="1">
                <a:solidFill>
                  <a:srgbClr val="D1D426"/>
                </a:solidFill>
                <a:latin typeface="Nexa Light"/>
                <a:cs typeface="Arial" charset="0"/>
              </a:rPr>
              <a:t>repeat</a:t>
            </a:r>
            <a:r>
              <a:rPr lang="es-ES" sz="1100" b="1" i="1" dirty="0">
                <a:solidFill>
                  <a:srgbClr val="D1D426"/>
                </a:solidFill>
                <a:latin typeface="Nexa Light"/>
                <a:cs typeface="Arial" charset="0"/>
              </a:rPr>
              <a:t>');</a:t>
            </a:r>
            <a:r>
              <a:rPr lang="es-ES" dirty="0"/>
              <a:t> </a:t>
            </a:r>
          </a:p>
          <a:p>
            <a:r>
              <a:rPr lang="es-ES" sz="1100" b="1" i="1" dirty="0">
                <a:solidFill>
                  <a:srgbClr val="D1D426"/>
                </a:solidFill>
                <a:latin typeface="Nexa Light"/>
                <a:cs typeface="Arial" charset="0"/>
              </a:rPr>
              <a:t>$('#</a:t>
            </a:r>
            <a:r>
              <a:rPr lang="es-ES" sz="1100" b="1" i="1" dirty="0" err="1">
                <a:solidFill>
                  <a:srgbClr val="D1D426"/>
                </a:solidFill>
                <a:latin typeface="Nexa Light"/>
                <a:cs typeface="Arial" charset="0"/>
              </a:rPr>
              <a:t>hplogo</a:t>
            </a:r>
            <a:r>
              <a:rPr lang="es-ES" sz="1100" b="1" i="1" dirty="0">
                <a:solidFill>
                  <a:srgbClr val="D1D426"/>
                </a:solidFill>
                <a:latin typeface="Nexa Light"/>
                <a:cs typeface="Arial" charset="0"/>
              </a:rPr>
              <a:t>').</a:t>
            </a:r>
            <a:r>
              <a:rPr lang="es-ES" sz="1100" b="1" i="1" dirty="0" err="1">
                <a:solidFill>
                  <a:srgbClr val="D1D426"/>
                </a:solidFill>
                <a:latin typeface="Nexa Light"/>
                <a:cs typeface="Arial" charset="0"/>
              </a:rPr>
              <a:t>css</a:t>
            </a:r>
            <a:r>
              <a:rPr lang="es-ES" sz="1100" b="1" i="1" dirty="0">
                <a:solidFill>
                  <a:srgbClr val="D1D426"/>
                </a:solidFill>
                <a:latin typeface="Nexa Light"/>
                <a:cs typeface="Arial" charset="0"/>
              </a:rPr>
              <a:t>('</a:t>
            </a:r>
            <a:r>
              <a:rPr lang="es-ES" sz="1100" b="1" i="1" dirty="0" err="1">
                <a:solidFill>
                  <a:srgbClr val="D1D426"/>
                </a:solidFill>
                <a:latin typeface="Nexa Light"/>
                <a:cs typeface="Arial" charset="0"/>
              </a:rPr>
              <a:t>background</a:t>
            </a:r>
            <a:r>
              <a:rPr lang="es-ES" sz="1100" b="1" i="1" dirty="0">
                <a:solidFill>
                  <a:srgbClr val="D1D426"/>
                </a:solidFill>
                <a:latin typeface="Nexa Light"/>
                <a:cs typeface="Arial" charset="0"/>
              </a:rPr>
              <a:t>-position', </a:t>
            </a:r>
            <a:r>
              <a:rPr lang="es-ES" sz="1100" b="1" i="1" dirty="0">
                <a:solidFill>
                  <a:srgbClr val="D1D426"/>
                </a:solidFill>
                <a:latin typeface="Arial"/>
                <a:cs typeface="Arial" charset="0"/>
              </a:rPr>
              <a:t>‘</a:t>
            </a:r>
            <a:r>
              <a:rPr lang="es-ES" sz="1100" b="1" i="1" dirty="0">
                <a:solidFill>
                  <a:srgbClr val="D1D426"/>
                </a:solidFill>
                <a:latin typeface="Nexa Light"/>
                <a:cs typeface="Arial" charset="0"/>
              </a:rPr>
              <a:t>center center')</a:t>
            </a:r>
            <a:r>
              <a:rPr lang="es-ES" sz="1100" b="1" i="1" dirty="0" smtClean="0">
                <a:solidFill>
                  <a:srgbClr val="D1D426"/>
                </a:solidFill>
                <a:latin typeface="Nexa Light"/>
                <a:cs typeface="Arial" charset="0"/>
              </a:rPr>
              <a:t>;</a:t>
            </a:r>
          </a:p>
          <a:p>
            <a:pPr algn="r"/>
            <a:endParaRPr lang="es-ES" sz="1100" b="1" i="1" dirty="0" smtClean="0">
              <a:solidFill>
                <a:srgbClr val="D1D426"/>
              </a:solidFill>
              <a:latin typeface="Nexa Light"/>
              <a:cs typeface="Arial" charset="0"/>
            </a:endParaRPr>
          </a:p>
          <a:p>
            <a:pPr algn="r"/>
            <a:r>
              <a:rPr lang="es-ES" sz="1100" b="1" i="1" dirty="0" smtClean="0">
                <a:solidFill>
                  <a:srgbClr val="D1D426"/>
                </a:solidFill>
                <a:latin typeface="Nexa Light"/>
                <a:cs typeface="Arial" charset="0"/>
              </a:rPr>
              <a:t>Si el logo lo han cambiado -- $</a:t>
            </a:r>
            <a:r>
              <a:rPr lang="es-ES" sz="1100" b="1" i="1" dirty="0">
                <a:solidFill>
                  <a:srgbClr val="D1D426"/>
                </a:solidFill>
                <a:latin typeface="Nexa Light"/>
                <a:cs typeface="Arial" charset="0"/>
              </a:rPr>
              <a:t>('#</a:t>
            </a:r>
            <a:r>
              <a:rPr lang="es-ES" sz="1100" b="1" i="1" dirty="0" err="1">
                <a:solidFill>
                  <a:srgbClr val="D1D426"/>
                </a:solidFill>
                <a:latin typeface="Nexa Light"/>
                <a:cs typeface="Arial" charset="0"/>
              </a:rPr>
              <a:t>hplogo</a:t>
            </a:r>
            <a:r>
              <a:rPr lang="es-ES" sz="1100" b="1" i="1" dirty="0">
                <a:solidFill>
                  <a:srgbClr val="D1D426"/>
                </a:solidFill>
                <a:latin typeface="Nexa Light"/>
                <a:cs typeface="Arial" charset="0"/>
              </a:rPr>
              <a:t>').</a:t>
            </a:r>
            <a:r>
              <a:rPr lang="es-ES" sz="1100" b="1" i="1" dirty="0" err="1">
                <a:solidFill>
                  <a:srgbClr val="D1D426"/>
                </a:solidFill>
                <a:latin typeface="Nexa Light"/>
                <a:cs typeface="Arial" charset="0"/>
              </a:rPr>
              <a:t>attr</a:t>
            </a:r>
            <a:r>
              <a:rPr lang="es-ES" sz="1100" b="1" i="1" dirty="0">
                <a:solidFill>
                  <a:srgbClr val="D1D426"/>
                </a:solidFill>
                <a:latin typeface="Nexa Light"/>
                <a:cs typeface="Arial" charset="0"/>
              </a:rPr>
              <a:t>('</a:t>
            </a:r>
            <a:r>
              <a:rPr lang="es-ES" sz="1100" b="1" i="1" dirty="0" err="1">
                <a:solidFill>
                  <a:srgbClr val="D1D426"/>
                </a:solidFill>
                <a:latin typeface="Nexa Light"/>
                <a:cs typeface="Arial" charset="0"/>
              </a:rPr>
              <a:t>src</a:t>
            </a:r>
            <a:r>
              <a:rPr lang="es-ES" sz="1100" b="1" i="1" dirty="0">
                <a:solidFill>
                  <a:srgbClr val="D1D426"/>
                </a:solidFill>
                <a:latin typeface="Nexa Light"/>
                <a:cs typeface="Arial" charset="0"/>
              </a:rPr>
              <a:t>', 'http://</a:t>
            </a:r>
            <a:r>
              <a:rPr lang="es-ES" sz="1100" b="1" i="1" dirty="0" err="1">
                <a:solidFill>
                  <a:srgbClr val="D1D426"/>
                </a:solidFill>
                <a:latin typeface="Nexa Light"/>
                <a:cs typeface="Arial" charset="0"/>
              </a:rPr>
              <a:t>www.beeva.com</a:t>
            </a:r>
            <a:r>
              <a:rPr lang="es-ES" sz="1100" b="1" i="1" dirty="0">
                <a:solidFill>
                  <a:srgbClr val="D1D426"/>
                </a:solidFill>
                <a:latin typeface="Nexa Light"/>
                <a:cs typeface="Arial" charset="0"/>
              </a:rPr>
              <a:t>/</a:t>
            </a:r>
            <a:r>
              <a:rPr lang="es-ES" sz="1100" b="1" i="1" dirty="0" err="1">
                <a:solidFill>
                  <a:srgbClr val="D1D426"/>
                </a:solidFill>
                <a:latin typeface="Nexa Light"/>
                <a:cs typeface="Arial" charset="0"/>
              </a:rPr>
              <a:t>fileadmin</a:t>
            </a:r>
            <a:r>
              <a:rPr lang="es-ES" sz="1100" b="1" i="1" dirty="0">
                <a:solidFill>
                  <a:srgbClr val="D1D426"/>
                </a:solidFill>
                <a:latin typeface="Nexa Light"/>
                <a:cs typeface="Arial" charset="0"/>
              </a:rPr>
              <a:t>/</a:t>
            </a:r>
            <a:r>
              <a:rPr lang="es-ES" sz="1100" b="1" i="1" dirty="0" err="1">
                <a:solidFill>
                  <a:srgbClr val="D1D426"/>
                </a:solidFill>
                <a:latin typeface="Nexa Light"/>
                <a:cs typeface="Arial" charset="0"/>
              </a:rPr>
              <a:t>template</a:t>
            </a:r>
            <a:r>
              <a:rPr lang="es-ES" sz="1100" b="1" i="1" dirty="0">
                <a:solidFill>
                  <a:srgbClr val="D1D426"/>
                </a:solidFill>
                <a:latin typeface="Nexa Light"/>
                <a:cs typeface="Arial" charset="0"/>
              </a:rPr>
              <a:t>/</a:t>
            </a:r>
            <a:r>
              <a:rPr lang="es-ES" sz="1100" b="1" i="1" dirty="0" err="1">
                <a:solidFill>
                  <a:srgbClr val="D1D426"/>
                </a:solidFill>
                <a:latin typeface="Nexa Light"/>
                <a:cs typeface="Arial" charset="0"/>
              </a:rPr>
              <a:t>img</a:t>
            </a:r>
            <a:r>
              <a:rPr lang="es-ES" sz="1100" b="1" i="1" dirty="0">
                <a:solidFill>
                  <a:srgbClr val="D1D426"/>
                </a:solidFill>
                <a:latin typeface="Nexa Light"/>
                <a:cs typeface="Arial" charset="0"/>
              </a:rPr>
              <a:t>/logo-</a:t>
            </a:r>
            <a:r>
              <a:rPr lang="es-ES" sz="1100" b="1" i="1" dirty="0" err="1">
                <a:solidFill>
                  <a:srgbClr val="D1D426"/>
                </a:solidFill>
                <a:latin typeface="Nexa Light"/>
                <a:cs typeface="Arial" charset="0"/>
              </a:rPr>
              <a:t>header.png</a:t>
            </a:r>
            <a:r>
              <a:rPr lang="es-ES" sz="1100" b="1" i="1" dirty="0">
                <a:solidFill>
                  <a:srgbClr val="D1D426"/>
                </a:solidFill>
                <a:latin typeface="Nexa Light"/>
                <a:cs typeface="Arial" charset="0"/>
              </a:rPr>
              <a:t>')</a:t>
            </a:r>
            <a:r>
              <a:rPr lang="es-ES" sz="1100" b="1" i="1" dirty="0" smtClean="0">
                <a:solidFill>
                  <a:srgbClr val="D1D426"/>
                </a:solidFill>
                <a:latin typeface="Nexa Light"/>
                <a:cs typeface="Arial" charset="0"/>
              </a:rPr>
              <a:t>;</a:t>
            </a:r>
          </a:p>
          <a:p>
            <a:pPr algn="r"/>
            <a:r>
              <a:rPr lang="en-US" sz="1100" b="1" i="1" dirty="0">
                <a:solidFill>
                  <a:srgbClr val="D1D426"/>
                </a:solidFill>
                <a:latin typeface="Nexa Light"/>
                <a:cs typeface="Arial" charset="0"/>
              </a:rPr>
              <a:t>$('#</a:t>
            </a:r>
            <a:r>
              <a:rPr lang="en-US" sz="1100" b="1" i="1" dirty="0" err="1">
                <a:solidFill>
                  <a:srgbClr val="D1D426"/>
                </a:solidFill>
                <a:latin typeface="Nexa Light"/>
                <a:cs typeface="Arial" charset="0"/>
              </a:rPr>
              <a:t>hplogo</a:t>
            </a:r>
            <a:r>
              <a:rPr lang="en-US" sz="1100" b="1" i="1" dirty="0">
                <a:solidFill>
                  <a:srgbClr val="D1D426"/>
                </a:solidFill>
                <a:latin typeface="Nexa Light"/>
                <a:cs typeface="Arial" charset="0"/>
              </a:rPr>
              <a:t>').</a:t>
            </a:r>
            <a:r>
              <a:rPr lang="en-US" sz="1100" b="1" i="1" dirty="0" err="1">
                <a:solidFill>
                  <a:srgbClr val="D1D426"/>
                </a:solidFill>
                <a:latin typeface="Nexa Light"/>
                <a:cs typeface="Arial" charset="0"/>
              </a:rPr>
              <a:t>attr</a:t>
            </a:r>
            <a:r>
              <a:rPr lang="en-US" sz="1100" b="1" i="1" dirty="0">
                <a:solidFill>
                  <a:srgbClr val="D1D426"/>
                </a:solidFill>
                <a:latin typeface="Nexa Light"/>
                <a:cs typeface="Arial" charset="0"/>
              </a:rPr>
              <a:t>('width', '159');</a:t>
            </a:r>
          </a:p>
          <a:p>
            <a:pPr algn="r"/>
            <a:r>
              <a:rPr lang="en-US" sz="1100" b="1" i="1" dirty="0">
                <a:solidFill>
                  <a:srgbClr val="D1D426"/>
                </a:solidFill>
                <a:latin typeface="Nexa Light"/>
                <a:cs typeface="Arial" charset="0"/>
              </a:rPr>
              <a:t>$('#</a:t>
            </a:r>
            <a:r>
              <a:rPr lang="en-US" sz="1100" b="1" i="1" dirty="0" err="1">
                <a:solidFill>
                  <a:srgbClr val="D1D426"/>
                </a:solidFill>
                <a:latin typeface="Nexa Light"/>
                <a:cs typeface="Arial" charset="0"/>
              </a:rPr>
              <a:t>hplogo</a:t>
            </a:r>
            <a:r>
              <a:rPr lang="en-US" sz="1100" b="1" i="1" dirty="0">
                <a:solidFill>
                  <a:srgbClr val="D1D426"/>
                </a:solidFill>
                <a:latin typeface="Nexa Light"/>
                <a:cs typeface="Arial" charset="0"/>
              </a:rPr>
              <a:t>').</a:t>
            </a:r>
            <a:r>
              <a:rPr lang="en-US" sz="1100" b="1" i="1" dirty="0" err="1">
                <a:solidFill>
                  <a:srgbClr val="D1D426"/>
                </a:solidFill>
                <a:latin typeface="Nexa Light"/>
                <a:cs typeface="Arial" charset="0"/>
              </a:rPr>
              <a:t>attr</a:t>
            </a:r>
            <a:r>
              <a:rPr lang="en-US" sz="1100" b="1" i="1" dirty="0">
                <a:solidFill>
                  <a:srgbClr val="D1D426"/>
                </a:solidFill>
                <a:latin typeface="Nexa Light"/>
                <a:cs typeface="Arial" charset="0"/>
              </a:rPr>
              <a:t>(’height', ’40');</a:t>
            </a:r>
            <a:endParaRPr lang="es-ES" sz="1100" b="1" i="1" dirty="0">
              <a:solidFill>
                <a:srgbClr val="D1D426"/>
              </a:solidFill>
              <a:latin typeface="Nexa Light"/>
              <a:cs typeface="Arial" charset="0"/>
            </a:endParaRPr>
          </a:p>
          <a:p>
            <a:endParaRPr lang="es-ES" sz="1100" b="1" i="1" dirty="0">
              <a:solidFill>
                <a:srgbClr val="D1D426"/>
              </a:solidFill>
              <a:latin typeface="Nexa Light"/>
              <a:cs typeface="Arial" charset="0"/>
            </a:endParaRPr>
          </a:p>
          <a:p>
            <a:r>
              <a:rPr lang="es-ES" sz="1100" b="1" i="1" dirty="0">
                <a:solidFill>
                  <a:srgbClr val="D1D426"/>
                </a:solidFill>
                <a:latin typeface="Nexa Light"/>
                <a:cs typeface="Arial" charset="0"/>
              </a:rPr>
              <a:t>$('#</a:t>
            </a:r>
            <a:r>
              <a:rPr lang="es-ES" sz="1100" b="1" i="1" dirty="0" err="1">
                <a:solidFill>
                  <a:srgbClr val="D1D426"/>
                </a:solidFill>
                <a:latin typeface="Nexa Light"/>
                <a:cs typeface="Arial" charset="0"/>
              </a:rPr>
              <a:t>hplogo</a:t>
            </a:r>
            <a:r>
              <a:rPr lang="es-ES" sz="1100" b="1" i="1" dirty="0">
                <a:solidFill>
                  <a:srgbClr val="D1D426"/>
                </a:solidFill>
                <a:latin typeface="Nexa Light"/>
                <a:cs typeface="Arial" charset="0"/>
              </a:rPr>
              <a:t>').</a:t>
            </a:r>
            <a:r>
              <a:rPr lang="es-ES" sz="1100" b="1" i="1" dirty="0" err="1">
                <a:solidFill>
                  <a:srgbClr val="D1D426"/>
                </a:solidFill>
                <a:latin typeface="Nexa Light"/>
                <a:cs typeface="Arial" charset="0"/>
              </a:rPr>
              <a:t>fadeOut</a:t>
            </a:r>
            <a:r>
              <a:rPr lang="es-ES" sz="1100" b="1" i="1" dirty="0">
                <a:solidFill>
                  <a:srgbClr val="D1D426"/>
                </a:solidFill>
                <a:latin typeface="Nexa Light"/>
                <a:cs typeface="Arial" charset="0"/>
              </a:rPr>
              <a:t>('500');</a:t>
            </a:r>
            <a:r>
              <a:rPr lang="es-ES" dirty="0"/>
              <a:t> </a:t>
            </a:r>
            <a:endParaRPr lang="es-ES" sz="1100" b="1" i="1" dirty="0">
              <a:solidFill>
                <a:srgbClr val="D1D426"/>
              </a:solidFill>
              <a:latin typeface="Nexa Light"/>
              <a:cs typeface="Arial" charset="0"/>
            </a:endParaRPr>
          </a:p>
          <a:p>
            <a:endParaRPr lang="es-ES" sz="1100" b="1" i="1" dirty="0">
              <a:solidFill>
                <a:srgbClr val="D1D426"/>
              </a:solidFill>
              <a:latin typeface="Nexa Light"/>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txBox="1">
            <a:spLocks/>
          </p:cNvSpPr>
          <p:nvPr/>
        </p:nvSpPr>
        <p:spPr>
          <a:xfrm>
            <a:off x="457200" y="614363"/>
            <a:ext cx="8229600" cy="690562"/>
          </a:xfrm>
          <a:prstGeom prst="rect">
            <a:avLst/>
          </a:prstGeom>
        </p:spPr>
        <p:txBody>
          <a:bodyPr>
            <a:normAutofit/>
          </a:bodyPr>
          <a:lstStyle/>
          <a:p>
            <a:pPr>
              <a:spcBef>
                <a:spcPct val="20000"/>
              </a:spcBef>
              <a:buFont typeface="Arial" charset="0"/>
              <a:buNone/>
            </a:pPr>
            <a:r>
              <a:rPr lang="es-ES" sz="3200">
                <a:solidFill>
                  <a:srgbClr val="404040"/>
                </a:solidFill>
                <a:latin typeface="Nexa Light"/>
                <a:ea typeface="Nexa Light"/>
                <a:cs typeface="Nexa Light"/>
              </a:rPr>
              <a:t>¿Qué es jQuery?</a:t>
            </a:r>
          </a:p>
        </p:txBody>
      </p:sp>
      <p:sp>
        <p:nvSpPr>
          <p:cNvPr id="4" name="Rectángulo 3"/>
          <p:cNvSpPr/>
          <p:nvPr/>
        </p:nvSpPr>
        <p:spPr>
          <a:xfrm>
            <a:off x="457200" y="1155700"/>
            <a:ext cx="8229600" cy="304800"/>
          </a:xfrm>
          <a:prstGeom prst="rect">
            <a:avLst/>
          </a:prstGeom>
        </p:spPr>
        <p:txBody>
          <a:bodyPr>
            <a:spAutoFit/>
          </a:bodyPr>
          <a:lstStyle/>
          <a:p>
            <a:r>
              <a:rPr lang="es-ES" sz="1400">
                <a:solidFill>
                  <a:srgbClr val="595959"/>
                </a:solidFill>
                <a:latin typeface="Nexa Light"/>
                <a:ea typeface="Nexa Light"/>
                <a:cs typeface="Nexa Light"/>
              </a:rPr>
              <a:t>jQuery se basa en DOM</a:t>
            </a:r>
          </a:p>
        </p:txBody>
      </p:sp>
      <p:sp>
        <p:nvSpPr>
          <p:cNvPr id="332809" name="Rectángulo 13"/>
          <p:cNvSpPr>
            <a:spLocks noChangeArrowheads="1"/>
          </p:cNvSpPr>
          <p:nvPr/>
        </p:nvSpPr>
        <p:spPr bwMode="auto">
          <a:xfrm>
            <a:off x="2254250" y="1879600"/>
            <a:ext cx="2501900" cy="366713"/>
          </a:xfrm>
          <a:prstGeom prst="rect">
            <a:avLst/>
          </a:prstGeom>
          <a:noFill/>
          <a:ln w="9525">
            <a:noFill/>
            <a:miter lim="800000"/>
            <a:headEnd/>
            <a:tailEnd/>
          </a:ln>
        </p:spPr>
        <p:txBody>
          <a:bodyPr>
            <a:spAutoFit/>
          </a:bodyPr>
          <a:lstStyle/>
          <a:p>
            <a:r>
              <a:rPr lang="en-US" b="1">
                <a:solidFill>
                  <a:srgbClr val="D1D426"/>
                </a:solidFill>
                <a:latin typeface="Nexa Light"/>
                <a:ea typeface="Nexa Light"/>
                <a:cs typeface="Nexa Light"/>
              </a:rPr>
              <a:t>TOOLKIT</a:t>
            </a:r>
            <a:endParaRPr lang="es-ES" b="1">
              <a:solidFill>
                <a:srgbClr val="D1D426"/>
              </a:solidFill>
              <a:latin typeface="Nexa Light"/>
              <a:ea typeface="Nexa Light"/>
              <a:cs typeface="Nexa Light"/>
            </a:endParaRPr>
          </a:p>
        </p:txBody>
      </p:sp>
      <p:sp>
        <p:nvSpPr>
          <p:cNvPr id="332810" name="Rectángulo 13"/>
          <p:cNvSpPr>
            <a:spLocks noChangeArrowheads="1"/>
          </p:cNvSpPr>
          <p:nvPr/>
        </p:nvSpPr>
        <p:spPr bwMode="auto">
          <a:xfrm>
            <a:off x="577850" y="3514725"/>
            <a:ext cx="3765550" cy="641350"/>
          </a:xfrm>
          <a:prstGeom prst="rect">
            <a:avLst/>
          </a:prstGeom>
          <a:noFill/>
          <a:ln w="9525">
            <a:noFill/>
            <a:miter lim="800000"/>
            <a:headEnd/>
            <a:tailEnd/>
          </a:ln>
        </p:spPr>
        <p:txBody>
          <a:bodyPr>
            <a:spAutoFit/>
          </a:bodyPr>
          <a:lstStyle/>
          <a:p>
            <a:r>
              <a:rPr lang="es-ES">
                <a:solidFill>
                  <a:srgbClr val="D1D426"/>
                </a:solidFill>
                <a:latin typeface="Nexa Light"/>
                <a:ea typeface="Nexa Light"/>
                <a:cs typeface="Nexa Light"/>
              </a:rPr>
              <a:t>HERRAMIENTAS FUERA DEL DOM</a:t>
            </a:r>
          </a:p>
        </p:txBody>
      </p:sp>
      <p:sp>
        <p:nvSpPr>
          <p:cNvPr id="332811" name="Rectángulo 13"/>
          <p:cNvSpPr>
            <a:spLocks noChangeArrowheads="1"/>
          </p:cNvSpPr>
          <p:nvPr/>
        </p:nvSpPr>
        <p:spPr bwMode="auto">
          <a:xfrm>
            <a:off x="4940300" y="3514725"/>
            <a:ext cx="3746500" cy="366713"/>
          </a:xfrm>
          <a:prstGeom prst="rect">
            <a:avLst/>
          </a:prstGeom>
          <a:noFill/>
          <a:ln w="9525">
            <a:noFill/>
            <a:miter lim="800000"/>
            <a:headEnd/>
            <a:tailEnd/>
          </a:ln>
        </p:spPr>
        <p:txBody>
          <a:bodyPr>
            <a:spAutoFit/>
          </a:bodyPr>
          <a:lstStyle/>
          <a:p>
            <a:r>
              <a:rPr lang="es-ES">
                <a:solidFill>
                  <a:srgbClr val="D1D426"/>
                </a:solidFill>
                <a:latin typeface="Nexa Light"/>
                <a:ea typeface="Nexa Light"/>
                <a:cs typeface="Nexa Light"/>
              </a:rPr>
              <a:t>GET &amp; SET</a:t>
            </a:r>
          </a:p>
        </p:txBody>
      </p:sp>
      <p:sp>
        <p:nvSpPr>
          <p:cNvPr id="15" name="Rectángulo 14"/>
          <p:cNvSpPr/>
          <p:nvPr/>
        </p:nvSpPr>
        <p:spPr>
          <a:xfrm>
            <a:off x="2270125" y="2305050"/>
            <a:ext cx="4883150" cy="428625"/>
          </a:xfrm>
          <a:prstGeom prst="rect">
            <a:avLst/>
          </a:prstGeom>
        </p:spPr>
        <p:txBody>
          <a:bodyPr>
            <a:spAutoFit/>
          </a:bodyPr>
          <a:lstStyle/>
          <a:p>
            <a:r>
              <a:rPr lang="es-ES" sz="1100" b="1">
                <a:solidFill>
                  <a:srgbClr val="7F7F7F"/>
                </a:solidFill>
                <a:cs typeface="Arial" charset="0"/>
              </a:rPr>
              <a:t>Simplifica la navegación por el DOM, gestiona los eventos, las animaciones y las interacciones AJAX</a:t>
            </a:r>
          </a:p>
        </p:txBody>
      </p:sp>
      <p:sp>
        <p:nvSpPr>
          <p:cNvPr id="2" name="Rectángulo 14"/>
          <p:cNvSpPr/>
          <p:nvPr/>
        </p:nvSpPr>
        <p:spPr>
          <a:xfrm>
            <a:off x="4940300" y="3940175"/>
            <a:ext cx="3746500" cy="428625"/>
          </a:xfrm>
          <a:prstGeom prst="rect">
            <a:avLst/>
          </a:prstGeom>
        </p:spPr>
        <p:txBody>
          <a:bodyPr>
            <a:spAutoFit/>
          </a:bodyPr>
          <a:lstStyle/>
          <a:p>
            <a:r>
              <a:rPr lang="es-ES" sz="1100">
                <a:solidFill>
                  <a:srgbClr val="7F7F7F"/>
                </a:solidFill>
                <a:cs typeface="Arial" charset="0"/>
              </a:rPr>
              <a:t>El desarrollador puede usar métodos para consultar información del DOM y modificarla</a:t>
            </a:r>
          </a:p>
        </p:txBody>
      </p:sp>
      <p:sp>
        <p:nvSpPr>
          <p:cNvPr id="5" name="Rectángulo 14"/>
          <p:cNvSpPr/>
          <p:nvPr/>
        </p:nvSpPr>
        <p:spPr>
          <a:xfrm>
            <a:off x="577850" y="4156075"/>
            <a:ext cx="3765550" cy="428625"/>
          </a:xfrm>
          <a:prstGeom prst="rect">
            <a:avLst/>
          </a:prstGeom>
        </p:spPr>
        <p:txBody>
          <a:bodyPr>
            <a:spAutoFit/>
          </a:bodyPr>
          <a:lstStyle/>
          <a:p>
            <a:r>
              <a:rPr lang="es-ES" sz="1100">
                <a:solidFill>
                  <a:srgbClr val="7F7F7F"/>
                </a:solidFill>
                <a:cs typeface="Arial" charset="0"/>
              </a:rPr>
              <a:t>Contiene ciertos métodos útiles para realizar operaciones fuera del DOM.</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1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6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4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12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7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13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xml><?xml version="1.0" encoding="utf-8"?>
<a:theme xmlns:a="http://schemas.openxmlformats.org/drawingml/2006/main" name="14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7.xml><?xml version="1.0" encoding="utf-8"?>
<a:theme xmlns:a="http://schemas.openxmlformats.org/drawingml/2006/main" name="15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9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8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2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10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5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3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1506</TotalTime>
  <Words>3080</Words>
  <Application>Microsoft Macintosh PowerPoint</Application>
  <PresentationFormat>Presentación en pantalla (4:3)</PresentationFormat>
  <Paragraphs>445</Paragraphs>
  <Slides>40</Slides>
  <Notes>3</Notes>
  <HiddenSlides>0</HiddenSlides>
  <MMClips>0</MMClips>
  <ScaleCrop>false</ScaleCrop>
  <HeadingPairs>
    <vt:vector size="4" baseType="variant">
      <vt:variant>
        <vt:lpstr>Tema</vt:lpstr>
      </vt:variant>
      <vt:variant>
        <vt:i4>17</vt:i4>
      </vt:variant>
      <vt:variant>
        <vt:lpstr>Títulos de diapositiva</vt:lpstr>
      </vt:variant>
      <vt:variant>
        <vt:i4>40</vt:i4>
      </vt:variant>
    </vt:vector>
  </HeadingPairs>
  <TitlesOfParts>
    <vt:vector size="57" baseType="lpstr">
      <vt:lpstr>Tema de Office</vt:lpstr>
      <vt:lpstr>Diseño personalizado</vt:lpstr>
      <vt:lpstr>1_Diseño personalizado</vt:lpstr>
      <vt:lpstr>9_Diseño personalizado</vt:lpstr>
      <vt:lpstr>8_Diseño personalizado</vt:lpstr>
      <vt:lpstr>2_Diseño personalizado</vt:lpstr>
      <vt:lpstr>10_Diseño personalizado</vt:lpstr>
      <vt:lpstr>5_Diseño personalizado</vt:lpstr>
      <vt:lpstr>3_Diseño personalizado</vt:lpstr>
      <vt:lpstr>11_Diseño personalizado</vt:lpstr>
      <vt:lpstr>6_Diseño personalizado</vt:lpstr>
      <vt:lpstr>4_Diseño personalizado</vt:lpstr>
      <vt:lpstr>12_Diseño personalizado</vt:lpstr>
      <vt:lpstr>7_Diseño personalizado</vt:lpstr>
      <vt:lpstr>13_Diseño personalizado</vt:lpstr>
      <vt:lpstr>14_Diseño personalizado</vt:lpstr>
      <vt:lpstr>15_Diseño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 Guevara</dc:creator>
  <cp:lastModifiedBy>Roberto</cp:lastModifiedBy>
  <cp:revision>171</cp:revision>
  <dcterms:created xsi:type="dcterms:W3CDTF">2012-10-29T15:50:40Z</dcterms:created>
  <dcterms:modified xsi:type="dcterms:W3CDTF">2013-01-18T08:39:16Z</dcterms:modified>
</cp:coreProperties>
</file>