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71450" marL="2857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ocs.sencha.com/extjs/4.1.3/#!/example/layout/complex.html" Type="http://schemas.openxmlformats.org/officeDocument/2006/relationships/hyperlink" TargetMode="External" Id="rId4"/><Relationship Target="http://docs.sencha.com/extjs/4.1.3/#!/guide/layouts_and_containers" Type="http://schemas.openxmlformats.org/officeDocument/2006/relationships/hyperlink" TargetMode="External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http://docs.sencha.com/extjs/4.2.2/#!/guide/data" Type="http://schemas.openxmlformats.org/officeDocument/2006/relationships/hyperlink" TargetMode="External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sencha.com/" Type="http://schemas.openxmlformats.org/officeDocument/2006/relationships/hyperlink" TargetMode="External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mailto:carlos.hernandez@beeva.com" Type="http://schemas.openxmlformats.org/officeDocument/2006/relationships/hyperlink" TargetMode="External" Id="rId4"/><Relationship Target="mailto:manuel.delavega@beeva.com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ocs.sencha.com/extjs/4.1.3/" Type="http://schemas.openxmlformats.org/officeDocument/2006/relationships/hyperlink" TargetMode="External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8.png" Type="http://schemas.openxmlformats.org/officeDocument/2006/relationships/image" Id="rId3"/><Relationship Target="../media/image01.gif" Type="http://schemas.openxmlformats.org/officeDocument/2006/relationships/image" Id="rId9"/><Relationship Target="../media/image05.png" Type="http://schemas.openxmlformats.org/officeDocument/2006/relationships/image" Id="rId6"/><Relationship Target="../media/image03.png" Type="http://schemas.openxmlformats.org/officeDocument/2006/relationships/image" Id="rId5"/><Relationship Target="../media/image00.gif" Type="http://schemas.openxmlformats.org/officeDocument/2006/relationships/image" Id="rId8"/><Relationship Target="../media/image04.jpg" Type="http://schemas.openxmlformats.org/officeDocument/2006/relationships/image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http://docs.sencha.com/extjs/4.2.2/#!/guide/application_architecture" Type="http://schemas.openxmlformats.org/officeDocument/2006/relationships/hyperlink" TargetMode="External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ocs.sencha.com/extjs/4.1.3/#!/example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ExtJS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s"/>
              <a:t>Curso introductorio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47750" x="7754600"/>
            <a:ext cy="983575" cx="103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Maquetación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s"/>
              <a:t>Normalmente se maqueta con objetos JSON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s"/>
              <a:t>Layouts en Extjs: Dispone de varios tipos de layout: Border, vbox, hbox, table, column, anchor… Ver:  </a:t>
            </a:r>
          </a:p>
          <a:p>
            <a:pPr rtl="0" lvl="0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u="sng" sz="2400" lang="es">
                <a:solidFill>
                  <a:srgbClr val="1155CC"/>
                </a:solidFill>
                <a:hlinkClick r:id="rId3"/>
              </a:rPr>
              <a:t>http://docs.sencha.com/extjs/4.1.3/#!/guide/layouts_and_containers</a:t>
            </a:r>
          </a:p>
          <a:p>
            <a:pPr rtl="0" lvl="0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u="sng" sz="2400" lang="es">
                <a:solidFill>
                  <a:srgbClr val="1155CC"/>
                </a:solidFill>
                <a:hlinkClick r:id="rId4"/>
              </a:rPr>
              <a:t>http://docs.sencha.com/extjs/4.1.3/#!/example/layout/complex.html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Hojas de estilos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s"/>
              <a:t>Dispone de plantillas Sass. Asegura compatibilidad cross-browser</a:t>
            </a:r>
          </a:p>
          <a:p>
            <a:r>
              <a:t/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s"/>
              <a:t>Para interfaces más personalizadas se deben sobrescribir las reglas de estilos necesarias (ojo con la compatibilidad entre navegadores)</a:t>
            </a:r>
          </a:p>
          <a:p>
            <a:r>
              <a:t/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s"/>
              <a:t>A cada nodo html resultante al renderizar componentes JS, le agrega unas clases css tanto estructurales como de estado visual.</a:t>
            </a:r>
          </a:p>
          <a:p>
            <a:pPr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s"/>
              <a:t>&lt;tr class=”x-grid-row x-grid-row-selected”&gt;&lt;/tr&gt;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Data bindings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"/>
              <a:t>
</a:t>
            </a:r>
            <a:r>
              <a:rPr sz="1800" lang="es"/>
              <a:t>Las entidades se representan en general en formularios. Estas entidades vienen representadas en ExtJS bajo el concepto de modelos (Ext.data.Model)</a:t>
            </a:r>
          </a:p>
          <a:p>
            <a:r>
              <a:t/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"/>
              <a:t>Las colecciones en otros componentes más complejos: data-grids, árboles, o representaciones un poco más personalizadas. Estas colecciones en ExtJS son lo que se llaman stores o almacenes de datos (Ext.data.Store). Nuestra vista representaría estas colecciones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s"/>
              <a:t>			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Data Bindins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s"/>
              <a:t>Estas vistas que representan colecciones son siempre una o varias representaciones gráficas de una misma colección de datos. </a:t>
            </a:r>
          </a:p>
          <a:p>
            <a:r>
              <a:t/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s"/>
              <a:t>No son más que una plantilla visual.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El controlador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s"/>
              <a:t>Extiende de Ext.app.Controller</a:t>
            </a:r>
          </a:p>
          <a:p>
            <a:r>
              <a:t/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s"/>
              <a:t>Gestiona la interacción del usuario con los componentes visuales de una vista determinada y sus respectivas subvistas.</a:t>
            </a:r>
          </a:p>
          <a:p>
            <a:r>
              <a:t/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s"/>
              <a:t>En general, gestiona la lógica funcional de la aplicación para determinados casos de uso.</a:t>
            </a:r>
          </a:p>
          <a:p>
            <a:r>
              <a:t/>
            </a:r>
          </a:p>
          <a:p>
            <a:pPr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s"/>
              <a:t>Se encarga de notificar a otros controladores de la aplicación mediante eventos de aplicación, en caso de ser necesario.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El modelo (Data Package)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200150" x="1399475"/>
            <a:ext cy="3725699" cx="7459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lang="es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r">
              <a:buNone/>
            </a:pPr>
            <a:r>
              <a:rPr u="sng" sz="1800" lang="es">
                <a:solidFill>
                  <a:schemeClr val="hlink"/>
                </a:solidFill>
                <a:hlinkClick r:id="rId3"/>
              </a:rPr>
              <a:t>* Enlace documentación oficial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46500" x="127350"/>
            <a:ext cy="3897000" cx="474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El modelo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s"/>
              <a:t>Es nuestra frontera con el servidor (back-end). Realiza las peticiones HTTP.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s"/>
              <a:t>Consta de 3 partes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s"/>
              <a:t>Ext.data.Model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s"/>
              <a:t>Ext.data.Store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s"/>
              <a:t>Ext.data.proxy.Proxy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Ext.data.Model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s"/>
              <a:t>Es una representación de una entidad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s"/>
              <a:t>Se pueden definir relaciones de dependencia con otras entidades hasMany o belongsTo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s"/>
              <a:t>Contiene los campos “tipados” </a:t>
            </a:r>
          </a:p>
          <a:p>
            <a:r>
              <a:t/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s"/>
              <a:t>Suelen contener un Ext.data.proxy.Proxy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Ext.data.Store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s"/>
              <a:t>Son colecciones de datos. En general de instancias de Ext.data.Model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s"/>
              <a:t>Son los auténticos contenedores de datos, que son reflejados posteriormente en las vistas, pero el tratamiento de estos datos se hace siempre a través de este componente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s"/>
              <a:t>Tiene la capacidad de: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s"/>
              <a:t>Agrupar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s"/>
              <a:t>Ordenar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s"/>
              <a:t>Paginar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s"/>
              <a:t>Filtrar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s"/>
              <a:t>Puede tener asociado un Ext.data.proxy.Proxy para realizar las peticiones al servidor. En caso de no tenerlo, utiliza el definido en el Ext.data.Model del que depende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Ext.data.proxy.Proxy	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s"/>
              <a:t>Gestiona las peticiones de Ext.data.Model y Ext.data.Store al servidor</a:t>
            </a:r>
          </a:p>
          <a:p>
            <a:r>
              <a:t/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s"/>
              <a:t>Posee un lector y un escritor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s"/>
              <a:t>Puede leer desde un xml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s"/>
              <a:t>o desde un json</a:t>
            </a:r>
          </a:p>
          <a:p>
            <a:r>
              <a:t/>
            </a:r>
          </a:p>
          <a:p>
            <a:pPr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s"/>
              <a:t>Normalmente, son de tipo rest para cumplir con la especificación de servicios RESTful con sus operaciones CRUD (POST, GET, PUT, DELETE) o ajax (peticiones POST y GET).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¿Qué es ExtJS?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Framework desarrollado para desarrollo de aplicaciones RIA en Javascript y HTML</a:t>
            </a:r>
          </a:p>
          <a:p>
            <a:r>
              <a:t/>
            </a:r>
          </a:p>
          <a:p>
            <a:pPr>
              <a:buNone/>
            </a:pPr>
            <a:r>
              <a:rPr lang="es"/>
              <a:t>Creado por sencha </a:t>
            </a:r>
            <a:r>
              <a:rPr u="sng" lang="es">
                <a:solidFill>
                  <a:schemeClr val="hlink"/>
                </a:solidFill>
                <a:hlinkClick r:id="rId3"/>
              </a:rPr>
              <a:t>http://www.sencha.com/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Realizado por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Manuel de la Vega</a:t>
            </a:r>
          </a:p>
          <a:p>
            <a:pPr rtl="0" lvl="0">
              <a:buNone/>
            </a:pPr>
            <a:r>
              <a:rPr lang="es"/>
              <a:t>	(</a:t>
            </a:r>
            <a:r>
              <a:rPr u="sng" lang="es">
                <a:solidFill>
                  <a:schemeClr val="hlink"/>
                </a:solidFill>
                <a:hlinkClick r:id="rId3"/>
              </a:rPr>
              <a:t>manuel.delavega@beeva.com</a:t>
            </a:r>
            <a:r>
              <a:rPr lang="es"/>
              <a:t>)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Carlos Hernández</a:t>
            </a:r>
          </a:p>
          <a:p>
            <a:pPr rtl="0" lvl="0" indent="0" marL="457200">
              <a:buNone/>
            </a:pPr>
            <a:r>
              <a:rPr lang="es"/>
              <a:t>(</a:t>
            </a:r>
            <a:r>
              <a:rPr u="sng" lang="es">
                <a:solidFill>
                  <a:schemeClr val="hlink"/>
                </a:solidFill>
                <a:hlinkClick r:id="rId4"/>
              </a:rPr>
              <a:t>carlos.hernandez@beeva.com</a:t>
            </a:r>
            <a:r>
              <a:rPr lang="es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¿Qué ofrece?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U</a:t>
            </a:r>
            <a:r>
              <a:rPr sz="2400" lang="es"/>
              <a:t>na metodología de trabajo ofreciendo un modelo de desarrollo basado en el patrón MVC</a:t>
            </a:r>
          </a:p>
          <a:p>
            <a:r>
              <a:t/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s"/>
              <a:t>Un amplio catálogo de utilidades diversas y componentes visuales (widgets), fácilmente extensibles.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Diferencias con otros...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s"/>
              <a:t>Amplia y detallada documentación: </a:t>
            </a:r>
            <a:r>
              <a:rPr u="sng" sz="2400" lang="es">
                <a:solidFill>
                  <a:schemeClr val="hlink"/>
                </a:solidFill>
                <a:hlinkClick r:id="rId3"/>
              </a:rPr>
              <a:t>http://docs.sencha.com/extjs/4.1.3/</a:t>
            </a:r>
          </a:p>
          <a:p>
            <a:r>
              <a:t/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s"/>
              <a:t>Licencia Dual (comercial y GPLv3)</a:t>
            </a:r>
          </a:p>
          <a:p>
            <a:r>
              <a:t/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s"/>
              <a:t>Es un pack completo. Ofrece todo lo necesario para no depender de librerías externas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Comparativa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66987" x="43022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s"/>
              <a:t>
</a:t>
            </a:r>
            <a:r>
              <a:rPr sz="2400" lang="es"/>
              <a:t>Similar a un </a:t>
            </a:r>
          </a:p>
          <a:p>
            <a:pPr rtl="0" lvl="0">
              <a:buNone/>
            </a:pPr>
            <a:r>
              <a:rPr sz="2400" lang="es"/>
              <a:t>entorno de </a:t>
            </a:r>
          </a:p>
          <a:p>
            <a:pPr rtl="0" lvl="0">
              <a:buNone/>
            </a:pPr>
            <a:r>
              <a:rPr sz="2400" lang="es"/>
              <a:t>desarrollo común</a:t>
            </a:r>
          </a:p>
          <a:p>
            <a:pPr rtl="0" lvl="0">
              <a:buNone/>
            </a:pPr>
            <a:r>
              <a:rPr sz="2400" lang="es"/>
              <a:t>basado en </a:t>
            </a:r>
          </a:p>
          <a:p>
            <a:pPr>
              <a:buNone/>
            </a:pPr>
            <a:r>
              <a:rPr sz="2400" lang="es"/>
              <a:t>BackboneJS</a:t>
            </a:r>
          </a:p>
        </p:txBody>
      </p:sp>
      <p:sp>
        <p:nvSpPr>
          <p:cNvPr id="60" name="Shape 60"/>
          <p:cNvSpPr/>
          <p:nvPr/>
        </p:nvSpPr>
        <p:spPr>
          <a:xfrm>
            <a:off y="1464625" x="3484400"/>
            <a:ext cy="2833500" cx="2513100"/>
          </a:xfrm>
          <a:prstGeom prst="ellipse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1" name="Shape 61"/>
          <p:cNvSpPr/>
          <p:nvPr/>
        </p:nvSpPr>
        <p:spPr>
          <a:xfrm>
            <a:off y="2518912" x="6089475"/>
            <a:ext cy="457200" cx="9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62" name="Shape 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540137" x="3855887"/>
            <a:ext cy="210199" cx="12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096487" x="3855875"/>
            <a:ext cy="623900" cx="9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723876" x="4195222"/>
            <a:ext cy="257149" cx="10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912037" x="3693137"/>
            <a:ext cy="257149" cx="17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096487" x="4932216"/>
            <a:ext cy="623900" cx="67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3256037" x="5284650"/>
            <a:ext cy="357174" cx="3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y="2509400" x="7171950"/>
            <a:ext cy="476250" cx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Compatibilidad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"/>
              <a:t>Cualquier librería. No hay colisiones por su único namespace común “Ext”</a:t>
            </a:r>
          </a:p>
          <a:p>
            <a:r>
              <a:t/>
            </a:r>
          </a:p>
          <a:p>
            <a:pPr rtl="0" lvl="0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"/>
              <a:t>HTML 4/5, CSS3</a:t>
            </a:r>
          </a:p>
          <a:p>
            <a:r>
              <a:t/>
            </a:r>
          </a:p>
          <a:p>
            <a:pPr lvl="0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"/>
              <a:t>Navegadores IE8+, Chrome 10+, Safari 4+, Firefox 3.6+, Opera 11+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Metodología MVC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lang="es"/>
              <a:t> 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r">
              <a:buNone/>
            </a:pPr>
            <a:r>
              <a:rPr u="sng" sz="1800" lang="es">
                <a:solidFill>
                  <a:schemeClr val="hlink"/>
                </a:solidFill>
                <a:hlinkClick r:id="rId3"/>
              </a:rPr>
              <a:t>*Enlace documentación oficial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336149" x="514937"/>
            <a:ext cy="4418275" cx="49592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Detalle Front-End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s"/>
              <a:t> 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42250" x="902525"/>
            <a:ext cy="7714199" cx="109496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La vista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s"/>
              <a:t>Son los widgets con sus respectivos layouts y maquetación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s"/>
              <a:t>Extienden de Ext.Component 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s"/>
              <a:t>Pueden ser componentes estructurales nuevos, sin carga funcional, reutilizables creados por nosotros mismos.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s"/>
              <a:t>Toda la lógica que sea implícita de la propia vista, debe ir programada en ella.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s"/>
              <a:t>Es la interfaz de de comunicación entre el usuario y la aplicación, a través de los distintos eventos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s"/>
              <a:t>Permite data bindings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s"/>
              <a:t>ExtJS aporta una gran multitud de widgets extensibles (</a:t>
            </a:r>
            <a:r>
              <a:rPr u="sng" sz="1800" lang="es">
                <a:solidFill>
                  <a:schemeClr val="hlink"/>
                </a:solidFill>
                <a:hlinkClick r:id="rId3"/>
              </a:rPr>
              <a:t>http://docs.sencha.com/extjs/4.1.3/#!/example</a:t>
            </a:r>
            <a:r>
              <a:rPr sz="1800" lang="es"/>
              <a:t>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