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9" r:id="rId3"/>
    <p:sldId id="291" r:id="rId4"/>
    <p:sldId id="294" r:id="rId5"/>
    <p:sldId id="296" r:id="rId6"/>
    <p:sldId id="298" r:id="rId7"/>
    <p:sldId id="262" r:id="rId8"/>
    <p:sldId id="299" r:id="rId9"/>
    <p:sldId id="300" r:id="rId10"/>
    <p:sldId id="301" r:id="rId11"/>
  </p:sldIdLst>
  <p:sldSz cx="9144000" cy="5143500" type="screen16x9"/>
  <p:notesSz cx="6858000" cy="9144000"/>
  <p:embeddedFontLst>
    <p:embeddedFont>
      <p:font typeface="Poppins Medium" panose="000006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01" y="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da24dfa7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2bda24dfa7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a24dfa70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a24dfa70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3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a24dfa70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da24dfa70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a24dfa70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da24dfa70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1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a24dfa70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da24dfa70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01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a24dfa70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da24dfa70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80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a24dfa70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da24dfa70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31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a24dfa70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a24dfa70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a24dfa70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a24dfa70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29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a24dfa70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a24dfa70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06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64488" y="3468925"/>
            <a:ext cx="8215024" cy="1404133"/>
            <a:chOff x="0" y="-38100"/>
            <a:chExt cx="1167620" cy="739640"/>
          </a:xfrm>
        </p:grpSpPr>
        <p:sp>
          <p:nvSpPr>
            <p:cNvPr id="14" name="Google Shape;14;p2"/>
            <p:cNvSpPr/>
            <p:nvPr/>
          </p:nvSpPr>
          <p:spPr>
            <a:xfrm>
              <a:off x="0" y="0"/>
              <a:ext cx="1167620" cy="701540"/>
            </a:xfrm>
            <a:custGeom>
              <a:avLst/>
              <a:gdLst/>
              <a:ahLst/>
              <a:cxnLst/>
              <a:rect l="l" t="t" r="r" b="b"/>
              <a:pathLst>
                <a:path w="1167620" h="701540" extrusionOk="0">
                  <a:moveTo>
                    <a:pt x="0" y="0"/>
                  </a:moveTo>
                  <a:lnTo>
                    <a:pt x="1167620" y="0"/>
                  </a:lnTo>
                  <a:lnTo>
                    <a:pt x="1167620" y="701540"/>
                  </a:lnTo>
                  <a:lnTo>
                    <a:pt x="0" y="701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" name="Google Shape;15;p2"/>
            <p:cNvSpPr txBox="1"/>
            <p:nvPr/>
          </p:nvSpPr>
          <p:spPr>
            <a:xfrm>
              <a:off x="0" y="-38100"/>
              <a:ext cx="1167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41096" y="4638675"/>
            <a:ext cx="3608100" cy="0"/>
          </a:xfrm>
          <a:prstGeom prst="straightConnector1">
            <a:avLst/>
          </a:prstGeom>
          <a:noFill/>
          <a:ln w="85725" cap="flat" cmpd="sng">
            <a:solidFill>
              <a:srgbClr val="FFF7A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18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41100" y="4039825"/>
            <a:ext cx="38631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4473350" y="41775"/>
            <a:ext cx="4634700" cy="5060100"/>
          </a:xfrm>
          <a:prstGeom prst="rect">
            <a:avLst/>
          </a:prstGeom>
          <a:noFill/>
          <a:ln w="76200" cap="flat" cmpd="sng">
            <a:solidFill>
              <a:srgbClr val="FFF7AD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41096" y="4638675"/>
            <a:ext cx="3608100" cy="0"/>
          </a:xfrm>
          <a:prstGeom prst="straightConnector1">
            <a:avLst/>
          </a:prstGeom>
          <a:noFill/>
          <a:ln w="85725" cap="flat" cmpd="sng">
            <a:solidFill>
              <a:srgbClr val="FFF7A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" name="Google Shape;25;p4"/>
          <p:cNvCxnSpPr/>
          <p:nvPr/>
        </p:nvCxnSpPr>
        <p:spPr>
          <a:xfrm rot="10800000">
            <a:off x="4864346" y="480275"/>
            <a:ext cx="3608100" cy="0"/>
          </a:xfrm>
          <a:prstGeom prst="straightConnector1">
            <a:avLst/>
          </a:prstGeom>
          <a:noFill/>
          <a:ln w="85725" cap="flat" cmpd="sng">
            <a:solidFill>
              <a:srgbClr val="FFF7AD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0" y="-76300"/>
            <a:ext cx="9143898" cy="5219848"/>
            <a:chOff x="0" y="-38100"/>
            <a:chExt cx="2475606" cy="2747433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2475606" cy="2709333"/>
            </a:xfrm>
            <a:custGeom>
              <a:avLst/>
              <a:gdLst/>
              <a:ahLst/>
              <a:cxnLst/>
              <a:rect l="l" t="t" r="r" b="b"/>
              <a:pathLst>
                <a:path w="2475606" h="2709333" extrusionOk="0">
                  <a:moveTo>
                    <a:pt x="0" y="0"/>
                  </a:moveTo>
                  <a:lnTo>
                    <a:pt x="2475606" y="0"/>
                  </a:lnTo>
                  <a:lnTo>
                    <a:pt x="24756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 cmpd="sng">
              <a:solidFill>
                <a:srgbClr val="FFF7AD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2" name="Google Shape;32;p5"/>
            <p:cNvSpPr txBox="1"/>
            <p:nvPr/>
          </p:nvSpPr>
          <p:spPr>
            <a:xfrm>
              <a:off x="0" y="-38100"/>
              <a:ext cx="24756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6"/>
          <p:cNvCxnSpPr>
            <a:endCxn id="37" idx="0"/>
          </p:cNvCxnSpPr>
          <p:nvPr/>
        </p:nvCxnSpPr>
        <p:spPr>
          <a:xfrm>
            <a:off x="441008" y="4638617"/>
            <a:ext cx="8305800" cy="24600"/>
          </a:xfrm>
          <a:prstGeom prst="straightConnector1">
            <a:avLst/>
          </a:prstGeom>
          <a:noFill/>
          <a:ln w="85725" cap="flat" cmpd="sng">
            <a:solidFill>
              <a:srgbClr val="FFF7AD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-75" y="-72326"/>
            <a:ext cx="9143898" cy="1591863"/>
            <a:chOff x="0" y="-38100"/>
            <a:chExt cx="2475606" cy="2747433"/>
          </a:xfrm>
        </p:grpSpPr>
        <p:sp>
          <p:nvSpPr>
            <p:cNvPr id="41" name="Google Shape;41;p7"/>
            <p:cNvSpPr/>
            <p:nvPr/>
          </p:nvSpPr>
          <p:spPr>
            <a:xfrm>
              <a:off x="0" y="0"/>
              <a:ext cx="2475606" cy="2709333"/>
            </a:xfrm>
            <a:custGeom>
              <a:avLst/>
              <a:gdLst/>
              <a:ahLst/>
              <a:cxnLst/>
              <a:rect l="l" t="t" r="r" b="b"/>
              <a:pathLst>
                <a:path w="2475606" h="2709333" extrusionOk="0">
                  <a:moveTo>
                    <a:pt x="0" y="0"/>
                  </a:moveTo>
                  <a:lnTo>
                    <a:pt x="2475606" y="0"/>
                  </a:lnTo>
                  <a:lnTo>
                    <a:pt x="24756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 cmpd="sng">
              <a:solidFill>
                <a:srgbClr val="FFF7AD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2" name="Google Shape;42;p7"/>
            <p:cNvSpPr txBox="1"/>
            <p:nvPr/>
          </p:nvSpPr>
          <p:spPr>
            <a:xfrm>
              <a:off x="0" y="-38100"/>
              <a:ext cx="24756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" name="Google Shape;45;p7"/>
          <p:cNvGrpSpPr/>
          <p:nvPr/>
        </p:nvGrpSpPr>
        <p:grpSpPr>
          <a:xfrm>
            <a:off x="3463693" y="2765878"/>
            <a:ext cx="2216610" cy="1404133"/>
            <a:chOff x="0" y="-38100"/>
            <a:chExt cx="1167620" cy="739640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1167620" cy="701540"/>
            </a:xfrm>
            <a:custGeom>
              <a:avLst/>
              <a:gdLst/>
              <a:ahLst/>
              <a:cxnLst/>
              <a:rect l="l" t="t" r="r" b="b"/>
              <a:pathLst>
                <a:path w="1167620" h="701540" extrusionOk="0">
                  <a:moveTo>
                    <a:pt x="0" y="0"/>
                  </a:moveTo>
                  <a:lnTo>
                    <a:pt x="1167620" y="0"/>
                  </a:lnTo>
                  <a:lnTo>
                    <a:pt x="1167620" y="701540"/>
                  </a:lnTo>
                  <a:lnTo>
                    <a:pt x="0" y="701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7"/>
            <p:cNvSpPr txBox="1"/>
            <p:nvPr/>
          </p:nvSpPr>
          <p:spPr>
            <a:xfrm>
              <a:off x="0" y="-38100"/>
              <a:ext cx="1167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7"/>
          <p:cNvGrpSpPr/>
          <p:nvPr/>
        </p:nvGrpSpPr>
        <p:grpSpPr>
          <a:xfrm>
            <a:off x="402805" y="2765878"/>
            <a:ext cx="2216610" cy="1404133"/>
            <a:chOff x="0" y="-38100"/>
            <a:chExt cx="1167620" cy="73964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1167620" cy="701540"/>
            </a:xfrm>
            <a:custGeom>
              <a:avLst/>
              <a:gdLst/>
              <a:ahLst/>
              <a:cxnLst/>
              <a:rect l="l" t="t" r="r" b="b"/>
              <a:pathLst>
                <a:path w="1167620" h="701540" extrusionOk="0">
                  <a:moveTo>
                    <a:pt x="0" y="0"/>
                  </a:moveTo>
                  <a:lnTo>
                    <a:pt x="1167620" y="0"/>
                  </a:lnTo>
                  <a:lnTo>
                    <a:pt x="1167620" y="701540"/>
                  </a:lnTo>
                  <a:lnTo>
                    <a:pt x="0" y="701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7"/>
            <p:cNvSpPr txBox="1"/>
            <p:nvPr/>
          </p:nvSpPr>
          <p:spPr>
            <a:xfrm>
              <a:off x="0" y="-38100"/>
              <a:ext cx="1167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6524580" y="2765878"/>
            <a:ext cx="2216610" cy="1404133"/>
            <a:chOff x="0" y="-38100"/>
            <a:chExt cx="1167620" cy="739640"/>
          </a:xfrm>
        </p:grpSpPr>
        <p:sp>
          <p:nvSpPr>
            <p:cNvPr id="52" name="Google Shape;52;p7"/>
            <p:cNvSpPr/>
            <p:nvPr/>
          </p:nvSpPr>
          <p:spPr>
            <a:xfrm>
              <a:off x="0" y="0"/>
              <a:ext cx="1167620" cy="701540"/>
            </a:xfrm>
            <a:custGeom>
              <a:avLst/>
              <a:gdLst/>
              <a:ahLst/>
              <a:cxnLst/>
              <a:rect l="l" t="t" r="r" b="b"/>
              <a:pathLst>
                <a:path w="1167620" h="701540" extrusionOk="0">
                  <a:moveTo>
                    <a:pt x="0" y="0"/>
                  </a:moveTo>
                  <a:lnTo>
                    <a:pt x="1167620" y="0"/>
                  </a:lnTo>
                  <a:lnTo>
                    <a:pt x="1167620" y="701540"/>
                  </a:lnTo>
                  <a:lnTo>
                    <a:pt x="0" y="701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3" name="Google Shape;53;p7"/>
            <p:cNvSpPr txBox="1"/>
            <p:nvPr/>
          </p:nvSpPr>
          <p:spPr>
            <a:xfrm>
              <a:off x="0" y="-38100"/>
              <a:ext cx="1167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-23050" y="1540250"/>
            <a:ext cx="9167100" cy="360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60476" y="601876"/>
            <a:ext cx="6568968" cy="3622711"/>
            <a:chOff x="0" y="-4106"/>
            <a:chExt cx="812800" cy="366712"/>
          </a:xfrm>
        </p:grpSpPr>
        <p:sp>
          <p:nvSpPr>
            <p:cNvPr id="59" name="Google Shape;59;p8"/>
            <p:cNvSpPr/>
            <p:nvPr/>
          </p:nvSpPr>
          <p:spPr>
            <a:xfrm>
              <a:off x="0" y="0"/>
              <a:ext cx="812800" cy="362606"/>
            </a:xfrm>
            <a:custGeom>
              <a:avLst/>
              <a:gdLst/>
              <a:ahLst/>
              <a:cxnLst/>
              <a:rect l="l" t="t" r="r" b="b"/>
              <a:pathLst>
                <a:path w="812800" h="362606" extrusionOk="0">
                  <a:moveTo>
                    <a:pt x="406400" y="0"/>
                  </a:moveTo>
                  <a:cubicBezTo>
                    <a:pt x="181951" y="0"/>
                    <a:pt x="0" y="81172"/>
                    <a:pt x="0" y="181303"/>
                  </a:cubicBezTo>
                  <a:cubicBezTo>
                    <a:pt x="0" y="281434"/>
                    <a:pt x="181951" y="362606"/>
                    <a:pt x="406400" y="362606"/>
                  </a:cubicBezTo>
                  <a:cubicBezTo>
                    <a:pt x="630849" y="362606"/>
                    <a:pt x="812800" y="281434"/>
                    <a:pt x="812800" y="181303"/>
                  </a:cubicBezTo>
                  <a:cubicBezTo>
                    <a:pt x="812800" y="811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 cmpd="sng">
              <a:solidFill>
                <a:srgbClr val="FFF7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 txBox="1"/>
            <p:nvPr/>
          </p:nvSpPr>
          <p:spPr>
            <a:xfrm>
              <a:off x="76200" y="-4106"/>
              <a:ext cx="6603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-189000" y="3968750"/>
            <a:ext cx="4543552" cy="1087818"/>
          </a:xfrm>
          <a:custGeom>
            <a:avLst/>
            <a:gdLst/>
            <a:ahLst/>
            <a:cxnLst/>
            <a:rect l="l" t="t" r="r" b="b"/>
            <a:pathLst>
              <a:path w="812800" h="362606" extrusionOk="0">
                <a:moveTo>
                  <a:pt x="406400" y="0"/>
                </a:moveTo>
                <a:cubicBezTo>
                  <a:pt x="181951" y="0"/>
                  <a:pt x="0" y="81172"/>
                  <a:pt x="0" y="181303"/>
                </a:cubicBezTo>
                <a:cubicBezTo>
                  <a:pt x="0" y="281434"/>
                  <a:pt x="181951" y="362606"/>
                  <a:pt x="406400" y="362606"/>
                </a:cubicBezTo>
                <a:cubicBezTo>
                  <a:pt x="630849" y="362606"/>
                  <a:pt x="812800" y="281434"/>
                  <a:pt x="812800" y="181303"/>
                </a:cubicBezTo>
                <a:cubicBezTo>
                  <a:pt x="812800" y="81172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85725" cap="sq" cmpd="sng">
            <a:solidFill>
              <a:srgbClr val="FFF7A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Medium"/>
              <a:buChar char="●"/>
              <a:defRPr sz="1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octor holding a glowing stomach&#10;&#10;Description automatically generated">
            <a:extLst>
              <a:ext uri="{FF2B5EF4-FFF2-40B4-BE49-F238E27FC236}">
                <a16:creationId xmlns:a16="http://schemas.microsoft.com/office/drawing/2014/main" id="{54A07E5A-7050-DD67-5A7C-7576EC1F6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12801" r="3193" b="9814"/>
          <a:stretch/>
        </p:blipFill>
        <p:spPr>
          <a:xfrm>
            <a:off x="61394" y="78827"/>
            <a:ext cx="9020611" cy="5005130"/>
          </a:xfrm>
          <a:prstGeom prst="rect">
            <a:avLst/>
          </a:prstGeom>
        </p:spPr>
      </p:pic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30F83569-8313-474C-F35B-0E04075F6764}"/>
              </a:ext>
            </a:extLst>
          </p:cNvPr>
          <p:cNvSpPr/>
          <p:nvPr/>
        </p:nvSpPr>
        <p:spPr>
          <a:xfrm>
            <a:off x="61994" y="402957"/>
            <a:ext cx="5184182" cy="1748568"/>
          </a:xfrm>
          <a:custGeom>
            <a:avLst/>
            <a:gdLst/>
            <a:ahLst/>
            <a:cxnLst/>
            <a:rect l="l" t="t" r="r" b="b"/>
            <a:pathLst>
              <a:path w="1167620" h="701540" extrusionOk="0">
                <a:moveTo>
                  <a:pt x="0" y="0"/>
                </a:moveTo>
                <a:lnTo>
                  <a:pt x="1167620" y="0"/>
                </a:lnTo>
                <a:lnTo>
                  <a:pt x="1167620" y="701540"/>
                </a:lnTo>
                <a:lnTo>
                  <a:pt x="0" y="701540"/>
                </a:lnTo>
                <a:close/>
              </a:path>
            </a:pathLst>
          </a:custGeom>
          <a:solidFill>
            <a:srgbClr val="FFFFFF">
              <a:alpha val="79000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4" name="Google Shape;84;p12"/>
          <p:cNvSpPr txBox="1"/>
          <p:nvPr/>
        </p:nvSpPr>
        <p:spPr>
          <a:xfrm>
            <a:off x="441096" y="658456"/>
            <a:ext cx="50000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Weight loss Program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Visualization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441096" y="4638675"/>
            <a:ext cx="3608082" cy="0"/>
          </a:xfrm>
          <a:prstGeom prst="straightConnector1">
            <a:avLst/>
          </a:prstGeom>
          <a:noFill/>
          <a:ln w="857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D81136-4EFD-99B6-A774-62BA652E8071}"/>
              </a:ext>
            </a:extLst>
          </p:cNvPr>
          <p:cNvCxnSpPr/>
          <p:nvPr/>
        </p:nvCxnSpPr>
        <p:spPr>
          <a:xfrm>
            <a:off x="441096" y="1883047"/>
            <a:ext cx="4471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15">
            <a:extLst>
              <a:ext uri="{FF2B5EF4-FFF2-40B4-BE49-F238E27FC236}">
                <a16:creationId xmlns:a16="http://schemas.microsoft.com/office/drawing/2014/main" id="{F96F7474-0821-A2A6-49F5-3B34D44EEC0B}"/>
              </a:ext>
            </a:extLst>
          </p:cNvPr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53;p16">
            <a:extLst>
              <a:ext uri="{FF2B5EF4-FFF2-40B4-BE49-F238E27FC236}">
                <a16:creationId xmlns:a16="http://schemas.microsoft.com/office/drawing/2014/main" id="{62F2E083-F183-8C82-0582-CF2A0260D217}"/>
              </a:ext>
            </a:extLst>
          </p:cNvPr>
          <p:cNvSpPr txBox="1"/>
          <p:nvPr/>
        </p:nvSpPr>
        <p:spPr>
          <a:xfrm>
            <a:off x="501405" y="370831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Visualization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53CBDE09-4216-E25C-A94B-3582F80DF909}"/>
              </a:ext>
            </a:extLst>
          </p:cNvPr>
          <p:cNvSpPr txBox="1"/>
          <p:nvPr/>
        </p:nvSpPr>
        <p:spPr>
          <a:xfrm>
            <a:off x="519191" y="808289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Bar Chart | Comorbidity count 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A8EC1-0323-85FC-D651-AF2CF55B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11" y="1137787"/>
            <a:ext cx="5242509" cy="38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591D721E-38CE-D2FB-C9E9-4CDBF6D7F7E3}"/>
              </a:ext>
            </a:extLst>
          </p:cNvPr>
          <p:cNvSpPr txBox="1"/>
          <p:nvPr/>
        </p:nvSpPr>
        <p:spPr>
          <a:xfrm>
            <a:off x="501405" y="409575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Statistic functions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E7BEA-FCB5-BAF6-FAFE-7DCC43E0765A}"/>
              </a:ext>
            </a:extLst>
          </p:cNvPr>
          <p:cNvCxnSpPr>
            <a:cxnSpLocks/>
          </p:cNvCxnSpPr>
          <p:nvPr/>
        </p:nvCxnSpPr>
        <p:spPr>
          <a:xfrm>
            <a:off x="501406" y="914402"/>
            <a:ext cx="5907143" cy="0"/>
          </a:xfrm>
          <a:prstGeom prst="line">
            <a:avLst/>
          </a:prstGeom>
          <a:ln w="9525"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2ABAA0-2821-55FC-92B9-87845EE5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3" y="1169896"/>
            <a:ext cx="7058209" cy="14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71CF053A-D4A3-5C30-30BA-E4EE402F3E91}"/>
              </a:ext>
            </a:extLst>
          </p:cNvPr>
          <p:cNvSpPr txBox="1"/>
          <p:nvPr/>
        </p:nvSpPr>
        <p:spPr>
          <a:xfrm>
            <a:off x="503694" y="1038253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DESCRIPTIVE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591D721E-38CE-D2FB-C9E9-4CDBF6D7F7E3}"/>
              </a:ext>
            </a:extLst>
          </p:cNvPr>
          <p:cNvSpPr txBox="1"/>
          <p:nvPr/>
        </p:nvSpPr>
        <p:spPr>
          <a:xfrm>
            <a:off x="501405" y="409575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Statistic functions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E7BEA-FCB5-BAF6-FAFE-7DCC43E0765A}"/>
              </a:ext>
            </a:extLst>
          </p:cNvPr>
          <p:cNvCxnSpPr>
            <a:cxnSpLocks/>
          </p:cNvCxnSpPr>
          <p:nvPr/>
        </p:nvCxnSpPr>
        <p:spPr>
          <a:xfrm>
            <a:off x="501406" y="914402"/>
            <a:ext cx="5907143" cy="0"/>
          </a:xfrm>
          <a:prstGeom prst="line">
            <a:avLst/>
          </a:prstGeom>
          <a:ln w="9525"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4F58B-FFB5-A062-E847-B44982E2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7" y="2496395"/>
            <a:ext cx="5025336" cy="7069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489D63-4FCE-91D2-E1AB-A23D73E3E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23" y="3245918"/>
            <a:ext cx="6302806" cy="70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98223D-EB00-3121-CF55-8063CF23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05" y="1315427"/>
            <a:ext cx="4465801" cy="8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71CF053A-D4A3-5C30-30BA-E4EE402F3E91}"/>
              </a:ext>
            </a:extLst>
          </p:cNvPr>
          <p:cNvSpPr txBox="1"/>
          <p:nvPr/>
        </p:nvSpPr>
        <p:spPr>
          <a:xfrm>
            <a:off x="503694" y="1100245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tTEST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591D721E-38CE-D2FB-C9E9-4CDBF6D7F7E3}"/>
              </a:ext>
            </a:extLst>
          </p:cNvPr>
          <p:cNvSpPr txBox="1"/>
          <p:nvPr/>
        </p:nvSpPr>
        <p:spPr>
          <a:xfrm>
            <a:off x="501405" y="409575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Inferential statistics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E7BEA-FCB5-BAF6-FAFE-7DCC43E0765A}"/>
              </a:ext>
            </a:extLst>
          </p:cNvPr>
          <p:cNvCxnSpPr>
            <a:cxnSpLocks/>
          </p:cNvCxnSpPr>
          <p:nvPr/>
        </p:nvCxnSpPr>
        <p:spPr>
          <a:xfrm>
            <a:off x="501406" y="914402"/>
            <a:ext cx="5907143" cy="0"/>
          </a:xfrm>
          <a:prstGeom prst="line">
            <a:avLst/>
          </a:prstGeom>
          <a:ln w="9525"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D33B812-D636-D79A-05F9-2150EEA6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0" y="1358163"/>
            <a:ext cx="7372419" cy="1192736"/>
          </a:xfrm>
          <a:prstGeom prst="rect">
            <a:avLst/>
          </a:prstGeom>
        </p:spPr>
      </p:pic>
      <p:sp>
        <p:nvSpPr>
          <p:cNvPr id="2" name="Google Shape;87;p12">
            <a:extLst>
              <a:ext uri="{FF2B5EF4-FFF2-40B4-BE49-F238E27FC236}">
                <a16:creationId xmlns:a16="http://schemas.microsoft.com/office/drawing/2014/main" id="{6EBC39BD-BA84-D1F5-A7F4-5354884BF90A}"/>
              </a:ext>
            </a:extLst>
          </p:cNvPr>
          <p:cNvSpPr txBox="1"/>
          <p:nvPr/>
        </p:nvSpPr>
        <p:spPr>
          <a:xfrm>
            <a:off x="553599" y="2783459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ANOVA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567AD-1692-9C38-F411-528F92BE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" y="3135232"/>
            <a:ext cx="8484224" cy="19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6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71CF053A-D4A3-5C30-30BA-E4EE402F3E91}"/>
              </a:ext>
            </a:extLst>
          </p:cNvPr>
          <p:cNvSpPr txBox="1"/>
          <p:nvPr/>
        </p:nvSpPr>
        <p:spPr>
          <a:xfrm>
            <a:off x="519191" y="821281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CORRELATION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591D721E-38CE-D2FB-C9E9-4CDBF6D7F7E3}"/>
              </a:ext>
            </a:extLst>
          </p:cNvPr>
          <p:cNvSpPr txBox="1"/>
          <p:nvPr/>
        </p:nvSpPr>
        <p:spPr>
          <a:xfrm>
            <a:off x="501405" y="246846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Inferential statistics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E7BEA-FCB5-BAF6-FAFE-7DCC43E0765A}"/>
              </a:ext>
            </a:extLst>
          </p:cNvPr>
          <p:cNvCxnSpPr>
            <a:cxnSpLocks/>
          </p:cNvCxnSpPr>
          <p:nvPr/>
        </p:nvCxnSpPr>
        <p:spPr>
          <a:xfrm>
            <a:off x="501406" y="751673"/>
            <a:ext cx="5907143" cy="0"/>
          </a:xfrm>
          <a:prstGeom prst="line">
            <a:avLst/>
          </a:prstGeom>
          <a:ln w="9525"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ABBCC-8B9B-455E-F0E0-11BB9E23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3" y="1660603"/>
            <a:ext cx="8346705" cy="1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71CF053A-D4A3-5C30-30BA-E4EE402F3E91}"/>
              </a:ext>
            </a:extLst>
          </p:cNvPr>
          <p:cNvSpPr txBox="1"/>
          <p:nvPr/>
        </p:nvSpPr>
        <p:spPr>
          <a:xfrm>
            <a:off x="519191" y="705046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REGRESSION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591D721E-38CE-D2FB-C9E9-4CDBF6D7F7E3}"/>
              </a:ext>
            </a:extLst>
          </p:cNvPr>
          <p:cNvSpPr txBox="1"/>
          <p:nvPr/>
        </p:nvSpPr>
        <p:spPr>
          <a:xfrm>
            <a:off x="501405" y="138360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Inferential statistics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3E7BEA-FCB5-BAF6-FAFE-7DCC43E0765A}"/>
              </a:ext>
            </a:extLst>
          </p:cNvPr>
          <p:cNvCxnSpPr>
            <a:cxnSpLocks/>
          </p:cNvCxnSpPr>
          <p:nvPr/>
        </p:nvCxnSpPr>
        <p:spPr>
          <a:xfrm>
            <a:off x="501406" y="635438"/>
            <a:ext cx="5907143" cy="0"/>
          </a:xfrm>
          <a:prstGeom prst="line">
            <a:avLst/>
          </a:prstGeom>
          <a:ln w="9525"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3E8A5FC-B92A-E051-C019-B7362B46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76" y="1006691"/>
            <a:ext cx="6169569" cy="2616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00415D-2C54-B106-DFB5-11F2FB76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74" y="3839378"/>
            <a:ext cx="6169569" cy="10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15">
            <a:extLst>
              <a:ext uri="{FF2B5EF4-FFF2-40B4-BE49-F238E27FC236}">
                <a16:creationId xmlns:a16="http://schemas.microsoft.com/office/drawing/2014/main" id="{F96F7474-0821-A2A6-49F5-3B34D44EEC0B}"/>
              </a:ext>
            </a:extLst>
          </p:cNvPr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53;p16">
            <a:extLst>
              <a:ext uri="{FF2B5EF4-FFF2-40B4-BE49-F238E27FC236}">
                <a16:creationId xmlns:a16="http://schemas.microsoft.com/office/drawing/2014/main" id="{62F2E083-F183-8C82-0582-CF2A0260D217}"/>
              </a:ext>
            </a:extLst>
          </p:cNvPr>
          <p:cNvSpPr txBox="1"/>
          <p:nvPr/>
        </p:nvSpPr>
        <p:spPr>
          <a:xfrm>
            <a:off x="501405" y="370831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Visualization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291C71-1129-5164-B608-2C6F37B7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05" y="639626"/>
            <a:ext cx="4378164" cy="41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F7158364-7F94-5332-383A-1D44C53DA4CC}"/>
              </a:ext>
            </a:extLst>
          </p:cNvPr>
          <p:cNvSpPr txBox="1"/>
          <p:nvPr/>
        </p:nvSpPr>
        <p:spPr>
          <a:xfrm>
            <a:off x="519191" y="821736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Pie Chart | BMI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15">
            <a:extLst>
              <a:ext uri="{FF2B5EF4-FFF2-40B4-BE49-F238E27FC236}">
                <a16:creationId xmlns:a16="http://schemas.microsoft.com/office/drawing/2014/main" id="{F96F7474-0821-A2A6-49F5-3B34D44EEC0B}"/>
              </a:ext>
            </a:extLst>
          </p:cNvPr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53;p16">
            <a:extLst>
              <a:ext uri="{FF2B5EF4-FFF2-40B4-BE49-F238E27FC236}">
                <a16:creationId xmlns:a16="http://schemas.microsoft.com/office/drawing/2014/main" id="{62F2E083-F183-8C82-0582-CF2A0260D217}"/>
              </a:ext>
            </a:extLst>
          </p:cNvPr>
          <p:cNvSpPr txBox="1"/>
          <p:nvPr/>
        </p:nvSpPr>
        <p:spPr>
          <a:xfrm>
            <a:off x="501405" y="370831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Visualization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DC797B-BFEC-BE0A-881A-5646E230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1171753"/>
            <a:ext cx="4959501" cy="39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049FE1A6-FF25-98E2-CBDC-7446219B1B5F}"/>
              </a:ext>
            </a:extLst>
          </p:cNvPr>
          <p:cNvSpPr txBox="1"/>
          <p:nvPr/>
        </p:nvSpPr>
        <p:spPr>
          <a:xfrm>
            <a:off x="519191" y="820595"/>
            <a:ext cx="3990816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Line Plot | Baseline weight and post-intervention weight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7AD"/>
            </a:gs>
            <a:gs pos="100000">
              <a:srgbClr val="92CDCF"/>
            </a:gs>
          </a:gsLst>
          <a:lin ang="27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15">
            <a:extLst>
              <a:ext uri="{FF2B5EF4-FFF2-40B4-BE49-F238E27FC236}">
                <a16:creationId xmlns:a16="http://schemas.microsoft.com/office/drawing/2014/main" id="{F96F7474-0821-A2A6-49F5-3B34D44EEC0B}"/>
              </a:ext>
            </a:extLst>
          </p:cNvPr>
          <p:cNvSpPr/>
          <p:nvPr/>
        </p:nvSpPr>
        <p:spPr>
          <a:xfrm>
            <a:off x="0" y="77493"/>
            <a:ext cx="9074258" cy="4990454"/>
          </a:xfrm>
          <a:custGeom>
            <a:avLst/>
            <a:gdLst/>
            <a:ahLst/>
            <a:cxnLst/>
            <a:rect l="l" t="t" r="r" b="b"/>
            <a:pathLst>
              <a:path w="1806722" h="1021048" extrusionOk="0">
                <a:moveTo>
                  <a:pt x="0" y="0"/>
                </a:moveTo>
                <a:lnTo>
                  <a:pt x="1806722" y="0"/>
                </a:lnTo>
                <a:lnTo>
                  <a:pt x="1806722" y="1021048"/>
                </a:lnTo>
                <a:lnTo>
                  <a:pt x="0" y="102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53;p16">
            <a:extLst>
              <a:ext uri="{FF2B5EF4-FFF2-40B4-BE49-F238E27FC236}">
                <a16:creationId xmlns:a16="http://schemas.microsoft.com/office/drawing/2014/main" id="{62F2E083-F183-8C82-0582-CF2A0260D217}"/>
              </a:ext>
            </a:extLst>
          </p:cNvPr>
          <p:cNvSpPr txBox="1"/>
          <p:nvPr/>
        </p:nvSpPr>
        <p:spPr>
          <a:xfrm>
            <a:off x="501405" y="370831"/>
            <a:ext cx="334992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Visualization</a:t>
            </a:r>
            <a:endParaRPr sz="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3D88E-4750-169E-F874-E255E67C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7" y="952938"/>
            <a:ext cx="5194654" cy="41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7;p12">
            <a:extLst>
              <a:ext uri="{FF2B5EF4-FFF2-40B4-BE49-F238E27FC236}">
                <a16:creationId xmlns:a16="http://schemas.microsoft.com/office/drawing/2014/main" id="{5406A101-BB9F-4D61-31AC-9A72B47A1EEA}"/>
              </a:ext>
            </a:extLst>
          </p:cNvPr>
          <p:cNvSpPr txBox="1"/>
          <p:nvPr/>
        </p:nvSpPr>
        <p:spPr>
          <a:xfrm>
            <a:off x="519191" y="808289"/>
            <a:ext cx="287242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Histogram | BMI</a:t>
            </a:r>
            <a:endParaRPr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052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B4D9C5"/>
      </a:lt1>
      <a:dk2>
        <a:srgbClr val="000000"/>
      </a:dk2>
      <a:lt2>
        <a:srgbClr val="FFF8B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43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Poppins Medium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Kaparthy</dc:creator>
  <cp:lastModifiedBy>Sindhu Chintakunta</cp:lastModifiedBy>
  <cp:revision>45</cp:revision>
  <dcterms:modified xsi:type="dcterms:W3CDTF">2025-06-17T23:38:19Z</dcterms:modified>
</cp:coreProperties>
</file>