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9"/>
  </p:handoutMasterIdLst>
  <p:sldIdLst>
    <p:sldId id="257" r:id="rId5"/>
    <p:sldId id="258" r:id="rId6"/>
    <p:sldId id="282" r:id="rId7"/>
    <p:sldId id="27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8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606008C-5EB3-8639-BDDF-DC81F2FB6B67}" name="Gość" initials="Go" userId="S::urn:spo:anon#43b83da0a2925f90ce460a6566d669b3596f7c109172f920e049ae84fe183b3b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5AEAC-FF3C-83A9-FFA1-34C6BD60CCA3}" v="5" dt="2022-02-09T10:34:47.713"/>
    <p1510:client id="{1ADA4B91-9903-443A-B00F-C52405FB82D8}" v="4" dt="2022-05-06T12:31:44.607"/>
    <p1510:client id="{DA91C5C2-6C95-4732-B2DA-B0078EAA8A38}" v="2" dt="2022-03-01T13:34:56.605"/>
    <p1510:client id="{E4804B33-78FA-40AD-9C25-5D3A8475D411}" v="44" dt="2022-02-09T09:50:12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6EE4DF-6CC4-4180-96AF-53D5B4266B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9BF0F-CFB2-4D63-8BEB-93AFC19D77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F72D-93FA-445A-A914-EE4C7EB6A18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1F7F2-057D-42D1-B140-D857837E6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ADEBE-4BA6-410C-94AF-7C349B9199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7BDA-968D-4040-A3C8-AF36B8A2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39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DCA08E5-772F-434A-817A-60A09FC60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8884" y="457200"/>
            <a:ext cx="6443328" cy="553452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ytuł 4">
            <a:extLst>
              <a:ext uri="{FF2B5EF4-FFF2-40B4-BE49-F238E27FC236}">
                <a16:creationId xmlns:a16="http://schemas.microsoft.com/office/drawing/2014/main" id="{CFD0956E-4919-40F5-8CD1-9AFD0558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600" b="0">
                <a:latin typeface="Lato Black" panose="020F0A02020204030203" pitchFamily="34" charset="0"/>
              </a:defRPr>
            </a:lvl1pPr>
          </a:lstStyle>
          <a:p>
            <a:r>
              <a:rPr lang="en-US" sz="9600" b="1">
                <a:solidFill>
                  <a:srgbClr val="FFC000"/>
                </a:solidFill>
                <a:latin typeface="Lato" panose="020F0502020204030203" pitchFamily="34" charset="-18"/>
              </a:rPr>
              <a:t>Click to edit Master title style</a:t>
            </a:r>
            <a:endParaRPr lang="pl-PL" sz="9600" b="1">
              <a:solidFill>
                <a:srgbClr val="FFC000"/>
              </a:solidFill>
              <a:latin typeface="Lato" panose="020F0502020204030203" pitchFamily="34" charset="-18"/>
            </a:endParaRPr>
          </a:p>
        </p:txBody>
      </p:sp>
      <p:sp>
        <p:nvSpPr>
          <p:cNvPr id="9" name="Symbol zastępczy tekstu 6">
            <a:extLst>
              <a:ext uri="{FF2B5EF4-FFF2-40B4-BE49-F238E27FC236}">
                <a16:creationId xmlns:a16="http://schemas.microsoft.com/office/drawing/2014/main" id="{9DCD3CBE-E30E-4AFB-ADBE-1D8195A64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99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984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7BE30-41FD-434E-A110-5CC38C0A4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ytuł 3">
            <a:extLst>
              <a:ext uri="{FF2B5EF4-FFF2-40B4-BE49-F238E27FC236}">
                <a16:creationId xmlns:a16="http://schemas.microsoft.com/office/drawing/2014/main" id="{853E9F43-7D02-40E3-BB60-7D76D228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0" y="193262"/>
            <a:ext cx="10515600" cy="85993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C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77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34E8AB-5D23-46D6-BECD-EF5A17D803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0A658-9889-49E4-8040-AF0C28EE6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3CF14-9AAD-481A-9949-7486BFCAC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601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EAAD-E54E-4D39-ACC3-6FF7A9AE0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7326"/>
            <a:ext cx="5181600" cy="4909637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161C3-6DF0-4B00-BB63-0BE344BFC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7326"/>
            <a:ext cx="5181600" cy="4909637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ytuł 3">
            <a:extLst>
              <a:ext uri="{FF2B5EF4-FFF2-40B4-BE49-F238E27FC236}">
                <a16:creationId xmlns:a16="http://schemas.microsoft.com/office/drawing/2014/main" id="{7C1F6A61-5B21-4825-99DB-B6605183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0" y="193262"/>
            <a:ext cx="10515600" cy="85993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C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586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33379-8690-4995-8E08-61214D47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3948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CED4D-5474-4FDA-B357-8B7692CC2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89221"/>
            <a:ext cx="5157787" cy="4200442"/>
          </a:xfrm>
          <a:prstGeom prst="rect">
            <a:avLst/>
          </a:prstGeom>
        </p:spPr>
        <p:txBody>
          <a:bodyPr/>
          <a:lstStyle>
            <a:lvl1pPr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ED418-E0E4-4043-8DEF-DF877D5B4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3948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A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2CE2D-64EB-4608-803E-41168A87A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89221"/>
            <a:ext cx="5183188" cy="4200442"/>
          </a:xfrm>
          <a:prstGeom prst="rect">
            <a:avLst/>
          </a:prstGeom>
        </p:spPr>
        <p:txBody>
          <a:bodyPr/>
          <a:lstStyle>
            <a:lvl1pPr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ytuł 3">
            <a:extLst>
              <a:ext uri="{FF2B5EF4-FFF2-40B4-BE49-F238E27FC236}">
                <a16:creationId xmlns:a16="http://schemas.microsoft.com/office/drawing/2014/main" id="{EA79B39C-4AD1-4229-9391-8CCB6EBE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0" y="193262"/>
            <a:ext cx="10515600" cy="85993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C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106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ztałt 12">
            <a:extLst>
              <a:ext uri="{FF2B5EF4-FFF2-40B4-BE49-F238E27FC236}">
                <a16:creationId xmlns:a16="http://schemas.microsoft.com/office/drawing/2014/main" id="{6B6D9249-B34A-43EB-8FB4-EB26AC880FD7}"/>
              </a:ext>
            </a:extLst>
          </p:cNvPr>
          <p:cNvSpPr/>
          <p:nvPr userDrawn="1"/>
        </p:nvSpPr>
        <p:spPr>
          <a:xfrm rot="3348674">
            <a:off x="903241" y="3335174"/>
            <a:ext cx="4677714" cy="2238638"/>
          </a:xfrm>
          <a:prstGeom prst="swooshArrow">
            <a:avLst>
              <a:gd name="adj1" fmla="val 16310"/>
              <a:gd name="adj2" fmla="val 3137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2A84CDA-A5BD-4AA9-A2C3-8F7B536411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157" y="1433642"/>
            <a:ext cx="914400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>
                <a:latin typeface="Lato" panose="020F050202020403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4ADCA1C5-0CC9-4577-A7E0-99E7B473A5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81781" y="2458535"/>
            <a:ext cx="914400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>
                <a:latin typeface="Lato" panose="020F050202020403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2D75407F-BCE7-4062-B3DE-6EE5564FD5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30355" y="3483428"/>
            <a:ext cx="914400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>
                <a:latin typeface="Lato" panose="020F050202020403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37D4716D-4D5A-418B-9FEE-2A55A6DA8C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45123" y="4508321"/>
            <a:ext cx="914400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>
                <a:latin typeface="Lato" panose="020F050202020403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654083EA-0C67-4F5C-8EF5-5B7E8C52D5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1597" y="5533215"/>
            <a:ext cx="914400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>
                <a:latin typeface="Lato" panose="020F050202020403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7C1885F-0985-4851-8DA2-A1AE45B47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660" y="1433642"/>
            <a:ext cx="5572329" cy="914399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0" defTabSz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BE449A7-7BE6-46C4-8D17-AD35DB2BD3D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673284" y="2458535"/>
            <a:ext cx="5572329" cy="914399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0" defTabSz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E35E716-7D98-4FB3-BD3F-998409EA8A2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5705816" y="3490548"/>
            <a:ext cx="5572329" cy="914399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0" defTabSz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BA9C6FA-E719-4537-8513-3939EE7C9917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7052668" y="4522561"/>
            <a:ext cx="4882658" cy="914399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0" defTabSz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AD87654-5026-4D9A-B9E7-731C8DF5B894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7683100" y="5518976"/>
            <a:ext cx="4252226" cy="914399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0" defTabSz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ytuł 3">
            <a:extLst>
              <a:ext uri="{FF2B5EF4-FFF2-40B4-BE49-F238E27FC236}">
                <a16:creationId xmlns:a16="http://schemas.microsoft.com/office/drawing/2014/main" id="{219B82A5-9E84-4309-8F9E-745FA22F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0" y="193262"/>
            <a:ext cx="10515600" cy="85993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C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423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F08C447-FA76-4BF0-9870-2749EEC260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807368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odtytuł 2">
            <a:extLst>
              <a:ext uri="{FF2B5EF4-FFF2-40B4-BE49-F238E27FC236}">
                <a16:creationId xmlns:a16="http://schemas.microsoft.com/office/drawing/2014/main" id="{678081AE-5B53-4F23-80B6-8DAC08F7E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117" y="3149865"/>
            <a:ext cx="9144000" cy="60398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ctr">
              <a:lnSpc>
                <a:spcPct val="120000"/>
              </a:lnSpc>
              <a:buNone/>
              <a:defRPr sz="3200">
                <a:latin typeface="Lato Black" panose="020F0A02020204030203" pitchFamily="34" charset="0"/>
              </a:defRPr>
            </a:lvl1pPr>
          </a:lstStyle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Click to edit Master subtitle style</a:t>
            </a:r>
            <a:endParaRPr lang="pl-PL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BE616E-4BBC-485A-99B7-B913159B659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421544" y="4096350"/>
            <a:ext cx="4204645" cy="928075"/>
          </a:xfrm>
          <a:prstGeom prst="rect">
            <a:avLst/>
          </a:prstGeom>
        </p:spPr>
        <p:txBody>
          <a:bodyPr/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0" defTabSz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4126CA8-8DF6-4A9B-B414-DDF8C41DF7F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421544" y="5350001"/>
            <a:ext cx="4204645" cy="928075"/>
          </a:xfrm>
          <a:prstGeom prst="rect">
            <a:avLst/>
          </a:prstGeom>
        </p:spPr>
        <p:txBody>
          <a:bodyPr/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0" defTabSz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BE06A76-E74C-4A67-888C-69282238932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366755" y="4120372"/>
            <a:ext cx="4204645" cy="928075"/>
          </a:xfrm>
          <a:prstGeom prst="rect">
            <a:avLst/>
          </a:prstGeom>
        </p:spPr>
        <p:txBody>
          <a:bodyPr/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0" defTabSz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18ECF25-8B1A-4245-8BD5-976B5E6C7B2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366755" y="5374023"/>
            <a:ext cx="4204645" cy="928075"/>
          </a:xfrm>
          <a:prstGeom prst="rect">
            <a:avLst/>
          </a:prstGeom>
        </p:spPr>
        <p:txBody>
          <a:bodyPr/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0" defTabSz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0747EEB2-EB3C-40DB-B7BD-1A7F848E33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7286" y="4096350"/>
            <a:ext cx="914400" cy="91440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Lato" panose="020F050202020403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8D645945-C24C-4B84-AAED-475C00894C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1522" y="5350001"/>
            <a:ext cx="914400" cy="91440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Lato" panose="020F050202020403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18">
            <a:extLst>
              <a:ext uri="{FF2B5EF4-FFF2-40B4-BE49-F238E27FC236}">
                <a16:creationId xmlns:a16="http://schemas.microsoft.com/office/drawing/2014/main" id="{F13AC1C4-DA33-4BAA-9AE3-8EC91B60835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96040" y="4094727"/>
            <a:ext cx="914400" cy="91440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Lato" panose="020F050202020403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4C57EC5C-C90D-4C91-BFAB-74EDF9DF1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96040" y="5350001"/>
            <a:ext cx="914400" cy="91440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Lato" panose="020F050202020403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670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rtial Circle 26">
            <a:extLst>
              <a:ext uri="{FF2B5EF4-FFF2-40B4-BE49-F238E27FC236}">
                <a16:creationId xmlns:a16="http://schemas.microsoft.com/office/drawing/2014/main" id="{BA2F79BA-3E53-499C-B526-133AF7DC0795}"/>
              </a:ext>
            </a:extLst>
          </p:cNvPr>
          <p:cNvSpPr/>
          <p:nvPr userDrawn="1"/>
        </p:nvSpPr>
        <p:spPr>
          <a:xfrm rot="5400000">
            <a:off x="335196" y="4794954"/>
            <a:ext cx="1913602" cy="2614141"/>
          </a:xfrm>
          <a:custGeom>
            <a:avLst/>
            <a:gdLst>
              <a:gd name="connsiteX0" fmla="*/ 69587 w 4024219"/>
              <a:gd name="connsiteY0" fmla="*/ 2536697 h 4024219"/>
              <a:gd name="connsiteX1" fmla="*/ 322930 w 4024219"/>
              <a:gd name="connsiteY1" fmla="*/ 918830 h 4024219"/>
              <a:gd name="connsiteX2" fmla="*/ 1695140 w 4024219"/>
              <a:gd name="connsiteY2" fmla="*/ 25122 h 4024219"/>
              <a:gd name="connsiteX3" fmla="*/ 2012110 w 4024219"/>
              <a:gd name="connsiteY3" fmla="*/ 2012110 h 4024219"/>
              <a:gd name="connsiteX4" fmla="*/ 69587 w 4024219"/>
              <a:gd name="connsiteY4" fmla="*/ 2536697 h 4024219"/>
              <a:gd name="connsiteX0" fmla="*/ 69596 w 1858295"/>
              <a:gd name="connsiteY0" fmla="*/ 2511575 h 2589631"/>
              <a:gd name="connsiteX1" fmla="*/ 322939 w 1858295"/>
              <a:gd name="connsiteY1" fmla="*/ 893708 h 2589631"/>
              <a:gd name="connsiteX2" fmla="*/ 1695149 w 1858295"/>
              <a:gd name="connsiteY2" fmla="*/ 0 h 2589631"/>
              <a:gd name="connsiteX3" fmla="*/ 1858295 w 1858295"/>
              <a:gd name="connsiteY3" fmla="*/ 2542465 h 2589631"/>
              <a:gd name="connsiteX4" fmla="*/ 69596 w 1858295"/>
              <a:gd name="connsiteY4" fmla="*/ 2511575 h 2589631"/>
              <a:gd name="connsiteX0" fmla="*/ 69596 w 1858295"/>
              <a:gd name="connsiteY0" fmla="*/ 2511575 h 2610630"/>
              <a:gd name="connsiteX1" fmla="*/ 322939 w 1858295"/>
              <a:gd name="connsiteY1" fmla="*/ 893708 h 2610630"/>
              <a:gd name="connsiteX2" fmla="*/ 1695149 w 1858295"/>
              <a:gd name="connsiteY2" fmla="*/ 0 h 2610630"/>
              <a:gd name="connsiteX3" fmla="*/ 1858295 w 1858295"/>
              <a:gd name="connsiteY3" fmla="*/ 2542465 h 2610630"/>
              <a:gd name="connsiteX4" fmla="*/ 69596 w 1858295"/>
              <a:gd name="connsiteY4" fmla="*/ 2511575 h 2610630"/>
              <a:gd name="connsiteX0" fmla="*/ 69596 w 1861268"/>
              <a:gd name="connsiteY0" fmla="*/ 2511575 h 2542699"/>
              <a:gd name="connsiteX1" fmla="*/ 322939 w 1861268"/>
              <a:gd name="connsiteY1" fmla="*/ 893708 h 2542699"/>
              <a:gd name="connsiteX2" fmla="*/ 1695149 w 1861268"/>
              <a:gd name="connsiteY2" fmla="*/ 0 h 2542699"/>
              <a:gd name="connsiteX3" fmla="*/ 1858295 w 1861268"/>
              <a:gd name="connsiteY3" fmla="*/ 2542465 h 2542699"/>
              <a:gd name="connsiteX4" fmla="*/ 69596 w 1861268"/>
              <a:gd name="connsiteY4" fmla="*/ 2511575 h 2542699"/>
              <a:gd name="connsiteX0" fmla="*/ 69596 w 1775951"/>
              <a:gd name="connsiteY0" fmla="*/ 2511575 h 2511575"/>
              <a:gd name="connsiteX1" fmla="*/ 322939 w 1775951"/>
              <a:gd name="connsiteY1" fmla="*/ 893708 h 2511575"/>
              <a:gd name="connsiteX2" fmla="*/ 1695149 w 1775951"/>
              <a:gd name="connsiteY2" fmla="*/ 0 h 2511575"/>
              <a:gd name="connsiteX3" fmla="*/ 1772840 w 1775951"/>
              <a:gd name="connsiteY3" fmla="*/ 2499736 h 2511575"/>
              <a:gd name="connsiteX4" fmla="*/ 69596 w 1775951"/>
              <a:gd name="connsiteY4" fmla="*/ 2511575 h 2511575"/>
              <a:gd name="connsiteX0" fmla="*/ 69596 w 1775951"/>
              <a:gd name="connsiteY0" fmla="*/ 2511575 h 2525731"/>
              <a:gd name="connsiteX1" fmla="*/ 322939 w 1775951"/>
              <a:gd name="connsiteY1" fmla="*/ 893708 h 2525731"/>
              <a:gd name="connsiteX2" fmla="*/ 1695149 w 1775951"/>
              <a:gd name="connsiteY2" fmla="*/ 0 h 2525731"/>
              <a:gd name="connsiteX3" fmla="*/ 1772840 w 1775951"/>
              <a:gd name="connsiteY3" fmla="*/ 2525373 h 2525731"/>
              <a:gd name="connsiteX4" fmla="*/ 69596 w 1775951"/>
              <a:gd name="connsiteY4" fmla="*/ 2511575 h 2525731"/>
              <a:gd name="connsiteX0" fmla="*/ 69596 w 1775951"/>
              <a:gd name="connsiteY0" fmla="*/ 2511575 h 2511575"/>
              <a:gd name="connsiteX1" fmla="*/ 322939 w 1775951"/>
              <a:gd name="connsiteY1" fmla="*/ 893708 h 2511575"/>
              <a:gd name="connsiteX2" fmla="*/ 1695149 w 1775951"/>
              <a:gd name="connsiteY2" fmla="*/ 0 h 2511575"/>
              <a:gd name="connsiteX3" fmla="*/ 1772840 w 1775951"/>
              <a:gd name="connsiteY3" fmla="*/ 2474098 h 2511575"/>
              <a:gd name="connsiteX4" fmla="*/ 69596 w 1775951"/>
              <a:gd name="connsiteY4" fmla="*/ 2511575 h 2511575"/>
              <a:gd name="connsiteX0" fmla="*/ 69596 w 1775951"/>
              <a:gd name="connsiteY0" fmla="*/ 2511575 h 2511575"/>
              <a:gd name="connsiteX1" fmla="*/ 322939 w 1775951"/>
              <a:gd name="connsiteY1" fmla="*/ 893708 h 2511575"/>
              <a:gd name="connsiteX2" fmla="*/ 1695149 w 1775951"/>
              <a:gd name="connsiteY2" fmla="*/ 0 h 2511575"/>
              <a:gd name="connsiteX3" fmla="*/ 1772840 w 1775951"/>
              <a:gd name="connsiteY3" fmla="*/ 2499736 h 2511575"/>
              <a:gd name="connsiteX4" fmla="*/ 69596 w 1775951"/>
              <a:gd name="connsiteY4" fmla="*/ 2511575 h 2511575"/>
              <a:gd name="connsiteX0" fmla="*/ 69596 w 1775951"/>
              <a:gd name="connsiteY0" fmla="*/ 2511575 h 2525731"/>
              <a:gd name="connsiteX1" fmla="*/ 322939 w 1775951"/>
              <a:gd name="connsiteY1" fmla="*/ 893708 h 2525731"/>
              <a:gd name="connsiteX2" fmla="*/ 1695149 w 1775951"/>
              <a:gd name="connsiteY2" fmla="*/ 0 h 2525731"/>
              <a:gd name="connsiteX3" fmla="*/ 1772840 w 1775951"/>
              <a:gd name="connsiteY3" fmla="*/ 2525373 h 2525731"/>
              <a:gd name="connsiteX4" fmla="*/ 69596 w 1775951"/>
              <a:gd name="connsiteY4" fmla="*/ 2511575 h 252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951" h="2525731">
                <a:moveTo>
                  <a:pt x="69596" y="2511575"/>
                </a:moveTo>
                <a:cubicBezTo>
                  <a:pt x="-79155" y="1960758"/>
                  <a:pt x="12932" y="1372688"/>
                  <a:pt x="322939" y="893708"/>
                </a:cubicBezTo>
                <a:cubicBezTo>
                  <a:pt x="632946" y="414729"/>
                  <a:pt x="1131724" y="89879"/>
                  <a:pt x="1695149" y="0"/>
                </a:cubicBezTo>
                <a:lnTo>
                  <a:pt x="1772840" y="2525373"/>
                </a:lnTo>
                <a:cubicBezTo>
                  <a:pt x="1860274" y="2529322"/>
                  <a:pt x="76170" y="2499083"/>
                  <a:pt x="69596" y="2511575"/>
                </a:cubicBezTo>
                <a:close/>
              </a:path>
            </a:pathLst>
          </a:cu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436C16-3F43-4F36-A0B9-012CC6BBBAF5}"/>
              </a:ext>
            </a:extLst>
          </p:cNvPr>
          <p:cNvGrpSpPr/>
          <p:nvPr userDrawn="1"/>
        </p:nvGrpSpPr>
        <p:grpSpPr>
          <a:xfrm>
            <a:off x="8963574" y="-35041"/>
            <a:ext cx="3258805" cy="3120381"/>
            <a:chOff x="8963574" y="-35041"/>
            <a:chExt cx="3258805" cy="3120381"/>
          </a:xfrm>
        </p:grpSpPr>
        <p:sp>
          <p:nvSpPr>
            <p:cNvPr id="16" name="Partial Circle 13">
              <a:extLst>
                <a:ext uri="{FF2B5EF4-FFF2-40B4-BE49-F238E27FC236}">
                  <a16:creationId xmlns:a16="http://schemas.microsoft.com/office/drawing/2014/main" id="{9B122CE6-5969-4CC8-8401-1193923BDE80}"/>
                </a:ext>
              </a:extLst>
            </p:cNvPr>
            <p:cNvSpPr/>
            <p:nvPr userDrawn="1"/>
          </p:nvSpPr>
          <p:spPr>
            <a:xfrm>
              <a:off x="8963574" y="-35041"/>
              <a:ext cx="3257393" cy="3120381"/>
            </a:xfrm>
            <a:custGeom>
              <a:avLst/>
              <a:gdLst>
                <a:gd name="connsiteX0" fmla="*/ 3023863 w 4024218"/>
                <a:gd name="connsiteY0" fmla="*/ 3751344 h 4024218"/>
                <a:gd name="connsiteX1" fmla="*/ 659976 w 4024218"/>
                <a:gd name="connsiteY1" fmla="*/ 3502183 h 4024218"/>
                <a:gd name="connsiteX2" fmla="*/ 183072 w 4024218"/>
                <a:gd name="connsiteY2" fmla="*/ 1173534 h 4024218"/>
                <a:gd name="connsiteX3" fmla="*/ 2012109 w 4024218"/>
                <a:gd name="connsiteY3" fmla="*/ 2012109 h 4024218"/>
                <a:gd name="connsiteX4" fmla="*/ 3023863 w 4024218"/>
                <a:gd name="connsiteY4" fmla="*/ 3751344 h 4024218"/>
                <a:gd name="connsiteX0" fmla="*/ 3023947 w 3023947"/>
                <a:gd name="connsiteY0" fmla="*/ 2602360 h 2875261"/>
                <a:gd name="connsiteX1" fmla="*/ 660060 w 3023947"/>
                <a:gd name="connsiteY1" fmla="*/ 2353199 h 2875261"/>
                <a:gd name="connsiteX2" fmla="*/ 183156 w 3023947"/>
                <a:gd name="connsiteY2" fmla="*/ 24550 h 2875261"/>
                <a:gd name="connsiteX3" fmla="*/ 2798406 w 3023947"/>
                <a:gd name="connsiteY3" fmla="*/ 0 h 2875261"/>
                <a:gd name="connsiteX4" fmla="*/ 3023947 w 3023947"/>
                <a:gd name="connsiteY4" fmla="*/ 2602360 h 2875261"/>
                <a:gd name="connsiteX0" fmla="*/ 3023947 w 3023947"/>
                <a:gd name="connsiteY0" fmla="*/ 2602360 h 2875261"/>
                <a:gd name="connsiteX1" fmla="*/ 660060 w 3023947"/>
                <a:gd name="connsiteY1" fmla="*/ 2353199 h 2875261"/>
                <a:gd name="connsiteX2" fmla="*/ 183156 w 3023947"/>
                <a:gd name="connsiteY2" fmla="*/ 24550 h 2875261"/>
                <a:gd name="connsiteX3" fmla="*/ 2798406 w 3023947"/>
                <a:gd name="connsiteY3" fmla="*/ 0 h 2875261"/>
                <a:gd name="connsiteX4" fmla="*/ 3023947 w 3023947"/>
                <a:gd name="connsiteY4" fmla="*/ 2602360 h 2875261"/>
                <a:gd name="connsiteX0" fmla="*/ 3023947 w 3023947"/>
                <a:gd name="connsiteY0" fmla="*/ 2602360 h 2875261"/>
                <a:gd name="connsiteX1" fmla="*/ 660060 w 3023947"/>
                <a:gd name="connsiteY1" fmla="*/ 2353199 h 2875261"/>
                <a:gd name="connsiteX2" fmla="*/ 183156 w 3023947"/>
                <a:gd name="connsiteY2" fmla="*/ 24550 h 2875261"/>
                <a:gd name="connsiteX3" fmla="*/ 2798406 w 3023947"/>
                <a:gd name="connsiteY3" fmla="*/ 0 h 2875261"/>
                <a:gd name="connsiteX4" fmla="*/ 3023947 w 3023947"/>
                <a:gd name="connsiteY4" fmla="*/ 2602360 h 2875261"/>
                <a:gd name="connsiteX0" fmla="*/ 3023947 w 3023947"/>
                <a:gd name="connsiteY0" fmla="*/ 2610906 h 2883807"/>
                <a:gd name="connsiteX1" fmla="*/ 660060 w 3023947"/>
                <a:gd name="connsiteY1" fmla="*/ 2361745 h 2883807"/>
                <a:gd name="connsiteX2" fmla="*/ 183156 w 3023947"/>
                <a:gd name="connsiteY2" fmla="*/ 33096 h 2883807"/>
                <a:gd name="connsiteX3" fmla="*/ 2866773 w 3023947"/>
                <a:gd name="connsiteY3" fmla="*/ 0 h 2883807"/>
                <a:gd name="connsiteX4" fmla="*/ 3023947 w 3023947"/>
                <a:gd name="connsiteY4" fmla="*/ 2610906 h 2883807"/>
                <a:gd name="connsiteX0" fmla="*/ 3023947 w 3023947"/>
                <a:gd name="connsiteY0" fmla="*/ 2610906 h 2883807"/>
                <a:gd name="connsiteX1" fmla="*/ 660060 w 3023947"/>
                <a:gd name="connsiteY1" fmla="*/ 2361745 h 2883807"/>
                <a:gd name="connsiteX2" fmla="*/ 183156 w 3023947"/>
                <a:gd name="connsiteY2" fmla="*/ 33096 h 2883807"/>
                <a:gd name="connsiteX3" fmla="*/ 2866773 w 3023947"/>
                <a:gd name="connsiteY3" fmla="*/ 0 h 2883807"/>
                <a:gd name="connsiteX4" fmla="*/ 3023947 w 3023947"/>
                <a:gd name="connsiteY4" fmla="*/ 2610906 h 2883807"/>
                <a:gd name="connsiteX0" fmla="*/ 3023947 w 3052281"/>
                <a:gd name="connsiteY0" fmla="*/ 2580433 h 2853334"/>
                <a:gd name="connsiteX1" fmla="*/ 660060 w 3052281"/>
                <a:gd name="connsiteY1" fmla="*/ 2331272 h 2853334"/>
                <a:gd name="connsiteX2" fmla="*/ 183156 w 3052281"/>
                <a:gd name="connsiteY2" fmla="*/ 2623 h 2853334"/>
                <a:gd name="connsiteX3" fmla="*/ 3042872 w 3052281"/>
                <a:gd name="connsiteY3" fmla="*/ 8599 h 2853334"/>
                <a:gd name="connsiteX4" fmla="*/ 3023947 w 3052281"/>
                <a:gd name="connsiteY4" fmla="*/ 2580433 h 2853334"/>
                <a:gd name="connsiteX0" fmla="*/ 3023947 w 3047643"/>
                <a:gd name="connsiteY0" fmla="*/ 2580433 h 2853334"/>
                <a:gd name="connsiteX1" fmla="*/ 660060 w 3047643"/>
                <a:gd name="connsiteY1" fmla="*/ 2331272 h 2853334"/>
                <a:gd name="connsiteX2" fmla="*/ 183156 w 3047643"/>
                <a:gd name="connsiteY2" fmla="*/ 2623 h 2853334"/>
                <a:gd name="connsiteX3" fmla="*/ 3042872 w 3047643"/>
                <a:gd name="connsiteY3" fmla="*/ 8599 h 2853334"/>
                <a:gd name="connsiteX4" fmla="*/ 3023947 w 3047643"/>
                <a:gd name="connsiteY4" fmla="*/ 2580433 h 2853334"/>
                <a:gd name="connsiteX0" fmla="*/ 3023947 w 3051080"/>
                <a:gd name="connsiteY0" fmla="*/ 2580433 h 2853334"/>
                <a:gd name="connsiteX1" fmla="*/ 660060 w 3051080"/>
                <a:gd name="connsiteY1" fmla="*/ 2331272 h 2853334"/>
                <a:gd name="connsiteX2" fmla="*/ 183156 w 3051080"/>
                <a:gd name="connsiteY2" fmla="*/ 2623 h 2853334"/>
                <a:gd name="connsiteX3" fmla="*/ 3042872 w 3051080"/>
                <a:gd name="connsiteY3" fmla="*/ 8599 h 2853334"/>
                <a:gd name="connsiteX4" fmla="*/ 3023947 w 3051080"/>
                <a:gd name="connsiteY4" fmla="*/ 2580433 h 285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1080" h="2853334">
                  <a:moveTo>
                    <a:pt x="3023947" y="2580433"/>
                  </a:moveTo>
                  <a:cubicBezTo>
                    <a:pt x="2265887" y="3021414"/>
                    <a:pt x="1309522" y="2920611"/>
                    <a:pt x="660060" y="2331272"/>
                  </a:cubicBezTo>
                  <a:cubicBezTo>
                    <a:pt x="10599" y="1741933"/>
                    <a:pt x="-182344" y="799825"/>
                    <a:pt x="183156" y="2623"/>
                  </a:cubicBezTo>
                  <a:cubicBezTo>
                    <a:pt x="1077695" y="-8409"/>
                    <a:pt x="2148333" y="19631"/>
                    <a:pt x="3042872" y="8599"/>
                  </a:cubicBezTo>
                  <a:cubicBezTo>
                    <a:pt x="3073556" y="938721"/>
                    <a:pt x="3007106" y="1680336"/>
                    <a:pt x="3023947" y="2580433"/>
                  </a:cubicBezTo>
                  <a:close/>
                </a:path>
              </a:pathLst>
            </a:cu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Partial Circle 13">
              <a:extLst>
                <a:ext uri="{FF2B5EF4-FFF2-40B4-BE49-F238E27FC236}">
                  <a16:creationId xmlns:a16="http://schemas.microsoft.com/office/drawing/2014/main" id="{87CB7E4B-AF2B-47C1-B36B-FAA2946296EE}"/>
                </a:ext>
              </a:extLst>
            </p:cNvPr>
            <p:cNvSpPr/>
            <p:nvPr userDrawn="1"/>
          </p:nvSpPr>
          <p:spPr>
            <a:xfrm>
              <a:off x="9059385" y="-26724"/>
              <a:ext cx="3162994" cy="2984100"/>
            </a:xfrm>
            <a:custGeom>
              <a:avLst/>
              <a:gdLst>
                <a:gd name="connsiteX0" fmla="*/ 3023863 w 4024218"/>
                <a:gd name="connsiteY0" fmla="*/ 3751344 h 4024218"/>
                <a:gd name="connsiteX1" fmla="*/ 659976 w 4024218"/>
                <a:gd name="connsiteY1" fmla="*/ 3502183 h 4024218"/>
                <a:gd name="connsiteX2" fmla="*/ 183072 w 4024218"/>
                <a:gd name="connsiteY2" fmla="*/ 1173534 h 4024218"/>
                <a:gd name="connsiteX3" fmla="*/ 2012109 w 4024218"/>
                <a:gd name="connsiteY3" fmla="*/ 2012109 h 4024218"/>
                <a:gd name="connsiteX4" fmla="*/ 3023863 w 4024218"/>
                <a:gd name="connsiteY4" fmla="*/ 3751344 h 4024218"/>
                <a:gd name="connsiteX0" fmla="*/ 3023947 w 3023947"/>
                <a:gd name="connsiteY0" fmla="*/ 2602360 h 2875261"/>
                <a:gd name="connsiteX1" fmla="*/ 660060 w 3023947"/>
                <a:gd name="connsiteY1" fmla="*/ 2353199 h 2875261"/>
                <a:gd name="connsiteX2" fmla="*/ 183156 w 3023947"/>
                <a:gd name="connsiteY2" fmla="*/ 24550 h 2875261"/>
                <a:gd name="connsiteX3" fmla="*/ 2798406 w 3023947"/>
                <a:gd name="connsiteY3" fmla="*/ 0 h 2875261"/>
                <a:gd name="connsiteX4" fmla="*/ 3023947 w 3023947"/>
                <a:gd name="connsiteY4" fmla="*/ 2602360 h 2875261"/>
                <a:gd name="connsiteX0" fmla="*/ 3023947 w 3023947"/>
                <a:gd name="connsiteY0" fmla="*/ 2602360 h 2875261"/>
                <a:gd name="connsiteX1" fmla="*/ 660060 w 3023947"/>
                <a:gd name="connsiteY1" fmla="*/ 2353199 h 2875261"/>
                <a:gd name="connsiteX2" fmla="*/ 183156 w 3023947"/>
                <a:gd name="connsiteY2" fmla="*/ 24550 h 2875261"/>
                <a:gd name="connsiteX3" fmla="*/ 2798406 w 3023947"/>
                <a:gd name="connsiteY3" fmla="*/ 0 h 2875261"/>
                <a:gd name="connsiteX4" fmla="*/ 3023947 w 3023947"/>
                <a:gd name="connsiteY4" fmla="*/ 2602360 h 2875261"/>
                <a:gd name="connsiteX0" fmla="*/ 3023947 w 3023947"/>
                <a:gd name="connsiteY0" fmla="*/ 2602360 h 2875261"/>
                <a:gd name="connsiteX1" fmla="*/ 660060 w 3023947"/>
                <a:gd name="connsiteY1" fmla="*/ 2353199 h 2875261"/>
                <a:gd name="connsiteX2" fmla="*/ 183156 w 3023947"/>
                <a:gd name="connsiteY2" fmla="*/ 24550 h 2875261"/>
                <a:gd name="connsiteX3" fmla="*/ 2798406 w 3023947"/>
                <a:gd name="connsiteY3" fmla="*/ 0 h 2875261"/>
                <a:gd name="connsiteX4" fmla="*/ 3023947 w 3023947"/>
                <a:gd name="connsiteY4" fmla="*/ 2602360 h 2875261"/>
                <a:gd name="connsiteX0" fmla="*/ 3023947 w 3023947"/>
                <a:gd name="connsiteY0" fmla="*/ 2610906 h 2883807"/>
                <a:gd name="connsiteX1" fmla="*/ 660060 w 3023947"/>
                <a:gd name="connsiteY1" fmla="*/ 2361745 h 2883807"/>
                <a:gd name="connsiteX2" fmla="*/ 183156 w 3023947"/>
                <a:gd name="connsiteY2" fmla="*/ 33096 h 2883807"/>
                <a:gd name="connsiteX3" fmla="*/ 2866773 w 3023947"/>
                <a:gd name="connsiteY3" fmla="*/ 0 h 2883807"/>
                <a:gd name="connsiteX4" fmla="*/ 3023947 w 3023947"/>
                <a:gd name="connsiteY4" fmla="*/ 2610906 h 2883807"/>
                <a:gd name="connsiteX0" fmla="*/ 3023947 w 3023947"/>
                <a:gd name="connsiteY0" fmla="*/ 2610906 h 2883807"/>
                <a:gd name="connsiteX1" fmla="*/ 660060 w 3023947"/>
                <a:gd name="connsiteY1" fmla="*/ 2361745 h 2883807"/>
                <a:gd name="connsiteX2" fmla="*/ 183156 w 3023947"/>
                <a:gd name="connsiteY2" fmla="*/ 33096 h 2883807"/>
                <a:gd name="connsiteX3" fmla="*/ 2866773 w 3023947"/>
                <a:gd name="connsiteY3" fmla="*/ 0 h 2883807"/>
                <a:gd name="connsiteX4" fmla="*/ 3023947 w 3023947"/>
                <a:gd name="connsiteY4" fmla="*/ 2610906 h 2883807"/>
                <a:gd name="connsiteX0" fmla="*/ 3023947 w 3088126"/>
                <a:gd name="connsiteY0" fmla="*/ 2636544 h 2909445"/>
                <a:gd name="connsiteX1" fmla="*/ 660060 w 3088126"/>
                <a:gd name="connsiteY1" fmla="*/ 2387383 h 2909445"/>
                <a:gd name="connsiteX2" fmla="*/ 183156 w 3088126"/>
                <a:gd name="connsiteY2" fmla="*/ 58734 h 2909445"/>
                <a:gd name="connsiteX3" fmla="*/ 3080418 w 3088126"/>
                <a:gd name="connsiteY3" fmla="*/ 0 h 2909445"/>
                <a:gd name="connsiteX4" fmla="*/ 3023947 w 3088126"/>
                <a:gd name="connsiteY4" fmla="*/ 2636544 h 2909445"/>
                <a:gd name="connsiteX0" fmla="*/ 3023947 w 3096745"/>
                <a:gd name="connsiteY0" fmla="*/ 2636544 h 2909445"/>
                <a:gd name="connsiteX1" fmla="*/ 660060 w 3096745"/>
                <a:gd name="connsiteY1" fmla="*/ 2387383 h 2909445"/>
                <a:gd name="connsiteX2" fmla="*/ 183156 w 3096745"/>
                <a:gd name="connsiteY2" fmla="*/ 58734 h 2909445"/>
                <a:gd name="connsiteX3" fmla="*/ 3080418 w 3096745"/>
                <a:gd name="connsiteY3" fmla="*/ 0 h 2909445"/>
                <a:gd name="connsiteX4" fmla="*/ 3023947 w 3096745"/>
                <a:gd name="connsiteY4" fmla="*/ 2636544 h 2909445"/>
                <a:gd name="connsiteX0" fmla="*/ 3041676 w 3076683"/>
                <a:gd name="connsiteY0" fmla="*/ 2636544 h 2864938"/>
                <a:gd name="connsiteX1" fmla="*/ 626514 w 3076683"/>
                <a:gd name="connsiteY1" fmla="*/ 2387383 h 2864938"/>
                <a:gd name="connsiteX2" fmla="*/ 149610 w 3076683"/>
                <a:gd name="connsiteY2" fmla="*/ 58734 h 2864938"/>
                <a:gd name="connsiteX3" fmla="*/ 3046872 w 3076683"/>
                <a:gd name="connsiteY3" fmla="*/ 0 h 2864938"/>
                <a:gd name="connsiteX4" fmla="*/ 3041676 w 3076683"/>
                <a:gd name="connsiteY4" fmla="*/ 2636544 h 2864938"/>
                <a:gd name="connsiteX0" fmla="*/ 3041676 w 3076683"/>
                <a:gd name="connsiteY0" fmla="*/ 2637630 h 2868568"/>
                <a:gd name="connsiteX1" fmla="*/ 626514 w 3076683"/>
                <a:gd name="connsiteY1" fmla="*/ 2388469 h 2868568"/>
                <a:gd name="connsiteX2" fmla="*/ 149610 w 3076683"/>
                <a:gd name="connsiteY2" fmla="*/ 0 h 2868568"/>
                <a:gd name="connsiteX3" fmla="*/ 3046872 w 3076683"/>
                <a:gd name="connsiteY3" fmla="*/ 1086 h 2868568"/>
                <a:gd name="connsiteX4" fmla="*/ 3041676 w 3076683"/>
                <a:gd name="connsiteY4" fmla="*/ 2637630 h 2868568"/>
                <a:gd name="connsiteX0" fmla="*/ 3034588 w 3069595"/>
                <a:gd name="connsiteY0" fmla="*/ 2663268 h 2895307"/>
                <a:gd name="connsiteX1" fmla="*/ 619426 w 3069595"/>
                <a:gd name="connsiteY1" fmla="*/ 2414107 h 2895307"/>
                <a:gd name="connsiteX2" fmla="*/ 151068 w 3069595"/>
                <a:gd name="connsiteY2" fmla="*/ 0 h 2895307"/>
                <a:gd name="connsiteX3" fmla="*/ 3039784 w 3069595"/>
                <a:gd name="connsiteY3" fmla="*/ 26724 h 2895307"/>
                <a:gd name="connsiteX4" fmla="*/ 3034588 w 3069595"/>
                <a:gd name="connsiteY4" fmla="*/ 2663268 h 2895307"/>
                <a:gd name="connsiteX0" fmla="*/ 3034588 w 3060962"/>
                <a:gd name="connsiteY0" fmla="*/ 2663268 h 2895307"/>
                <a:gd name="connsiteX1" fmla="*/ 619426 w 3060962"/>
                <a:gd name="connsiteY1" fmla="*/ 2414107 h 2895307"/>
                <a:gd name="connsiteX2" fmla="*/ 151068 w 3060962"/>
                <a:gd name="connsiteY2" fmla="*/ 0 h 2895307"/>
                <a:gd name="connsiteX3" fmla="*/ 3022692 w 3060962"/>
                <a:gd name="connsiteY3" fmla="*/ 18178 h 2895307"/>
                <a:gd name="connsiteX4" fmla="*/ 3034588 w 3060962"/>
                <a:gd name="connsiteY4" fmla="*/ 2663268 h 2895307"/>
                <a:gd name="connsiteX0" fmla="*/ 3046906 w 3073280"/>
                <a:gd name="connsiteY0" fmla="*/ 2663268 h 2876094"/>
                <a:gd name="connsiteX1" fmla="*/ 574594 w 3073280"/>
                <a:gd name="connsiteY1" fmla="*/ 2347432 h 2876094"/>
                <a:gd name="connsiteX2" fmla="*/ 163386 w 3073280"/>
                <a:gd name="connsiteY2" fmla="*/ 0 h 2876094"/>
                <a:gd name="connsiteX3" fmla="*/ 3035010 w 3073280"/>
                <a:gd name="connsiteY3" fmla="*/ 18178 h 2876094"/>
                <a:gd name="connsiteX4" fmla="*/ 3046906 w 3073280"/>
                <a:gd name="connsiteY4" fmla="*/ 2663268 h 2876094"/>
                <a:gd name="connsiteX0" fmla="*/ 3042618 w 3068992"/>
                <a:gd name="connsiteY0" fmla="*/ 2663268 h 2884003"/>
                <a:gd name="connsiteX1" fmla="*/ 589356 w 3068992"/>
                <a:gd name="connsiteY1" fmla="*/ 2376007 h 2884003"/>
                <a:gd name="connsiteX2" fmla="*/ 159098 w 3068992"/>
                <a:gd name="connsiteY2" fmla="*/ 0 h 2884003"/>
                <a:gd name="connsiteX3" fmla="*/ 3030722 w 3068992"/>
                <a:gd name="connsiteY3" fmla="*/ 18178 h 2884003"/>
                <a:gd name="connsiteX4" fmla="*/ 3042618 w 3068992"/>
                <a:gd name="connsiteY4" fmla="*/ 2663268 h 2884003"/>
                <a:gd name="connsiteX0" fmla="*/ 3042618 w 3068992"/>
                <a:gd name="connsiteY0" fmla="*/ 2663268 h 2862892"/>
                <a:gd name="connsiteX1" fmla="*/ 589356 w 3068992"/>
                <a:gd name="connsiteY1" fmla="*/ 2376007 h 2862892"/>
                <a:gd name="connsiteX2" fmla="*/ 159098 w 3068992"/>
                <a:gd name="connsiteY2" fmla="*/ 0 h 2862892"/>
                <a:gd name="connsiteX3" fmla="*/ 3030722 w 3068992"/>
                <a:gd name="connsiteY3" fmla="*/ 18178 h 2862892"/>
                <a:gd name="connsiteX4" fmla="*/ 3042618 w 3068992"/>
                <a:gd name="connsiteY4" fmla="*/ 2663268 h 2862892"/>
                <a:gd name="connsiteX0" fmla="*/ 3053707 w 3080081"/>
                <a:gd name="connsiteY0" fmla="*/ 2663268 h 2874337"/>
                <a:gd name="connsiteX1" fmla="*/ 552820 w 3080081"/>
                <a:gd name="connsiteY1" fmla="*/ 2414107 h 2874337"/>
                <a:gd name="connsiteX2" fmla="*/ 170187 w 3080081"/>
                <a:gd name="connsiteY2" fmla="*/ 0 h 2874337"/>
                <a:gd name="connsiteX3" fmla="*/ 3041811 w 3080081"/>
                <a:gd name="connsiteY3" fmla="*/ 18178 h 2874337"/>
                <a:gd name="connsiteX4" fmla="*/ 3053707 w 3080081"/>
                <a:gd name="connsiteY4" fmla="*/ 2663268 h 2874337"/>
                <a:gd name="connsiteX0" fmla="*/ 3125638 w 3152012"/>
                <a:gd name="connsiteY0" fmla="*/ 2663268 h 2874337"/>
                <a:gd name="connsiteX1" fmla="*/ 624751 w 3152012"/>
                <a:gd name="connsiteY1" fmla="*/ 2414107 h 2874337"/>
                <a:gd name="connsiteX2" fmla="*/ 242118 w 3152012"/>
                <a:gd name="connsiteY2" fmla="*/ 0 h 2874337"/>
                <a:gd name="connsiteX3" fmla="*/ 3113742 w 3152012"/>
                <a:gd name="connsiteY3" fmla="*/ 18178 h 2874337"/>
                <a:gd name="connsiteX4" fmla="*/ 3125638 w 3152012"/>
                <a:gd name="connsiteY4" fmla="*/ 2663268 h 2874337"/>
                <a:gd name="connsiteX0" fmla="*/ 3125638 w 3152012"/>
                <a:gd name="connsiteY0" fmla="*/ 2663268 h 2983655"/>
                <a:gd name="connsiteX1" fmla="*/ 624751 w 3152012"/>
                <a:gd name="connsiteY1" fmla="*/ 2414107 h 2983655"/>
                <a:gd name="connsiteX2" fmla="*/ 242118 w 3152012"/>
                <a:gd name="connsiteY2" fmla="*/ 0 h 2983655"/>
                <a:gd name="connsiteX3" fmla="*/ 3113742 w 3152012"/>
                <a:gd name="connsiteY3" fmla="*/ 18178 h 2983655"/>
                <a:gd name="connsiteX4" fmla="*/ 3125638 w 3152012"/>
                <a:gd name="connsiteY4" fmla="*/ 2663268 h 2983655"/>
                <a:gd name="connsiteX0" fmla="*/ 3128032 w 3154406"/>
                <a:gd name="connsiteY0" fmla="*/ 2663268 h 2986485"/>
                <a:gd name="connsiteX1" fmla="*/ 617620 w 3154406"/>
                <a:gd name="connsiteY1" fmla="*/ 2423632 h 2986485"/>
                <a:gd name="connsiteX2" fmla="*/ 244512 w 3154406"/>
                <a:gd name="connsiteY2" fmla="*/ 0 h 2986485"/>
                <a:gd name="connsiteX3" fmla="*/ 3116136 w 3154406"/>
                <a:gd name="connsiteY3" fmla="*/ 18178 h 2986485"/>
                <a:gd name="connsiteX4" fmla="*/ 3128032 w 3154406"/>
                <a:gd name="connsiteY4" fmla="*/ 2663268 h 2986485"/>
                <a:gd name="connsiteX0" fmla="*/ 3123928 w 3150302"/>
                <a:gd name="connsiteY0" fmla="*/ 2663268 h 2984100"/>
                <a:gd name="connsiteX1" fmla="*/ 613516 w 3150302"/>
                <a:gd name="connsiteY1" fmla="*/ 2423632 h 2984100"/>
                <a:gd name="connsiteX2" fmla="*/ 240408 w 3150302"/>
                <a:gd name="connsiteY2" fmla="*/ 0 h 2984100"/>
                <a:gd name="connsiteX3" fmla="*/ 3112032 w 3150302"/>
                <a:gd name="connsiteY3" fmla="*/ 18178 h 2984100"/>
                <a:gd name="connsiteX4" fmla="*/ 3123928 w 3150302"/>
                <a:gd name="connsiteY4" fmla="*/ 2663268 h 2984100"/>
                <a:gd name="connsiteX0" fmla="*/ 3136620 w 3162994"/>
                <a:gd name="connsiteY0" fmla="*/ 2663268 h 2984100"/>
                <a:gd name="connsiteX1" fmla="*/ 626208 w 3162994"/>
                <a:gd name="connsiteY1" fmla="*/ 2423632 h 2984100"/>
                <a:gd name="connsiteX2" fmla="*/ 253100 w 3162994"/>
                <a:gd name="connsiteY2" fmla="*/ 0 h 2984100"/>
                <a:gd name="connsiteX3" fmla="*/ 3124724 w 3162994"/>
                <a:gd name="connsiteY3" fmla="*/ 18178 h 2984100"/>
                <a:gd name="connsiteX4" fmla="*/ 3136620 w 3162994"/>
                <a:gd name="connsiteY4" fmla="*/ 2663268 h 298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994" h="2984100">
                  <a:moveTo>
                    <a:pt x="3136620" y="2663268"/>
                  </a:moveTo>
                  <a:cubicBezTo>
                    <a:pt x="2045185" y="3304274"/>
                    <a:pt x="1087745" y="2857985"/>
                    <a:pt x="626208" y="2423632"/>
                  </a:cubicBezTo>
                  <a:cubicBezTo>
                    <a:pt x="164671" y="1989279"/>
                    <a:pt x="-302900" y="997227"/>
                    <a:pt x="253100" y="0"/>
                  </a:cubicBezTo>
                  <a:lnTo>
                    <a:pt x="3124724" y="18178"/>
                  </a:lnTo>
                  <a:cubicBezTo>
                    <a:pt x="3171418" y="948300"/>
                    <a:pt x="3175384" y="1750237"/>
                    <a:pt x="3136620" y="2663268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91BD2BB4-55EA-4964-9C09-287C1498D48B}"/>
              </a:ext>
            </a:extLst>
          </p:cNvPr>
          <p:cNvSpPr/>
          <p:nvPr userDrawn="1"/>
        </p:nvSpPr>
        <p:spPr>
          <a:xfrm rot="5400000">
            <a:off x="359818" y="4820857"/>
            <a:ext cx="1775951" cy="2525731"/>
          </a:xfrm>
          <a:custGeom>
            <a:avLst/>
            <a:gdLst>
              <a:gd name="connsiteX0" fmla="*/ 69587 w 4024219"/>
              <a:gd name="connsiteY0" fmla="*/ 2536697 h 4024219"/>
              <a:gd name="connsiteX1" fmla="*/ 322930 w 4024219"/>
              <a:gd name="connsiteY1" fmla="*/ 918830 h 4024219"/>
              <a:gd name="connsiteX2" fmla="*/ 1695140 w 4024219"/>
              <a:gd name="connsiteY2" fmla="*/ 25122 h 4024219"/>
              <a:gd name="connsiteX3" fmla="*/ 2012110 w 4024219"/>
              <a:gd name="connsiteY3" fmla="*/ 2012110 h 4024219"/>
              <a:gd name="connsiteX4" fmla="*/ 69587 w 4024219"/>
              <a:gd name="connsiteY4" fmla="*/ 2536697 h 4024219"/>
              <a:gd name="connsiteX0" fmla="*/ 69596 w 1858295"/>
              <a:gd name="connsiteY0" fmla="*/ 2511575 h 2589631"/>
              <a:gd name="connsiteX1" fmla="*/ 322939 w 1858295"/>
              <a:gd name="connsiteY1" fmla="*/ 893708 h 2589631"/>
              <a:gd name="connsiteX2" fmla="*/ 1695149 w 1858295"/>
              <a:gd name="connsiteY2" fmla="*/ 0 h 2589631"/>
              <a:gd name="connsiteX3" fmla="*/ 1858295 w 1858295"/>
              <a:gd name="connsiteY3" fmla="*/ 2542465 h 2589631"/>
              <a:gd name="connsiteX4" fmla="*/ 69596 w 1858295"/>
              <a:gd name="connsiteY4" fmla="*/ 2511575 h 2589631"/>
              <a:gd name="connsiteX0" fmla="*/ 69596 w 1858295"/>
              <a:gd name="connsiteY0" fmla="*/ 2511575 h 2610630"/>
              <a:gd name="connsiteX1" fmla="*/ 322939 w 1858295"/>
              <a:gd name="connsiteY1" fmla="*/ 893708 h 2610630"/>
              <a:gd name="connsiteX2" fmla="*/ 1695149 w 1858295"/>
              <a:gd name="connsiteY2" fmla="*/ 0 h 2610630"/>
              <a:gd name="connsiteX3" fmla="*/ 1858295 w 1858295"/>
              <a:gd name="connsiteY3" fmla="*/ 2542465 h 2610630"/>
              <a:gd name="connsiteX4" fmla="*/ 69596 w 1858295"/>
              <a:gd name="connsiteY4" fmla="*/ 2511575 h 2610630"/>
              <a:gd name="connsiteX0" fmla="*/ 69596 w 1861268"/>
              <a:gd name="connsiteY0" fmla="*/ 2511575 h 2542699"/>
              <a:gd name="connsiteX1" fmla="*/ 322939 w 1861268"/>
              <a:gd name="connsiteY1" fmla="*/ 893708 h 2542699"/>
              <a:gd name="connsiteX2" fmla="*/ 1695149 w 1861268"/>
              <a:gd name="connsiteY2" fmla="*/ 0 h 2542699"/>
              <a:gd name="connsiteX3" fmla="*/ 1858295 w 1861268"/>
              <a:gd name="connsiteY3" fmla="*/ 2542465 h 2542699"/>
              <a:gd name="connsiteX4" fmla="*/ 69596 w 1861268"/>
              <a:gd name="connsiteY4" fmla="*/ 2511575 h 2542699"/>
              <a:gd name="connsiteX0" fmla="*/ 69596 w 1775951"/>
              <a:gd name="connsiteY0" fmla="*/ 2511575 h 2511575"/>
              <a:gd name="connsiteX1" fmla="*/ 322939 w 1775951"/>
              <a:gd name="connsiteY1" fmla="*/ 893708 h 2511575"/>
              <a:gd name="connsiteX2" fmla="*/ 1695149 w 1775951"/>
              <a:gd name="connsiteY2" fmla="*/ 0 h 2511575"/>
              <a:gd name="connsiteX3" fmla="*/ 1772840 w 1775951"/>
              <a:gd name="connsiteY3" fmla="*/ 2499736 h 2511575"/>
              <a:gd name="connsiteX4" fmla="*/ 69596 w 1775951"/>
              <a:gd name="connsiteY4" fmla="*/ 2511575 h 2511575"/>
              <a:gd name="connsiteX0" fmla="*/ 69596 w 1775951"/>
              <a:gd name="connsiteY0" fmla="*/ 2511575 h 2525731"/>
              <a:gd name="connsiteX1" fmla="*/ 322939 w 1775951"/>
              <a:gd name="connsiteY1" fmla="*/ 893708 h 2525731"/>
              <a:gd name="connsiteX2" fmla="*/ 1695149 w 1775951"/>
              <a:gd name="connsiteY2" fmla="*/ 0 h 2525731"/>
              <a:gd name="connsiteX3" fmla="*/ 1772840 w 1775951"/>
              <a:gd name="connsiteY3" fmla="*/ 2525373 h 2525731"/>
              <a:gd name="connsiteX4" fmla="*/ 69596 w 1775951"/>
              <a:gd name="connsiteY4" fmla="*/ 2511575 h 2525731"/>
              <a:gd name="connsiteX0" fmla="*/ 69596 w 1775951"/>
              <a:gd name="connsiteY0" fmla="*/ 2511575 h 2511575"/>
              <a:gd name="connsiteX1" fmla="*/ 322939 w 1775951"/>
              <a:gd name="connsiteY1" fmla="*/ 893708 h 2511575"/>
              <a:gd name="connsiteX2" fmla="*/ 1695149 w 1775951"/>
              <a:gd name="connsiteY2" fmla="*/ 0 h 2511575"/>
              <a:gd name="connsiteX3" fmla="*/ 1772840 w 1775951"/>
              <a:gd name="connsiteY3" fmla="*/ 2474098 h 2511575"/>
              <a:gd name="connsiteX4" fmla="*/ 69596 w 1775951"/>
              <a:gd name="connsiteY4" fmla="*/ 2511575 h 2511575"/>
              <a:gd name="connsiteX0" fmla="*/ 69596 w 1775951"/>
              <a:gd name="connsiteY0" fmla="*/ 2511575 h 2511575"/>
              <a:gd name="connsiteX1" fmla="*/ 322939 w 1775951"/>
              <a:gd name="connsiteY1" fmla="*/ 893708 h 2511575"/>
              <a:gd name="connsiteX2" fmla="*/ 1695149 w 1775951"/>
              <a:gd name="connsiteY2" fmla="*/ 0 h 2511575"/>
              <a:gd name="connsiteX3" fmla="*/ 1772840 w 1775951"/>
              <a:gd name="connsiteY3" fmla="*/ 2499736 h 2511575"/>
              <a:gd name="connsiteX4" fmla="*/ 69596 w 1775951"/>
              <a:gd name="connsiteY4" fmla="*/ 2511575 h 2511575"/>
              <a:gd name="connsiteX0" fmla="*/ 69596 w 1775951"/>
              <a:gd name="connsiteY0" fmla="*/ 2511575 h 2525731"/>
              <a:gd name="connsiteX1" fmla="*/ 322939 w 1775951"/>
              <a:gd name="connsiteY1" fmla="*/ 893708 h 2525731"/>
              <a:gd name="connsiteX2" fmla="*/ 1695149 w 1775951"/>
              <a:gd name="connsiteY2" fmla="*/ 0 h 2525731"/>
              <a:gd name="connsiteX3" fmla="*/ 1772840 w 1775951"/>
              <a:gd name="connsiteY3" fmla="*/ 2525373 h 2525731"/>
              <a:gd name="connsiteX4" fmla="*/ 69596 w 1775951"/>
              <a:gd name="connsiteY4" fmla="*/ 2511575 h 252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951" h="2525731">
                <a:moveTo>
                  <a:pt x="69596" y="2511575"/>
                </a:moveTo>
                <a:cubicBezTo>
                  <a:pt x="-79155" y="1960758"/>
                  <a:pt x="12932" y="1372688"/>
                  <a:pt x="322939" y="893708"/>
                </a:cubicBezTo>
                <a:cubicBezTo>
                  <a:pt x="632946" y="414729"/>
                  <a:pt x="1131724" y="89879"/>
                  <a:pt x="1695149" y="0"/>
                </a:cubicBezTo>
                <a:lnTo>
                  <a:pt x="1772840" y="2525373"/>
                </a:lnTo>
                <a:cubicBezTo>
                  <a:pt x="1860274" y="2529322"/>
                  <a:pt x="76170" y="2499083"/>
                  <a:pt x="69596" y="2511575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Picture Placeholder 18">
            <a:extLst>
              <a:ext uri="{FF2B5EF4-FFF2-40B4-BE49-F238E27FC236}">
                <a16:creationId xmlns:a16="http://schemas.microsoft.com/office/drawing/2014/main" id="{B215F683-0E42-45A4-BF51-02BFA96694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33729" y="1371686"/>
            <a:ext cx="914400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>
                <a:latin typeface="Lato" panose="020F050202020403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18">
            <a:extLst>
              <a:ext uri="{FF2B5EF4-FFF2-40B4-BE49-F238E27FC236}">
                <a16:creationId xmlns:a16="http://schemas.microsoft.com/office/drawing/2014/main" id="{F5369EDD-EB2B-494F-830A-43DC2E52CE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67741" y="2487262"/>
            <a:ext cx="914400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>
                <a:latin typeface="Lato" panose="020F050202020403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18">
            <a:extLst>
              <a:ext uri="{FF2B5EF4-FFF2-40B4-BE49-F238E27FC236}">
                <a16:creationId xmlns:a16="http://schemas.microsoft.com/office/drawing/2014/main" id="{51F96BB8-A2B7-4261-85C0-4F9A359241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2734" y="3595722"/>
            <a:ext cx="914400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>
                <a:latin typeface="Lato" panose="020F050202020403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CCC8445A-B771-4C75-93F2-4822C74DD7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1370" y="4717416"/>
            <a:ext cx="914400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>
                <a:latin typeface="Lato" panose="020F050202020403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ADF0B422-23E1-476D-A187-F4469579ED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65379" y="5861474"/>
            <a:ext cx="914400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>
                <a:latin typeface="Lato" panose="020F050202020403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D2CDC7F-5DD8-45D2-BC5D-A9ECAF87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233" y="1371686"/>
            <a:ext cx="4765842" cy="914399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0" defTabSz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281CF12-E0EA-4882-8B22-EBC6EDC831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759244" y="2487263"/>
            <a:ext cx="5572329" cy="914399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0" defTabSz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226A0CE-E97C-4756-AE4B-8B8FD7E813D4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1278195" y="3602842"/>
            <a:ext cx="5572329" cy="914399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0" defTabSz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6A0DC8B6-7EDD-4046-ABF0-2F209B8619FD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448915" y="4731656"/>
            <a:ext cx="4882658" cy="914399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0" defTabSz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AC1963A-621C-488F-91AB-A9E09783F6D4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5956882" y="5847235"/>
            <a:ext cx="6013384" cy="914399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0" defTabSz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ytuł 3">
            <a:extLst>
              <a:ext uri="{FF2B5EF4-FFF2-40B4-BE49-F238E27FC236}">
                <a16:creationId xmlns:a16="http://schemas.microsoft.com/office/drawing/2014/main" id="{CEF2573D-20DE-4896-AECD-8C29660B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0" y="193262"/>
            <a:ext cx="10515600" cy="85993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C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69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3">
            <a:extLst>
              <a:ext uri="{FF2B5EF4-FFF2-40B4-BE49-F238E27FC236}">
                <a16:creationId xmlns:a16="http://schemas.microsoft.com/office/drawing/2014/main" id="{7795295D-F71F-43C5-9451-C74E5A8F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Click to edit Master title style</a:t>
            </a:r>
            <a:endParaRPr lang="pl-P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1A4107-94FF-4805-BD13-4FA89076507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2028894"/>
            <a:ext cx="2715827" cy="928075"/>
          </a:xfrm>
          <a:prstGeom prst="rect">
            <a:avLst/>
          </a:prstGeom>
        </p:spPr>
        <p:txBody>
          <a:bodyPr/>
          <a:lstStyle>
            <a:lvl1pPr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0" defTabSz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722010BE-7AF0-45D4-9CA2-1857260C85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8913" y="3085538"/>
            <a:ext cx="914400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>
                <a:latin typeface="Lato" panose="020F050202020403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4C8A2F-E5F0-4464-B67B-4B0775CED5A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8200" y="4128507"/>
            <a:ext cx="2715827" cy="2391287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0" defTabSz="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9D42CF1-92C4-4A56-B372-AFEBE98B7618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738086" y="2028894"/>
            <a:ext cx="2715827" cy="928075"/>
          </a:xfrm>
          <a:prstGeom prst="rect">
            <a:avLst/>
          </a:prstGeom>
        </p:spPr>
        <p:txBody>
          <a:bodyPr/>
          <a:lstStyle>
            <a:lvl1pPr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0" defTabSz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8">
            <a:extLst>
              <a:ext uri="{FF2B5EF4-FFF2-40B4-BE49-F238E27FC236}">
                <a16:creationId xmlns:a16="http://schemas.microsoft.com/office/drawing/2014/main" id="{26FDFA42-EDB1-4FBA-B868-81965699C0D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38799" y="3085538"/>
            <a:ext cx="914400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>
                <a:latin typeface="Lato" panose="020F050202020403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4A48B64-DB19-4865-8CC3-F0E26843EDC3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738086" y="4128507"/>
            <a:ext cx="2715827" cy="2391287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0" defTabSz="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1"/>
            <a:r>
              <a:rPr lang="en-US"/>
              <a:t>Second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610D0A1-B9C6-466A-804D-CCE3B00E8B06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637972" y="2047947"/>
            <a:ext cx="2715827" cy="928075"/>
          </a:xfrm>
          <a:prstGeom prst="rect">
            <a:avLst/>
          </a:prstGeom>
        </p:spPr>
        <p:txBody>
          <a:bodyPr/>
          <a:lstStyle>
            <a:lvl1pPr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0" defTabSz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18">
            <a:extLst>
              <a:ext uri="{FF2B5EF4-FFF2-40B4-BE49-F238E27FC236}">
                <a16:creationId xmlns:a16="http://schemas.microsoft.com/office/drawing/2014/main" id="{CAD0F45D-B624-4CF2-B710-BF52F08480F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538685" y="3104591"/>
            <a:ext cx="914400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>
                <a:latin typeface="Lato" panose="020F050202020403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69DE1A-0561-4305-BDA9-EA8A6A783EA7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637972" y="4147560"/>
            <a:ext cx="2715827" cy="2391287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0" defTabSz="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0956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87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FFC000"/>
          </a:solidFill>
          <a:latin typeface="Lato Black" panose="020F0A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mobility.quickersim.com/" TargetMode="External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q-bat@quickersim.com" TargetMode="External"/><Relationship Id="rId5" Type="http://schemas.openxmlformats.org/officeDocument/2006/relationships/hyperlink" Target="https://licensing.quickersim.com/" TargetMode="External"/><Relationship Id="rId4" Type="http://schemas.openxmlformats.org/officeDocument/2006/relationships/hyperlink" Target="https://www.mathworks.com/products/connections/product_detail/quickersim-q-bat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E72D0B1D-8306-41D5-9CF1-8F64F809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903" y="1952486"/>
            <a:ext cx="5384800" cy="17822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l-PL" sz="7200" b="1" dirty="0">
                <a:solidFill>
                  <a:schemeClr val="tx1"/>
                </a:solidFill>
                <a:latin typeface="+mj-lt"/>
              </a:rPr>
              <a:t>Q-Bat </a:t>
            </a:r>
            <a:r>
              <a:rPr lang="pl-PL" sz="7200" b="1" dirty="0" err="1">
                <a:solidFill>
                  <a:schemeClr val="tx1"/>
                </a:solidFill>
                <a:latin typeface="+mj-lt"/>
              </a:rPr>
              <a:t>use</a:t>
            </a:r>
            <a:r>
              <a:rPr lang="pl-PL" sz="72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pl-PL" sz="7200" b="1" dirty="0" err="1">
                <a:solidFill>
                  <a:schemeClr val="tx1"/>
                </a:solidFill>
                <a:latin typeface="+mj-lt"/>
              </a:rPr>
              <a:t>case</a:t>
            </a:r>
            <a:br>
              <a:rPr lang="pl-PL" sz="7200" dirty="0">
                <a:solidFill>
                  <a:schemeClr val="tx1"/>
                </a:solidFill>
                <a:latin typeface="+mj-lt"/>
              </a:rPr>
            </a:br>
            <a:r>
              <a:rPr lang="pl-PL" sz="3600" dirty="0">
                <a:solidFill>
                  <a:schemeClr val="tx1"/>
                </a:solidFill>
                <a:latin typeface="+mj-lt"/>
              </a:rPr>
              <a:t>Power </a:t>
            </a:r>
            <a:r>
              <a:rPr lang="pl-PL" sz="3600" dirty="0" err="1">
                <a:solidFill>
                  <a:schemeClr val="tx1"/>
                </a:solidFill>
                <a:latin typeface="+mj-lt"/>
              </a:rPr>
              <a:t>tool’s</a:t>
            </a:r>
            <a:r>
              <a:rPr lang="pl-PL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pl-PL" sz="3600" dirty="0" err="1">
                <a:solidFill>
                  <a:schemeClr val="tx1"/>
                </a:solidFill>
                <a:latin typeface="+mj-lt"/>
              </a:rPr>
              <a:t>battery</a:t>
            </a:r>
            <a:r>
              <a:rPr lang="pl-PL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pl-PL" sz="3600" dirty="0" err="1">
                <a:solidFill>
                  <a:schemeClr val="tx1"/>
                </a:solidFill>
                <a:latin typeface="+mj-lt"/>
              </a:rPr>
              <a:t>pack</a:t>
            </a:r>
            <a:r>
              <a:rPr lang="pl-PL" sz="3600" dirty="0">
                <a:solidFill>
                  <a:schemeClr val="tx1"/>
                </a:solidFill>
                <a:latin typeface="+mj-lt"/>
              </a:rPr>
              <a:t> 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0C7C8C12-196A-4AD7-8307-58A7E3F5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61" y="1548820"/>
            <a:ext cx="3510140" cy="8073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694F81-2B6A-4D91-89C4-1EE9BE774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61" y="2391927"/>
            <a:ext cx="3828183" cy="359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6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31AB6DA-E4BF-43C2-A2CD-CEDC78F528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0" t="6274" r="6410" b="7493"/>
          <a:stretch/>
        </p:blipFill>
        <p:spPr>
          <a:xfrm>
            <a:off x="7048398" y="699816"/>
            <a:ext cx="4288025" cy="3227832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0C7C8C12-196A-4AD7-8307-58A7E3F5B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248" y="111643"/>
            <a:ext cx="2087559" cy="480138"/>
          </a:xfrm>
          <a:prstGeom prst="rect">
            <a:avLst/>
          </a:prstGeom>
        </p:spPr>
      </p:pic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0102FB7-2B53-48C4-BAD7-8CE6DF8F5D98}"/>
              </a:ext>
            </a:extLst>
          </p:cNvPr>
          <p:cNvSpPr txBox="1">
            <a:spLocks/>
          </p:cNvSpPr>
          <p:nvPr/>
        </p:nvSpPr>
        <p:spPr>
          <a:xfrm>
            <a:off x="6644554" y="1215056"/>
            <a:ext cx="4899369" cy="2963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pl-PL" sz="1800"/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E72D0B1D-8306-41D5-9CF1-8F64F809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193" y="673445"/>
            <a:ext cx="10515600" cy="859936"/>
          </a:xfrm>
        </p:spPr>
        <p:txBody>
          <a:bodyPr/>
          <a:lstStyle/>
          <a:p>
            <a:r>
              <a:rPr lang="pl-PL" sz="2800" dirty="0" err="1"/>
              <a:t>Example</a:t>
            </a:r>
            <a:r>
              <a:rPr lang="pl-PL" sz="2800" dirty="0"/>
              <a:t> 2 – Post-</a:t>
            </a:r>
            <a:r>
              <a:rPr lang="pl-PL" sz="2800" dirty="0" err="1"/>
              <a:t>processing</a:t>
            </a:r>
            <a:endParaRPr lang="en-US" sz="2800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0A52357-4B7A-41E8-A024-02334CCA209D}"/>
              </a:ext>
            </a:extLst>
          </p:cNvPr>
          <p:cNvSpPr/>
          <p:nvPr/>
        </p:nvSpPr>
        <p:spPr>
          <a:xfrm rot="1225911">
            <a:off x="11010706" y="3531364"/>
            <a:ext cx="917478" cy="965342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6E800A-336B-47D4-AE58-B4855F57B5E1}"/>
              </a:ext>
            </a:extLst>
          </p:cNvPr>
          <p:cNvCxnSpPr/>
          <p:nvPr/>
        </p:nvCxnSpPr>
        <p:spPr>
          <a:xfrm>
            <a:off x="11543923" y="3611774"/>
            <a:ext cx="0" cy="11316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CC953EB-F321-4043-B3C0-4B4322F51D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5" r="6227" b="4697"/>
          <a:stretch/>
        </p:blipFill>
        <p:spPr>
          <a:xfrm>
            <a:off x="3817385" y="1069091"/>
            <a:ext cx="3108960" cy="2580421"/>
          </a:xfrm>
          <a:prstGeom prst="rect">
            <a:avLst/>
          </a:prstGeom>
        </p:spPr>
      </p:pic>
      <p:pic>
        <p:nvPicPr>
          <p:cNvPr id="10" name="Picture 9" descr="Chart, surface chart&#10;&#10;Description automatically generated">
            <a:extLst>
              <a:ext uri="{FF2B5EF4-FFF2-40B4-BE49-F238E27FC236}">
                <a16:creationId xmlns:a16="http://schemas.microsoft.com/office/drawing/2014/main" id="{B38DE2FF-9E3D-41CF-9CD1-A8A33D2382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6390" r="8527" b="2988"/>
          <a:stretch/>
        </p:blipFill>
        <p:spPr>
          <a:xfrm>
            <a:off x="3984159" y="3667770"/>
            <a:ext cx="3108960" cy="2463940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7496B522-863B-4B9B-8587-E4352223EB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0" r="6475" b="4272"/>
          <a:stretch/>
        </p:blipFill>
        <p:spPr>
          <a:xfrm>
            <a:off x="655106" y="1152481"/>
            <a:ext cx="3108960" cy="2588719"/>
          </a:xfrm>
          <a:prstGeom prst="rect">
            <a:avLst/>
          </a:prstGeom>
        </p:spPr>
      </p:pic>
      <p:pic>
        <p:nvPicPr>
          <p:cNvPr id="21" name="Picture 20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858CED27-8FF1-44B0-90E6-CD4ECE391A8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r="5500" b="4272"/>
          <a:stretch/>
        </p:blipFill>
        <p:spPr>
          <a:xfrm>
            <a:off x="695093" y="3599275"/>
            <a:ext cx="3108960" cy="25688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30355F7-A8E9-46DB-9651-4AB243DA0E72}"/>
              </a:ext>
            </a:extLst>
          </p:cNvPr>
          <p:cNvSpPr txBox="1"/>
          <p:nvPr/>
        </p:nvSpPr>
        <p:spPr>
          <a:xfrm>
            <a:off x="10989346" y="595261"/>
            <a:ext cx="48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°C</a:t>
            </a:r>
          </a:p>
        </p:txBody>
      </p:sp>
    </p:spTree>
    <p:extLst>
      <p:ext uri="{BB962C8B-B14F-4D97-AF65-F5344CB8AC3E}">
        <p14:creationId xmlns:p14="http://schemas.microsoft.com/office/powerpoint/2010/main" val="285745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FD30007-6F30-4BDA-957C-45A53CEBD7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16"/>
          <a:stretch/>
        </p:blipFill>
        <p:spPr>
          <a:xfrm>
            <a:off x="5285718" y="936067"/>
            <a:ext cx="4356486" cy="4000000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0C7C8C12-196A-4AD7-8307-58A7E3F5B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248" y="111643"/>
            <a:ext cx="2087559" cy="480138"/>
          </a:xfrm>
          <a:prstGeom prst="rect">
            <a:avLst/>
          </a:prstGeom>
        </p:spPr>
      </p:pic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0102FB7-2B53-48C4-BAD7-8CE6DF8F5D98}"/>
              </a:ext>
            </a:extLst>
          </p:cNvPr>
          <p:cNvSpPr txBox="1">
            <a:spLocks/>
          </p:cNvSpPr>
          <p:nvPr/>
        </p:nvSpPr>
        <p:spPr>
          <a:xfrm>
            <a:off x="6644554" y="1215056"/>
            <a:ext cx="4899369" cy="2963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pl-PL" sz="1800"/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E72D0B1D-8306-41D5-9CF1-8F64F809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193" y="673445"/>
            <a:ext cx="10515600" cy="859936"/>
          </a:xfrm>
        </p:spPr>
        <p:txBody>
          <a:bodyPr/>
          <a:lstStyle/>
          <a:p>
            <a:r>
              <a:rPr lang="pl-PL" sz="2800" dirty="0" err="1"/>
              <a:t>Example</a:t>
            </a:r>
            <a:r>
              <a:rPr lang="pl-PL" sz="2800" dirty="0"/>
              <a:t> 3 – </a:t>
            </a:r>
            <a:r>
              <a:rPr lang="pl-PL" sz="2800" dirty="0" err="1"/>
              <a:t>Thermal</a:t>
            </a:r>
            <a:r>
              <a:rPr lang="pl-PL" sz="2800" dirty="0"/>
              <a:t> </a:t>
            </a:r>
            <a:r>
              <a:rPr lang="pl-PL" sz="2800" dirty="0" err="1"/>
              <a:t>propagation</a:t>
            </a:r>
            <a:endParaRPr lang="en-US" sz="2800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0A52357-4B7A-41E8-A024-02334CCA209D}"/>
              </a:ext>
            </a:extLst>
          </p:cNvPr>
          <p:cNvSpPr/>
          <p:nvPr/>
        </p:nvSpPr>
        <p:spPr>
          <a:xfrm rot="1225911">
            <a:off x="11010706" y="3531364"/>
            <a:ext cx="917478" cy="965342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6E800A-336B-47D4-AE58-B4855F57B5E1}"/>
              </a:ext>
            </a:extLst>
          </p:cNvPr>
          <p:cNvCxnSpPr/>
          <p:nvPr/>
        </p:nvCxnSpPr>
        <p:spPr>
          <a:xfrm>
            <a:off x="11543923" y="3611774"/>
            <a:ext cx="0" cy="11316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55C78F03-0E9F-4508-803C-7F8DA8E6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786" y="1973012"/>
            <a:ext cx="3912123" cy="2963055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dirty="0"/>
              <a:t>One </a:t>
            </a:r>
            <a:r>
              <a:rPr lang="pl-PL" sz="1800" dirty="0" err="1"/>
              <a:t>cell</a:t>
            </a:r>
            <a:r>
              <a:rPr lang="pl-PL" sz="1800" dirty="0"/>
              <a:t> </a:t>
            </a:r>
            <a:r>
              <a:rPr lang="pl-PL" sz="1800" dirty="0" err="1"/>
              <a:t>is</a:t>
            </a:r>
            <a:r>
              <a:rPr lang="pl-PL" sz="1800" dirty="0"/>
              <a:t> heating </a:t>
            </a:r>
            <a:r>
              <a:rPr lang="pl-PL" sz="1800" dirty="0" err="1"/>
              <a:t>significantly</a:t>
            </a:r>
            <a:r>
              <a:rPr lang="pl-PL" sz="1800" dirty="0"/>
              <a:t> </a:t>
            </a:r>
            <a:r>
              <a:rPr lang="pl-PL" sz="1800" dirty="0" err="1"/>
              <a:t>more</a:t>
            </a:r>
            <a:r>
              <a:rPr lang="pl-PL" sz="1800" dirty="0"/>
              <a:t> </a:t>
            </a:r>
            <a:r>
              <a:rPr lang="pl-PL" sz="1800" dirty="0" err="1"/>
              <a:t>due</a:t>
            </a:r>
            <a:r>
              <a:rPr lang="pl-PL" sz="1800" dirty="0"/>
              <a:t> to </a:t>
            </a:r>
            <a:r>
              <a:rPr lang="pl-PL" sz="1800" dirty="0" err="1"/>
              <a:t>malfunction</a:t>
            </a:r>
            <a:r>
              <a:rPr lang="pl-PL" sz="1800" dirty="0"/>
              <a:t>. </a:t>
            </a:r>
            <a:r>
              <a:rPr lang="pl-PL" sz="1800" dirty="0" err="1"/>
              <a:t>Heat</a:t>
            </a:r>
            <a:r>
              <a:rPr lang="pl-PL" sz="1800" dirty="0"/>
              <a:t> </a:t>
            </a:r>
            <a:r>
              <a:rPr lang="pl-PL" sz="1800" dirty="0" err="1"/>
              <a:t>dissipation</a:t>
            </a:r>
            <a:r>
              <a:rPr lang="pl-PL" sz="1800" dirty="0"/>
              <a:t> from a </a:t>
            </a:r>
            <a:r>
              <a:rPr lang="pl-PL" sz="1800" dirty="0" err="1"/>
              <a:t>faulty</a:t>
            </a:r>
            <a:r>
              <a:rPr lang="pl-PL" sz="1800" dirty="0"/>
              <a:t> </a:t>
            </a:r>
            <a:r>
              <a:rPr lang="pl-PL" sz="1800" dirty="0" err="1"/>
              <a:t>cell</a:t>
            </a:r>
            <a:r>
              <a:rPr lang="pl-PL" sz="1800" dirty="0"/>
              <a:t> </a:t>
            </a:r>
            <a:r>
              <a:rPr lang="pl-PL" sz="1800" dirty="0" err="1"/>
              <a:t>will</a:t>
            </a:r>
            <a:r>
              <a:rPr lang="pl-PL" sz="1800" dirty="0"/>
              <a:t> be </a:t>
            </a:r>
            <a:r>
              <a:rPr lang="pl-PL" sz="1800" dirty="0" err="1"/>
              <a:t>checked</a:t>
            </a:r>
            <a:r>
              <a:rPr lang="pl-PL" sz="1800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b="0" i="0" dirty="0" err="1">
                <a:effectLst/>
              </a:rPr>
              <a:t>Constant</a:t>
            </a:r>
            <a:r>
              <a:rPr lang="pl-PL" sz="1800" b="0" i="0" dirty="0">
                <a:effectLst/>
              </a:rPr>
              <a:t> </a:t>
            </a:r>
            <a:r>
              <a:rPr lang="pl-PL" sz="1800" b="0" i="0" dirty="0" err="1">
                <a:effectLst/>
              </a:rPr>
              <a:t>current</a:t>
            </a:r>
            <a:r>
              <a:rPr lang="pl-PL" sz="1800" b="0" i="0" dirty="0">
                <a:effectLst/>
              </a:rPr>
              <a:t> of 6 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dirty="0" err="1"/>
              <a:t>Initial</a:t>
            </a:r>
            <a:r>
              <a:rPr lang="pl-PL" sz="1800" dirty="0"/>
              <a:t> </a:t>
            </a:r>
            <a:r>
              <a:rPr lang="pl-PL" sz="1800" dirty="0" err="1"/>
              <a:t>state</a:t>
            </a:r>
            <a:r>
              <a:rPr lang="pl-PL" sz="1800" dirty="0"/>
              <a:t> of </a:t>
            </a:r>
            <a:r>
              <a:rPr lang="pl-PL" sz="1800" dirty="0" err="1"/>
              <a:t>charge</a:t>
            </a:r>
            <a:r>
              <a:rPr lang="pl-PL" sz="1800" dirty="0"/>
              <a:t> </a:t>
            </a:r>
            <a:r>
              <a:rPr lang="pl-PL" sz="1800" dirty="0" err="1"/>
              <a:t>is</a:t>
            </a:r>
            <a:r>
              <a:rPr lang="pl-PL" sz="1800" dirty="0"/>
              <a:t> 0%</a:t>
            </a:r>
            <a:endParaRPr lang="pl-PL" sz="1800" b="0" i="0" dirty="0">
              <a:effectLst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dirty="0" err="1"/>
              <a:t>Overall</a:t>
            </a:r>
            <a:r>
              <a:rPr lang="pl-PL" sz="1800" dirty="0"/>
              <a:t> half </a:t>
            </a:r>
            <a:r>
              <a:rPr lang="pl-PL" sz="1800" dirty="0" err="1"/>
              <a:t>an</a:t>
            </a:r>
            <a:r>
              <a:rPr lang="pl-PL" sz="1800" dirty="0"/>
              <a:t> </a:t>
            </a:r>
            <a:r>
              <a:rPr lang="pl-PL" sz="1800" dirty="0" err="1"/>
              <a:t>hour</a:t>
            </a:r>
            <a:r>
              <a:rPr lang="pl-PL" sz="1800" dirty="0"/>
              <a:t> of </a:t>
            </a:r>
            <a:r>
              <a:rPr lang="pl-PL" sz="1800" dirty="0" err="1"/>
              <a:t>operation</a:t>
            </a:r>
            <a:r>
              <a:rPr lang="pl-PL" sz="1800" dirty="0"/>
              <a:t> </a:t>
            </a:r>
            <a:r>
              <a:rPr lang="pl-PL" sz="1800" dirty="0" err="1"/>
              <a:t>simulated</a:t>
            </a:r>
            <a:endParaRPr lang="pl-PL" sz="1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B36166-0997-4C3D-A7BA-4AB42AA52226}"/>
              </a:ext>
            </a:extLst>
          </p:cNvPr>
          <p:cNvCxnSpPr/>
          <p:nvPr/>
        </p:nvCxnSpPr>
        <p:spPr>
          <a:xfrm flipV="1">
            <a:off x="7775856" y="4096376"/>
            <a:ext cx="186431" cy="1060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7AF381CF-7485-4E63-9850-F08E4DD8E17B}"/>
              </a:ext>
            </a:extLst>
          </p:cNvPr>
          <p:cNvSpPr txBox="1">
            <a:spLocks/>
          </p:cNvSpPr>
          <p:nvPr/>
        </p:nvSpPr>
        <p:spPr>
          <a:xfrm>
            <a:off x="7105612" y="5198689"/>
            <a:ext cx="1302537" cy="4323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pl-PL" sz="1800" dirty="0" err="1"/>
              <a:t>Faulty</a:t>
            </a:r>
            <a:r>
              <a:rPr lang="pl-PL" sz="1800" dirty="0"/>
              <a:t> </a:t>
            </a:r>
            <a:r>
              <a:rPr lang="pl-PL" sz="1800" dirty="0" err="1"/>
              <a:t>cell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32430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FC7B370-7B02-4824-99F3-E7D8C04BAF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" t="7335" r="7386" b="5442"/>
          <a:stretch/>
        </p:blipFill>
        <p:spPr>
          <a:xfrm>
            <a:off x="6962812" y="645350"/>
            <a:ext cx="4389120" cy="3348018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0C7C8C12-196A-4AD7-8307-58A7E3F5B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248" y="111643"/>
            <a:ext cx="2087559" cy="480138"/>
          </a:xfrm>
          <a:prstGeom prst="rect">
            <a:avLst/>
          </a:prstGeom>
        </p:spPr>
      </p:pic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0102FB7-2B53-48C4-BAD7-8CE6DF8F5D98}"/>
              </a:ext>
            </a:extLst>
          </p:cNvPr>
          <p:cNvSpPr txBox="1">
            <a:spLocks/>
          </p:cNvSpPr>
          <p:nvPr/>
        </p:nvSpPr>
        <p:spPr>
          <a:xfrm>
            <a:off x="6644554" y="1215056"/>
            <a:ext cx="4899369" cy="2963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pl-PL" sz="1800"/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E72D0B1D-8306-41D5-9CF1-8F64F809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193" y="673445"/>
            <a:ext cx="10515600" cy="859936"/>
          </a:xfrm>
        </p:spPr>
        <p:txBody>
          <a:bodyPr/>
          <a:lstStyle/>
          <a:p>
            <a:r>
              <a:rPr lang="pl-PL" sz="2800" dirty="0" err="1"/>
              <a:t>Example</a:t>
            </a:r>
            <a:r>
              <a:rPr lang="pl-PL" sz="2800" dirty="0"/>
              <a:t> 3 – Post-</a:t>
            </a:r>
            <a:r>
              <a:rPr lang="pl-PL" sz="2800" dirty="0" err="1"/>
              <a:t>processing</a:t>
            </a:r>
            <a:endParaRPr lang="en-US" sz="2800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0A52357-4B7A-41E8-A024-02334CCA209D}"/>
              </a:ext>
            </a:extLst>
          </p:cNvPr>
          <p:cNvSpPr/>
          <p:nvPr/>
        </p:nvSpPr>
        <p:spPr>
          <a:xfrm rot="1225911">
            <a:off x="11010706" y="3531364"/>
            <a:ext cx="917478" cy="965342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6E800A-336B-47D4-AE58-B4855F57B5E1}"/>
              </a:ext>
            </a:extLst>
          </p:cNvPr>
          <p:cNvCxnSpPr/>
          <p:nvPr/>
        </p:nvCxnSpPr>
        <p:spPr>
          <a:xfrm>
            <a:off x="11543923" y="3611774"/>
            <a:ext cx="0" cy="11316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ABC35253-6CF1-4D0F-8668-F1F9A8488F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0" t="7338" r="8084" b="3664"/>
          <a:stretch/>
        </p:blipFill>
        <p:spPr>
          <a:xfrm>
            <a:off x="3839758" y="3686323"/>
            <a:ext cx="3108960" cy="2415947"/>
          </a:xfrm>
          <a:prstGeom prst="rect">
            <a:avLst/>
          </a:prstGeom>
        </p:spPr>
      </p:pic>
      <p:pic>
        <p:nvPicPr>
          <p:cNvPr id="10" name="Picture 9" descr="Chart, diagram&#10;&#10;Description automatically generated">
            <a:extLst>
              <a:ext uri="{FF2B5EF4-FFF2-40B4-BE49-F238E27FC236}">
                <a16:creationId xmlns:a16="http://schemas.microsoft.com/office/drawing/2014/main" id="{2DAC5341-EAFF-4631-A400-853E170E05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r="5815" b="4114"/>
          <a:stretch/>
        </p:blipFill>
        <p:spPr>
          <a:xfrm>
            <a:off x="694657" y="1123890"/>
            <a:ext cx="3108960" cy="2567663"/>
          </a:xfrm>
          <a:prstGeom prst="rect">
            <a:avLst/>
          </a:prstGeom>
        </p:spPr>
      </p:pic>
      <p:pic>
        <p:nvPicPr>
          <p:cNvPr id="18" name="Picture 17" descr="Chart, diagram&#10;&#10;Description automatically generated">
            <a:extLst>
              <a:ext uri="{FF2B5EF4-FFF2-40B4-BE49-F238E27FC236}">
                <a16:creationId xmlns:a16="http://schemas.microsoft.com/office/drawing/2014/main" id="{EBECCDA5-BB18-4CEB-AF91-2A0963AE1E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r="5815" b="4114"/>
          <a:stretch/>
        </p:blipFill>
        <p:spPr>
          <a:xfrm>
            <a:off x="694657" y="3642375"/>
            <a:ext cx="3108960" cy="25676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BF3B0B-0579-49EA-819D-A81BD1DB5844}"/>
              </a:ext>
            </a:extLst>
          </p:cNvPr>
          <p:cNvSpPr txBox="1"/>
          <p:nvPr/>
        </p:nvSpPr>
        <p:spPr>
          <a:xfrm>
            <a:off x="11104368" y="582018"/>
            <a:ext cx="48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°C</a:t>
            </a:r>
          </a:p>
        </p:txBody>
      </p:sp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2C0E8B42-8DE3-4967-82A9-D8A01A3258A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5" r="6227" b="4697"/>
          <a:stretch/>
        </p:blipFill>
        <p:spPr>
          <a:xfrm>
            <a:off x="3817385" y="1069091"/>
            <a:ext cx="3108960" cy="258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0C7C8C12-196A-4AD7-8307-58A7E3F5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248" y="111643"/>
            <a:ext cx="2087559" cy="480138"/>
          </a:xfrm>
          <a:prstGeom prst="rect">
            <a:avLst/>
          </a:prstGeom>
        </p:spPr>
      </p:pic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0102FB7-2B53-48C4-BAD7-8CE6DF8F5D98}"/>
              </a:ext>
            </a:extLst>
          </p:cNvPr>
          <p:cNvSpPr txBox="1">
            <a:spLocks/>
          </p:cNvSpPr>
          <p:nvPr/>
        </p:nvSpPr>
        <p:spPr>
          <a:xfrm>
            <a:off x="6644554" y="1215056"/>
            <a:ext cx="4899369" cy="2963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pl-PL" sz="1800"/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E72D0B1D-8306-41D5-9CF1-8F64F809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193" y="673445"/>
            <a:ext cx="10515600" cy="859936"/>
          </a:xfrm>
        </p:spPr>
        <p:txBody>
          <a:bodyPr lIns="91440" tIns="45720" rIns="91440" bIns="45720" anchor="t"/>
          <a:lstStyle/>
          <a:p>
            <a:r>
              <a:rPr lang="pl-PL" sz="2800" dirty="0" err="1">
                <a:latin typeface="Lato Black"/>
                <a:ea typeface="Lato Black"/>
                <a:cs typeface="Lato Black"/>
              </a:rPr>
              <a:t>Summary</a:t>
            </a:r>
            <a:endParaRPr lang="pl-PL" sz="2800" dirty="0">
              <a:ea typeface="Lato Black"/>
              <a:cs typeface="Lato Black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0A52357-4B7A-41E8-A024-02334CCA209D}"/>
              </a:ext>
            </a:extLst>
          </p:cNvPr>
          <p:cNvSpPr/>
          <p:nvPr/>
        </p:nvSpPr>
        <p:spPr>
          <a:xfrm rot="1225911">
            <a:off x="11010706" y="3531364"/>
            <a:ext cx="917478" cy="965342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6E800A-336B-47D4-AE58-B4855F57B5E1}"/>
              </a:ext>
            </a:extLst>
          </p:cNvPr>
          <p:cNvCxnSpPr/>
          <p:nvPr/>
        </p:nvCxnSpPr>
        <p:spPr>
          <a:xfrm>
            <a:off x="11543923" y="3611774"/>
            <a:ext cx="0" cy="11316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4D8C7449-B1B8-441A-AAD3-D9648913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792" y="1533381"/>
            <a:ext cx="10515600" cy="4351338"/>
          </a:xfrm>
        </p:spPr>
        <p:txBody>
          <a:bodyPr lIns="91440" tIns="45720" rIns="91440" bIns="45720" anchor="t"/>
          <a:lstStyle/>
          <a:p>
            <a:pPr marL="0" indent="0"/>
            <a:r>
              <a:rPr lang="pl-PL" sz="2000" dirty="0">
                <a:latin typeface="Lato"/>
                <a:ea typeface="Lato"/>
                <a:cs typeface="Lato"/>
              </a:rPr>
              <a:t>The model </a:t>
            </a:r>
            <a:r>
              <a:rPr lang="pl-PL" sz="2000" dirty="0" err="1">
                <a:latin typeface="Lato"/>
                <a:ea typeface="Lato"/>
                <a:cs typeface="Lato"/>
              </a:rPr>
              <a:t>consists</a:t>
            </a:r>
            <a:r>
              <a:rPr lang="pl-PL" sz="2000" dirty="0">
                <a:latin typeface="Lato"/>
                <a:ea typeface="Lato"/>
                <a:cs typeface="Lato"/>
              </a:rPr>
              <a:t>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>
                <a:latin typeface="Lato"/>
                <a:ea typeface="Lato"/>
                <a:cs typeface="Lato"/>
              </a:rPr>
              <a:t>13 </a:t>
            </a:r>
            <a:r>
              <a:rPr lang="pl-PL" sz="2000" dirty="0" err="1">
                <a:latin typeface="Lato"/>
                <a:ea typeface="Lato"/>
                <a:cs typeface="Lato"/>
              </a:rPr>
              <a:t>prototypes</a:t>
            </a:r>
            <a:r>
              <a:rPr lang="pl-PL" sz="2000" dirty="0">
                <a:latin typeface="Lato"/>
                <a:ea typeface="Lato"/>
                <a:cs typeface="Lato"/>
              </a:rPr>
              <a:t>,</a:t>
            </a:r>
            <a:endParaRPr lang="pl-PL" sz="2000" dirty="0">
              <a:ea typeface="Lato"/>
              <a:cs typeface="Lato"/>
            </a:endParaRPr>
          </a:p>
          <a:p>
            <a:pPr marL="285750" indent="-285750">
              <a:buChar char="•"/>
            </a:pPr>
            <a:r>
              <a:rPr lang="pl-PL" sz="2000" dirty="0">
                <a:latin typeface="Lato"/>
                <a:ea typeface="Lato"/>
                <a:cs typeface="Lato"/>
              </a:rPr>
              <a:t>28 </a:t>
            </a:r>
            <a:r>
              <a:rPr lang="pl-PL" sz="2000" dirty="0" err="1">
                <a:latin typeface="Lato"/>
                <a:ea typeface="Lato"/>
                <a:cs typeface="Lato"/>
              </a:rPr>
              <a:t>components</a:t>
            </a:r>
            <a:r>
              <a:rPr lang="pl-PL" sz="2000" dirty="0">
                <a:latin typeface="Lato"/>
                <a:ea typeface="Lato"/>
                <a:cs typeface="Lato"/>
              </a:rPr>
              <a:t>, </a:t>
            </a:r>
            <a:endParaRPr lang="pl-PL" sz="2000" dirty="0">
              <a:ea typeface="Lato"/>
              <a:cs typeface="Lato"/>
            </a:endParaRPr>
          </a:p>
          <a:p>
            <a:pPr marL="285750" indent="-285750">
              <a:buChar char="•"/>
            </a:pPr>
            <a:r>
              <a:rPr lang="pl-PL" sz="2000" dirty="0">
                <a:latin typeface="Lato"/>
                <a:ea typeface="Lato"/>
                <a:cs typeface="Lato"/>
              </a:rPr>
              <a:t>209 000 </a:t>
            </a:r>
            <a:r>
              <a:rPr lang="pl-PL" sz="2000" dirty="0" err="1">
                <a:latin typeface="Lato"/>
                <a:ea typeface="Lato"/>
                <a:cs typeface="Lato"/>
              </a:rPr>
              <a:t>mesh</a:t>
            </a:r>
            <a:r>
              <a:rPr lang="pl-PL" sz="2000" dirty="0">
                <a:latin typeface="Lato"/>
                <a:ea typeface="Lato"/>
                <a:cs typeface="Lato"/>
              </a:rPr>
              <a:t> </a:t>
            </a:r>
            <a:r>
              <a:rPr lang="pl-PL" sz="2000" dirty="0" err="1">
                <a:latin typeface="Lato"/>
                <a:ea typeface="Lato"/>
                <a:cs typeface="Lato"/>
              </a:rPr>
              <a:t>elements</a:t>
            </a:r>
            <a:r>
              <a:rPr lang="pl-PL" sz="2000" dirty="0">
                <a:latin typeface="Lato"/>
                <a:ea typeface="Lato"/>
                <a:cs typeface="Lato"/>
              </a:rPr>
              <a:t>,</a:t>
            </a:r>
            <a:endParaRPr lang="pl-PL" sz="2000" dirty="0">
              <a:ea typeface="Lato"/>
              <a:cs typeface="Lato"/>
            </a:endParaRPr>
          </a:p>
          <a:p>
            <a:pPr marL="285750" indent="-285750">
              <a:buChar char="•"/>
            </a:pPr>
            <a:r>
              <a:rPr lang="pl-PL" sz="2000" dirty="0">
                <a:latin typeface="Lato"/>
                <a:ea typeface="Lato"/>
                <a:cs typeface="Lato"/>
              </a:rPr>
              <a:t>64 </a:t>
            </a:r>
            <a:r>
              <a:rPr lang="pl-PL" sz="2000" dirty="0" err="1">
                <a:latin typeface="Lato"/>
                <a:ea typeface="Lato"/>
                <a:cs typeface="Lato"/>
              </a:rPr>
              <a:t>contact</a:t>
            </a:r>
            <a:r>
              <a:rPr lang="pl-PL" sz="2000" dirty="0">
                <a:latin typeface="Lato"/>
                <a:ea typeface="Lato"/>
                <a:cs typeface="Lato"/>
              </a:rPr>
              <a:t> regions.</a:t>
            </a:r>
            <a:endParaRPr lang="pl-PL" sz="2000" dirty="0">
              <a:ea typeface="Lato"/>
              <a:cs typeface="Lato"/>
            </a:endParaRPr>
          </a:p>
          <a:p>
            <a:pPr marL="0" indent="0"/>
            <a:endParaRPr lang="pl-PL" sz="2000" dirty="0">
              <a:latin typeface="Lato"/>
              <a:ea typeface="Lato"/>
              <a:cs typeface="Lato"/>
            </a:endParaRPr>
          </a:p>
          <a:p>
            <a:pPr marL="0" indent="0"/>
            <a:endParaRPr lang="pl-PL" sz="2000" dirty="0">
              <a:latin typeface="Lato"/>
              <a:ea typeface="Lato"/>
              <a:cs typeface="Lato"/>
            </a:endParaRPr>
          </a:p>
          <a:p>
            <a:pPr marL="0" indent="0"/>
            <a:endParaRPr lang="pl-PL" sz="2000" dirty="0">
              <a:latin typeface="Lato"/>
              <a:ea typeface="Lato"/>
              <a:cs typeface="Lato"/>
            </a:endParaRPr>
          </a:p>
          <a:p>
            <a:pPr marL="0" indent="0"/>
            <a:r>
              <a:rPr lang="pl-PL" sz="2000" dirty="0">
                <a:latin typeface="Lato"/>
                <a:ea typeface="Lato"/>
                <a:cs typeface="Lato"/>
              </a:rPr>
              <a:t>The </a:t>
            </a:r>
            <a:r>
              <a:rPr lang="pl-PL" sz="2000" dirty="0" err="1">
                <a:latin typeface="Lato"/>
                <a:ea typeface="Lato"/>
                <a:cs typeface="Lato"/>
              </a:rPr>
              <a:t>overall</a:t>
            </a:r>
            <a:r>
              <a:rPr lang="pl-PL" sz="2000" dirty="0">
                <a:latin typeface="Lato"/>
                <a:ea typeface="Lato"/>
                <a:cs typeface="Lato"/>
              </a:rPr>
              <a:t> </a:t>
            </a:r>
            <a:r>
              <a:rPr lang="pl-PL" sz="2000" dirty="0" err="1">
                <a:latin typeface="Lato"/>
                <a:ea typeface="Lato"/>
                <a:cs typeface="Lato"/>
              </a:rPr>
              <a:t>simulation</a:t>
            </a:r>
            <a:r>
              <a:rPr lang="pl-PL" sz="2000" dirty="0">
                <a:latin typeface="Lato"/>
                <a:ea typeface="Lato"/>
                <a:cs typeface="Lato"/>
              </a:rPr>
              <a:t> </a:t>
            </a:r>
            <a:r>
              <a:rPr lang="pl-PL" sz="2000" dirty="0" err="1">
                <a:latin typeface="Lato"/>
                <a:ea typeface="Lato"/>
                <a:cs typeface="Lato"/>
              </a:rPr>
              <a:t>time</a:t>
            </a:r>
            <a:r>
              <a:rPr lang="pl-PL" sz="2000" dirty="0">
                <a:latin typeface="Lato"/>
                <a:ea typeface="Lato"/>
                <a:cs typeface="Lato"/>
              </a:rPr>
              <a:t> </a:t>
            </a:r>
            <a:r>
              <a:rPr lang="pl-PL" sz="2000" dirty="0" err="1">
                <a:latin typeface="Lato"/>
                <a:ea typeface="Lato"/>
                <a:cs typeface="Lato"/>
              </a:rPr>
              <a:t>is</a:t>
            </a:r>
            <a:r>
              <a:rPr lang="pl-PL" sz="2000" dirty="0">
                <a:latin typeface="Lato"/>
                <a:ea typeface="Lato"/>
                <a:cs typeface="Lato"/>
              </a:rPr>
              <a:t> </a:t>
            </a:r>
            <a:r>
              <a:rPr lang="pl-PL" sz="2000" dirty="0" err="1">
                <a:latin typeface="Lato"/>
                <a:ea typeface="Lato"/>
                <a:cs typeface="Lato"/>
              </a:rPr>
              <a:t>only</a:t>
            </a:r>
            <a:r>
              <a:rPr lang="pl-PL" sz="2000" dirty="0">
                <a:latin typeface="Lato"/>
                <a:ea typeface="Lato"/>
                <a:cs typeface="Lato"/>
              </a:rPr>
              <a:t> </a:t>
            </a:r>
            <a:r>
              <a:rPr lang="pl-PL" sz="2000" b="1" dirty="0">
                <a:latin typeface="Lato"/>
                <a:ea typeface="Lato"/>
                <a:cs typeface="Lato"/>
              </a:rPr>
              <a:t>10-20 </a:t>
            </a:r>
            <a:r>
              <a:rPr lang="pl-PL" sz="2000" b="1" dirty="0" err="1">
                <a:latin typeface="Lato"/>
                <a:ea typeface="Lato"/>
                <a:cs typeface="Lato"/>
              </a:rPr>
              <a:t>minutes</a:t>
            </a:r>
            <a:r>
              <a:rPr lang="pl-PL" sz="2000" dirty="0">
                <a:latin typeface="Lato"/>
                <a:ea typeface="Lato"/>
                <a:cs typeface="Lato"/>
              </a:rPr>
              <a:t>.</a:t>
            </a:r>
            <a:endParaRPr lang="pl-PL" sz="2000" dirty="0">
              <a:ea typeface="Lato"/>
              <a:cs typeface="Lato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26C34C-0D34-4880-B7C7-793FC19BE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447" y="881833"/>
            <a:ext cx="3630579" cy="36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1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0C7C8C12-196A-4AD7-8307-58A7E3F5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248" y="111643"/>
            <a:ext cx="2087559" cy="480138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E72D0B1D-8306-41D5-9CF1-8F64F809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193" y="673445"/>
            <a:ext cx="10515600" cy="859936"/>
          </a:xfrm>
        </p:spPr>
        <p:txBody>
          <a:bodyPr/>
          <a:lstStyle/>
          <a:p>
            <a:r>
              <a:rPr lang="pl-PL" sz="2800" err="1"/>
              <a:t>Learn</a:t>
            </a:r>
            <a:r>
              <a:rPr lang="pl-PL" sz="2800"/>
              <a:t> </a:t>
            </a:r>
            <a:r>
              <a:rPr lang="pl-PL" sz="2800" err="1"/>
              <a:t>more</a:t>
            </a:r>
            <a:endParaRPr lang="en-US" sz="2800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E282FED-019E-4E7E-B475-154E1B388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50" y="1254167"/>
            <a:ext cx="7992617" cy="24622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Q-Bat is a MATLAB-based product for real-time battery thermal simulation in 3D with CFD-like accuracy. Its main features are: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/>
              <a:t>Near real-time execution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/>
              <a:t>Accurate 3D data of battery temperature distribution</a:t>
            </a:r>
            <a:endParaRPr lang="pl-PL" sz="18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/>
              <a:t>The capability of exporting the model to the Simulink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/>
              <a:t> Fast model definition via dedicated GUI and TUI.</a:t>
            </a:r>
            <a:endParaRPr lang="pl-PL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DE7C0-DE75-40F8-95FA-820B36D49EA1}"/>
              </a:ext>
            </a:extLst>
          </p:cNvPr>
          <p:cNvSpPr txBox="1"/>
          <p:nvPr/>
        </p:nvSpPr>
        <p:spPr>
          <a:xfrm>
            <a:off x="769672" y="3185539"/>
            <a:ext cx="70373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</a:rPr>
              <a:t>To learn more: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Lato" panose="020F0502020204030203" pitchFamily="34" charset="0"/>
              </a:rPr>
              <a:t>QuickerSim</a:t>
            </a:r>
            <a:r>
              <a:rPr lang="pl-PL" dirty="0">
                <a:latin typeface="Lato" panose="020F0502020204030203" pitchFamily="34" charset="0"/>
              </a:rPr>
              <a:t> </a:t>
            </a:r>
            <a:r>
              <a:rPr lang="en-US" dirty="0">
                <a:latin typeface="Lato" panose="020F0502020204030203" pitchFamily="34" charset="0"/>
                <a:hlinkClick r:id="rId3"/>
              </a:rPr>
              <a:t>https://emobility.quickersim.com/</a:t>
            </a:r>
            <a:endParaRPr lang="pl-PL" dirty="0">
              <a:latin typeface="Lato" panose="020F0502020204030203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Lato" panose="020F0502020204030203" pitchFamily="34" charset="0"/>
              </a:rPr>
              <a:t>Q-Bat product page</a:t>
            </a:r>
            <a:r>
              <a:rPr lang="pl-PL" dirty="0">
                <a:latin typeface="Lato" panose="020F0502020204030203" pitchFamily="34" charset="0"/>
              </a:rPr>
              <a:t> </a:t>
            </a:r>
            <a:r>
              <a:rPr lang="en-US" dirty="0">
                <a:latin typeface="Lato" panose="020F0502020204030203" pitchFamily="34" charset="0"/>
                <a:hlinkClick r:id="rId4"/>
              </a:rPr>
              <a:t>https://www.mathworks.com/products/connections/product_detail/quickersim-q-bat.html</a:t>
            </a:r>
            <a:endParaRPr lang="pl-PL" dirty="0"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</a:rPr>
              <a:t>For a free Q-Bat lite license, visit </a:t>
            </a:r>
            <a:r>
              <a:rPr lang="en-US" sz="1800" dirty="0" err="1">
                <a:latin typeface="Lato" panose="020F0502020204030203" pitchFamily="34" charset="0"/>
              </a:rPr>
              <a:t>QuickerSim</a:t>
            </a:r>
            <a:r>
              <a:rPr lang="pl-PL" sz="1800" dirty="0">
                <a:latin typeface="Lato" panose="020F0502020204030203" pitchFamily="34" charset="0"/>
              </a:rPr>
              <a:t> </a:t>
            </a:r>
            <a:r>
              <a:rPr lang="en-US" sz="1800" dirty="0">
                <a:latin typeface="Lato" panose="020F0502020204030203" pitchFamily="34" charset="0"/>
              </a:rPr>
              <a:t>licensing website </a:t>
            </a:r>
            <a:r>
              <a:rPr lang="en-US" sz="1800" dirty="0">
                <a:latin typeface="Lato" panose="020F0502020204030203" pitchFamily="34" charset="0"/>
                <a:hlinkClick r:id="rId5"/>
              </a:rPr>
              <a:t>https://licensing.quickersim.com/</a:t>
            </a:r>
            <a:endParaRPr lang="pl-PL" sz="1800" dirty="0"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latin typeface="Lato" panose="020F0502020204030203" pitchFamily="34" charset="0"/>
              </a:rPr>
              <a:t>To </a:t>
            </a:r>
            <a:r>
              <a:rPr lang="pl-PL" sz="1800" dirty="0" err="1">
                <a:latin typeface="Lato" panose="020F0502020204030203" pitchFamily="34" charset="0"/>
              </a:rPr>
              <a:t>get</a:t>
            </a:r>
            <a:r>
              <a:rPr lang="pl-PL" sz="1800" dirty="0">
                <a:latin typeface="Lato" panose="020F0502020204030203" pitchFamily="34" charset="0"/>
              </a:rPr>
              <a:t> </a:t>
            </a:r>
            <a:r>
              <a:rPr lang="en-US" b="1" i="0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full version trial </a:t>
            </a:r>
            <a:r>
              <a:rPr lang="pl-PL" b="0" i="0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write</a:t>
            </a:r>
            <a:r>
              <a:rPr lang="pl-PL" b="0" i="0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to </a:t>
            </a:r>
            <a:r>
              <a:rPr lang="en-US" b="0" i="0" u="none" strike="noStrike" dirty="0">
                <a:solidFill>
                  <a:srgbClr val="6264A7"/>
                </a:solidFill>
                <a:effectLst/>
                <a:latin typeface="Lato" panose="020F0502020204030203" pitchFamily="34" charset="0"/>
                <a:hlinkClick r:id="rId6" tooltip="mailto:q-bat@quickersim.com"/>
              </a:rPr>
              <a:t>q-bat@quickersim.com</a:t>
            </a:r>
            <a:endParaRPr lang="pl-PL" sz="1800" dirty="0">
              <a:latin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F54B9B-FDE1-4619-8C74-AF3CED5B9A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650" r="15409" b="4691"/>
          <a:stretch/>
        </p:blipFill>
        <p:spPr>
          <a:xfrm>
            <a:off x="8044706" y="1748683"/>
            <a:ext cx="2677083" cy="26692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6C7164-ADAB-479F-904C-DEEEF50B7C3E}"/>
              </a:ext>
            </a:extLst>
          </p:cNvPr>
          <p:cNvSpPr/>
          <p:nvPr/>
        </p:nvSpPr>
        <p:spPr>
          <a:xfrm>
            <a:off x="8376972" y="4095661"/>
            <a:ext cx="399495" cy="5375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5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0C7C8C12-196A-4AD7-8307-58A7E3F5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26" y="118052"/>
            <a:ext cx="2087559" cy="480138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E72D0B1D-8306-41D5-9CF1-8F64F809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193" y="673445"/>
            <a:ext cx="10515600" cy="859936"/>
          </a:xfrm>
        </p:spPr>
        <p:txBody>
          <a:bodyPr/>
          <a:lstStyle/>
          <a:p>
            <a:r>
              <a:rPr lang="pl-PL" sz="3200" err="1"/>
              <a:t>Overview</a:t>
            </a:r>
            <a:r>
              <a:rPr lang="pl-PL" sz="3200"/>
              <a:t> of model</a:t>
            </a:r>
            <a:endParaRPr lang="en-US" sz="3200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E282FED-019E-4E7E-B475-154E1B388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353" y="1533381"/>
            <a:ext cx="6268843" cy="1542425"/>
          </a:xfrm>
        </p:spPr>
        <p:txBody>
          <a:bodyPr lIns="91440" tIns="45720" rIns="91440" bIns="45720" anchor="t"/>
          <a:lstStyle/>
          <a:p>
            <a:pPr marL="0" indent="0"/>
            <a:r>
              <a:rPr lang="en-US" sz="1800" dirty="0">
                <a:latin typeface="Lato"/>
                <a:ea typeface="Lato"/>
                <a:cs typeface="Lato"/>
              </a:rPr>
              <a:t>This use case presents how </a:t>
            </a:r>
            <a:r>
              <a:rPr lang="pl-PL" sz="1800" dirty="0">
                <a:latin typeface="Lato"/>
                <a:ea typeface="Lato"/>
                <a:cs typeface="Lato"/>
              </a:rPr>
              <a:t>to </a:t>
            </a:r>
            <a:r>
              <a:rPr lang="pl-PL" sz="1800" dirty="0" err="1">
                <a:latin typeface="Lato"/>
                <a:ea typeface="Lato"/>
                <a:cs typeface="Lato"/>
              </a:rPr>
              <a:t>perform</a:t>
            </a:r>
            <a:r>
              <a:rPr lang="pl-PL" sz="1800" dirty="0">
                <a:latin typeface="Lato"/>
                <a:ea typeface="Lato"/>
                <a:cs typeface="Lato"/>
              </a:rPr>
              <a:t> </a:t>
            </a:r>
            <a:r>
              <a:rPr lang="pl-PL" sz="1800" dirty="0" err="1">
                <a:latin typeface="Lato"/>
                <a:ea typeface="Lato"/>
                <a:cs typeface="Lato"/>
              </a:rPr>
              <a:t>simulation</a:t>
            </a:r>
            <a:r>
              <a:rPr lang="pl-PL" sz="1800" dirty="0">
                <a:latin typeface="Lato"/>
                <a:ea typeface="Lato"/>
                <a:cs typeface="Lato"/>
              </a:rPr>
              <a:t> of </a:t>
            </a:r>
            <a:r>
              <a:rPr lang="en-US" sz="1800" dirty="0">
                <a:latin typeface="Lato"/>
                <a:ea typeface="Lato"/>
                <a:cs typeface="Lato"/>
              </a:rPr>
              <a:t>heat transfer in a </a:t>
            </a:r>
            <a:r>
              <a:rPr lang="pl-PL" sz="1800" dirty="0" err="1">
                <a:latin typeface="Lato"/>
                <a:ea typeface="Lato"/>
                <a:cs typeface="Lato"/>
              </a:rPr>
              <a:t>power</a:t>
            </a:r>
            <a:r>
              <a:rPr lang="pl-PL" sz="1800" dirty="0">
                <a:latin typeface="Lato"/>
                <a:ea typeface="Lato"/>
                <a:cs typeface="Lato"/>
              </a:rPr>
              <a:t> </a:t>
            </a:r>
            <a:r>
              <a:rPr lang="pl-PL" sz="1800" dirty="0" err="1">
                <a:latin typeface="Lato"/>
                <a:ea typeface="Lato"/>
                <a:cs typeface="Lato"/>
              </a:rPr>
              <a:t>tool’s</a:t>
            </a:r>
            <a:r>
              <a:rPr lang="pl-PL" sz="1800" dirty="0">
                <a:latin typeface="Lato"/>
                <a:ea typeface="Lato"/>
                <a:cs typeface="Lato"/>
              </a:rPr>
              <a:t> </a:t>
            </a:r>
            <a:r>
              <a:rPr lang="pl-PL" sz="1800" dirty="0" err="1">
                <a:latin typeface="Lato"/>
                <a:ea typeface="Lato"/>
                <a:cs typeface="Lato"/>
              </a:rPr>
              <a:t>battery</a:t>
            </a:r>
            <a:r>
              <a:rPr lang="pl-PL" sz="1800" dirty="0">
                <a:latin typeface="Lato"/>
                <a:ea typeface="Lato"/>
                <a:cs typeface="Lato"/>
              </a:rPr>
              <a:t> </a:t>
            </a:r>
            <a:r>
              <a:rPr lang="pl-PL" sz="1800" dirty="0" err="1">
                <a:latin typeface="Lato"/>
                <a:ea typeface="Lato"/>
                <a:cs typeface="Lato"/>
              </a:rPr>
              <a:t>pack</a:t>
            </a:r>
            <a:r>
              <a:rPr lang="pl-PL" sz="1800" dirty="0">
                <a:latin typeface="Lato"/>
                <a:ea typeface="Lato"/>
                <a:cs typeface="Lato"/>
              </a:rPr>
              <a:t> in Q-Bat software.</a:t>
            </a:r>
            <a:endParaRPr lang="pl-PL"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/>
            <a:r>
              <a:rPr lang="pl-PL" sz="1800" dirty="0"/>
              <a:t>The model </a:t>
            </a:r>
            <a:r>
              <a:rPr lang="pl-PL" sz="1800" dirty="0" err="1"/>
              <a:t>consists</a:t>
            </a:r>
            <a:r>
              <a:rPr lang="en-US" sz="1800" dirty="0"/>
              <a:t> </a:t>
            </a:r>
            <a:r>
              <a:rPr lang="pl-PL" sz="1800" dirty="0"/>
              <a:t>5</a:t>
            </a:r>
            <a:r>
              <a:rPr lang="en-US" sz="1800" dirty="0"/>
              <a:t> groups of 21700 Li-ion cells (</a:t>
            </a:r>
            <a:r>
              <a:rPr lang="pl-PL" sz="1800" dirty="0"/>
              <a:t>5s1</a:t>
            </a:r>
            <a:r>
              <a:rPr lang="en-US" sz="1800" dirty="0"/>
              <a:t>p)</a:t>
            </a:r>
            <a:r>
              <a:rPr lang="pl-PL" sz="1800" dirty="0"/>
              <a:t>, </a:t>
            </a:r>
            <a:r>
              <a:rPr lang="pl-PL" sz="1800" dirty="0" err="1"/>
              <a:t>terminals</a:t>
            </a:r>
            <a:r>
              <a:rPr lang="pl-PL" sz="1800" dirty="0"/>
              <a:t>, </a:t>
            </a:r>
            <a:r>
              <a:rPr lang="pl-PL" sz="1800" dirty="0" err="1"/>
              <a:t>connectors</a:t>
            </a:r>
            <a:r>
              <a:rPr lang="pl-PL" sz="1800" dirty="0"/>
              <a:t>, </a:t>
            </a:r>
            <a:r>
              <a:rPr lang="pl-PL" sz="1800" dirty="0" err="1"/>
              <a:t>bus</a:t>
            </a:r>
            <a:r>
              <a:rPr lang="pl-PL" sz="1800" dirty="0"/>
              <a:t> burs, </a:t>
            </a:r>
            <a:r>
              <a:rPr lang="pl-PL" sz="1800" dirty="0" err="1"/>
              <a:t>transistors</a:t>
            </a:r>
            <a:r>
              <a:rPr lang="pl-PL" sz="1800" dirty="0"/>
              <a:t>, </a:t>
            </a:r>
            <a:r>
              <a:rPr lang="pl-PL" sz="1800" dirty="0" err="1"/>
              <a:t>circuit</a:t>
            </a:r>
            <a:r>
              <a:rPr lang="pl-PL" sz="1800" dirty="0"/>
              <a:t> </a:t>
            </a:r>
            <a:r>
              <a:rPr lang="pl-PL" sz="1800" dirty="0" err="1"/>
              <a:t>board</a:t>
            </a:r>
            <a:r>
              <a:rPr lang="pl-PL" sz="1800" dirty="0"/>
              <a:t> and </a:t>
            </a:r>
            <a:r>
              <a:rPr lang="pl-PL" sz="1800" dirty="0" err="1"/>
              <a:t>casing</a:t>
            </a:r>
            <a:r>
              <a:rPr lang="pl-PL" sz="1800" dirty="0"/>
              <a:t>.</a:t>
            </a:r>
            <a:endParaRPr lang="en-US" sz="1800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30E3172-5371-455B-A926-607153568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6" y="1875577"/>
            <a:ext cx="4723650" cy="3530563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C36B0AF-4117-457D-84CF-461D088A7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82" y="3145968"/>
            <a:ext cx="3466644" cy="29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8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0C7C8C12-196A-4AD7-8307-58A7E3F5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248" y="111643"/>
            <a:ext cx="2087559" cy="480138"/>
          </a:xfrm>
          <a:prstGeom prst="rect">
            <a:avLst/>
          </a:prstGeom>
        </p:spPr>
      </p:pic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0102FB7-2B53-48C4-BAD7-8CE6DF8F5D98}"/>
              </a:ext>
            </a:extLst>
          </p:cNvPr>
          <p:cNvSpPr txBox="1">
            <a:spLocks/>
          </p:cNvSpPr>
          <p:nvPr/>
        </p:nvSpPr>
        <p:spPr>
          <a:xfrm>
            <a:off x="6644554" y="1215056"/>
            <a:ext cx="4899369" cy="2963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pl-PL" sz="1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240C8-89FE-4AAB-9053-EF3E95639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528" y="1084670"/>
            <a:ext cx="4036458" cy="4015544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E72D0B1D-8306-41D5-9CF1-8F64F809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193" y="673445"/>
            <a:ext cx="10515600" cy="859936"/>
          </a:xfrm>
        </p:spPr>
        <p:txBody>
          <a:bodyPr lIns="91440" tIns="45720" rIns="91440" bIns="45720" anchor="t"/>
          <a:lstStyle/>
          <a:p>
            <a:r>
              <a:rPr lang="pl-PL" sz="2800" dirty="0" err="1"/>
              <a:t>Thermal</a:t>
            </a:r>
            <a:r>
              <a:rPr lang="pl-PL" sz="2800" dirty="0"/>
              <a:t> model</a:t>
            </a:r>
            <a:endParaRPr lang="pl-PL" sz="2800" dirty="0">
              <a:ea typeface="Lato Black"/>
              <a:cs typeface="Lato Black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0A52357-4B7A-41E8-A024-02334CCA209D}"/>
              </a:ext>
            </a:extLst>
          </p:cNvPr>
          <p:cNvSpPr/>
          <p:nvPr/>
        </p:nvSpPr>
        <p:spPr>
          <a:xfrm rot="1225911">
            <a:off x="11010706" y="3531364"/>
            <a:ext cx="917478" cy="965342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6E800A-336B-47D4-AE58-B4855F57B5E1}"/>
              </a:ext>
            </a:extLst>
          </p:cNvPr>
          <p:cNvCxnSpPr/>
          <p:nvPr/>
        </p:nvCxnSpPr>
        <p:spPr>
          <a:xfrm>
            <a:off x="11543923" y="3611774"/>
            <a:ext cx="0" cy="11316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A38DF296-F0D0-48A9-9E3A-453E0D83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03" y="2156656"/>
            <a:ext cx="5097321" cy="2963055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Heat generated uniformly across cell volume</a:t>
            </a:r>
            <a:endParaRPr lang="pl-PL" sz="1800" b="0" i="0" dirty="0">
              <a:effectLst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b="0" i="0" dirty="0" err="1">
                <a:effectLst/>
              </a:rPr>
              <a:t>Thermal</a:t>
            </a:r>
            <a:r>
              <a:rPr lang="pl-PL" sz="1800" b="0" i="0" dirty="0">
                <a:effectLst/>
              </a:rPr>
              <a:t> </a:t>
            </a:r>
            <a:r>
              <a:rPr lang="pl-PL" sz="1800" b="0" i="0" dirty="0" err="1">
                <a:effectLst/>
              </a:rPr>
              <a:t>contacts</a:t>
            </a:r>
            <a:r>
              <a:rPr lang="pl-PL" sz="1800" b="0" i="0" dirty="0">
                <a:effectLst/>
              </a:rPr>
              <a:t> set to transfer </a:t>
            </a:r>
            <a:r>
              <a:rPr lang="pl-PL" sz="1800" b="0" i="0" dirty="0" err="1">
                <a:effectLst/>
              </a:rPr>
              <a:t>heat</a:t>
            </a:r>
            <a:r>
              <a:rPr lang="pl-PL" sz="1800" b="0" i="0" dirty="0">
                <a:effectLst/>
              </a:rPr>
              <a:t> </a:t>
            </a:r>
            <a:r>
              <a:rPr lang="pl-PL" sz="1800" b="0" i="0" dirty="0" err="1">
                <a:effectLst/>
              </a:rPr>
              <a:t>between</a:t>
            </a:r>
            <a:r>
              <a:rPr lang="pl-PL" sz="1800" b="0" i="0" dirty="0">
                <a:effectLst/>
              </a:rPr>
              <a:t> </a:t>
            </a:r>
            <a:r>
              <a:rPr lang="pl-PL" sz="1800" b="0" i="0" dirty="0" err="1">
                <a:effectLst/>
              </a:rPr>
              <a:t>chosen</a:t>
            </a:r>
            <a:r>
              <a:rPr lang="pl-PL" sz="1800" b="0" i="0" dirty="0">
                <a:effectLst/>
              </a:rPr>
              <a:t> </a:t>
            </a:r>
            <a:r>
              <a:rPr lang="pl-PL" sz="1800" b="0" i="0" dirty="0" err="1">
                <a:effectLst/>
              </a:rPr>
              <a:t>surfaces</a:t>
            </a:r>
            <a:endParaRPr lang="pl-PL" sz="1800" b="0" i="0" dirty="0">
              <a:effectLst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dirty="0" err="1"/>
              <a:t>Additional</a:t>
            </a:r>
            <a:r>
              <a:rPr lang="pl-PL" sz="1800" dirty="0"/>
              <a:t> </a:t>
            </a:r>
            <a:r>
              <a:rPr lang="pl-PL" sz="1800" dirty="0" err="1"/>
              <a:t>heat</a:t>
            </a:r>
            <a:r>
              <a:rPr lang="pl-PL" sz="1800" dirty="0"/>
              <a:t> </a:t>
            </a:r>
            <a:r>
              <a:rPr lang="pl-PL" sz="1800" dirty="0" err="1"/>
              <a:t>generation</a:t>
            </a:r>
            <a:r>
              <a:rPr lang="pl-PL" sz="1800" dirty="0"/>
              <a:t> in </a:t>
            </a:r>
            <a:r>
              <a:rPr lang="pl-PL" sz="1800" dirty="0" err="1"/>
              <a:t>due</a:t>
            </a:r>
            <a:r>
              <a:rPr lang="pl-PL" sz="1800" dirty="0"/>
              <a:t> to </a:t>
            </a:r>
            <a:r>
              <a:rPr lang="pl-PL" sz="1800" dirty="0" err="1"/>
              <a:t>losses</a:t>
            </a:r>
            <a:endParaRPr lang="pl-PL" sz="1800" b="0" i="0" dirty="0">
              <a:effectLst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0" i="0" dirty="0">
                <a:effectLst/>
              </a:rPr>
              <a:t>Robin boundary </a:t>
            </a:r>
            <a:r>
              <a:rPr lang="en-US" sz="1800" b="0" i="0" dirty="0" err="1">
                <a:effectLst/>
              </a:rPr>
              <a:t>conditio</a:t>
            </a:r>
            <a:r>
              <a:rPr lang="pl-PL" sz="1800" b="0" i="0" dirty="0">
                <a:effectLst/>
              </a:rPr>
              <a:t>n</a:t>
            </a:r>
            <a:r>
              <a:rPr lang="pl-PL" sz="1800" dirty="0"/>
              <a:t> </a:t>
            </a:r>
            <a:r>
              <a:rPr lang="pl-PL" sz="1800" dirty="0" err="1"/>
              <a:t>is</a:t>
            </a:r>
            <a:r>
              <a:rPr lang="pl-PL" sz="1800" dirty="0"/>
              <a:t> </a:t>
            </a:r>
            <a:r>
              <a:rPr lang="pl-PL" sz="1800" dirty="0" err="1"/>
              <a:t>assigned</a:t>
            </a:r>
            <a:r>
              <a:rPr lang="pl-PL" sz="1800" dirty="0"/>
              <a:t> </a:t>
            </a:r>
            <a:r>
              <a:rPr lang="en-US" sz="1800" b="0" i="0" dirty="0">
                <a:effectLst/>
              </a:rPr>
              <a:t>to the </a:t>
            </a:r>
            <a:r>
              <a:rPr lang="pl-PL" sz="1800" dirty="0" err="1"/>
              <a:t>casing</a:t>
            </a:r>
            <a:r>
              <a:rPr lang="en-US" sz="1800" b="0" i="0" dirty="0">
                <a:effectLst/>
              </a:rPr>
              <a:t> outer boundaries.</a:t>
            </a:r>
            <a:endParaRPr lang="pl-PL" sz="1800" b="0" i="0" dirty="0">
              <a:effectLst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b="0" i="0" dirty="0" err="1">
                <a:effectLst/>
              </a:rPr>
              <a:t>Ambient</a:t>
            </a:r>
            <a:r>
              <a:rPr lang="pl-PL" sz="1800" b="0" i="0" dirty="0">
                <a:effectLst/>
              </a:rPr>
              <a:t> </a:t>
            </a:r>
            <a:r>
              <a:rPr lang="pl-PL" sz="1800" b="0" i="0" dirty="0" err="1">
                <a:effectLst/>
              </a:rPr>
              <a:t>temperature</a:t>
            </a:r>
            <a:r>
              <a:rPr lang="pl-PL" sz="1800" b="0" i="0" dirty="0">
                <a:effectLst/>
              </a:rPr>
              <a:t> of 25 °C </a:t>
            </a:r>
            <a:endParaRPr lang="en-US" sz="1800" b="0" i="0" dirty="0">
              <a:effectLst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l-PL" sz="1800" b="0" i="0" dirty="0">
              <a:effectLst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648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0C7C8C12-196A-4AD7-8307-58A7E3F5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248" y="111643"/>
            <a:ext cx="2087559" cy="480138"/>
          </a:xfrm>
          <a:prstGeom prst="rect">
            <a:avLst/>
          </a:prstGeom>
        </p:spPr>
      </p:pic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0102FB7-2B53-48C4-BAD7-8CE6DF8F5D98}"/>
              </a:ext>
            </a:extLst>
          </p:cNvPr>
          <p:cNvSpPr txBox="1">
            <a:spLocks/>
          </p:cNvSpPr>
          <p:nvPr/>
        </p:nvSpPr>
        <p:spPr>
          <a:xfrm>
            <a:off x="6644554" y="1215056"/>
            <a:ext cx="4899369" cy="2963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pl-PL" sz="1800"/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E72D0B1D-8306-41D5-9CF1-8F64F809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193" y="673445"/>
            <a:ext cx="10515600" cy="859936"/>
          </a:xfrm>
        </p:spPr>
        <p:txBody>
          <a:bodyPr lIns="91440" tIns="45720" rIns="91440" bIns="45720" anchor="t"/>
          <a:lstStyle/>
          <a:p>
            <a:r>
              <a:rPr lang="pl-PL" sz="2800" dirty="0"/>
              <a:t>Model </a:t>
            </a:r>
            <a:r>
              <a:rPr lang="pl-PL" sz="2800" dirty="0" err="1"/>
              <a:t>assembly</a:t>
            </a:r>
            <a:endParaRPr lang="pl-PL" sz="2800" dirty="0">
              <a:ea typeface="Lato Black"/>
              <a:cs typeface="Lato Black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0A52357-4B7A-41E8-A024-02334CCA209D}"/>
              </a:ext>
            </a:extLst>
          </p:cNvPr>
          <p:cNvSpPr/>
          <p:nvPr/>
        </p:nvSpPr>
        <p:spPr>
          <a:xfrm rot="1225911">
            <a:off x="11010706" y="3531364"/>
            <a:ext cx="917478" cy="965342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6E800A-336B-47D4-AE58-B4855F57B5E1}"/>
              </a:ext>
            </a:extLst>
          </p:cNvPr>
          <p:cNvCxnSpPr/>
          <p:nvPr/>
        </p:nvCxnSpPr>
        <p:spPr>
          <a:xfrm>
            <a:off x="11543923" y="3611774"/>
            <a:ext cx="0" cy="11316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5589832-0BFD-49C7-B374-4D35C4E79F85}"/>
              </a:ext>
            </a:extLst>
          </p:cNvPr>
          <p:cNvSpPr txBox="1">
            <a:spLocks/>
          </p:cNvSpPr>
          <p:nvPr/>
        </p:nvSpPr>
        <p:spPr>
          <a:xfrm>
            <a:off x="6722781" y="1678727"/>
            <a:ext cx="4343219" cy="2963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dirty="0" err="1"/>
              <a:t>All</a:t>
            </a:r>
            <a:r>
              <a:rPr lang="pl-PL" sz="1800" dirty="0"/>
              <a:t> </a:t>
            </a:r>
            <a:r>
              <a:rPr lang="pl-PL" sz="1800" dirty="0" err="1"/>
              <a:t>components</a:t>
            </a:r>
            <a:r>
              <a:rPr lang="pl-PL" sz="1800" dirty="0"/>
              <a:t> </a:t>
            </a:r>
            <a:r>
              <a:rPr lang="pl-PL" sz="1800" dirty="0" err="1"/>
              <a:t>are</a:t>
            </a:r>
            <a:r>
              <a:rPr lang="pl-PL" sz="1800" dirty="0"/>
              <a:t> </a:t>
            </a:r>
            <a:r>
              <a:rPr lang="pl-PL" sz="1800" dirty="0" err="1"/>
              <a:t>aggregated</a:t>
            </a:r>
            <a:r>
              <a:rPr lang="pl-PL" sz="1800" dirty="0"/>
              <a:t> in </a:t>
            </a:r>
            <a:r>
              <a:rPr lang="pl-PL" sz="1800" dirty="0" err="1"/>
              <a:t>multiple</a:t>
            </a:r>
            <a:r>
              <a:rPr lang="pl-PL" sz="1800" dirty="0"/>
              <a:t> </a:t>
            </a:r>
            <a:r>
              <a:rPr lang="pl-PL" sz="1800" dirty="0" err="1"/>
              <a:t>assemblies</a:t>
            </a:r>
            <a:r>
              <a:rPr lang="pl-PL" sz="1800" dirty="0"/>
              <a:t> and </a:t>
            </a:r>
            <a:r>
              <a:rPr lang="pl-PL" sz="1800" dirty="0" err="1"/>
              <a:t>contact</a:t>
            </a:r>
            <a:r>
              <a:rPr lang="pl-PL" sz="1800" dirty="0"/>
              <a:t> regions </a:t>
            </a:r>
            <a:r>
              <a:rPr lang="pl-PL" sz="1800" dirty="0" err="1"/>
              <a:t>between</a:t>
            </a:r>
            <a:r>
              <a:rPr lang="pl-PL" sz="1800" dirty="0"/>
              <a:t> </a:t>
            </a:r>
            <a:r>
              <a:rPr lang="pl-PL" sz="1800" dirty="0" err="1"/>
              <a:t>them</a:t>
            </a:r>
            <a:r>
              <a:rPr lang="pl-PL" sz="1800" dirty="0"/>
              <a:t> </a:t>
            </a:r>
            <a:r>
              <a:rPr lang="pl-PL" sz="1800" dirty="0" err="1"/>
              <a:t>are</a:t>
            </a:r>
            <a:r>
              <a:rPr lang="pl-PL" sz="1800" dirty="0"/>
              <a:t> </a:t>
            </a:r>
            <a:r>
              <a:rPr lang="pl-PL" sz="1800" dirty="0" err="1"/>
              <a:t>created</a:t>
            </a:r>
            <a:r>
              <a:rPr lang="pl-PL" sz="1800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dirty="0" err="1"/>
              <a:t>Different</a:t>
            </a:r>
            <a:r>
              <a:rPr lang="pl-PL" sz="1800" dirty="0"/>
              <a:t> </a:t>
            </a:r>
            <a:r>
              <a:rPr lang="pl-PL" sz="1800" dirty="0" err="1"/>
              <a:t>contact</a:t>
            </a:r>
            <a:r>
              <a:rPr lang="pl-PL" sz="1800" dirty="0"/>
              <a:t> </a:t>
            </a:r>
            <a:r>
              <a:rPr lang="pl-PL" sz="1800" dirty="0" err="1"/>
              <a:t>conductivities</a:t>
            </a:r>
            <a:r>
              <a:rPr lang="pl-PL" sz="1800" dirty="0"/>
              <a:t> </a:t>
            </a:r>
            <a:r>
              <a:rPr lang="pl-PL" sz="1800" dirty="0" err="1"/>
              <a:t>are</a:t>
            </a:r>
            <a:r>
              <a:rPr lang="pl-PL" sz="1800" dirty="0"/>
              <a:t> set.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dirty="0" err="1"/>
              <a:t>Overall</a:t>
            </a:r>
            <a:r>
              <a:rPr lang="pl-PL" sz="1800" dirty="0"/>
              <a:t> 64 </a:t>
            </a:r>
            <a:r>
              <a:rPr lang="pl-PL" sz="1800" dirty="0" err="1"/>
              <a:t>contact</a:t>
            </a:r>
            <a:r>
              <a:rPr lang="pl-PL" sz="1800" dirty="0"/>
              <a:t> regions.</a:t>
            </a:r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E38150CD-3A12-4EF8-971F-BD2538077F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3" t="5429" r="21432" b="4176"/>
          <a:stretch/>
        </p:blipFill>
        <p:spPr>
          <a:xfrm>
            <a:off x="833549" y="1336498"/>
            <a:ext cx="5766493" cy="47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7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0C7C8C12-196A-4AD7-8307-58A7E3F5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248" y="111643"/>
            <a:ext cx="2087559" cy="480138"/>
          </a:xfrm>
          <a:prstGeom prst="rect">
            <a:avLst/>
          </a:prstGeom>
        </p:spPr>
      </p:pic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0102FB7-2B53-48C4-BAD7-8CE6DF8F5D98}"/>
              </a:ext>
            </a:extLst>
          </p:cNvPr>
          <p:cNvSpPr txBox="1">
            <a:spLocks/>
          </p:cNvSpPr>
          <p:nvPr/>
        </p:nvSpPr>
        <p:spPr>
          <a:xfrm>
            <a:off x="6644554" y="1215056"/>
            <a:ext cx="4899369" cy="2963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pl-PL" sz="1800"/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E72D0B1D-8306-41D5-9CF1-8F64F809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193" y="673445"/>
            <a:ext cx="10515600" cy="859936"/>
          </a:xfrm>
        </p:spPr>
        <p:txBody>
          <a:bodyPr lIns="91440" tIns="45720" rIns="91440" bIns="45720" anchor="t"/>
          <a:lstStyle/>
          <a:p>
            <a:r>
              <a:rPr lang="pl-PL" sz="2800" dirty="0" err="1"/>
              <a:t>Electric</a:t>
            </a:r>
            <a:r>
              <a:rPr lang="pl-PL" sz="2800" dirty="0"/>
              <a:t> </a:t>
            </a:r>
            <a:r>
              <a:rPr lang="pl-PL" sz="2800" dirty="0" err="1"/>
              <a:t>circuit</a:t>
            </a:r>
            <a:endParaRPr lang="pl-PL" sz="2800" dirty="0">
              <a:ea typeface="Lato Black"/>
              <a:cs typeface="Lato Black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0A52357-4B7A-41E8-A024-02334CCA209D}"/>
              </a:ext>
            </a:extLst>
          </p:cNvPr>
          <p:cNvSpPr/>
          <p:nvPr/>
        </p:nvSpPr>
        <p:spPr>
          <a:xfrm rot="1225911">
            <a:off x="11010706" y="3531364"/>
            <a:ext cx="917478" cy="965342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6E800A-336B-47D4-AE58-B4855F57B5E1}"/>
              </a:ext>
            </a:extLst>
          </p:cNvPr>
          <p:cNvCxnSpPr/>
          <p:nvPr/>
        </p:nvCxnSpPr>
        <p:spPr>
          <a:xfrm>
            <a:off x="11543923" y="3611774"/>
            <a:ext cx="0" cy="11316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AB6069BC-9561-412B-8CB3-83EB39E9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786" y="1459141"/>
            <a:ext cx="3912123" cy="2963055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dirty="0"/>
              <a:t>5 </a:t>
            </a:r>
            <a:r>
              <a:rPr lang="pl-PL" sz="1800" dirty="0" err="1"/>
              <a:t>cells</a:t>
            </a:r>
            <a:r>
              <a:rPr lang="pl-PL" sz="1800" dirty="0"/>
              <a:t> </a:t>
            </a:r>
            <a:r>
              <a:rPr lang="pl-PL" sz="1800" dirty="0" err="1"/>
              <a:t>connected</a:t>
            </a:r>
            <a:r>
              <a:rPr lang="pl-PL" sz="1800" dirty="0"/>
              <a:t> in </a:t>
            </a:r>
            <a:r>
              <a:rPr lang="pl-PL" sz="1800" dirty="0" err="1"/>
              <a:t>series</a:t>
            </a:r>
            <a:endParaRPr lang="pl-PL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b="0" i="0" dirty="0">
                <a:effectLst/>
              </a:rPr>
              <a:t>H</a:t>
            </a:r>
            <a:r>
              <a:rPr lang="en-US" sz="1800" b="0" i="0" dirty="0">
                <a:effectLst/>
              </a:rPr>
              <a:t>eat generation </a:t>
            </a:r>
            <a:r>
              <a:rPr lang="pl-PL" sz="1800" b="0" i="0" dirty="0" err="1">
                <a:effectLst/>
              </a:rPr>
              <a:t>is</a:t>
            </a:r>
            <a:r>
              <a:rPr lang="pl-PL" sz="1800" b="0" i="0" dirty="0">
                <a:effectLst/>
              </a:rPr>
              <a:t> </a:t>
            </a:r>
            <a:r>
              <a:rPr lang="en-US" sz="1800" b="0" i="0" dirty="0">
                <a:effectLst/>
              </a:rPr>
              <a:t>set by specifying the electrical properties of the </a:t>
            </a:r>
            <a:r>
              <a:rPr lang="en-US" sz="1800" b="0" i="0" dirty="0" err="1">
                <a:effectLst/>
              </a:rPr>
              <a:t>cel</a:t>
            </a:r>
            <a:r>
              <a:rPr lang="pl-PL" sz="1800" b="0" i="0" dirty="0">
                <a:effectLst/>
              </a:rPr>
              <a:t>l (</a:t>
            </a:r>
            <a:r>
              <a:rPr lang="pl-PL" sz="1800" b="0" i="0" dirty="0" err="1">
                <a:effectLst/>
              </a:rPr>
              <a:t>capacity</a:t>
            </a:r>
            <a:r>
              <a:rPr lang="pl-PL" sz="1800" b="0" i="0" dirty="0">
                <a:effectLst/>
              </a:rPr>
              <a:t>, </a:t>
            </a:r>
            <a:r>
              <a:rPr lang="pl-PL" sz="1800" b="0" i="0" dirty="0" err="1">
                <a:effectLst/>
              </a:rPr>
              <a:t>voltage</a:t>
            </a:r>
            <a:r>
              <a:rPr lang="pl-PL" sz="1800" b="0" i="0" dirty="0">
                <a:effectLst/>
              </a:rPr>
              <a:t>, </a:t>
            </a:r>
            <a:r>
              <a:rPr lang="pl-PL" sz="1800" b="0" i="0" dirty="0" err="1">
                <a:effectLst/>
              </a:rPr>
              <a:t>resistance</a:t>
            </a:r>
            <a:r>
              <a:rPr lang="pl-PL" sz="1800" dirty="0"/>
              <a:t>) </a:t>
            </a:r>
            <a:r>
              <a:rPr lang="en-US" sz="1800" b="0" i="0" dirty="0">
                <a:effectLst/>
              </a:rPr>
              <a:t>and applied current load</a:t>
            </a:r>
            <a:r>
              <a:rPr lang="pl-PL" sz="1800" b="0" i="0" dirty="0">
                <a:effectLst/>
              </a:rPr>
              <a:t>, </a:t>
            </a:r>
            <a:r>
              <a:rPr lang="en-US" sz="1800" b="0" i="0" dirty="0">
                <a:effectLst/>
              </a:rPr>
              <a:t>that var</a:t>
            </a:r>
            <a:r>
              <a:rPr lang="pl-PL" sz="1800" b="0" i="0" dirty="0" err="1">
                <a:effectLst/>
              </a:rPr>
              <a:t>ies</a:t>
            </a:r>
            <a:r>
              <a:rPr lang="en-US" sz="1800" b="0" i="0" dirty="0">
                <a:effectLst/>
              </a:rPr>
              <a:t> in time</a:t>
            </a:r>
            <a:endParaRPr lang="pl-PL" sz="1800" b="0" i="0" dirty="0">
              <a:effectLst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dirty="0"/>
              <a:t>C</a:t>
            </a:r>
            <a:r>
              <a:rPr lang="en-US" sz="1800" dirty="0"/>
              <a:t>ells are modelled </a:t>
            </a:r>
            <a:r>
              <a:rPr lang="pl-PL" sz="1800" dirty="0" err="1"/>
              <a:t>using</a:t>
            </a:r>
            <a:r>
              <a:rPr lang="en-US" sz="1800" dirty="0"/>
              <a:t> R</a:t>
            </a:r>
            <a:r>
              <a:rPr lang="pl-PL" sz="1800" dirty="0"/>
              <a:t>C</a:t>
            </a:r>
            <a:r>
              <a:rPr lang="en-US" sz="1800" dirty="0"/>
              <a:t> </a:t>
            </a:r>
            <a:r>
              <a:rPr lang="pl-PL" sz="1800" dirty="0" err="1"/>
              <a:t>equivalent</a:t>
            </a:r>
            <a:r>
              <a:rPr lang="pl-PL" sz="1800" dirty="0"/>
              <a:t> </a:t>
            </a:r>
            <a:r>
              <a:rPr lang="pl-PL" sz="1800" dirty="0" err="1"/>
              <a:t>circuit</a:t>
            </a:r>
            <a:r>
              <a:rPr lang="pl-PL" sz="1800" dirty="0"/>
              <a:t> model</a:t>
            </a:r>
          </a:p>
        </p:txBody>
      </p:sp>
      <p:pic>
        <p:nvPicPr>
          <p:cNvPr id="3" name="Picture 2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91CEB75C-8DE8-440E-B6AE-DD0024C91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1318699"/>
            <a:ext cx="5704025" cy="45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1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0C7C8C12-196A-4AD7-8307-58A7E3F5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248" y="111643"/>
            <a:ext cx="2087559" cy="480138"/>
          </a:xfrm>
          <a:prstGeom prst="rect">
            <a:avLst/>
          </a:prstGeom>
        </p:spPr>
      </p:pic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0102FB7-2B53-48C4-BAD7-8CE6DF8F5D98}"/>
              </a:ext>
            </a:extLst>
          </p:cNvPr>
          <p:cNvSpPr txBox="1">
            <a:spLocks/>
          </p:cNvSpPr>
          <p:nvPr/>
        </p:nvSpPr>
        <p:spPr>
          <a:xfrm>
            <a:off x="6644554" y="1215056"/>
            <a:ext cx="4899369" cy="2963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pl-PL" sz="1800"/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E72D0B1D-8306-41D5-9CF1-8F64F809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193" y="673445"/>
            <a:ext cx="10515600" cy="859936"/>
          </a:xfrm>
        </p:spPr>
        <p:txBody>
          <a:bodyPr lIns="91440" tIns="45720" rIns="91440" bIns="45720" anchor="t"/>
          <a:lstStyle/>
          <a:p>
            <a:r>
              <a:rPr lang="pl-PL" sz="2800" dirty="0" err="1"/>
              <a:t>Prototype</a:t>
            </a:r>
            <a:r>
              <a:rPr lang="pl-PL" sz="2800" dirty="0"/>
              <a:t> </a:t>
            </a:r>
            <a:r>
              <a:rPr lang="pl-PL" sz="2800" dirty="0" err="1"/>
              <a:t>properties</a:t>
            </a:r>
            <a:endParaRPr lang="pl-PL" sz="2800" dirty="0">
              <a:ea typeface="Lato Black"/>
              <a:cs typeface="Lato Black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0A52357-4B7A-41E8-A024-02334CCA209D}"/>
              </a:ext>
            </a:extLst>
          </p:cNvPr>
          <p:cNvSpPr/>
          <p:nvPr/>
        </p:nvSpPr>
        <p:spPr>
          <a:xfrm rot="1225911">
            <a:off x="11010706" y="3531364"/>
            <a:ext cx="917478" cy="965342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6E800A-336B-47D4-AE58-B4855F57B5E1}"/>
              </a:ext>
            </a:extLst>
          </p:cNvPr>
          <p:cNvCxnSpPr/>
          <p:nvPr/>
        </p:nvCxnSpPr>
        <p:spPr>
          <a:xfrm>
            <a:off x="11543923" y="3611774"/>
            <a:ext cx="0" cy="11316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54CE4FFE-4756-41CF-A1F9-83DFB8F0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901902"/>
              </p:ext>
            </p:extLst>
          </p:nvPr>
        </p:nvGraphicFramePr>
        <p:xfrm>
          <a:off x="970325" y="2234762"/>
          <a:ext cx="6966858" cy="3545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7843">
                  <a:extLst>
                    <a:ext uri="{9D8B030D-6E8A-4147-A177-3AD203B41FA5}">
                      <a16:colId xmlns:a16="http://schemas.microsoft.com/office/drawing/2014/main" val="2653425581"/>
                    </a:ext>
                  </a:extLst>
                </a:gridCol>
                <a:gridCol w="1094443">
                  <a:extLst>
                    <a:ext uri="{9D8B030D-6E8A-4147-A177-3AD203B41FA5}">
                      <a16:colId xmlns:a16="http://schemas.microsoft.com/office/drawing/2014/main" val="3395228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744383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7316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082713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95833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λ</a:t>
                      </a:r>
                      <a:r>
                        <a:rPr lang="el-GR" sz="1400" dirty="0"/>
                        <a:t>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pl-PL" sz="1400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pl-PL" sz="1400" dirty="0"/>
                        <a:t>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4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Cell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2650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1250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28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1.3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28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9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1" dirty="0">
                          <a:latin typeface="Lato" panose="020F0502020204030203" pitchFamily="34" charset="0"/>
                        </a:rPr>
                        <a:t>λ</a:t>
                      </a:r>
                      <a:r>
                        <a:rPr lang="pl-PL" sz="1600" b="1" dirty="0">
                          <a:latin typeface="Lato" panose="020F0502020204030203" pitchFamily="34" charset="0"/>
                        </a:rPr>
                        <a:t>x</a:t>
                      </a:r>
                      <a:endParaRPr lang="en-US" sz="1600" b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latin typeface="Lato" panose="020F0502020204030203" pitchFamily="34" charset="0"/>
                        </a:rPr>
                        <a:t>λ</a:t>
                      </a:r>
                      <a:r>
                        <a:rPr lang="pl-PL" sz="1600" b="1" dirty="0">
                          <a:latin typeface="Lato" panose="020F0502020204030203" pitchFamily="34" charset="0"/>
                        </a:rPr>
                        <a:t>y</a:t>
                      </a:r>
                      <a:endParaRPr lang="en-US" sz="1600" b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dirty="0">
                          <a:latin typeface="Lato" panose="020F0502020204030203" pitchFamily="34" charset="0"/>
                        </a:rPr>
                        <a:t>λ</a:t>
                      </a:r>
                      <a:r>
                        <a:rPr lang="pl-PL" sz="1600" b="1" dirty="0">
                          <a:latin typeface="Lato" panose="020F0502020204030203" pitchFamily="34" charset="0"/>
                        </a:rPr>
                        <a:t>z</a:t>
                      </a:r>
                      <a:endParaRPr lang="en-US" sz="1600" b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04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latin typeface="Lato" panose="020F0502020204030203" pitchFamily="34" charset="0"/>
                        </a:rPr>
                        <a:t>Casing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1200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1200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0.2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0.2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0.2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3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latin typeface="Lato" panose="020F0502020204030203" pitchFamily="34" charset="0"/>
                        </a:rPr>
                        <a:t>Connectors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8890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385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388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latin typeface="Lato" panose="020F0502020204030203" pitchFamily="34" charset="0"/>
                        </a:rPr>
                        <a:t>388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latin typeface="Lato" panose="020F0502020204030203" pitchFamily="34" charset="0"/>
                        </a:rPr>
                        <a:t>388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3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Bus </a:t>
                      </a:r>
                      <a:r>
                        <a:rPr lang="pl-PL" sz="1600" dirty="0" err="1">
                          <a:latin typeface="Lato" panose="020F0502020204030203" pitchFamily="34" charset="0"/>
                        </a:rPr>
                        <a:t>bars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8890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385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388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latin typeface="Lato" panose="020F0502020204030203" pitchFamily="34" charset="0"/>
                        </a:rPr>
                        <a:t>388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latin typeface="Lato" panose="020F0502020204030203" pitchFamily="34" charset="0"/>
                        </a:rPr>
                        <a:t>388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1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latin typeface="Lato" panose="020F0502020204030203" pitchFamily="34" charset="0"/>
                        </a:rPr>
                        <a:t>Terminals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7870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460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52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52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52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latin typeface="Lato" panose="020F0502020204030203" pitchFamily="34" charset="0"/>
                        </a:rPr>
                        <a:t>Transistors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8890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385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388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latin typeface="Lato" panose="020F0502020204030203" pitchFamily="34" charset="0"/>
                        </a:rPr>
                        <a:t>388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latin typeface="Lato" panose="020F0502020204030203" pitchFamily="34" charset="0"/>
                        </a:rPr>
                        <a:t>388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41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latin typeface="Lato" panose="020F0502020204030203" pitchFamily="34" charset="0"/>
                        </a:rPr>
                        <a:t>Circuit</a:t>
                      </a:r>
                      <a:r>
                        <a:rPr lang="pl-PL" sz="1600" dirty="0">
                          <a:latin typeface="Lato" panose="020F0502020204030203" pitchFamily="34" charset="0"/>
                        </a:rPr>
                        <a:t> </a:t>
                      </a:r>
                      <a:r>
                        <a:rPr lang="pl-PL" sz="1600" dirty="0" err="1">
                          <a:latin typeface="Lato" panose="020F0502020204030203" pitchFamily="34" charset="0"/>
                        </a:rPr>
                        <a:t>board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6778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600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271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271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Lato" panose="020F0502020204030203" pitchFamily="34" charset="0"/>
                        </a:rPr>
                        <a:t>271</a:t>
                      </a:r>
                      <a:endParaRPr lang="en-US" sz="160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1099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987FFD3-D47C-4568-97D3-0587F287C5DC}"/>
              </a:ext>
            </a:extLst>
          </p:cNvPr>
          <p:cNvSpPr txBox="1"/>
          <p:nvPr/>
        </p:nvSpPr>
        <p:spPr>
          <a:xfrm>
            <a:off x="865135" y="1317099"/>
            <a:ext cx="70442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M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aterial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 properties of the cell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s and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heat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comoponents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 are defined in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the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 Excel spreadsheet</a:t>
            </a:r>
          </a:p>
        </p:txBody>
      </p:sp>
    </p:spTree>
    <p:extLst>
      <p:ext uri="{BB962C8B-B14F-4D97-AF65-F5344CB8AC3E}">
        <p14:creationId xmlns:p14="http://schemas.microsoft.com/office/powerpoint/2010/main" val="267869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rt, histogram&#10;&#10;Description automatically generated">
            <a:extLst>
              <a:ext uri="{FF2B5EF4-FFF2-40B4-BE49-F238E27FC236}">
                <a16:creationId xmlns:a16="http://schemas.microsoft.com/office/drawing/2014/main" id="{0351297F-E3B4-42DC-AB31-87D970F9C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" r="6308"/>
          <a:stretch/>
        </p:blipFill>
        <p:spPr>
          <a:xfrm>
            <a:off x="5999381" y="712592"/>
            <a:ext cx="4775070" cy="4000000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0C7C8C12-196A-4AD7-8307-58A7E3F5B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248" y="111643"/>
            <a:ext cx="2087559" cy="480138"/>
          </a:xfrm>
          <a:prstGeom prst="rect">
            <a:avLst/>
          </a:prstGeom>
        </p:spPr>
      </p:pic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0102FB7-2B53-48C4-BAD7-8CE6DF8F5D98}"/>
              </a:ext>
            </a:extLst>
          </p:cNvPr>
          <p:cNvSpPr txBox="1">
            <a:spLocks/>
          </p:cNvSpPr>
          <p:nvPr/>
        </p:nvSpPr>
        <p:spPr>
          <a:xfrm>
            <a:off x="6644554" y="1215056"/>
            <a:ext cx="4899369" cy="2963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pl-PL" sz="1800"/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E72D0B1D-8306-41D5-9CF1-8F64F809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193" y="673445"/>
            <a:ext cx="10515600" cy="859936"/>
          </a:xfrm>
        </p:spPr>
        <p:txBody>
          <a:bodyPr/>
          <a:lstStyle/>
          <a:p>
            <a:r>
              <a:rPr lang="pl-PL" sz="2800" dirty="0" err="1"/>
              <a:t>Example</a:t>
            </a:r>
            <a:r>
              <a:rPr lang="pl-PL" sz="2800" dirty="0"/>
              <a:t> 1 – </a:t>
            </a:r>
            <a:r>
              <a:rPr lang="pl-PL" sz="2800" dirty="0" err="1"/>
              <a:t>Normal</a:t>
            </a:r>
            <a:r>
              <a:rPr lang="pl-PL" sz="2800" dirty="0"/>
              <a:t> </a:t>
            </a:r>
            <a:r>
              <a:rPr lang="pl-PL" sz="2800" dirty="0" err="1"/>
              <a:t>operation</a:t>
            </a:r>
            <a:endParaRPr lang="en-US" sz="2800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0A52357-4B7A-41E8-A024-02334CCA209D}"/>
              </a:ext>
            </a:extLst>
          </p:cNvPr>
          <p:cNvSpPr/>
          <p:nvPr/>
        </p:nvSpPr>
        <p:spPr>
          <a:xfrm rot="1225911">
            <a:off x="11010706" y="3531364"/>
            <a:ext cx="917478" cy="965342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6E800A-336B-47D4-AE58-B4855F57B5E1}"/>
              </a:ext>
            </a:extLst>
          </p:cNvPr>
          <p:cNvCxnSpPr/>
          <p:nvPr/>
        </p:nvCxnSpPr>
        <p:spPr>
          <a:xfrm>
            <a:off x="11543923" y="3611774"/>
            <a:ext cx="0" cy="11316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C2CF759F-16C4-4B4D-9D41-940D2E19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786" y="1973012"/>
            <a:ext cx="3912123" cy="2963055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dirty="0" err="1"/>
              <a:t>Operation</a:t>
            </a:r>
            <a:r>
              <a:rPr lang="pl-PL" sz="1800" dirty="0"/>
              <a:t> of </a:t>
            </a:r>
            <a:r>
              <a:rPr lang="pl-PL" sz="1800" dirty="0" err="1"/>
              <a:t>battery</a:t>
            </a:r>
            <a:r>
              <a:rPr lang="pl-PL" sz="1800" dirty="0"/>
              <a:t> </a:t>
            </a:r>
            <a:r>
              <a:rPr lang="pl-PL" sz="1800" dirty="0" err="1"/>
              <a:t>pack</a:t>
            </a:r>
            <a:r>
              <a:rPr lang="pl-PL" sz="1800" dirty="0"/>
              <a:t> </a:t>
            </a:r>
            <a:r>
              <a:rPr lang="pl-PL" sz="1800" dirty="0" err="1"/>
              <a:t>during</a:t>
            </a:r>
            <a:r>
              <a:rPr lang="pl-PL" sz="1800" dirty="0"/>
              <a:t> </a:t>
            </a:r>
            <a:r>
              <a:rPr lang="pl-PL" sz="1800" dirty="0" err="1"/>
              <a:t>regular</a:t>
            </a:r>
            <a:r>
              <a:rPr lang="pl-PL" sz="1800" dirty="0"/>
              <a:t> </a:t>
            </a:r>
            <a:r>
              <a:rPr lang="pl-PL" sz="1800" dirty="0" err="1"/>
              <a:t>use</a:t>
            </a:r>
            <a:r>
              <a:rPr lang="pl-PL" sz="1800" dirty="0"/>
              <a:t> of a </a:t>
            </a:r>
            <a:r>
              <a:rPr lang="pl-PL" sz="1800" dirty="0" err="1"/>
              <a:t>power</a:t>
            </a:r>
            <a:r>
              <a:rPr lang="pl-PL" sz="1800" dirty="0"/>
              <a:t> </a:t>
            </a:r>
            <a:r>
              <a:rPr lang="pl-PL" sz="1800" dirty="0" err="1"/>
              <a:t>tool</a:t>
            </a:r>
            <a:endParaRPr lang="pl-PL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b="0" i="0" dirty="0" err="1">
                <a:effectLst/>
              </a:rPr>
              <a:t>Current</a:t>
            </a:r>
            <a:r>
              <a:rPr lang="pl-PL" sz="1800" b="0" i="0" dirty="0">
                <a:effectLst/>
              </a:rPr>
              <a:t> profile </a:t>
            </a:r>
            <a:r>
              <a:rPr lang="pl-PL" sz="1800" b="0" i="0" dirty="0" err="1">
                <a:effectLst/>
              </a:rPr>
              <a:t>consists</a:t>
            </a:r>
            <a:r>
              <a:rPr lang="pl-PL" sz="1800" b="0" i="0" dirty="0">
                <a:effectLst/>
              </a:rPr>
              <a:t> of 24 </a:t>
            </a:r>
            <a:r>
              <a:rPr lang="pl-PL" sz="1800" b="0" i="0" dirty="0" err="1">
                <a:effectLst/>
              </a:rPr>
              <a:t>reapeted</a:t>
            </a:r>
            <a:r>
              <a:rPr lang="pl-PL" sz="1800" b="0" i="0" dirty="0">
                <a:effectLst/>
              </a:rPr>
              <a:t> </a:t>
            </a:r>
            <a:r>
              <a:rPr lang="pl-PL" sz="1800" b="0" i="0" dirty="0" err="1">
                <a:effectLst/>
              </a:rPr>
              <a:t>cycles</a:t>
            </a:r>
            <a:r>
              <a:rPr lang="pl-PL" sz="1800" b="0" i="0" dirty="0">
                <a:effectLst/>
              </a:rPr>
              <a:t>, </a:t>
            </a:r>
            <a:r>
              <a:rPr lang="pl-PL" sz="1800" b="0" i="0" dirty="0" err="1">
                <a:effectLst/>
              </a:rPr>
              <a:t>which</a:t>
            </a:r>
            <a:r>
              <a:rPr lang="pl-PL" sz="1800" b="0" i="0" dirty="0">
                <a:effectLst/>
              </a:rPr>
              <a:t> </a:t>
            </a:r>
            <a:r>
              <a:rPr lang="pl-PL" sz="1800" b="0" i="0" dirty="0" err="1">
                <a:effectLst/>
              </a:rPr>
              <a:t>simulate</a:t>
            </a:r>
            <a:r>
              <a:rPr lang="pl-PL" sz="1800" b="0" i="0" dirty="0">
                <a:effectLst/>
              </a:rPr>
              <a:t> </a:t>
            </a:r>
            <a:r>
              <a:rPr lang="pl-PL" sz="1800" dirty="0" err="1"/>
              <a:t>screwing</a:t>
            </a:r>
            <a:r>
              <a:rPr lang="pl-PL" sz="1800" dirty="0"/>
              <a:t> in a </a:t>
            </a:r>
            <a:r>
              <a:rPr lang="pl-PL" sz="1800" dirty="0" err="1"/>
              <a:t>screw</a:t>
            </a:r>
            <a:r>
              <a:rPr lang="pl-PL" sz="1800" dirty="0"/>
              <a:t> </a:t>
            </a:r>
            <a:r>
              <a:rPr lang="pl-PL" sz="1800" dirty="0" err="1"/>
              <a:t>followed</a:t>
            </a:r>
            <a:r>
              <a:rPr lang="pl-PL" sz="1800" dirty="0"/>
              <a:t> by a </a:t>
            </a:r>
            <a:r>
              <a:rPr lang="pl-PL" sz="1800" dirty="0" err="1"/>
              <a:t>break</a:t>
            </a:r>
            <a:endParaRPr lang="pl-PL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b="0" i="0" dirty="0" err="1">
                <a:effectLst/>
              </a:rPr>
              <a:t>Initial</a:t>
            </a:r>
            <a:r>
              <a:rPr lang="pl-PL" sz="1800" b="0" i="0" dirty="0">
                <a:effectLst/>
              </a:rPr>
              <a:t> </a:t>
            </a:r>
            <a:r>
              <a:rPr lang="pl-PL" sz="1800" b="0" i="0" dirty="0" err="1">
                <a:effectLst/>
              </a:rPr>
              <a:t>state</a:t>
            </a:r>
            <a:r>
              <a:rPr lang="pl-PL" sz="1800" b="0" i="0" dirty="0">
                <a:effectLst/>
              </a:rPr>
              <a:t> of </a:t>
            </a:r>
            <a:r>
              <a:rPr lang="pl-PL" sz="1800" b="0" i="0" dirty="0" err="1">
                <a:effectLst/>
              </a:rPr>
              <a:t>charge</a:t>
            </a:r>
            <a:r>
              <a:rPr lang="pl-PL" sz="1800" b="0" i="0" dirty="0">
                <a:effectLst/>
              </a:rPr>
              <a:t> </a:t>
            </a:r>
            <a:r>
              <a:rPr lang="pl-PL" sz="1800" b="0" i="0" dirty="0" err="1">
                <a:effectLst/>
              </a:rPr>
              <a:t>is</a:t>
            </a:r>
            <a:r>
              <a:rPr lang="pl-PL" sz="1800" b="0" i="0" dirty="0">
                <a:effectLst/>
              </a:rPr>
              <a:t> 80%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dirty="0" err="1"/>
              <a:t>Overall</a:t>
            </a:r>
            <a:r>
              <a:rPr lang="pl-PL" sz="1800" dirty="0"/>
              <a:t> 360 </a:t>
            </a:r>
            <a:r>
              <a:rPr lang="pl-PL" sz="1800" dirty="0" err="1"/>
              <a:t>seconds</a:t>
            </a:r>
            <a:r>
              <a:rPr lang="pl-PL" sz="1800" dirty="0"/>
              <a:t> of </a:t>
            </a:r>
            <a:r>
              <a:rPr lang="pl-PL" sz="1800" dirty="0" err="1"/>
              <a:t>operation</a:t>
            </a:r>
            <a:r>
              <a:rPr lang="pl-PL" sz="1800" dirty="0"/>
              <a:t> </a:t>
            </a:r>
            <a:r>
              <a:rPr lang="pl-PL" sz="1800" dirty="0" err="1"/>
              <a:t>simulated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8520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A5FBD07-DF09-4CAA-A1F4-D213A6756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" t="6629" r="6084" b="7430"/>
          <a:stretch/>
        </p:blipFill>
        <p:spPr>
          <a:xfrm>
            <a:off x="6606437" y="703424"/>
            <a:ext cx="4791223" cy="3289944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0C7C8C12-196A-4AD7-8307-58A7E3F5B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248" y="111643"/>
            <a:ext cx="2087559" cy="480138"/>
          </a:xfrm>
          <a:prstGeom prst="rect">
            <a:avLst/>
          </a:prstGeom>
        </p:spPr>
      </p:pic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0102FB7-2B53-48C4-BAD7-8CE6DF8F5D98}"/>
              </a:ext>
            </a:extLst>
          </p:cNvPr>
          <p:cNvSpPr txBox="1">
            <a:spLocks/>
          </p:cNvSpPr>
          <p:nvPr/>
        </p:nvSpPr>
        <p:spPr>
          <a:xfrm>
            <a:off x="6644554" y="1215056"/>
            <a:ext cx="4899369" cy="2963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pl-PL" sz="1800"/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E72D0B1D-8306-41D5-9CF1-8F64F809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193" y="673445"/>
            <a:ext cx="10515600" cy="859936"/>
          </a:xfrm>
        </p:spPr>
        <p:txBody>
          <a:bodyPr/>
          <a:lstStyle/>
          <a:p>
            <a:r>
              <a:rPr lang="pl-PL" sz="2800" dirty="0" err="1"/>
              <a:t>Example</a:t>
            </a:r>
            <a:r>
              <a:rPr lang="pl-PL" sz="2800" dirty="0"/>
              <a:t> 1 – Post-</a:t>
            </a:r>
            <a:r>
              <a:rPr lang="pl-PL" sz="2800" dirty="0" err="1"/>
              <a:t>processing</a:t>
            </a:r>
            <a:endParaRPr lang="en-US" sz="2800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0A52357-4B7A-41E8-A024-02334CCA209D}"/>
              </a:ext>
            </a:extLst>
          </p:cNvPr>
          <p:cNvSpPr/>
          <p:nvPr/>
        </p:nvSpPr>
        <p:spPr>
          <a:xfrm rot="1225911">
            <a:off x="11010706" y="3531364"/>
            <a:ext cx="917478" cy="965342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6E800A-336B-47D4-AE58-B4855F57B5E1}"/>
              </a:ext>
            </a:extLst>
          </p:cNvPr>
          <p:cNvCxnSpPr/>
          <p:nvPr/>
        </p:nvCxnSpPr>
        <p:spPr>
          <a:xfrm>
            <a:off x="11543923" y="3611774"/>
            <a:ext cx="0" cy="11316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1825A24-2819-4883-B192-B9F94D4AD2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2" r="5740" b="3752"/>
          <a:stretch/>
        </p:blipFill>
        <p:spPr>
          <a:xfrm>
            <a:off x="761321" y="1128488"/>
            <a:ext cx="3108960" cy="253277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35AD869-E96F-4A2F-9795-2DEFCC3F2C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5" r="6162" b="4891"/>
          <a:stretch/>
        </p:blipFill>
        <p:spPr>
          <a:xfrm>
            <a:off x="746672" y="3661259"/>
            <a:ext cx="3108960" cy="2541042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84A5BDD0-3603-4A7F-83ED-5410354C654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r="5815" b="5001"/>
          <a:stretch/>
        </p:blipFill>
        <p:spPr>
          <a:xfrm>
            <a:off x="3870281" y="1172946"/>
            <a:ext cx="3108960" cy="2519807"/>
          </a:xfrm>
          <a:prstGeom prst="rect">
            <a:avLst/>
          </a:prstGeom>
        </p:spPr>
      </p:pic>
      <p:pic>
        <p:nvPicPr>
          <p:cNvPr id="23" name="Picture 22" descr="Chart, diagram, bar chart&#10;&#10;Description automatically generated">
            <a:extLst>
              <a:ext uri="{FF2B5EF4-FFF2-40B4-BE49-F238E27FC236}">
                <a16:creationId xmlns:a16="http://schemas.microsoft.com/office/drawing/2014/main" id="{C9AE3632-63E9-4364-A39F-580BB518BC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" r="5814" b="4558"/>
          <a:stretch/>
        </p:blipFill>
        <p:spPr>
          <a:xfrm>
            <a:off x="3932371" y="3661259"/>
            <a:ext cx="3108960" cy="25460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10F329-7CDF-498E-94BD-ED5B8E642819}"/>
              </a:ext>
            </a:extLst>
          </p:cNvPr>
          <p:cNvSpPr txBox="1"/>
          <p:nvPr/>
        </p:nvSpPr>
        <p:spPr>
          <a:xfrm>
            <a:off x="11059233" y="596439"/>
            <a:ext cx="48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°C</a:t>
            </a:r>
          </a:p>
        </p:txBody>
      </p:sp>
    </p:spTree>
    <p:extLst>
      <p:ext uri="{BB962C8B-B14F-4D97-AF65-F5344CB8AC3E}">
        <p14:creationId xmlns:p14="http://schemas.microsoft.com/office/powerpoint/2010/main" val="300329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3A38716-7391-43A7-8B0D-0B1B2CD4A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414" y="869248"/>
            <a:ext cx="5333333" cy="4000000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0C7C8C12-196A-4AD7-8307-58A7E3F5B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248" y="111643"/>
            <a:ext cx="2087559" cy="480138"/>
          </a:xfrm>
          <a:prstGeom prst="rect">
            <a:avLst/>
          </a:prstGeom>
        </p:spPr>
      </p:pic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0102FB7-2B53-48C4-BAD7-8CE6DF8F5D98}"/>
              </a:ext>
            </a:extLst>
          </p:cNvPr>
          <p:cNvSpPr txBox="1">
            <a:spLocks/>
          </p:cNvSpPr>
          <p:nvPr/>
        </p:nvSpPr>
        <p:spPr>
          <a:xfrm>
            <a:off x="6644554" y="1215056"/>
            <a:ext cx="4899369" cy="2963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pl-PL" sz="1800"/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E72D0B1D-8306-41D5-9CF1-8F64F809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193" y="673445"/>
            <a:ext cx="10515600" cy="859936"/>
          </a:xfrm>
        </p:spPr>
        <p:txBody>
          <a:bodyPr/>
          <a:lstStyle/>
          <a:p>
            <a:r>
              <a:rPr lang="pl-PL" sz="2800" dirty="0" err="1"/>
              <a:t>Example</a:t>
            </a:r>
            <a:r>
              <a:rPr lang="pl-PL" sz="2800" dirty="0"/>
              <a:t> 2 – </a:t>
            </a:r>
            <a:r>
              <a:rPr lang="pl-PL" sz="2800" dirty="0" err="1"/>
              <a:t>Rapid</a:t>
            </a:r>
            <a:r>
              <a:rPr lang="pl-PL" sz="2800" dirty="0"/>
              <a:t> </a:t>
            </a:r>
            <a:r>
              <a:rPr lang="pl-PL" sz="2800" dirty="0" err="1"/>
              <a:t>charging</a:t>
            </a:r>
            <a:endParaRPr lang="en-US" sz="2800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0A52357-4B7A-41E8-A024-02334CCA209D}"/>
              </a:ext>
            </a:extLst>
          </p:cNvPr>
          <p:cNvSpPr/>
          <p:nvPr/>
        </p:nvSpPr>
        <p:spPr>
          <a:xfrm rot="1225911">
            <a:off x="11010706" y="3531364"/>
            <a:ext cx="917478" cy="965342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6E800A-336B-47D4-AE58-B4855F57B5E1}"/>
              </a:ext>
            </a:extLst>
          </p:cNvPr>
          <p:cNvCxnSpPr/>
          <p:nvPr/>
        </p:nvCxnSpPr>
        <p:spPr>
          <a:xfrm>
            <a:off x="11543923" y="3611774"/>
            <a:ext cx="0" cy="11316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0AB69C63-D211-49F9-88BC-6D1108EB2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786" y="1973012"/>
            <a:ext cx="3912123" cy="2963055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dirty="0" err="1"/>
              <a:t>Operation</a:t>
            </a:r>
            <a:r>
              <a:rPr lang="pl-PL" sz="1800" dirty="0"/>
              <a:t> of </a:t>
            </a:r>
            <a:r>
              <a:rPr lang="pl-PL" sz="1800" dirty="0" err="1"/>
              <a:t>battery</a:t>
            </a:r>
            <a:r>
              <a:rPr lang="pl-PL" sz="1800" dirty="0"/>
              <a:t> </a:t>
            </a:r>
            <a:r>
              <a:rPr lang="pl-PL" sz="1800" dirty="0" err="1"/>
              <a:t>pack</a:t>
            </a:r>
            <a:r>
              <a:rPr lang="pl-PL" sz="1800" dirty="0"/>
              <a:t> </a:t>
            </a:r>
            <a:r>
              <a:rPr lang="pl-PL" sz="1800" dirty="0" err="1"/>
              <a:t>during</a:t>
            </a:r>
            <a:r>
              <a:rPr lang="pl-PL" sz="1800" dirty="0"/>
              <a:t> fast </a:t>
            </a:r>
            <a:r>
              <a:rPr lang="pl-PL" sz="1800" dirty="0" err="1"/>
              <a:t>charging</a:t>
            </a:r>
            <a:endParaRPr lang="pl-PL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b="0" i="0" dirty="0" err="1">
                <a:effectLst/>
              </a:rPr>
              <a:t>Constant</a:t>
            </a:r>
            <a:r>
              <a:rPr lang="pl-PL" sz="1800" b="0" i="0" dirty="0">
                <a:effectLst/>
              </a:rPr>
              <a:t> </a:t>
            </a:r>
            <a:r>
              <a:rPr lang="pl-PL" sz="1800" b="0" i="0" dirty="0" err="1">
                <a:effectLst/>
              </a:rPr>
              <a:t>current</a:t>
            </a:r>
            <a:r>
              <a:rPr lang="pl-PL" sz="1800" b="0" i="0" dirty="0">
                <a:effectLst/>
              </a:rPr>
              <a:t> of 6 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dirty="0" err="1"/>
              <a:t>Initial</a:t>
            </a:r>
            <a:r>
              <a:rPr lang="pl-PL" sz="1800" dirty="0"/>
              <a:t> </a:t>
            </a:r>
            <a:r>
              <a:rPr lang="pl-PL" sz="1800" dirty="0" err="1"/>
              <a:t>state</a:t>
            </a:r>
            <a:r>
              <a:rPr lang="pl-PL" sz="1800" dirty="0"/>
              <a:t> of </a:t>
            </a:r>
            <a:r>
              <a:rPr lang="pl-PL" sz="1800" dirty="0" err="1"/>
              <a:t>charge</a:t>
            </a:r>
            <a:r>
              <a:rPr lang="pl-PL" sz="1800" dirty="0"/>
              <a:t> </a:t>
            </a:r>
            <a:r>
              <a:rPr lang="pl-PL" sz="1800" dirty="0" err="1"/>
              <a:t>is</a:t>
            </a:r>
            <a:r>
              <a:rPr lang="pl-PL" sz="1800" dirty="0"/>
              <a:t> 0%</a:t>
            </a:r>
            <a:endParaRPr lang="pl-PL" sz="1800" b="0" i="0" dirty="0">
              <a:effectLst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800" dirty="0" err="1"/>
              <a:t>Overall</a:t>
            </a:r>
            <a:r>
              <a:rPr lang="pl-PL" sz="1800" dirty="0"/>
              <a:t> half </a:t>
            </a:r>
            <a:r>
              <a:rPr lang="pl-PL" sz="1800" dirty="0" err="1"/>
              <a:t>an</a:t>
            </a:r>
            <a:r>
              <a:rPr lang="pl-PL" sz="1800" dirty="0"/>
              <a:t> </a:t>
            </a:r>
            <a:r>
              <a:rPr lang="pl-PL" sz="1800" dirty="0" err="1"/>
              <a:t>hour</a:t>
            </a:r>
            <a:r>
              <a:rPr lang="pl-PL" sz="1800" dirty="0"/>
              <a:t> of </a:t>
            </a:r>
            <a:r>
              <a:rPr lang="pl-PL" sz="1800" dirty="0" err="1"/>
              <a:t>operation</a:t>
            </a:r>
            <a:r>
              <a:rPr lang="pl-PL" sz="1800" dirty="0"/>
              <a:t> </a:t>
            </a:r>
            <a:r>
              <a:rPr lang="pl-PL" sz="1800" dirty="0" err="1"/>
              <a:t>simulated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01644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.12.02_QS_Prezentacja_Szablon" id="{F294A1C0-A9FA-4BE2-A5F5-25F3109845EB}" vid="{B9A1BEC2-3D77-48AC-90F3-8237383D3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51480F1159C04FA075DB34DC007690" ma:contentTypeVersion="13" ma:contentTypeDescription="Utwórz nowy dokument." ma:contentTypeScope="" ma:versionID="687bb0b6e3c16e4543c32b6be8ccd5d2">
  <xsd:schema xmlns:xsd="http://www.w3.org/2001/XMLSchema" xmlns:xs="http://www.w3.org/2001/XMLSchema" xmlns:p="http://schemas.microsoft.com/office/2006/metadata/properties" xmlns:ns2="a8f2ca6b-49ea-40e9-a2a7-6676ca4f42ea" xmlns:ns3="da2e812f-5831-4515-815f-f20a8a9e43e1" targetNamespace="http://schemas.microsoft.com/office/2006/metadata/properties" ma:root="true" ma:fieldsID="d5f0ebbcf224ca3f71c976b56a108476" ns2:_="" ns3:_="">
    <xsd:import namespace="a8f2ca6b-49ea-40e9-a2a7-6676ca4f42ea"/>
    <xsd:import namespace="da2e812f-5831-4515-815f-f20a8a9e43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2ca6b-49ea-40e9-a2a7-6676ca4f42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e812f-5831-4515-815f-f20a8a9e43e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F38181-9706-4923-9A44-0804852B8A02}">
  <ds:schemaRefs>
    <ds:schemaRef ds:uri="a8f2ca6b-49ea-40e9-a2a7-6676ca4f42ea"/>
    <ds:schemaRef ds:uri="da2e812f-5831-4515-815f-f20a8a9e43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0545F21-F6CD-4A7D-85D5-4699CEE478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20371-BF04-4087-BC8E-B235A5BC48E8}">
  <ds:schemaRefs>
    <ds:schemaRef ds:uri="http://schemas.microsoft.com/office/2006/documentManagement/types"/>
    <ds:schemaRef ds:uri="http://purl.org/dc/dcmitype/"/>
    <ds:schemaRef ds:uri="a8f2ca6b-49ea-40e9-a2a7-6676ca4f42ea"/>
    <ds:schemaRef ds:uri="http://schemas.openxmlformats.org/package/2006/metadata/core-properties"/>
    <ds:schemaRef ds:uri="http://www.w3.org/XML/1998/namespace"/>
    <ds:schemaRef ds:uri="http://purl.org/dc/terms/"/>
    <ds:schemaRef ds:uri="da2e812f-5831-4515-815f-f20a8a9e43e1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2020.12.02_QS_Presentation_Template</Template>
  <TotalTime>1234</TotalTime>
  <Words>544</Words>
  <Application>Microsoft Office PowerPoint</Application>
  <PresentationFormat>Panoramiczny</PresentationFormat>
  <Paragraphs>116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Lato</vt:lpstr>
      <vt:lpstr>Lato Black</vt:lpstr>
      <vt:lpstr>Office Theme</vt:lpstr>
      <vt:lpstr>Q-Bat use case Power tool’s battery pack </vt:lpstr>
      <vt:lpstr>Overview of model</vt:lpstr>
      <vt:lpstr>Thermal model</vt:lpstr>
      <vt:lpstr>Model assembly</vt:lpstr>
      <vt:lpstr>Electric circuit</vt:lpstr>
      <vt:lpstr>Prototype properties</vt:lpstr>
      <vt:lpstr>Example 1 – Normal operation</vt:lpstr>
      <vt:lpstr>Example 1 – Post-processing</vt:lpstr>
      <vt:lpstr>Example 2 – Rapid charging</vt:lpstr>
      <vt:lpstr>Example 2 – Post-processing</vt:lpstr>
      <vt:lpstr>Example 3 – Thermal propagation</vt:lpstr>
      <vt:lpstr>Example 3 – Post-processing</vt:lpstr>
      <vt:lpstr>Summary</vt:lpstr>
      <vt:lpstr>Learn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e-scooter’s battery pack</dc:title>
  <dc:creator>Weronika Nawrot</dc:creator>
  <cp:lastModifiedBy>Michał Suchonos</cp:lastModifiedBy>
  <cp:revision>112</cp:revision>
  <dcterms:created xsi:type="dcterms:W3CDTF">2022-01-26T10:59:13Z</dcterms:created>
  <dcterms:modified xsi:type="dcterms:W3CDTF">2022-05-06T12:31:44Z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0x010100D851480F1159C04FA075DB34DC007690</vt:lpwstr>
  </property>
</Properties>
</file>