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282" r:id="rId7"/>
    <p:sldId id="281" r:id="rId8"/>
    <p:sldId id="314" r:id="rId9"/>
    <p:sldId id="325" r:id="rId10"/>
    <p:sldId id="326" r:id="rId11"/>
    <p:sldId id="317" r:id="rId12"/>
    <p:sldId id="318" r:id="rId13"/>
    <p:sldId id="321" r:id="rId14"/>
    <p:sldId id="319" r:id="rId15"/>
    <p:sldId id="322" r:id="rId16"/>
    <p:sldId id="323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7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342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7794-3ED6-3234-6DB3-5DB26AD44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D946D-D1CE-7E22-F17C-CD715A595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A6E20-1142-916D-44D2-7D182A37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9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EF86E-B5D5-6973-7D38-6702F34D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432FD-4791-CD0F-B0A6-FB0E70163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40192-9ABA-1223-A547-F5D9831A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2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BE8C-4C8C-FD66-9F1B-89440B514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D997F5-9036-9AAB-F75B-EB552CCED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8A33D4-5AB5-26F1-F5E6-59ED25C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1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8" y="0"/>
            <a:ext cx="6392421" cy="2369723"/>
          </a:xfrm>
        </p:spPr>
        <p:txBody>
          <a:bodyPr anchor="ctr"/>
          <a:lstStyle/>
          <a:p>
            <a:r>
              <a:rPr lang="en-US" dirty="0"/>
              <a:t>Stroke Patient Healthcare Analysis Using Deep Learning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EA0CF3-111F-D166-DB82-7F6487889EE2}"/>
              </a:ext>
            </a:extLst>
          </p:cNvPr>
          <p:cNvSpPr txBox="1">
            <a:spLocks/>
          </p:cNvSpPr>
          <p:nvPr/>
        </p:nvSpPr>
        <p:spPr>
          <a:xfrm>
            <a:off x="4285963" y="4672013"/>
            <a:ext cx="3620073" cy="72528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Presented By:</a:t>
            </a:r>
            <a:br>
              <a:rPr lang="en-US" sz="1200" dirty="0"/>
            </a:br>
            <a:r>
              <a:rPr lang="en-US" sz="1200" dirty="0"/>
              <a:t>Divyansh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AF0E73-E97A-7AE7-E0B7-EA240D913433}"/>
              </a:ext>
            </a:extLst>
          </p:cNvPr>
          <p:cNvSpPr txBox="1">
            <a:spLocks/>
          </p:cNvSpPr>
          <p:nvPr/>
        </p:nvSpPr>
        <p:spPr>
          <a:xfrm>
            <a:off x="3788422" y="2185986"/>
            <a:ext cx="4615152" cy="177579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Leveraging Data Insights and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10" y="1189140"/>
            <a:ext cx="5572612" cy="673408"/>
          </a:xfrm>
        </p:spPr>
        <p:txBody>
          <a:bodyPr/>
          <a:lstStyle/>
          <a:p>
            <a:r>
              <a:rPr lang="en-IN" dirty="0"/>
              <a:t>Model Evaluation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515" y="2348449"/>
            <a:ext cx="9993736" cy="3961593"/>
          </a:xfrm>
        </p:spPr>
        <p:txBody>
          <a:bodyPr>
            <a:normAutofit/>
          </a:bodyPr>
          <a:lstStyle/>
          <a:p>
            <a:r>
              <a:rPr lang="en-IN" sz="2000" b="1" dirty="0"/>
              <a:t>Comparison Metrics:</a:t>
            </a:r>
          </a:p>
          <a:p>
            <a:pPr lvl="1"/>
            <a:r>
              <a:rPr lang="en-US" sz="2000" dirty="0"/>
              <a:t>Root Mean Square Error (RMSE).</a:t>
            </a:r>
          </a:p>
          <a:p>
            <a:pPr lvl="1"/>
            <a:r>
              <a:rPr lang="en-IN" sz="2000" dirty="0"/>
              <a:t>Accuracy Scores.</a:t>
            </a:r>
            <a:endParaRPr lang="en-US" sz="2000" dirty="0"/>
          </a:p>
          <a:p>
            <a:r>
              <a:rPr lang="en-IN" sz="2000" b="1" dirty="0"/>
              <a:t>Visualizations:</a:t>
            </a:r>
            <a:endParaRPr lang="en-US" sz="2000" b="1" dirty="0"/>
          </a:p>
          <a:p>
            <a:pPr lvl="1"/>
            <a:r>
              <a:rPr lang="en-US" sz="2000" dirty="0"/>
              <a:t>Bar chart comparing RMSE for all models.</a:t>
            </a:r>
          </a:p>
          <a:p>
            <a:pPr lvl="1"/>
            <a:r>
              <a:rPr lang="en-US" sz="2000" dirty="0"/>
              <a:t>Accuracy comparison plot highlighting logistic regression's superior performance.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8FD99E50-42EE-92EA-2105-D0B4B741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16" y="1047308"/>
            <a:ext cx="4156684" cy="24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437" y="172127"/>
            <a:ext cx="9879437" cy="632014"/>
          </a:xfrm>
        </p:spPr>
        <p:txBody>
          <a:bodyPr/>
          <a:lstStyle/>
          <a:p>
            <a:r>
              <a:rPr lang="en-IN" dirty="0"/>
              <a:t>Visualizing Predictions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3437" y="903208"/>
            <a:ext cx="10179475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Model Predictions:</a:t>
            </a:r>
          </a:p>
          <a:p>
            <a:pPr marL="971550" lvl="1" indent="-285750"/>
            <a:r>
              <a:rPr lang="en-US" sz="2000" dirty="0"/>
              <a:t>Logistic Regression: Classification model visualization (Actual vs Predicted).</a:t>
            </a:r>
            <a:endParaRPr lang="en-IN" sz="2000" dirty="0"/>
          </a:p>
          <a:p>
            <a:pPr marL="971550" lvl="1" indent="-285750"/>
            <a:r>
              <a:rPr lang="en-US" sz="2000" dirty="0"/>
              <a:t>Linear Regression: Regression model visualization (Actual vs Predicted).</a:t>
            </a:r>
          </a:p>
          <a:p>
            <a:pPr lvl="1" indent="0">
              <a:buNone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Key Takeaways:</a:t>
            </a:r>
          </a:p>
          <a:p>
            <a:pPr marL="971550" lvl="1" indent="-285750"/>
            <a:r>
              <a:rPr lang="en-US" sz="2000" dirty="0"/>
              <a:t>Logistic Regression provided the best alignment with actual stroke cases.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0104848-F451-E4CE-3630-40E85318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38" y="3529013"/>
            <a:ext cx="6564786" cy="325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IN" dirty="0"/>
              <a:t>Key Observations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78E85-FC1C-4F09-E0CC-5A4500ABD3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EDA Insights:</a:t>
            </a:r>
          </a:p>
          <a:p>
            <a:pPr lvl="1"/>
            <a:r>
              <a:rPr lang="en-US" sz="2000" dirty="0"/>
              <a:t>Stroke cases increase with age and high glucose levels.</a:t>
            </a:r>
            <a:endParaRPr lang="en-IN" sz="2000" dirty="0"/>
          </a:p>
          <a:p>
            <a:pPr lvl="1"/>
            <a:r>
              <a:rPr lang="en-US" sz="2000" dirty="0"/>
              <a:t>Work type and residence type show significant stroke incidence variation.</a:t>
            </a:r>
            <a:endParaRPr lang="en-IN" sz="2000" dirty="0"/>
          </a:p>
          <a:p>
            <a:r>
              <a:rPr lang="en-IN" sz="2000" b="1" dirty="0"/>
              <a:t>Modelling Observations:</a:t>
            </a:r>
          </a:p>
          <a:p>
            <a:pPr lvl="1"/>
            <a:r>
              <a:rPr lang="en-US" sz="2000" dirty="0"/>
              <a:t>Logistic Regression is ideal for this problem.</a:t>
            </a:r>
            <a:endParaRPr lang="en-IN" sz="2000" dirty="0"/>
          </a:p>
          <a:p>
            <a:pPr lvl="1"/>
            <a:r>
              <a:rPr lang="en-US" sz="2000" dirty="0"/>
              <a:t>Linear, Lasso, and Ridge Regression have lower accuracies as stroke is a classification problem, not regression.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2AB-C5BD-474F-F0AE-65E01E46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85B488-66E3-D532-3E48-F5C4944B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D140392-36AD-C996-0E5C-F841BD6CA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7822036" cy="3961593"/>
          </a:xfrm>
        </p:spPr>
        <p:txBody>
          <a:bodyPr>
            <a:normAutofit/>
          </a:bodyPr>
          <a:lstStyle/>
          <a:p>
            <a:r>
              <a:rPr lang="en-IN" sz="2000" b="1" dirty="0"/>
              <a:t>Finding:</a:t>
            </a:r>
          </a:p>
          <a:p>
            <a:pPr lvl="1"/>
            <a:r>
              <a:rPr lang="en-US" sz="2000" dirty="0"/>
              <a:t>Age, glucose levels, and lifestyle factors are significant predictors of stroke.</a:t>
            </a:r>
          </a:p>
          <a:p>
            <a:pPr lvl="1"/>
            <a:r>
              <a:rPr lang="en-US" sz="2000" dirty="0"/>
              <a:t>Logistic Regression offers a robust predictive model with 93.93% accuracy.</a:t>
            </a:r>
          </a:p>
          <a:p>
            <a:r>
              <a:rPr lang="en-IN" sz="2000" b="1" dirty="0"/>
              <a:t>Future Work:</a:t>
            </a:r>
            <a:endParaRPr lang="en-US" sz="2000" b="1" dirty="0"/>
          </a:p>
          <a:p>
            <a:pPr lvl="1"/>
            <a:r>
              <a:rPr lang="en-US" sz="2000" dirty="0"/>
              <a:t>Explore advanced models like Random Forests and Neural Networks for further optimization.</a:t>
            </a:r>
          </a:p>
          <a:p>
            <a:pPr lvl="1"/>
            <a:r>
              <a:rPr lang="en-US" sz="2000" dirty="0"/>
              <a:t>Collect additional data for underrepresented groups (e.g., rural and younger populations).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33370B-EF6E-5FFD-0BBE-81AE1D473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11266" name="Picture 2" descr="How to Use AI to Write a Thoughtful Thank-You Note | Grammarly">
            <a:extLst>
              <a:ext uri="{FF2B5EF4-FFF2-40B4-BE49-F238E27FC236}">
                <a16:creationId xmlns:a16="http://schemas.microsoft.com/office/drawing/2014/main" id="{78A7E63B-F54F-5490-EBEB-CD1B4D0D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219200"/>
            <a:ext cx="6863882" cy="44386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1260DD-5FDD-5277-0043-E9738E7D578B}"/>
              </a:ext>
            </a:extLst>
          </p:cNvPr>
          <p:cNvSpPr txBox="1">
            <a:spLocks/>
          </p:cNvSpPr>
          <p:nvPr/>
        </p:nvSpPr>
        <p:spPr>
          <a:xfrm>
            <a:off x="1699925" y="5843588"/>
            <a:ext cx="3620073" cy="72528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Presented By:</a:t>
            </a:r>
            <a:br>
              <a:rPr lang="en-US" sz="1200" dirty="0"/>
            </a:br>
            <a:r>
              <a:rPr lang="en-US" sz="1200" dirty="0"/>
              <a:t>Divyansh</a:t>
            </a:r>
          </a:p>
          <a:p>
            <a:r>
              <a:rPr lang="en-US" sz="1200" dirty="0"/>
              <a:t>Infosys Spring board Intern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457199"/>
            <a:ext cx="6583680" cy="58838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17320"/>
            <a:ext cx="6583680" cy="5440680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Problem Definition</a:t>
            </a:r>
          </a:p>
          <a:p>
            <a:r>
              <a:rPr lang="en-IN" sz="2000" dirty="0"/>
              <a:t>Data Overview</a:t>
            </a:r>
            <a:endParaRPr lang="en-US" sz="2000" dirty="0"/>
          </a:p>
          <a:p>
            <a:r>
              <a:rPr lang="en-IN" sz="2000" dirty="0"/>
              <a:t>Exploratory Data Analysis</a:t>
            </a:r>
            <a:endParaRPr lang="en-US" sz="2000" dirty="0"/>
          </a:p>
          <a:p>
            <a:r>
              <a:rPr lang="en-IN" sz="2000" dirty="0"/>
              <a:t>Data Transformation</a:t>
            </a:r>
            <a:endParaRPr lang="en-US" sz="2000" dirty="0"/>
          </a:p>
          <a:p>
            <a:r>
              <a:rPr lang="en-IN" sz="2000" dirty="0"/>
              <a:t>Machine Learning Models</a:t>
            </a:r>
          </a:p>
          <a:p>
            <a:r>
              <a:rPr lang="en-IN" sz="2000" dirty="0"/>
              <a:t>Model Evaluation</a:t>
            </a:r>
          </a:p>
          <a:p>
            <a:r>
              <a:rPr lang="en-IN" sz="2000" dirty="0"/>
              <a:t>Visualizing Predictions</a:t>
            </a:r>
          </a:p>
          <a:p>
            <a:r>
              <a:rPr lang="en-IN" sz="2000" dirty="0"/>
              <a:t>Key Observations</a:t>
            </a:r>
          </a:p>
          <a:p>
            <a:r>
              <a:rPr lang="en-IN" sz="2000" dirty="0"/>
              <a:t>Conclusion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290" name="Picture 2" descr="Start Every Class with a Clear Agenda | BizComBuzz">
            <a:extLst>
              <a:ext uri="{FF2B5EF4-FFF2-40B4-BE49-F238E27FC236}">
                <a16:creationId xmlns:a16="http://schemas.microsoft.com/office/drawing/2014/main" id="{05C24709-8198-821A-D2B9-0FB9730C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01" y="1045580"/>
            <a:ext cx="5105400" cy="51054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364" y="297315"/>
            <a:ext cx="7965461" cy="994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3364" y="2036553"/>
            <a:ext cx="9069574" cy="4683561"/>
          </a:xfrm>
        </p:spPr>
        <p:txBody>
          <a:bodyPr>
            <a:normAutofit/>
          </a:bodyPr>
          <a:lstStyle/>
          <a:p>
            <a:r>
              <a:rPr lang="en-US" sz="2000" b="1" dirty="0"/>
              <a:t>Objective:</a:t>
            </a:r>
          </a:p>
          <a:p>
            <a:pPr marL="0" indent="0">
              <a:buNone/>
            </a:pPr>
            <a:r>
              <a:rPr lang="en-US" sz="2000" dirty="0"/>
              <a:t>Analyze stroke-related healthcare data to identify trends, insights, and build predictive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Dataset Description:</a:t>
            </a:r>
          </a:p>
          <a:p>
            <a:pPr marL="0" indent="0">
              <a:buNone/>
            </a:pPr>
            <a:r>
              <a:rPr lang="en-US" sz="2000" dirty="0"/>
              <a:t>Patient records with 11 features including medical history, demographics, and lifestyle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Variables:</a:t>
            </a:r>
          </a:p>
          <a:p>
            <a:pPr marL="0" indent="0">
              <a:buNone/>
            </a:pPr>
            <a:r>
              <a:rPr lang="en-US" sz="2000" dirty="0"/>
              <a:t>Age, BMI, Hypertension, Heart Disease, Smoking Status, Work Type, Residence Type, Stroke Incidence.</a:t>
            </a:r>
          </a:p>
          <a:p>
            <a:r>
              <a:rPr lang="en-US" sz="2000" b="1" dirty="0"/>
              <a:t>Goal:</a:t>
            </a:r>
          </a:p>
          <a:p>
            <a:pPr marL="0" indent="0">
              <a:buNone/>
            </a:pPr>
            <a:r>
              <a:rPr lang="en-US" sz="2000" dirty="0"/>
              <a:t>Enhance understanding of stroke predictors for better healthcare interventions.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D6CA95-A0E0-70B9-3D0A-AD9296A6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1" t="9375" b="10747"/>
          <a:stretch/>
        </p:blipFill>
        <p:spPr>
          <a:xfrm>
            <a:off x="7795322" y="71440"/>
            <a:ext cx="2427101" cy="227693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571500"/>
            <a:ext cx="5259554" cy="1180578"/>
          </a:xfrm>
        </p:spPr>
        <p:txBody>
          <a:bodyPr/>
          <a:lstStyle/>
          <a:p>
            <a:r>
              <a:rPr lang="en-IN" dirty="0"/>
              <a:t>Problem Definition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2284124"/>
            <a:ext cx="6053137" cy="4002375"/>
          </a:xfrm>
        </p:spPr>
        <p:txBody>
          <a:bodyPr>
            <a:normAutofit/>
          </a:bodyPr>
          <a:lstStyle/>
          <a:p>
            <a:r>
              <a:rPr lang="en-US" sz="2000" b="1" dirty="0"/>
              <a:t>Challenges Addressed:</a:t>
            </a:r>
          </a:p>
          <a:p>
            <a:r>
              <a:rPr lang="en-US" sz="2000" dirty="0"/>
              <a:t>Identifying relationships between health metrics and stroke occurrences.</a:t>
            </a:r>
          </a:p>
          <a:p>
            <a:r>
              <a:rPr lang="en-US" sz="2000" dirty="0"/>
              <a:t>Building models to predict stroke incidences based on available data.</a:t>
            </a:r>
          </a:p>
          <a:p>
            <a:endParaRPr lang="en-US" sz="2000" dirty="0"/>
          </a:p>
          <a:p>
            <a:r>
              <a:rPr lang="en-US" sz="2000" b="1" dirty="0"/>
              <a:t>Approach: </a:t>
            </a:r>
          </a:p>
          <a:p>
            <a:r>
              <a:rPr lang="en-US" sz="2000" dirty="0"/>
              <a:t>Data exploration, preprocessing, visualization, encoding, and machine learning modeling.</a:t>
            </a:r>
          </a:p>
          <a:p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E6696E-D405-805A-E1DC-DB07FCE8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571500"/>
            <a:ext cx="4948238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446" y="457199"/>
            <a:ext cx="5236391" cy="719991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IN" dirty="0"/>
              <a:t>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50445" y="1451312"/>
            <a:ext cx="8065317" cy="4949489"/>
          </a:xfrm>
        </p:spPr>
        <p:txBody>
          <a:bodyPr>
            <a:normAutofit/>
          </a:bodyPr>
          <a:lstStyle/>
          <a:p>
            <a:r>
              <a:rPr lang="en-US" sz="2000" b="1" dirty="0"/>
              <a:t>Dataset Size:</a:t>
            </a:r>
            <a:r>
              <a:rPr lang="en-US" sz="2000" dirty="0"/>
              <a:t> 5110 entries, 12 columns.</a:t>
            </a:r>
          </a:p>
          <a:p>
            <a:endParaRPr lang="en-US" sz="2000" dirty="0"/>
          </a:p>
          <a:p>
            <a:r>
              <a:rPr lang="en-US" sz="2000" b="1" dirty="0"/>
              <a:t>Key 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Missing BMI values (3.93%) handled using median imputation.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Categorical columns encoded into binary features.</a:t>
            </a:r>
          </a:p>
          <a:p>
            <a:endParaRPr lang="en-US" sz="2000" dirty="0"/>
          </a:p>
          <a:p>
            <a:r>
              <a:rPr lang="en-US" sz="2000" b="1" dirty="0"/>
              <a:t>Preprocessing Highlights: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Null handling for BMI.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Binary encoding for Residence Type, Work Type, and Smoking Status.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Creation of a clean, encoded dataset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5ACF-6EDC-016C-49FF-A2B231BC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6DF184FE-4F85-C349-7A46-2E1CE36C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465" y="402755"/>
            <a:ext cx="8267021" cy="750896"/>
          </a:xfrm>
        </p:spPr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16495048-9BD8-9CF4-F7EC-0C7F3DB509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FA3EA003-59A8-399D-EA90-20C80CE3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836" y="1650454"/>
            <a:ext cx="5364164" cy="11037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Age Distribution:</a:t>
            </a:r>
          </a:p>
          <a:p>
            <a:pPr marL="626364" lvl="1" indent="-342900"/>
            <a:r>
              <a:rPr lang="en-US" sz="2000" dirty="0"/>
              <a:t>Stroke cases predominantly in older age groups.</a:t>
            </a:r>
          </a:p>
          <a:p>
            <a:pPr marL="626364" lvl="1" indent="-342900"/>
            <a:endParaRPr lang="en-US" sz="2000" dirty="0"/>
          </a:p>
          <a:p>
            <a:pPr marL="626364" lvl="1" indent="-342900"/>
            <a:endParaRPr lang="en-US" sz="2000" dirty="0"/>
          </a:p>
          <a:p>
            <a:pPr marL="626364" lvl="1" indent="-342900"/>
            <a:endParaRPr lang="en-US" sz="2000" dirty="0"/>
          </a:p>
          <a:p>
            <a:pPr lvl="1" indent="0">
              <a:buNone/>
            </a:pPr>
            <a:endParaRPr lang="en-US" sz="2000" dirty="0"/>
          </a:p>
          <a:p>
            <a:pPr lvl="1" indent="0">
              <a:buNone/>
            </a:pPr>
            <a:endParaRPr lang="en-IN" sz="2000" dirty="0"/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9DCF5CE4-213A-87BF-21ED-874D827B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5" y="3318010"/>
            <a:ext cx="5032485" cy="33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52CFDE61-5A36-7B15-3BF6-980E5962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280" y="3318011"/>
            <a:ext cx="5364164" cy="32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77B34A9D-9CF3-11B5-9BB5-D088577466BC}"/>
              </a:ext>
            </a:extLst>
          </p:cNvPr>
          <p:cNvSpPr txBox="1">
            <a:spLocks/>
          </p:cNvSpPr>
          <p:nvPr/>
        </p:nvSpPr>
        <p:spPr>
          <a:xfrm>
            <a:off x="6630881" y="1650454"/>
            <a:ext cx="5160962" cy="131068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Glucose Level:</a:t>
            </a:r>
          </a:p>
          <a:p>
            <a:pPr marL="626364" lvl="1" indent="-342900"/>
            <a:r>
              <a:rPr lang="en-US" sz="2000" dirty="0"/>
              <a:t>Higher glucose levels correlate with stroke cases.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566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A096D-04DA-D37F-6AAD-67AD6AE7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E6906-7AD7-5B1F-490A-D2FE1ADFE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4EE449D-7B6A-E935-9CF1-6503033E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9217" y="5634879"/>
            <a:ext cx="4539242" cy="99181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Work Type Impact:</a:t>
            </a:r>
          </a:p>
          <a:p>
            <a:pPr marL="626364" lvl="1" indent="-342900"/>
            <a:r>
              <a:rPr lang="en-US" sz="2000" dirty="0"/>
              <a:t>Stroke cases are higher among private-sector workers.</a:t>
            </a:r>
            <a:endParaRPr lang="en-IN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CE5245E-4AAA-AC45-EDE0-FC889F88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70" y="544065"/>
            <a:ext cx="3555781" cy="226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C059361-361B-4CC4-EB2E-8835B59C5BB2}"/>
              </a:ext>
            </a:extLst>
          </p:cNvPr>
          <p:cNvSpPr txBox="1">
            <a:spLocks/>
          </p:cNvSpPr>
          <p:nvPr/>
        </p:nvSpPr>
        <p:spPr>
          <a:xfrm>
            <a:off x="4509714" y="3315033"/>
            <a:ext cx="3773714" cy="849086"/>
          </a:xfrm>
          <a:prstGeom prst="rect">
            <a:avLst/>
          </a:prstGeom>
        </p:spPr>
        <p:txBody>
          <a:bodyPr vert="horz" lIns="91440" tIns="0" rIns="91440" bIns="0" rtlCol="0"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Residence:</a:t>
            </a:r>
          </a:p>
          <a:p>
            <a:pPr marL="626364" lvl="1" indent="-342900"/>
            <a:r>
              <a:rPr lang="en-US" sz="2000" dirty="0"/>
              <a:t>Urban residents show higher stroke counts.</a:t>
            </a:r>
            <a:endParaRPr lang="en-IN" sz="20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36919D0-D820-2881-BBD3-B96ED9F21E0B}"/>
              </a:ext>
            </a:extLst>
          </p:cNvPr>
          <p:cNvSpPr txBox="1">
            <a:spLocks/>
          </p:cNvSpPr>
          <p:nvPr/>
        </p:nvSpPr>
        <p:spPr>
          <a:xfrm>
            <a:off x="3669889" y="848981"/>
            <a:ext cx="4147372" cy="991811"/>
          </a:xfrm>
          <a:prstGeom prst="rect">
            <a:avLst/>
          </a:prstGeom>
        </p:spPr>
        <p:txBody>
          <a:bodyPr vert="horz" lIns="91440" tIns="0" rIns="91440" bIns="0" rtlCol="0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BMI Analysis:</a:t>
            </a:r>
          </a:p>
          <a:p>
            <a:pPr marL="626364" lvl="1" indent="-342900"/>
            <a:r>
              <a:rPr lang="en-US" sz="2000" dirty="0"/>
              <a:t>Variation in BMI between stroke and non-stroke cases</a:t>
            </a:r>
            <a:endParaRPr lang="en-IN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5553679-0E80-061A-52C2-81417494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00" y="2145708"/>
            <a:ext cx="3773714" cy="251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FC321AC-82ED-CA5B-919B-9CA6C5D3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4" y="4316577"/>
            <a:ext cx="3773715" cy="24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08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57199"/>
            <a:ext cx="7631709" cy="620138"/>
          </a:xfrm>
        </p:spPr>
        <p:txBody>
          <a:bodyPr/>
          <a:lstStyle/>
          <a:p>
            <a:r>
              <a:rPr lang="en-IN" dirty="0"/>
              <a:t>Data Transformation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42949" y="1357312"/>
            <a:ext cx="8072439" cy="5043489"/>
          </a:xfrm>
        </p:spPr>
        <p:txBody>
          <a:bodyPr>
            <a:normAutofit/>
          </a:bodyPr>
          <a:lstStyle/>
          <a:p>
            <a:r>
              <a:rPr lang="en-IN" sz="2000" b="1" dirty="0"/>
              <a:t>Encoding Strategy: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Converted categorical columns to binary:</a:t>
            </a:r>
            <a:endParaRPr lang="en-IN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Residence (Urban = 1, Rural = 0).</a:t>
            </a:r>
            <a:endParaRPr lang="en-IN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Work Type (5 categories to binary).</a:t>
            </a:r>
            <a:endParaRPr lang="en-IN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Smoking Status (4 categories to binary).</a:t>
            </a:r>
          </a:p>
          <a:p>
            <a:r>
              <a:rPr lang="en-US" sz="2000" b="1" dirty="0"/>
              <a:t>Final Dataset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13 columns after dropping original categorical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Ready for predictive modeling.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82" y="150833"/>
            <a:ext cx="7843837" cy="663554"/>
          </a:xfrm>
        </p:spPr>
        <p:txBody>
          <a:bodyPr/>
          <a:lstStyle/>
          <a:p>
            <a:r>
              <a:rPr lang="en-IN" dirty="0"/>
              <a:t>Machine Learning Models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9082" y="1568091"/>
            <a:ext cx="7415213" cy="3721817"/>
          </a:xfrm>
        </p:spPr>
        <p:txBody>
          <a:bodyPr>
            <a:normAutofit/>
          </a:bodyPr>
          <a:lstStyle/>
          <a:p>
            <a:r>
              <a:rPr lang="en-IN" sz="2000" b="1" dirty="0"/>
              <a:t>Models Built:</a:t>
            </a:r>
          </a:p>
          <a:p>
            <a:r>
              <a:rPr lang="en-US" sz="2000" dirty="0"/>
              <a:t>	</a:t>
            </a:r>
            <a:r>
              <a:rPr lang="en-IN" sz="2000" b="1" dirty="0"/>
              <a:t>Linear Regression:</a:t>
            </a:r>
            <a:r>
              <a:rPr lang="en-IN" sz="2000" dirty="0"/>
              <a:t> RMSE: 22.76%, Accuracy: 9.14%.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it-IT" sz="2000" b="1" dirty="0"/>
              <a:t>Lasso Regression:</a:t>
            </a:r>
            <a:r>
              <a:rPr lang="it-IT" sz="2000" dirty="0"/>
              <a:t> RMSE: 23.76%, Accuracy: 0.94%.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b="1" dirty="0"/>
              <a:t>Ridge Regression:</a:t>
            </a:r>
            <a:r>
              <a:rPr lang="en-US" sz="2000" dirty="0"/>
              <a:t> RMSE: 22.75%, Accuracy: 9.13%.</a:t>
            </a:r>
          </a:p>
          <a:p>
            <a:r>
              <a:rPr lang="en-US" sz="2000" b="1" dirty="0"/>
              <a:t>	Logistic Regression:</a:t>
            </a:r>
            <a:r>
              <a:rPr lang="en-US" sz="2000" dirty="0"/>
              <a:t> RMSE: 24.63%, Accuracy: 93.93%.</a:t>
            </a:r>
          </a:p>
          <a:p>
            <a:endParaRPr lang="en-US" sz="2000" dirty="0"/>
          </a:p>
          <a:p>
            <a:r>
              <a:rPr lang="en-IN" sz="2000" b="1" dirty="0"/>
              <a:t>Observations:</a:t>
            </a:r>
            <a:endParaRPr lang="en-US" sz="2000" b="1" dirty="0"/>
          </a:p>
          <a:p>
            <a:r>
              <a:rPr lang="en-US" sz="2000" dirty="0"/>
              <a:t>Logistic Regression outperformed other models due to its suitability for binary classification tasks like stroke prediction.</a:t>
            </a:r>
            <a:endParaRPr lang="en-IN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FCB49CCC-7732-7E77-EB98-F5DC7A9A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945" y="3457576"/>
            <a:ext cx="4981542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{08AB682F-82CF-46A7-98C5-1F00D61F85B1}tf78438558_win32</Template>
  <TotalTime>134</TotalTime>
  <Words>615</Words>
  <Application>Microsoft Office PowerPoint</Application>
  <PresentationFormat>Widescreen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Wingdings</vt:lpstr>
      <vt:lpstr>Custom</vt:lpstr>
      <vt:lpstr>Stroke Patient Healthcare Analysis Using Deep Learning</vt:lpstr>
      <vt:lpstr>agenda</vt:lpstr>
      <vt:lpstr>Introduction</vt:lpstr>
      <vt:lpstr>Problem Definition</vt:lpstr>
      <vt:lpstr>Data Overview</vt:lpstr>
      <vt:lpstr>Exploratory Data Analysis</vt:lpstr>
      <vt:lpstr>PowerPoint Presentation</vt:lpstr>
      <vt:lpstr>Data Transformation</vt:lpstr>
      <vt:lpstr>Machine Learning Models</vt:lpstr>
      <vt:lpstr>Model Evaluation</vt:lpstr>
      <vt:lpstr>Visualizing Predictions</vt:lpstr>
      <vt:lpstr>Key Observations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Divyansh Purohit</dc:creator>
  <cp:lastModifiedBy>Divyansh Purohit</cp:lastModifiedBy>
  <cp:revision>4</cp:revision>
  <dcterms:created xsi:type="dcterms:W3CDTF">2024-11-27T05:38:33Z</dcterms:created>
  <dcterms:modified xsi:type="dcterms:W3CDTF">2024-11-27T07:52:33Z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