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ial Bold" panose="020B0704020202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30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70265" y="4215520"/>
            <a:ext cx="16230600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dirty="0">
                <a:solidFill>
                  <a:srgbClr val="000066"/>
                </a:solidFill>
                <a:latin typeface="Arial Bold"/>
              </a:rPr>
              <a:t>XÂY DỰNG HỆ THỐNG QUẢN LÝ</a:t>
            </a:r>
          </a:p>
          <a:p>
            <a:pPr algn="ctr">
              <a:lnSpc>
                <a:spcPts val="7920"/>
              </a:lnSpc>
            </a:pPr>
            <a:r>
              <a:rPr lang="en-US" sz="6600" dirty="0">
                <a:solidFill>
                  <a:srgbClr val="000066"/>
                </a:solidFill>
                <a:latin typeface="Arial Bold"/>
              </a:rPr>
              <a:t>CHUYẾN BAY - ĐẶT VÉ TRỰC TUYẾN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20613" y="2339736"/>
            <a:ext cx="10046775" cy="1212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2"/>
              </a:lnSpc>
            </a:pPr>
            <a:r>
              <a:rPr lang="en-US" sz="3280" dirty="0">
                <a:solidFill>
                  <a:srgbClr val="000000"/>
                </a:solidFill>
                <a:latin typeface="Arial"/>
              </a:rPr>
              <a:t>NIÊN LUẬN CƠ SỞ NGÀNH</a:t>
            </a:r>
          </a:p>
          <a:p>
            <a:pPr algn="ctr">
              <a:lnSpc>
                <a:spcPts val="4592"/>
              </a:lnSpc>
            </a:pPr>
            <a:r>
              <a:rPr lang="en-US" sz="3280" dirty="0">
                <a:solidFill>
                  <a:srgbClr val="000000"/>
                </a:solidFill>
                <a:latin typeface="Arial"/>
              </a:rPr>
              <a:t>NGÀNH KHOA HỌC MÁY TÍNH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52155" y="425360"/>
            <a:ext cx="13430845" cy="1274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52"/>
              </a:lnSpc>
            </a:pPr>
            <a:r>
              <a:rPr lang="en-US" sz="3680" dirty="0">
                <a:solidFill>
                  <a:srgbClr val="000000"/>
                </a:solidFill>
                <a:latin typeface="Arial Bold"/>
              </a:rPr>
              <a:t>TRƯỜNG ĐẠI HỌC CẦN THƠ</a:t>
            </a:r>
          </a:p>
          <a:p>
            <a:pPr algn="ctr">
              <a:lnSpc>
                <a:spcPts val="5152"/>
              </a:lnSpc>
            </a:pPr>
            <a:r>
              <a:rPr lang="en-US" sz="3680" dirty="0">
                <a:solidFill>
                  <a:srgbClr val="000000"/>
                </a:solidFill>
                <a:latin typeface="Arial Bold"/>
              </a:rPr>
              <a:t>TRƯỜNG CÔNG NGHỆ THÔNG TIN VÀ TRUYỀN THÔNG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818814" y="7432589"/>
            <a:ext cx="6677102" cy="1243050"/>
            <a:chOff x="0" y="-66675"/>
            <a:chExt cx="8902803" cy="1657400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8902803" cy="658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80"/>
                </a:lnSpc>
              </a:pPr>
              <a:r>
                <a:rPr lang="en-US" sz="3400" i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Giảng</a:t>
              </a:r>
              <a:r>
                <a:rPr lang="en-US" sz="3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400" i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en-US" sz="3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400" i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hướng</a:t>
              </a:r>
              <a:r>
                <a:rPr lang="en-US" sz="3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400" i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dẫn</a:t>
              </a:r>
              <a:r>
                <a:rPr lang="en-US" sz="3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90625"/>
              <a:ext cx="6477798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Arial Bold"/>
                </a:rPr>
                <a:t>TS. Lưu Tiến Đạo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186108" y="7442114"/>
            <a:ext cx="7507237" cy="1915270"/>
            <a:chOff x="0" y="-66675"/>
            <a:chExt cx="10009649" cy="255369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9920749" cy="658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80"/>
                </a:lnSpc>
              </a:pPr>
              <a:r>
                <a:rPr lang="en-US" sz="3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Sinh </a:t>
              </a:r>
              <a:r>
                <a:rPr lang="en-US" sz="3400" i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en-US" sz="3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400" i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sz="3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400" i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hiện</a:t>
              </a:r>
              <a:r>
                <a:rPr lang="en-US" sz="3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8900" y="785219"/>
              <a:ext cx="9920749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Arial Bold"/>
                </a:rPr>
                <a:t>Nguyễn Thanh Xuân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1686919"/>
              <a:ext cx="9920749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Arial Bold"/>
                </a:rPr>
                <a:t>MSSV: B2106825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72921" y="3408948"/>
            <a:ext cx="1891786" cy="60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8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80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68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06190" y="522686"/>
            <a:ext cx="139141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IV. Kết luận và hướng phát triển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88363" y="2752176"/>
            <a:ext cx="7855438" cy="90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05"/>
              </a:lnSpc>
            </a:pPr>
            <a:r>
              <a:rPr lang="en-US" sz="4500">
                <a:solidFill>
                  <a:srgbClr val="000066"/>
                </a:solidFill>
                <a:latin typeface="Arial Bold"/>
              </a:rPr>
              <a:t>1. Kết luận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47806" y="4052792"/>
            <a:ext cx="13739052" cy="218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 dirty="0" err="1">
                <a:solidFill>
                  <a:srgbClr val="000066"/>
                </a:solidFill>
                <a:latin typeface="Arial"/>
              </a:rPr>
              <a:t>Hệ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thống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đã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đáp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ứng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được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các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yêu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cầu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nghiệp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vụ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cơ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bản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trong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quá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trình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quản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lý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các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chuyến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bay,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đặt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vé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trực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tuyến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của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hãng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hàng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không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47806" y="6636988"/>
            <a:ext cx="13739052" cy="755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 dirty="0">
                <a:solidFill>
                  <a:srgbClr val="000066"/>
                </a:solidFill>
                <a:latin typeface="Arial"/>
              </a:rPr>
              <a:t>Giao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diện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phù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hợp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,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thân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thiện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với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người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dùng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.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2CFDB112-A18E-26C6-DDF0-475FED71FD31}"/>
              </a:ext>
            </a:extLst>
          </p:cNvPr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5A85F91-D145-889D-425C-E5EEB0986E94}"/>
              </a:ext>
            </a:extLst>
          </p:cNvPr>
          <p:cNvSpPr txBox="1"/>
          <p:nvPr/>
        </p:nvSpPr>
        <p:spPr>
          <a:xfrm>
            <a:off x="2647806" y="7794688"/>
            <a:ext cx="13739052" cy="212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 dirty="0" err="1">
                <a:solidFill>
                  <a:srgbClr val="000066"/>
                </a:solidFill>
                <a:latin typeface="Arial"/>
              </a:rPr>
              <a:t>Hệ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thống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đã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được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tích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hợp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chống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các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lỗ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hổng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bảo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mật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XSS, NoSQL Injection, Clickjacking, CSRF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và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lưu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trữ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cookie.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06190" y="522686"/>
            <a:ext cx="139141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IV. Kết luận và hướng phát triển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88363" y="2752176"/>
            <a:ext cx="7855438" cy="90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05"/>
              </a:lnSpc>
            </a:pPr>
            <a:r>
              <a:rPr lang="en-US" sz="4500">
                <a:solidFill>
                  <a:srgbClr val="000066"/>
                </a:solidFill>
                <a:latin typeface="Arial Bold"/>
              </a:rPr>
              <a:t>2. Hướng phát triển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73206" y="3653240"/>
            <a:ext cx="13739052" cy="6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 dirty="0" err="1">
                <a:solidFill>
                  <a:srgbClr val="000066"/>
                </a:solidFill>
                <a:latin typeface="Arial"/>
              </a:rPr>
              <a:t>Tích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hợp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chatbot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vào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hệ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thống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,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thanh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toán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trực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tuyến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47806" y="4636713"/>
            <a:ext cx="13739052" cy="139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 dirty="0" err="1">
                <a:solidFill>
                  <a:srgbClr val="000066"/>
                </a:solidFill>
                <a:latin typeface="Arial"/>
              </a:rPr>
              <a:t>Cải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thiện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và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mở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rộng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cấu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trúc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dữ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liệu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để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phản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ánh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chính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xác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hơn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các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thuộc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tính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thực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tế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47806" y="6126983"/>
            <a:ext cx="13739052" cy="146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 dirty="0" err="1">
                <a:solidFill>
                  <a:srgbClr val="000066"/>
                </a:solidFill>
                <a:latin typeface="Arial"/>
              </a:rPr>
              <a:t>Tăng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cường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kiểm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tra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các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trường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hợp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phát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sinh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lỗi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,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đảm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bảo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tính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tin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cậy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và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ổn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định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của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hệ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thống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47806" y="7757915"/>
            <a:ext cx="13739052" cy="1404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vi-VN" sz="3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Tích hợp hệ thống trên đa nền tảng như ứng dụng di động, web, Windows, và macOS</a:t>
            </a:r>
            <a:r>
              <a:rPr lang="en-US" sz="38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43ED25B-D91C-AE28-94D5-1E3A218E51BB}"/>
              </a:ext>
            </a:extLst>
          </p:cNvPr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06190" y="522686"/>
            <a:ext cx="139141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V. Demo hệ thống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24928" y="5143500"/>
            <a:ext cx="10638144" cy="1464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76"/>
              </a:lnSpc>
            </a:pPr>
            <a:r>
              <a:rPr lang="en-US" sz="7299" dirty="0">
                <a:solidFill>
                  <a:srgbClr val="000066"/>
                </a:solidFill>
                <a:latin typeface="Arial Bold"/>
              </a:rPr>
              <a:t>Demo </a:t>
            </a:r>
            <a:r>
              <a:rPr lang="en-US" sz="7299" dirty="0" err="1">
                <a:solidFill>
                  <a:srgbClr val="000066"/>
                </a:solidFill>
                <a:latin typeface="Arial Bold"/>
              </a:rPr>
              <a:t>thực</a:t>
            </a:r>
            <a:r>
              <a:rPr lang="en-US" sz="7299" dirty="0">
                <a:solidFill>
                  <a:srgbClr val="000066"/>
                </a:solidFill>
                <a:latin typeface="Arial Bold"/>
              </a:rPr>
              <a:t> </a:t>
            </a:r>
            <a:r>
              <a:rPr lang="en-US" sz="7299" dirty="0" err="1">
                <a:solidFill>
                  <a:srgbClr val="000066"/>
                </a:solidFill>
                <a:latin typeface="Arial Bold"/>
              </a:rPr>
              <a:t>thi</a:t>
            </a:r>
            <a:r>
              <a:rPr lang="en-US" sz="7299" dirty="0">
                <a:solidFill>
                  <a:srgbClr val="000066"/>
                </a:solidFill>
                <a:latin typeface="Arial Bold"/>
              </a:rPr>
              <a:t> </a:t>
            </a:r>
            <a:r>
              <a:rPr lang="en-US" sz="7299" dirty="0" err="1">
                <a:solidFill>
                  <a:srgbClr val="000066"/>
                </a:solidFill>
                <a:latin typeface="Arial Bold"/>
              </a:rPr>
              <a:t>hệ</a:t>
            </a:r>
            <a:r>
              <a:rPr lang="en-US" sz="7299" dirty="0">
                <a:solidFill>
                  <a:srgbClr val="000066"/>
                </a:solidFill>
                <a:latin typeface="Arial Bold"/>
              </a:rPr>
              <a:t> </a:t>
            </a:r>
            <a:r>
              <a:rPr lang="en-US" sz="7299" dirty="0" err="1">
                <a:solidFill>
                  <a:srgbClr val="000066"/>
                </a:solidFill>
                <a:latin typeface="Arial Bold"/>
              </a:rPr>
              <a:t>thống</a:t>
            </a:r>
            <a:endParaRPr lang="en-US" sz="7299" dirty="0">
              <a:solidFill>
                <a:srgbClr val="000066"/>
              </a:solidFill>
              <a:latin typeface="Arial Bold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BCA5A90C-C88E-ED2E-BA35-E2E39DDEF59F}"/>
              </a:ext>
            </a:extLst>
          </p:cNvPr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01337" y="3533775"/>
            <a:ext cx="15485325" cy="2810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9"/>
              </a:lnSpc>
            </a:pPr>
            <a:r>
              <a:rPr lang="en-US" sz="9399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sz="9399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399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9399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399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9399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thầy/</a:t>
            </a:r>
            <a:r>
              <a:rPr lang="en-US" sz="9399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9399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11280"/>
              </a:lnSpc>
            </a:pPr>
            <a:r>
              <a:rPr lang="en-US" sz="94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9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4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9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4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9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4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9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4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9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4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9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06190" y="522695"/>
            <a:ext cx="13914120" cy="1095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Nội dung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87920" y="2968111"/>
            <a:ext cx="14112160" cy="5539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1"/>
              </a:lnSpc>
            </a:pPr>
            <a:r>
              <a:rPr lang="en-US" sz="5799">
                <a:solidFill>
                  <a:srgbClr val="000066"/>
                </a:solidFill>
                <a:latin typeface="Arial Bold"/>
              </a:rPr>
              <a:t>I. Tổng quan.</a:t>
            </a:r>
          </a:p>
          <a:p>
            <a:pPr algn="l">
              <a:lnSpc>
                <a:spcPts val="8641"/>
              </a:lnSpc>
            </a:pPr>
            <a:r>
              <a:rPr lang="en-US" sz="5799">
                <a:solidFill>
                  <a:srgbClr val="000066"/>
                </a:solidFill>
                <a:latin typeface="Arial Bold"/>
              </a:rPr>
              <a:t>II. Thực hiện.</a:t>
            </a:r>
          </a:p>
          <a:p>
            <a:pPr algn="l">
              <a:lnSpc>
                <a:spcPts val="8642"/>
              </a:lnSpc>
            </a:pPr>
            <a:r>
              <a:rPr lang="en-US" sz="5800">
                <a:solidFill>
                  <a:srgbClr val="000066"/>
                </a:solidFill>
                <a:latin typeface="Arial Bold"/>
              </a:rPr>
              <a:t>III. Kết quả đạt được.</a:t>
            </a:r>
          </a:p>
          <a:p>
            <a:pPr algn="l">
              <a:lnSpc>
                <a:spcPts val="8642"/>
              </a:lnSpc>
            </a:pPr>
            <a:r>
              <a:rPr lang="en-US" sz="5800">
                <a:solidFill>
                  <a:srgbClr val="000066"/>
                </a:solidFill>
                <a:latin typeface="Arial Bold"/>
              </a:rPr>
              <a:t>IV. Kết luận và hướng phát triển.</a:t>
            </a:r>
          </a:p>
          <a:p>
            <a:pPr algn="l">
              <a:lnSpc>
                <a:spcPts val="8642"/>
              </a:lnSpc>
            </a:pPr>
            <a:r>
              <a:rPr lang="en-US" sz="5800">
                <a:solidFill>
                  <a:srgbClr val="000066"/>
                </a:solidFill>
                <a:latin typeface="Arial Bold"/>
              </a:rPr>
              <a:t>V. Demo hệ thống.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02640" y="9327832"/>
            <a:ext cx="4084320" cy="796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740350" y="3381869"/>
            <a:ext cx="3896274" cy="2735185"/>
          </a:xfrm>
          <a:custGeom>
            <a:avLst/>
            <a:gdLst/>
            <a:ahLst/>
            <a:cxnLst/>
            <a:rect l="l" t="t" r="r" b="b"/>
            <a:pathLst>
              <a:path w="3896274" h="2735185">
                <a:moveTo>
                  <a:pt x="0" y="0"/>
                </a:moveTo>
                <a:lnTo>
                  <a:pt x="3896274" y="0"/>
                </a:lnTo>
                <a:lnTo>
                  <a:pt x="3896274" y="2735185"/>
                </a:lnTo>
                <a:lnTo>
                  <a:pt x="0" y="2735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668032" y="6375062"/>
            <a:ext cx="3669216" cy="2751912"/>
          </a:xfrm>
          <a:custGeom>
            <a:avLst/>
            <a:gdLst/>
            <a:ahLst/>
            <a:cxnLst/>
            <a:rect l="l" t="t" r="r" b="b"/>
            <a:pathLst>
              <a:path w="3669216" h="2751912">
                <a:moveTo>
                  <a:pt x="0" y="0"/>
                </a:moveTo>
                <a:lnTo>
                  <a:pt x="3669216" y="0"/>
                </a:lnTo>
                <a:lnTo>
                  <a:pt x="3669216" y="2751912"/>
                </a:lnTo>
                <a:lnTo>
                  <a:pt x="0" y="2751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806190" y="522695"/>
            <a:ext cx="13914120" cy="1095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I. Tổng quan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0944" y="2821800"/>
            <a:ext cx="4766339" cy="90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05"/>
              </a:lnSpc>
            </a:pPr>
            <a:r>
              <a:rPr lang="en-US" sz="4500">
                <a:solidFill>
                  <a:srgbClr val="000066"/>
                </a:solidFill>
                <a:latin typeface="Arial Bold"/>
              </a:rPr>
              <a:t>1. Đặt vấn đề.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94451" y="3851318"/>
            <a:ext cx="9382677" cy="146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662"/>
              </a:lnSpc>
              <a:buFont typeface="Arial"/>
              <a:buChar char="•"/>
            </a:pPr>
            <a:r>
              <a:rPr lang="en-US" sz="3800">
                <a:solidFill>
                  <a:srgbClr val="000066"/>
                </a:solidFill>
                <a:latin typeface="Arial"/>
              </a:rPr>
              <a:t>Sự phát triển không ngừng của ngành hàng không.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94451" y="5444914"/>
            <a:ext cx="8259877" cy="146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>
                <a:solidFill>
                  <a:srgbClr val="000066"/>
                </a:solidFill>
                <a:latin typeface="Arial"/>
              </a:rPr>
              <a:t>Nhu cầu tìm kiếm, đặt vé máy bay trực tuyến ngày càng phổ biến.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94451" y="7038510"/>
            <a:ext cx="8259877" cy="218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>
                <a:solidFill>
                  <a:srgbClr val="000066"/>
                </a:solidFill>
                <a:latin typeface="Arial"/>
              </a:rPr>
              <a:t>Nhu cầu quản lý, tối ưu hóa quy trình kinh doanh của các hãng hàng không.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06190" y="522695"/>
            <a:ext cx="13914120" cy="1095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I. Tổng quan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65752" y="3673729"/>
            <a:ext cx="12266650" cy="139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62"/>
              </a:lnSpc>
            </a:pPr>
            <a:r>
              <a:rPr lang="en-US" sz="3800" dirty="0" err="1">
                <a:solidFill>
                  <a:srgbClr val="000066"/>
                </a:solidFill>
                <a:latin typeface="Arial"/>
              </a:rPr>
              <a:t>Xây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dựng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“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Hệ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thống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quản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lý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chuyến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bay -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đặt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vé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trực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tuyến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”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trên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nền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tảng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website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bằng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mô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hình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MVC.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0287" y="6772382"/>
            <a:ext cx="6304979" cy="218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62"/>
              </a:lnSpc>
            </a:pPr>
            <a:r>
              <a:rPr lang="en-US" sz="3800">
                <a:solidFill>
                  <a:srgbClr val="000066"/>
                </a:solidFill>
                <a:latin typeface="Arial"/>
              </a:rPr>
              <a:t>Tiện lợi, tiết kiệm thời gian và công sức trong việc tìm kiếm và đặt vé trực tuyến.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26040" y="6772382"/>
            <a:ext cx="7547610" cy="2898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62"/>
              </a:lnSpc>
            </a:pPr>
            <a:r>
              <a:rPr lang="en-US" sz="3800">
                <a:solidFill>
                  <a:srgbClr val="000066"/>
                </a:solidFill>
                <a:latin typeface="Arial"/>
              </a:rPr>
              <a:t>Quản lý hiệu quả, tối ưu hóa lịch trình và dịch vụ một cách linh hoạt,  đáp ứng các nhu cầu cụ thể.</a:t>
            </a:r>
          </a:p>
          <a:p>
            <a:pPr algn="l">
              <a:lnSpc>
                <a:spcPts val="5662"/>
              </a:lnSpc>
            </a:pPr>
            <a:endParaRPr lang="en-US" sz="3800">
              <a:solidFill>
                <a:srgbClr val="000066"/>
              </a:solidFill>
              <a:latin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0944" y="6074136"/>
            <a:ext cx="6541336" cy="755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662"/>
              </a:lnSpc>
              <a:buFont typeface="Arial"/>
              <a:buChar char="•"/>
            </a:pPr>
            <a:r>
              <a:rPr lang="en-US" sz="3800">
                <a:solidFill>
                  <a:srgbClr val="000066"/>
                </a:solidFill>
                <a:latin typeface="Arial"/>
              </a:rPr>
              <a:t>Đối với hành khách: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11690" y="6074136"/>
            <a:ext cx="8576310" cy="755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662"/>
              </a:lnSpc>
              <a:buFont typeface="Arial"/>
              <a:buChar char="•"/>
            </a:pPr>
            <a:r>
              <a:rPr lang="en-US" sz="3800">
                <a:solidFill>
                  <a:srgbClr val="000066"/>
                </a:solidFill>
                <a:latin typeface="Arial"/>
              </a:rPr>
              <a:t>Đối với hãng hàng không: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50944" y="2821800"/>
            <a:ext cx="4766339" cy="90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05"/>
              </a:lnSpc>
            </a:pPr>
            <a:r>
              <a:rPr lang="en-US" sz="4500">
                <a:solidFill>
                  <a:srgbClr val="000066"/>
                </a:solidFill>
                <a:latin typeface="Arial Bold"/>
              </a:rPr>
              <a:t>2. Mục tiêu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0944" y="5230222"/>
            <a:ext cx="4766339" cy="90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05"/>
              </a:lnSpc>
            </a:pPr>
            <a:r>
              <a:rPr lang="en-US" sz="4500">
                <a:solidFill>
                  <a:srgbClr val="000066"/>
                </a:solidFill>
                <a:latin typeface="Arial Bold"/>
              </a:rPr>
              <a:t>3. Ứng dụng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445970" y="2213087"/>
            <a:ext cx="11690116" cy="7744395"/>
          </a:xfrm>
          <a:custGeom>
            <a:avLst/>
            <a:gdLst/>
            <a:ahLst/>
            <a:cxnLst/>
            <a:rect l="l" t="t" r="r" b="b"/>
            <a:pathLst>
              <a:path w="11690116" h="7744395">
                <a:moveTo>
                  <a:pt x="0" y="0"/>
                </a:moveTo>
                <a:lnTo>
                  <a:pt x="11690116" y="0"/>
                </a:lnTo>
                <a:lnTo>
                  <a:pt x="11690116" y="7744395"/>
                </a:lnTo>
                <a:lnTo>
                  <a:pt x="0" y="7744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806190" y="522686"/>
            <a:ext cx="139141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II. Thực hiện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42191" y="9524160"/>
            <a:ext cx="8897674" cy="3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8"/>
              </a:lnSpc>
            </a:pP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037139" y="2116120"/>
            <a:ext cx="11146539" cy="8008480"/>
          </a:xfrm>
          <a:custGeom>
            <a:avLst/>
            <a:gdLst/>
            <a:ahLst/>
            <a:cxnLst/>
            <a:rect l="l" t="t" r="r" b="b"/>
            <a:pathLst>
              <a:path w="11146539" h="8008480">
                <a:moveTo>
                  <a:pt x="0" y="0"/>
                </a:moveTo>
                <a:lnTo>
                  <a:pt x="11146539" y="0"/>
                </a:lnTo>
                <a:lnTo>
                  <a:pt x="11146539" y="8008480"/>
                </a:lnTo>
                <a:lnTo>
                  <a:pt x="0" y="8008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9" t="-5232" r="-29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806190" y="522686"/>
            <a:ext cx="139141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II. Thực hiện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56137" y="9650016"/>
            <a:ext cx="8897674" cy="3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8"/>
              </a:lnSpc>
            </a:pP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940902" y="7592593"/>
            <a:ext cx="2350225" cy="1332969"/>
          </a:xfrm>
          <a:custGeom>
            <a:avLst/>
            <a:gdLst/>
            <a:ahLst/>
            <a:cxnLst/>
            <a:rect l="l" t="t" r="r" b="b"/>
            <a:pathLst>
              <a:path w="2350225" h="1332969">
                <a:moveTo>
                  <a:pt x="0" y="0"/>
                </a:moveTo>
                <a:lnTo>
                  <a:pt x="2350224" y="0"/>
                </a:lnTo>
                <a:lnTo>
                  <a:pt x="2350224" y="1332969"/>
                </a:lnTo>
                <a:lnTo>
                  <a:pt x="0" y="13329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9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039248" y="7698639"/>
            <a:ext cx="3513398" cy="794202"/>
          </a:xfrm>
          <a:custGeom>
            <a:avLst/>
            <a:gdLst/>
            <a:ahLst/>
            <a:cxnLst/>
            <a:rect l="l" t="t" r="r" b="b"/>
            <a:pathLst>
              <a:path w="3513398" h="794202">
                <a:moveTo>
                  <a:pt x="0" y="0"/>
                </a:moveTo>
                <a:lnTo>
                  <a:pt x="3513398" y="0"/>
                </a:lnTo>
                <a:lnTo>
                  <a:pt x="3513398" y="794202"/>
                </a:lnTo>
                <a:lnTo>
                  <a:pt x="0" y="7942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763250" y="8818410"/>
            <a:ext cx="3646749" cy="896235"/>
          </a:xfrm>
          <a:custGeom>
            <a:avLst/>
            <a:gdLst/>
            <a:ahLst/>
            <a:cxnLst/>
            <a:rect l="l" t="t" r="r" b="b"/>
            <a:pathLst>
              <a:path w="3646749" h="896235">
                <a:moveTo>
                  <a:pt x="0" y="0"/>
                </a:moveTo>
                <a:lnTo>
                  <a:pt x="3646749" y="0"/>
                </a:lnTo>
                <a:lnTo>
                  <a:pt x="3646749" y="896235"/>
                </a:lnTo>
                <a:lnTo>
                  <a:pt x="0" y="8962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586624" y="7592593"/>
            <a:ext cx="1020149" cy="1020149"/>
          </a:xfrm>
          <a:custGeom>
            <a:avLst/>
            <a:gdLst/>
            <a:ahLst/>
            <a:cxnLst/>
            <a:rect l="l" t="t" r="r" b="b"/>
            <a:pathLst>
              <a:path w="1020149" h="1020149">
                <a:moveTo>
                  <a:pt x="0" y="0"/>
                </a:moveTo>
                <a:lnTo>
                  <a:pt x="1020149" y="0"/>
                </a:lnTo>
                <a:lnTo>
                  <a:pt x="1020149" y="1020149"/>
                </a:lnTo>
                <a:lnTo>
                  <a:pt x="0" y="10201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725889" y="8818410"/>
            <a:ext cx="2626717" cy="936381"/>
          </a:xfrm>
          <a:custGeom>
            <a:avLst/>
            <a:gdLst/>
            <a:ahLst/>
            <a:cxnLst/>
            <a:rect l="l" t="t" r="r" b="b"/>
            <a:pathLst>
              <a:path w="2626717" h="936381">
                <a:moveTo>
                  <a:pt x="0" y="0"/>
                </a:moveTo>
                <a:lnTo>
                  <a:pt x="2626717" y="0"/>
                </a:lnTo>
                <a:lnTo>
                  <a:pt x="2626717" y="936381"/>
                </a:lnTo>
                <a:lnTo>
                  <a:pt x="0" y="9363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114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806190" y="522686"/>
            <a:ext cx="139141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II. Thực hiện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50944" y="2821800"/>
            <a:ext cx="4766339" cy="90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05"/>
              </a:lnSpc>
            </a:pPr>
            <a:r>
              <a:rPr lang="en-US" sz="4500">
                <a:solidFill>
                  <a:srgbClr val="000066"/>
                </a:solidFill>
                <a:latin typeface="Arial Bold"/>
              </a:rPr>
              <a:t>Cơ sơ lý thuyết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65752" y="3999031"/>
            <a:ext cx="12266650" cy="6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 dirty="0" err="1">
                <a:solidFill>
                  <a:srgbClr val="000066"/>
                </a:solidFill>
                <a:latin typeface="Arial"/>
              </a:rPr>
              <a:t>Cơ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sở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dữ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liệu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: MongoDB, Mongoose.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65752" y="5033336"/>
            <a:ext cx="12266650" cy="6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 dirty="0" err="1">
                <a:solidFill>
                  <a:srgbClr val="000066"/>
                </a:solidFill>
                <a:latin typeface="Arial"/>
              </a:rPr>
              <a:t>Lập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trình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back-end: Node.js, Express.js.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65752" y="6064957"/>
            <a:ext cx="12266650" cy="6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662"/>
              </a:lnSpc>
              <a:buFont typeface="Arial"/>
              <a:buChar char="•"/>
            </a:pPr>
            <a:r>
              <a:rPr lang="en-US" sz="3800" dirty="0" err="1">
                <a:solidFill>
                  <a:srgbClr val="000066"/>
                </a:solidFill>
                <a:latin typeface="Arial"/>
              </a:rPr>
              <a:t>Lập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trình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 front-end: Pug, CSS, </a:t>
            </a:r>
            <a:r>
              <a:rPr lang="en-US" sz="3800" dirty="0" err="1">
                <a:solidFill>
                  <a:srgbClr val="000066"/>
                </a:solidFill>
                <a:latin typeface="Arial"/>
              </a:rPr>
              <a:t>Javascript</a:t>
            </a:r>
            <a:r>
              <a:rPr lang="en-US" sz="3800" dirty="0">
                <a:solidFill>
                  <a:srgbClr val="000066"/>
                </a:solidFill>
                <a:latin typeface="Arial"/>
              </a:rPr>
              <a:t>, Bootstrap.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06190" y="522686"/>
            <a:ext cx="139141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III. Kết quả đạt được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0944" y="2821800"/>
            <a:ext cx="7855438" cy="90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05"/>
              </a:lnSpc>
            </a:pPr>
            <a:r>
              <a:rPr lang="en-US" sz="4500">
                <a:solidFill>
                  <a:srgbClr val="000066"/>
                </a:solidFill>
                <a:latin typeface="Arial Bold"/>
              </a:rPr>
              <a:t>Về phía hành khách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574712" y="4060093"/>
            <a:ext cx="14063340" cy="3896892"/>
            <a:chOff x="0" y="-180975"/>
            <a:chExt cx="18751120" cy="5195856"/>
          </a:xfrm>
        </p:grpSpPr>
        <p:sp>
          <p:nvSpPr>
            <p:cNvPr id="6" name="TextBox 6"/>
            <p:cNvSpPr txBox="1"/>
            <p:nvPr/>
          </p:nvSpPr>
          <p:spPr>
            <a:xfrm>
              <a:off x="0" y="-180975"/>
              <a:ext cx="18751120" cy="87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Đăng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nhập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,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đăng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ký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và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quên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mật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khẩu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tài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khoản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58019"/>
              <a:ext cx="18751120" cy="87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Tìm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kiếm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và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xem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thông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tin chi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tiết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chuyến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bay.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697014"/>
              <a:ext cx="18751120" cy="946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>
                  <a:solidFill>
                    <a:srgbClr val="000066"/>
                  </a:solidFill>
                  <a:latin typeface="Arial"/>
                </a:rPr>
                <a:t>Quản lý giỏ hàng và đặt vé máy bay trực tuyến.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136008"/>
              <a:ext cx="18751120" cy="87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Quản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lý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thông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tin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cá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nhân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EE9C90-8BCE-067B-A640-6C312BAC332E}"/>
              </a:ext>
            </a:extLst>
          </p:cNvPr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7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06190" y="522686"/>
            <a:ext cx="139141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6633"/>
                </a:solidFill>
                <a:latin typeface="Arial Bold"/>
              </a:rPr>
              <a:t>III. Kết quả đạt được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0944" y="2821800"/>
            <a:ext cx="7855438" cy="90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05"/>
              </a:lnSpc>
            </a:pPr>
            <a:r>
              <a:rPr lang="en-US" sz="4500">
                <a:solidFill>
                  <a:srgbClr val="000066"/>
                </a:solidFill>
                <a:latin typeface="Arial Bold"/>
              </a:rPr>
              <a:t>Về phía quản trị viên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574712" y="3956456"/>
            <a:ext cx="14063340" cy="4868747"/>
            <a:chOff x="0" y="-180975"/>
            <a:chExt cx="18751120" cy="6491662"/>
          </a:xfrm>
        </p:grpSpPr>
        <p:sp>
          <p:nvSpPr>
            <p:cNvPr id="6" name="TextBox 6"/>
            <p:cNvSpPr txBox="1"/>
            <p:nvPr/>
          </p:nvSpPr>
          <p:spPr>
            <a:xfrm>
              <a:off x="0" y="-180975"/>
              <a:ext cx="18751120" cy="946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>
                  <a:solidFill>
                    <a:srgbClr val="000066"/>
                  </a:solidFill>
                  <a:latin typeface="Arial"/>
                </a:rPr>
                <a:t>Đăng nhập, đăng xuất tài khoản.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28639"/>
              <a:ext cx="18751120" cy="946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>
                  <a:solidFill>
                    <a:srgbClr val="000066"/>
                  </a:solidFill>
                  <a:latin typeface="Arial"/>
                </a:rPr>
                <a:t>Quản lý chuyến bay, đường bay.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37433"/>
              <a:ext cx="18751120" cy="946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>
                  <a:solidFill>
                    <a:srgbClr val="000066"/>
                  </a:solidFill>
                  <a:latin typeface="Arial"/>
                </a:rPr>
                <a:t>Quản lý đơn đặt vé.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255022"/>
              <a:ext cx="18751120" cy="87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Quản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lý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thông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tin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cá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 </a:t>
              </a:r>
              <a:r>
                <a:rPr lang="en-US" sz="3800" dirty="0" err="1">
                  <a:solidFill>
                    <a:srgbClr val="000066"/>
                  </a:solidFill>
                  <a:latin typeface="Arial"/>
                </a:rPr>
                <a:t>nhân</a:t>
              </a:r>
              <a:r>
                <a:rPr lang="en-US" sz="3800" dirty="0">
                  <a:solidFill>
                    <a:srgbClr val="000066"/>
                  </a:solidFill>
                  <a:latin typeface="Arial"/>
                </a:rPr>
                <a:t>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146228"/>
              <a:ext cx="18751120" cy="946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>
                  <a:solidFill>
                    <a:srgbClr val="000066"/>
                  </a:solidFill>
                  <a:latin typeface="Arial"/>
                </a:rPr>
                <a:t>Quản lý tài khoản người dùng.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63817"/>
              <a:ext cx="18751120" cy="946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21" lvl="1" indent="-410210" algn="just">
                <a:lnSpc>
                  <a:spcPts val="5662"/>
                </a:lnSpc>
                <a:buFont typeface="Arial"/>
                <a:buChar char="•"/>
              </a:pPr>
              <a:r>
                <a:rPr lang="en-US" sz="3800">
                  <a:solidFill>
                    <a:srgbClr val="000066"/>
                  </a:solidFill>
                  <a:latin typeface="Arial"/>
                </a:rPr>
                <a:t>Thống kê doanh thu.</a:t>
              </a:r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050CE6A3-6FA0-7B0C-1C71-E7D344972E5E}"/>
              </a:ext>
            </a:extLst>
          </p:cNvPr>
          <p:cNvSpPr txBox="1"/>
          <p:nvPr/>
        </p:nvSpPr>
        <p:spPr>
          <a:xfrm>
            <a:off x="13502640" y="9327832"/>
            <a:ext cx="4084320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Arial"/>
              </a:rPr>
              <a:t>8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654</Words>
  <Application>Microsoft Office PowerPoint</Application>
  <PresentationFormat>Custom</PresentationFormat>
  <Paragraphs>116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Arial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Nien Luan Co So KHMT</dc:title>
  <cp:lastModifiedBy>Nguyễn Xuân</cp:lastModifiedBy>
  <cp:revision>6</cp:revision>
  <dcterms:created xsi:type="dcterms:W3CDTF">2006-08-16T00:00:00Z</dcterms:created>
  <dcterms:modified xsi:type="dcterms:W3CDTF">2024-05-17T06:04:31Z</dcterms:modified>
  <dc:identifier>DAGD8Z1MeP4</dc:identifier>
</cp:coreProperties>
</file>