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7"/>
  </p:notesMasterIdLst>
  <p:sldIdLst>
    <p:sldId id="257" r:id="rId4"/>
    <p:sldId id="259" r:id="rId5"/>
    <p:sldId id="261" r:id="rId6"/>
    <p:sldId id="274" r:id="rId7"/>
    <p:sldId id="262" r:id="rId8"/>
    <p:sldId id="263" r:id="rId9"/>
    <p:sldId id="289" r:id="rId10"/>
    <p:sldId id="265" r:id="rId11"/>
    <p:sldId id="267" r:id="rId12"/>
    <p:sldId id="268" r:id="rId13"/>
    <p:sldId id="269" r:id="rId14"/>
    <p:sldId id="271" r:id="rId15"/>
    <p:sldId id="272" r:id="rId16"/>
    <p:sldId id="273" r:id="rId17"/>
    <p:sldId id="285" r:id="rId18"/>
    <p:sldId id="284" r:id="rId19"/>
    <p:sldId id="287" r:id="rId20"/>
    <p:sldId id="290" r:id="rId21"/>
    <p:sldId id="288" r:id="rId22"/>
    <p:sldId id="303" r:id="rId23"/>
    <p:sldId id="305" r:id="rId24"/>
    <p:sldId id="306" r:id="rId25"/>
    <p:sldId id="291" r:id="rId26"/>
  </p:sldIdLst>
  <p:sldSz cx="12192000" cy="6858000"/>
  <p:notesSz cx="6858000" cy="9144000"/>
  <p:custDataLst>
    <p:tags r:id="rId3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DF"/>
    <a:srgbClr val="F2B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gs" Target="tags/tag2.xml"/><Relationship Id="rId30" Type="http://schemas.openxmlformats.org/officeDocument/2006/relationships/tableStyles" Target="tableStyles.xml"/><Relationship Id="rId3" Type="http://schemas.openxmlformats.org/officeDocument/2006/relationships/slideMaster" Target="slideMasters/slideMaster2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CB8CD-05B7-4063-83B6-CA6BCC3950E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BC659-5008-4D8D-8BF1-254F5FB4BE7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8CF-08B0-4F4F-AD8E-09C734E193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DE1-DD96-4E8B-AD77-FBBB26EAC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8CF-08B0-4F4F-AD8E-09C734E193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DE1-DD96-4E8B-AD77-FBBB26EAC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8CF-08B0-4F4F-AD8E-09C734E193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DE1-DD96-4E8B-AD77-FBBB26EAC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fficePLUSCoverBackgroundShape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9" name="Rectangle 8"/>
            <p:cNvSpPr/>
            <p:nvPr/>
          </p:nvSpPr>
          <p:spPr>
            <a:xfrm>
              <a:off x="-1" y="0"/>
              <a:ext cx="121920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2228297"/>
              <a:ext cx="12192000" cy="293655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5175807"/>
              <a:ext cx="12192000" cy="0"/>
            </a:xfrm>
            <a:prstGeom prst="line">
              <a:avLst/>
            </a:prstGeom>
            <a:ln w="762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/>
            <p:cNvGrpSpPr/>
            <p:nvPr/>
          </p:nvGrpSpPr>
          <p:grpSpPr>
            <a:xfrm>
              <a:off x="926250" y="1511176"/>
              <a:ext cx="1008998" cy="1108434"/>
              <a:chOff x="2701538" y="3730303"/>
              <a:chExt cx="453964" cy="498702"/>
            </a:xfrm>
          </p:grpSpPr>
          <p:sp>
            <p:nvSpPr>
              <p:cNvPr id="6" name="Isosceles Triangle 5"/>
              <p:cNvSpPr/>
              <p:nvPr/>
            </p:nvSpPr>
            <p:spPr>
              <a:xfrm rot="20152799">
                <a:off x="2701538" y="3845160"/>
                <a:ext cx="412657" cy="383845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Isosceles Triangle 13"/>
              <p:cNvSpPr/>
              <p:nvPr/>
            </p:nvSpPr>
            <p:spPr>
              <a:xfrm rot="20152799">
                <a:off x="2803246" y="3730303"/>
                <a:ext cx="352256" cy="329566"/>
              </a:xfrm>
              <a:prstGeom prst="triangl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9324032" y="866417"/>
              <a:ext cx="1176916" cy="35522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Rectangle 2"/>
            <p:cNvSpPr/>
            <p:nvPr/>
          </p:nvSpPr>
          <p:spPr>
            <a:xfrm flipH="1">
              <a:off x="8581434" y="1243575"/>
              <a:ext cx="2560998" cy="442572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Isosceles Triangle 14"/>
            <p:cNvSpPr/>
            <p:nvPr/>
          </p:nvSpPr>
          <p:spPr>
            <a:xfrm rot="1392862">
              <a:off x="6205491" y="3765329"/>
              <a:ext cx="1113114" cy="921054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Isosceles Triangle 15"/>
            <p:cNvSpPr/>
            <p:nvPr/>
          </p:nvSpPr>
          <p:spPr>
            <a:xfrm rot="10214888">
              <a:off x="6459533" y="3404757"/>
              <a:ext cx="859590" cy="809015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465683" y="2809427"/>
              <a:ext cx="2360134" cy="3276678"/>
            </a:xfrm>
            <a:prstGeom prst="rect">
              <a:avLst/>
            </a:prstGeom>
            <a:blipFill>
              <a:blip r:embed="rId2"/>
              <a:stretch>
                <a:fillRect l="-54458" r="-5387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0" y="2228297"/>
            <a:ext cx="12192000" cy="29365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5175807"/>
            <a:ext cx="121920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1" name="Subtitle 9800"/>
          <p:cNvSpPr>
            <a:spLocks noGrp="1"/>
          </p:cNvSpPr>
          <p:nvPr>
            <p:ph type="subTitle" idx="1"/>
          </p:nvPr>
        </p:nvSpPr>
        <p:spPr>
          <a:xfrm>
            <a:off x="2295589" y="3058400"/>
            <a:ext cx="3915100" cy="55879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9802" name="Title 9801"/>
          <p:cNvSpPr>
            <a:spLocks noGrp="1"/>
          </p:cNvSpPr>
          <p:nvPr>
            <p:ph type="ctrTitle"/>
          </p:nvPr>
        </p:nvSpPr>
        <p:spPr>
          <a:xfrm>
            <a:off x="2295589" y="1811488"/>
            <a:ext cx="5002486" cy="1220314"/>
          </a:xfrm>
        </p:spPr>
        <p:txBody>
          <a:bodyPr anchor="ctr">
            <a:noAutofit/>
          </a:bodyPr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2295589" y="4254881"/>
            <a:ext cx="39151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1" hasCustomPrompt="1"/>
          </p:nvPr>
        </p:nvSpPr>
        <p:spPr>
          <a:xfrm>
            <a:off x="2295588" y="4568908"/>
            <a:ext cx="39151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26250" y="1511176"/>
            <a:ext cx="1008998" cy="1108434"/>
            <a:chOff x="2701538" y="3730303"/>
            <a:chExt cx="453964" cy="498702"/>
          </a:xfrm>
        </p:grpSpPr>
        <p:sp>
          <p:nvSpPr>
            <p:cNvPr id="6" name="Isosceles Triangle 5"/>
            <p:cNvSpPr/>
            <p:nvPr/>
          </p:nvSpPr>
          <p:spPr>
            <a:xfrm rot="20152799">
              <a:off x="2701538" y="3845160"/>
              <a:ext cx="412657" cy="38384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Isosceles Triangle 13"/>
            <p:cNvSpPr/>
            <p:nvPr/>
          </p:nvSpPr>
          <p:spPr>
            <a:xfrm rot="20152799">
              <a:off x="2803246" y="3730303"/>
              <a:ext cx="352256" cy="329566"/>
            </a:xfrm>
            <a:prstGeom prst="triangle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9324032" y="866417"/>
            <a:ext cx="1176916" cy="35522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Rectangle 2"/>
          <p:cNvSpPr/>
          <p:nvPr/>
        </p:nvSpPr>
        <p:spPr>
          <a:xfrm flipH="1">
            <a:off x="8581434" y="1243575"/>
            <a:ext cx="2560998" cy="4425721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Isosceles Triangle 14"/>
          <p:cNvSpPr/>
          <p:nvPr/>
        </p:nvSpPr>
        <p:spPr>
          <a:xfrm rot="1392862">
            <a:off x="6205491" y="3765329"/>
            <a:ext cx="1113114" cy="921054"/>
          </a:xfrm>
          <a:prstGeom prst="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Isosceles Triangle 15"/>
          <p:cNvSpPr/>
          <p:nvPr/>
        </p:nvSpPr>
        <p:spPr>
          <a:xfrm rot="10214888">
            <a:off x="6459533" y="3404757"/>
            <a:ext cx="859590" cy="809015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7465683" y="2809427"/>
            <a:ext cx="2360134" cy="3276678"/>
          </a:xfrm>
          <a:prstGeom prst="rect">
            <a:avLst/>
          </a:prstGeom>
          <a:blipFill>
            <a:blip r:embed="rId2"/>
            <a:stretch>
              <a:fillRect l="-54458" r="-5387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Rectangle 1"/>
          <p:cNvSpPr/>
          <p:nvPr/>
        </p:nvSpPr>
        <p:spPr>
          <a:xfrm>
            <a:off x="3343839" y="1130300"/>
            <a:ext cx="5449640" cy="51101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Chord 2"/>
          <p:cNvSpPr/>
          <p:nvPr/>
        </p:nvSpPr>
        <p:spPr>
          <a:xfrm rot="6749674">
            <a:off x="5196000" y="4971406"/>
            <a:ext cx="1800000" cy="1800000"/>
          </a:xfrm>
          <a:prstGeom prst="chor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566444" y="2232314"/>
            <a:ext cx="4925761" cy="1148616"/>
          </a:xfrm>
        </p:spPr>
        <p:txBody>
          <a:bodyPr anchor="b">
            <a:normAutofit/>
          </a:bodyPr>
          <a:lstStyle>
            <a:lvl1pPr algn="ctr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idx="1"/>
          </p:nvPr>
        </p:nvSpPr>
        <p:spPr>
          <a:xfrm>
            <a:off x="3566445" y="3380930"/>
            <a:ext cx="4925761" cy="1148616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4509565" y="435005"/>
            <a:ext cx="612851" cy="1222534"/>
          </a:xfrm>
          <a:prstGeom prst="rect">
            <a:avLst/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Isosceles Triangle 4"/>
          <p:cNvSpPr/>
          <p:nvPr/>
        </p:nvSpPr>
        <p:spPr>
          <a:xfrm>
            <a:off x="4688613" y="1263775"/>
            <a:ext cx="266329" cy="273244"/>
          </a:xfrm>
          <a:prstGeom prst="triangl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8CF-08B0-4F4F-AD8E-09C734E193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DE1-DD96-4E8B-AD77-FBBB26EACD50}" type="slidenum">
              <a:rPr lang="zh-CN" altLang="en-US" smtClean="0"/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8CF-08B0-4F4F-AD8E-09C734E193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DE1-DD96-4E8B-AD77-FBBB26EAC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3"/>
          <p:cNvSpPr/>
          <p:nvPr/>
        </p:nvSpPr>
        <p:spPr>
          <a:xfrm>
            <a:off x="1190623" y="905276"/>
            <a:ext cx="9809998" cy="5231999"/>
          </a:xfrm>
          <a:prstGeom prst="rect">
            <a:avLst/>
          </a:prstGeom>
          <a:blipFill>
            <a:blip r:embed="rId2"/>
            <a:srcRect/>
            <a:stretch>
              <a:fillRect t="-12530" b="-1247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Rectangle 2"/>
          <p:cNvSpPr/>
          <p:nvPr/>
        </p:nvSpPr>
        <p:spPr>
          <a:xfrm>
            <a:off x="1190623" y="905276"/>
            <a:ext cx="9791514" cy="5231999"/>
          </a:xfrm>
          <a:prstGeom prst="rect">
            <a:avLst/>
          </a:prstGeom>
          <a:solidFill>
            <a:schemeClr val="accent3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itle 12"/>
          <p:cNvSpPr>
            <a:spLocks noGrp="1"/>
          </p:cNvSpPr>
          <p:nvPr>
            <p:ph type="ctrTitle" hasCustomPrompt="1"/>
          </p:nvPr>
        </p:nvSpPr>
        <p:spPr>
          <a:xfrm>
            <a:off x="3343273" y="2403754"/>
            <a:ext cx="5505452" cy="1628775"/>
          </a:xfrm>
        </p:spPr>
        <p:txBody>
          <a:bodyPr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4805246" y="4639671"/>
            <a:ext cx="254340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805246" y="4331442"/>
            <a:ext cx="2543408" cy="296271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anchor="ctr">
            <a:noAutofit/>
          </a:bodyPr>
          <a:lstStyle>
            <a:lvl1pPr marL="0" indent="0" algn="ctr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8CF-08B0-4F4F-AD8E-09C734E193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DE1-DD96-4E8B-AD77-FBBB26EAC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8CF-08B0-4F4F-AD8E-09C734E193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DE1-DD96-4E8B-AD77-FBBB26EAC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8CF-08B0-4F4F-AD8E-09C734E193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DE1-DD96-4E8B-AD77-FBBB26EAC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8CF-08B0-4F4F-AD8E-09C734E193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DE1-DD96-4E8B-AD77-FBBB26EAC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8CF-08B0-4F4F-AD8E-09C734E193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DE1-DD96-4E8B-AD77-FBBB26EAC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8CF-08B0-4F4F-AD8E-09C734E193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DE1-DD96-4E8B-AD77-FBBB26EAC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8CF-08B0-4F4F-AD8E-09C734E193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DE1-DD96-4E8B-AD77-FBBB26EAC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BB8CF-08B0-4F4F-AD8E-09C734E193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C5DE1-DD96-4E8B-AD77-FBBB26EACD5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heme" Target="../theme/theme2.xml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BB8CF-08B0-4F4F-AD8E-09C734E193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C5DE1-DD96-4E8B-AD77-FBBB26EACD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B1BB8CF-08B0-4F4F-AD8E-09C734E1930B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0C5DE1-DD96-4E8B-AD77-FBBB26EACD5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5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/>
              <a:t>斐波那契堆</a:t>
            </a:r>
            <a:endParaRPr lang="zh-CN" altLang="en-US" sz="600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726412" y="3429000"/>
            <a:ext cx="4360188" cy="296271"/>
          </a:xfrm>
        </p:spPr>
        <p:txBody>
          <a:bodyPr/>
          <a:lstStyle/>
          <a:p>
            <a:r>
              <a:rPr lang="en-US" altLang="zh-CN" sz="2400" dirty="0"/>
              <a:t>202200130048  </a:t>
            </a:r>
            <a:r>
              <a:rPr lang="zh-CN" altLang="en-US" sz="2400" dirty="0"/>
              <a:t>陈静雯</a:t>
            </a:r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7447183" y="2812902"/>
            <a:ext cx="2391508" cy="3332285"/>
          </a:xfrm>
          <a:prstGeom prst="rect">
            <a:avLst/>
          </a:prstGeom>
          <a:solidFill>
            <a:schemeClr val="accent3">
              <a:lumMod val="90000"/>
            </a:schemeClr>
          </a:solidFill>
          <a:ln>
            <a:solidFill>
              <a:schemeClr val="accent3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269875" y="1007110"/>
            <a:ext cx="3656330" cy="2938780"/>
          </a:xfrm>
        </p:spPr>
        <p:txBody>
          <a:bodyPr>
            <a:normAutofit/>
          </a:bodyPr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1</a:t>
            </a:r>
            <a:r>
              <a:rPr lang="zh-CN" altLang="en-US"/>
              <a:t>、将最小结点的每个孩子变为根节点插入到根链表中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2</a:t>
            </a:r>
            <a:r>
              <a:rPr lang="zh-CN" altLang="en-US"/>
              <a:t>、删除最小结点，</a:t>
            </a:r>
            <a:r>
              <a:rPr lang="en-US" altLang="zh-CN"/>
              <a:t>H.min</a:t>
            </a:r>
            <a:r>
              <a:rPr lang="zh-CN" altLang="en-US"/>
              <a:t>顺序右移</a:t>
            </a:r>
            <a:endParaRPr lang="zh-CN" altLang="en-US"/>
          </a:p>
          <a:p>
            <a:pPr marL="0" indent="0" fontAlgn="auto">
              <a:lnSpc>
                <a:spcPct val="150000"/>
              </a:lnSpc>
              <a:buNone/>
            </a:pPr>
            <a:r>
              <a:rPr lang="en-US" altLang="zh-CN"/>
              <a:t>3</a:t>
            </a:r>
            <a:r>
              <a:rPr lang="zh-CN" altLang="en-US"/>
              <a:t>、合并根链表并确定新的</a:t>
            </a:r>
            <a:r>
              <a:rPr lang="en-US" altLang="zh-CN"/>
              <a:t>H.min</a:t>
            </a:r>
            <a:endParaRPr lang="en-US" altLang="zh-CN"/>
          </a:p>
          <a:p>
            <a:pPr marL="0" indent="0" fontAlgn="auto">
              <a:lnSpc>
                <a:spcPct val="150000"/>
              </a:lnSpc>
              <a:buNone/>
            </a:pP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22225" y="0"/>
            <a:ext cx="3689350" cy="7835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3600" dirty="0"/>
              <a:t>抽取最小结点</a:t>
            </a:r>
            <a:endParaRPr lang="zh-CN" altLang="en-US" sz="3600" dirty="0"/>
          </a:p>
        </p:txBody>
      </p:sp>
      <p:sp>
        <p:nvSpPr>
          <p:cNvPr id="56" name="右箭头 55"/>
          <p:cNvSpPr/>
          <p:nvPr/>
        </p:nvSpPr>
        <p:spPr>
          <a:xfrm>
            <a:off x="4615180" y="4837430"/>
            <a:ext cx="789305" cy="362585"/>
          </a:xfrm>
          <a:prstGeom prst="rightArrow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8765540" y="4188460"/>
            <a:ext cx="639445" cy="923925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4312285" y="143510"/>
            <a:ext cx="4152265" cy="3599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highlight>
                  <a:srgbClr val="FFFF00"/>
                </a:highlight>
              </a:rPr>
              <a:t>伪代码</a:t>
            </a:r>
            <a:r>
              <a:rPr lang="en-US" altLang="zh-CN">
                <a:highlight>
                  <a:srgbClr val="FFFF00"/>
                </a:highlight>
              </a:rPr>
              <a:t> pop_min(H)</a:t>
            </a:r>
            <a:endParaRPr lang="en-US" altLang="zh-CN">
              <a:highlight>
                <a:srgbClr val="FFFF00"/>
              </a:highlight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1 z=H.min;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2 if z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≠NULL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3      for z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的每个孩子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4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x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插入根链表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5 	x.parent=NULL;</a:t>
            </a:r>
            <a:endParaRPr lang="en-US" altLang="zh-CN"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6      if z==z.right//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根链表中只有自己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fontAlgn="auto">
              <a:lnSpc>
                <a:spcPct val="150000"/>
              </a:lnSpc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7      	H.min=NULL;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fontAlgn="auto">
              <a:lnSpc>
                <a:spcPct val="150000"/>
              </a:lnSpc>
              <a:buNone/>
            </a:pP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8606155" y="438150"/>
            <a:ext cx="289877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indent="0" fontAlgn="auto">
              <a:lnSpc>
                <a:spcPct val="15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8      else H.min=z.right;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fontAlgn="auto">
              <a:lnSpc>
                <a:spcPct val="15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9        	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把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z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从根链表移除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fontAlgn="auto">
              <a:lnSpc>
                <a:spcPct val="15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10      	</a:t>
            </a:r>
            <a:r>
              <a:rPr lang="en-US" altLang="zh-CN">
                <a:highlight>
                  <a:srgbClr val="FFFF00"/>
                </a:highlight>
                <a:latin typeface="微软雅黑" panose="020B0503020204020204" charset="-122"/>
                <a:ea typeface="微软雅黑" panose="020B0503020204020204" charset="-122"/>
                <a:sym typeface="+mn-ea"/>
              </a:rPr>
              <a:t>consolidate(H)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0" indent="0" fontAlgn="auto">
              <a:lnSpc>
                <a:spcPct val="15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            //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合并根链表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fontAlgn="auto">
              <a:lnSpc>
                <a:spcPct val="15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11    H.n--;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indent="0" fontAlgn="auto">
              <a:lnSpc>
                <a:spcPct val="150000"/>
              </a:lnSpc>
              <a:buNone/>
            </a:pP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12 return z;</a:t>
            </a:r>
            <a:endParaRPr lang="zh-CN" altLang="en-US"/>
          </a:p>
        </p:txBody>
      </p:sp>
      <p:grpSp>
        <p:nvGrpSpPr>
          <p:cNvPr id="94" name="组合 93"/>
          <p:cNvGrpSpPr/>
          <p:nvPr/>
        </p:nvGrpSpPr>
        <p:grpSpPr>
          <a:xfrm>
            <a:off x="153670" y="4078605"/>
            <a:ext cx="4264660" cy="2215515"/>
            <a:chOff x="242" y="6423"/>
            <a:chExt cx="6716" cy="3489"/>
          </a:xfrm>
        </p:grpSpPr>
        <p:grpSp>
          <p:nvGrpSpPr>
            <p:cNvPr id="123" name="组合 122"/>
            <p:cNvGrpSpPr/>
            <p:nvPr/>
          </p:nvGrpSpPr>
          <p:grpSpPr>
            <a:xfrm rot="0">
              <a:off x="3094" y="7198"/>
              <a:ext cx="865" cy="520"/>
              <a:chOff x="1636" y="3234"/>
              <a:chExt cx="1507" cy="927"/>
            </a:xfrm>
          </p:grpSpPr>
          <p:sp>
            <p:nvSpPr>
              <p:cNvPr id="124" name="椭圆 123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</a:t>
                </a:r>
                <a:endParaRPr lang="en-US" altLang="zh-CN" sz="2000"/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 rot="0">
              <a:off x="4594" y="7198"/>
              <a:ext cx="865" cy="520"/>
              <a:chOff x="1636" y="3234"/>
              <a:chExt cx="1507" cy="927"/>
            </a:xfrm>
          </p:grpSpPr>
          <p:sp>
            <p:nvSpPr>
              <p:cNvPr id="127" name="椭圆 12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17</a:t>
                </a:r>
                <a:endParaRPr lang="en-US" altLang="zh-CN" sz="2000"/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 rot="0">
              <a:off x="5678" y="7198"/>
              <a:ext cx="865" cy="520"/>
              <a:chOff x="1636" y="3234"/>
              <a:chExt cx="1507" cy="927"/>
            </a:xfrm>
          </p:grpSpPr>
          <p:sp>
            <p:nvSpPr>
              <p:cNvPr id="130" name="椭圆 129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24</a:t>
                </a:r>
                <a:endParaRPr lang="en-US" altLang="zh-CN" sz="2000"/>
              </a:p>
            </p:txBody>
          </p:sp>
        </p:grpSp>
        <p:cxnSp>
          <p:nvCxnSpPr>
            <p:cNvPr id="133" name="直接连接符 132"/>
            <p:cNvCxnSpPr/>
            <p:nvPr/>
          </p:nvCxnSpPr>
          <p:spPr>
            <a:xfrm flipV="1">
              <a:off x="2685" y="7430"/>
              <a:ext cx="554" cy="4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3792" y="7434"/>
              <a:ext cx="979" cy="2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5292" y="7433"/>
              <a:ext cx="564" cy="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36" name="组合 135"/>
            <p:cNvGrpSpPr/>
            <p:nvPr/>
          </p:nvGrpSpPr>
          <p:grpSpPr>
            <a:xfrm rot="0">
              <a:off x="2375" y="7877"/>
              <a:ext cx="865" cy="520"/>
              <a:chOff x="1636" y="3234"/>
              <a:chExt cx="1507" cy="927"/>
            </a:xfrm>
          </p:grpSpPr>
          <p:sp>
            <p:nvSpPr>
              <p:cNvPr id="137" name="椭圆 13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18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 rot="0">
              <a:off x="3094" y="7877"/>
              <a:ext cx="865" cy="520"/>
              <a:chOff x="1636" y="3234"/>
              <a:chExt cx="1507" cy="927"/>
            </a:xfrm>
          </p:grpSpPr>
          <p:sp>
            <p:nvSpPr>
              <p:cNvPr id="140" name="椭圆 139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52</a:t>
                </a:r>
                <a:endParaRPr lang="en-US" altLang="zh-CN" sz="2000"/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 rot="0">
              <a:off x="3792" y="7877"/>
              <a:ext cx="864" cy="520"/>
              <a:chOff x="5290" y="3927"/>
              <a:chExt cx="1100" cy="650"/>
            </a:xfrm>
          </p:grpSpPr>
          <p:sp>
            <p:nvSpPr>
              <p:cNvPr id="143" name="椭圆 142"/>
              <p:cNvSpPr/>
              <p:nvPr/>
            </p:nvSpPr>
            <p:spPr>
              <a:xfrm>
                <a:off x="5504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5290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38</a:t>
                </a:r>
                <a:endParaRPr lang="en-US" altLang="zh-CN" sz="2000"/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 rot="0">
              <a:off x="4594" y="7877"/>
              <a:ext cx="864" cy="520"/>
              <a:chOff x="6311" y="3927"/>
              <a:chExt cx="1100" cy="650"/>
            </a:xfrm>
          </p:grpSpPr>
          <p:sp>
            <p:nvSpPr>
              <p:cNvPr id="146" name="椭圆 145"/>
              <p:cNvSpPr/>
              <p:nvPr/>
            </p:nvSpPr>
            <p:spPr>
              <a:xfrm>
                <a:off x="6525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6311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30</a:t>
                </a:r>
                <a:endParaRPr lang="en-US" altLang="zh-CN" sz="2000"/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 rot="0">
              <a:off x="5310" y="7853"/>
              <a:ext cx="784" cy="544"/>
              <a:chOff x="1636" y="3191"/>
              <a:chExt cx="1366" cy="970"/>
            </a:xfrm>
          </p:grpSpPr>
          <p:sp>
            <p:nvSpPr>
              <p:cNvPr id="152" name="椭圆 15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1636" y="3191"/>
                <a:ext cx="1366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26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 rot="0">
              <a:off x="6094" y="7877"/>
              <a:ext cx="865" cy="520"/>
              <a:chOff x="1636" y="3234"/>
              <a:chExt cx="1507" cy="927"/>
            </a:xfrm>
          </p:grpSpPr>
          <p:sp>
            <p:nvSpPr>
              <p:cNvPr id="155" name="椭圆 154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46</a:t>
                </a:r>
                <a:endParaRPr lang="en-US" altLang="zh-CN" sz="2000"/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 rot="0">
              <a:off x="2371" y="8556"/>
              <a:ext cx="865" cy="520"/>
              <a:chOff x="1636" y="3234"/>
              <a:chExt cx="1507" cy="927"/>
            </a:xfrm>
          </p:grpSpPr>
          <p:sp>
            <p:nvSpPr>
              <p:cNvPr id="158" name="椭圆 157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文本框 158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39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 rot="0">
              <a:off x="5310" y="8556"/>
              <a:ext cx="865" cy="520"/>
              <a:chOff x="1636" y="3234"/>
              <a:chExt cx="1507" cy="927"/>
            </a:xfrm>
          </p:grpSpPr>
          <p:sp>
            <p:nvSpPr>
              <p:cNvPr id="161" name="椭圆 160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35</a:t>
                </a:r>
                <a:endParaRPr lang="en-US" altLang="zh-CN" sz="2000"/>
              </a:p>
            </p:txBody>
          </p:sp>
        </p:grpSp>
        <p:cxnSp>
          <p:nvCxnSpPr>
            <p:cNvPr id="163" name="直接连接符 162"/>
            <p:cNvCxnSpPr>
              <a:stCxn id="138" idx="0"/>
            </p:cNvCxnSpPr>
            <p:nvPr/>
          </p:nvCxnSpPr>
          <p:spPr>
            <a:xfrm flipV="1">
              <a:off x="2808" y="7618"/>
              <a:ext cx="518" cy="25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141" idx="0"/>
              <a:endCxn id="124" idx="4"/>
            </p:cNvCxnSpPr>
            <p:nvPr/>
          </p:nvCxnSpPr>
          <p:spPr>
            <a:xfrm flipV="1">
              <a:off x="3527" y="7717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144" idx="0"/>
            </p:cNvCxnSpPr>
            <p:nvPr/>
          </p:nvCxnSpPr>
          <p:spPr>
            <a:xfrm flipH="1" flipV="1">
              <a:off x="3735" y="7631"/>
              <a:ext cx="489" cy="24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59" idx="0"/>
              <a:endCxn id="137" idx="4"/>
            </p:cNvCxnSpPr>
            <p:nvPr/>
          </p:nvCxnSpPr>
          <p:spPr>
            <a:xfrm flipV="1">
              <a:off x="2804" y="8397"/>
              <a:ext cx="5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stCxn id="147" idx="0"/>
              <a:endCxn id="127" idx="4"/>
            </p:cNvCxnSpPr>
            <p:nvPr/>
          </p:nvCxnSpPr>
          <p:spPr>
            <a:xfrm flipV="1">
              <a:off x="5027" y="7717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53" idx="0"/>
              <a:endCxn id="130" idx="3"/>
            </p:cNvCxnSpPr>
            <p:nvPr/>
          </p:nvCxnSpPr>
          <p:spPr>
            <a:xfrm flipV="1">
              <a:off x="5783" y="7642"/>
              <a:ext cx="140" cy="21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56" idx="0"/>
              <a:endCxn id="130" idx="5"/>
            </p:cNvCxnSpPr>
            <p:nvPr/>
          </p:nvCxnSpPr>
          <p:spPr>
            <a:xfrm flipH="1" flipV="1">
              <a:off x="6298" y="7641"/>
              <a:ext cx="229" cy="23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62" idx="0"/>
              <a:endCxn id="152" idx="4"/>
            </p:cNvCxnSpPr>
            <p:nvPr/>
          </p:nvCxnSpPr>
          <p:spPr>
            <a:xfrm flipV="1">
              <a:off x="5743" y="8397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>
              <a:endCxn id="125" idx="0"/>
            </p:cNvCxnSpPr>
            <p:nvPr/>
          </p:nvCxnSpPr>
          <p:spPr>
            <a:xfrm>
              <a:off x="3519" y="6833"/>
              <a:ext cx="8" cy="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2" name="文本框 171"/>
            <p:cNvSpPr txBox="1"/>
            <p:nvPr/>
          </p:nvSpPr>
          <p:spPr>
            <a:xfrm>
              <a:off x="2996" y="6423"/>
              <a:ext cx="12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H.min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3098" y="9332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（</a:t>
              </a:r>
              <a:r>
                <a:rPr lang="en-US" altLang="zh-CN"/>
                <a:t>a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3924" y="8557"/>
              <a:ext cx="595" cy="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3735" y="8557"/>
              <a:ext cx="972" cy="4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41</a:t>
              </a:r>
              <a:endParaRPr lang="en-US" altLang="zh-CN" sz="2000"/>
            </a:p>
          </p:txBody>
        </p:sp>
        <p:cxnSp>
          <p:nvCxnSpPr>
            <p:cNvPr id="77" name="直接连接符 76"/>
            <p:cNvCxnSpPr/>
            <p:nvPr/>
          </p:nvCxnSpPr>
          <p:spPr>
            <a:xfrm flipV="1">
              <a:off x="4221" y="8379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84" name="组合 83"/>
            <p:cNvGrpSpPr/>
            <p:nvPr/>
          </p:nvGrpSpPr>
          <p:grpSpPr>
            <a:xfrm rot="0">
              <a:off x="2126" y="7159"/>
              <a:ext cx="942" cy="558"/>
              <a:chOff x="1636" y="3234"/>
              <a:chExt cx="1507" cy="927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文本框 85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21</a:t>
                </a:r>
                <a:endParaRPr lang="en-US" altLang="zh-CN" sz="2000"/>
              </a:p>
            </p:txBody>
          </p:sp>
        </p:grpSp>
        <p:grpSp>
          <p:nvGrpSpPr>
            <p:cNvPr id="87" name="组合 86"/>
            <p:cNvGrpSpPr/>
            <p:nvPr/>
          </p:nvGrpSpPr>
          <p:grpSpPr>
            <a:xfrm rot="0">
              <a:off x="1184" y="7159"/>
              <a:ext cx="942" cy="558"/>
              <a:chOff x="1636" y="3234"/>
              <a:chExt cx="1507" cy="927"/>
            </a:xfrm>
          </p:grpSpPr>
          <p:sp>
            <p:nvSpPr>
              <p:cNvPr id="88" name="椭圆 87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文本框 88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7</a:t>
                </a:r>
                <a:endParaRPr lang="en-US" altLang="zh-CN" sz="2000"/>
              </a:p>
            </p:txBody>
          </p:sp>
        </p:grpSp>
        <p:cxnSp>
          <p:nvCxnSpPr>
            <p:cNvPr id="105" name="直接连接符 104"/>
            <p:cNvCxnSpPr/>
            <p:nvPr/>
          </p:nvCxnSpPr>
          <p:spPr>
            <a:xfrm flipV="1">
              <a:off x="1944" y="7407"/>
              <a:ext cx="367" cy="3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0" name="组合 89"/>
            <p:cNvGrpSpPr/>
            <p:nvPr/>
          </p:nvGrpSpPr>
          <p:grpSpPr>
            <a:xfrm rot="0">
              <a:off x="242" y="7175"/>
              <a:ext cx="942" cy="558"/>
              <a:chOff x="1636" y="3234"/>
              <a:chExt cx="1507" cy="927"/>
            </a:xfrm>
          </p:grpSpPr>
          <p:sp>
            <p:nvSpPr>
              <p:cNvPr id="91" name="椭圆 90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文本框 91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23</a:t>
                </a:r>
                <a:endParaRPr lang="en-US" altLang="zh-CN" sz="2000"/>
              </a:p>
            </p:txBody>
          </p:sp>
        </p:grpSp>
        <p:cxnSp>
          <p:nvCxnSpPr>
            <p:cNvPr id="93" name="直接连接符 92"/>
            <p:cNvCxnSpPr/>
            <p:nvPr/>
          </p:nvCxnSpPr>
          <p:spPr>
            <a:xfrm flipV="1">
              <a:off x="1002" y="7423"/>
              <a:ext cx="367" cy="3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08" name="组合 107"/>
          <p:cNvGrpSpPr/>
          <p:nvPr/>
        </p:nvGrpSpPr>
        <p:grpSpPr>
          <a:xfrm>
            <a:off x="5641340" y="4188460"/>
            <a:ext cx="5229860" cy="2106930"/>
            <a:chOff x="8884" y="6596"/>
            <a:chExt cx="8236" cy="3318"/>
          </a:xfrm>
        </p:grpSpPr>
        <p:grpSp>
          <p:nvGrpSpPr>
            <p:cNvPr id="9" name="组合 8"/>
            <p:cNvGrpSpPr/>
            <p:nvPr/>
          </p:nvGrpSpPr>
          <p:grpSpPr>
            <a:xfrm rot="0">
              <a:off x="14756" y="7371"/>
              <a:ext cx="865" cy="520"/>
              <a:chOff x="1636" y="3234"/>
              <a:chExt cx="1507" cy="92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17</a:t>
                </a:r>
                <a:endParaRPr lang="en-US" altLang="zh-CN" sz="200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15840" y="7371"/>
              <a:ext cx="865" cy="520"/>
              <a:chOff x="1636" y="3234"/>
              <a:chExt cx="1507" cy="92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24</a:t>
                </a:r>
                <a:endParaRPr lang="en-US" altLang="zh-CN" sz="2000"/>
              </a:p>
            </p:txBody>
          </p:sp>
        </p:grpSp>
        <p:cxnSp>
          <p:nvCxnSpPr>
            <p:cNvPr id="16" name="直接连接符 15"/>
            <p:cNvCxnSpPr/>
            <p:nvPr/>
          </p:nvCxnSpPr>
          <p:spPr>
            <a:xfrm flipV="1">
              <a:off x="11573" y="7585"/>
              <a:ext cx="296" cy="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14589" y="7601"/>
              <a:ext cx="344" cy="8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5454" y="7606"/>
              <a:ext cx="564" cy="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 rot="0">
              <a:off x="11710" y="7350"/>
              <a:ext cx="865" cy="520"/>
              <a:chOff x="1636" y="3234"/>
              <a:chExt cx="1507" cy="927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18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组合 22"/>
            <p:cNvGrpSpPr/>
            <p:nvPr/>
          </p:nvGrpSpPr>
          <p:grpSpPr>
            <a:xfrm rot="0">
              <a:off x="12340" y="7349"/>
              <a:ext cx="865" cy="520"/>
              <a:chOff x="1636" y="3234"/>
              <a:chExt cx="1507" cy="927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52</a:t>
                </a:r>
                <a:endParaRPr lang="en-US" altLang="zh-CN" sz="2000"/>
              </a:p>
            </p:txBody>
          </p:sp>
        </p:grpSp>
        <p:grpSp>
          <p:nvGrpSpPr>
            <p:cNvPr id="26" name="组合 25"/>
            <p:cNvGrpSpPr/>
            <p:nvPr/>
          </p:nvGrpSpPr>
          <p:grpSpPr>
            <a:xfrm rot="0">
              <a:off x="13024" y="7350"/>
              <a:ext cx="864" cy="520"/>
              <a:chOff x="5290" y="3927"/>
              <a:chExt cx="1100" cy="650"/>
            </a:xfrm>
          </p:grpSpPr>
          <p:sp>
            <p:nvSpPr>
              <p:cNvPr id="27" name="椭圆 26"/>
              <p:cNvSpPr/>
              <p:nvPr/>
            </p:nvSpPr>
            <p:spPr>
              <a:xfrm>
                <a:off x="5504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5290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38</a:t>
                </a:r>
                <a:endParaRPr lang="en-US" altLang="zh-CN" sz="2000"/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 rot="0">
              <a:off x="14756" y="8050"/>
              <a:ext cx="864" cy="520"/>
              <a:chOff x="6311" y="3927"/>
              <a:chExt cx="1100" cy="65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6525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311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30</a:t>
                </a:r>
                <a:endParaRPr lang="en-US" altLang="zh-CN" sz="200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0">
              <a:off x="15472" y="8043"/>
              <a:ext cx="784" cy="527"/>
              <a:chOff x="1636" y="3221"/>
              <a:chExt cx="1366" cy="94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1636" y="3221"/>
                <a:ext cx="1366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26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5" name="组合 34"/>
            <p:cNvGrpSpPr/>
            <p:nvPr/>
          </p:nvGrpSpPr>
          <p:grpSpPr>
            <a:xfrm rot="0">
              <a:off x="16256" y="8050"/>
              <a:ext cx="865" cy="520"/>
              <a:chOff x="1636" y="3234"/>
              <a:chExt cx="1507" cy="927"/>
            </a:xfrm>
          </p:grpSpPr>
          <p:sp>
            <p:nvSpPr>
              <p:cNvPr id="36" name="椭圆 3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46</a:t>
                </a:r>
                <a:endParaRPr lang="en-US" altLang="zh-CN" sz="2000"/>
              </a:p>
            </p:txBody>
          </p:sp>
        </p:grpSp>
        <p:grpSp>
          <p:nvGrpSpPr>
            <p:cNvPr id="38" name="组合 37"/>
            <p:cNvGrpSpPr/>
            <p:nvPr/>
          </p:nvGrpSpPr>
          <p:grpSpPr>
            <a:xfrm rot="0">
              <a:off x="11706" y="8029"/>
              <a:ext cx="865" cy="520"/>
              <a:chOff x="1636" y="3234"/>
              <a:chExt cx="1507" cy="92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39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 rot="0">
              <a:off x="15472" y="8729"/>
              <a:ext cx="865" cy="520"/>
              <a:chOff x="1636" y="3234"/>
              <a:chExt cx="1507" cy="927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35</a:t>
                </a:r>
                <a:endParaRPr lang="en-US" altLang="zh-CN" sz="2000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 flipV="1">
              <a:off x="12139" y="7870"/>
              <a:ext cx="5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15189" y="7890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15864" y="7815"/>
              <a:ext cx="221" cy="22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 flipV="1">
              <a:off x="16460" y="7814"/>
              <a:ext cx="229" cy="23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15905" y="8570"/>
              <a:ext cx="0" cy="15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2430" y="7614"/>
              <a:ext cx="67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>
              <a:off x="13054" y="7614"/>
              <a:ext cx="135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13189" y="9334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（</a:t>
              </a:r>
              <a:r>
                <a:rPr lang="en-US" altLang="zh-CN"/>
                <a:t>b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sp>
          <p:nvSpPr>
            <p:cNvPr id="59" name="椭圆 58"/>
            <p:cNvSpPr/>
            <p:nvPr/>
          </p:nvSpPr>
          <p:spPr>
            <a:xfrm>
              <a:off x="14057" y="7371"/>
              <a:ext cx="529" cy="520"/>
            </a:xfrm>
            <a:prstGeom prst="ellipse">
              <a:avLst/>
            </a:prstGeom>
            <a:noFill/>
            <a:ln>
              <a:solidFill>
                <a:schemeClr val="accent1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3889" y="7371"/>
              <a:ext cx="865" cy="3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3</a:t>
              </a:r>
              <a:endParaRPr lang="en-US" altLang="zh-CN" sz="2000"/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13701" y="7617"/>
              <a:ext cx="358" cy="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4" name="直接箭头连接符 63"/>
            <p:cNvCxnSpPr/>
            <p:nvPr/>
          </p:nvCxnSpPr>
          <p:spPr>
            <a:xfrm>
              <a:off x="15199" y="7006"/>
              <a:ext cx="8" cy="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4754" y="6596"/>
              <a:ext cx="133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H.min</a:t>
              </a:r>
              <a:endParaRPr lang="en-US" altLang="zh-CN"/>
            </a:p>
          </p:txBody>
        </p:sp>
        <p:cxnSp>
          <p:nvCxnSpPr>
            <p:cNvPr id="67" name="直接箭头连接符 66"/>
            <p:cNvCxnSpPr/>
            <p:nvPr/>
          </p:nvCxnSpPr>
          <p:spPr>
            <a:xfrm>
              <a:off x="14322" y="7006"/>
              <a:ext cx="8" cy="364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13643" y="6596"/>
              <a:ext cx="12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2">
                      <a:lumMod val="75000"/>
                    </a:schemeClr>
                  </a:solidFill>
                </a:rPr>
                <a:t>H.min</a:t>
              </a:r>
              <a:endParaRPr lang="en-US" altLang="zh-CN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69" name="右箭头 68"/>
            <p:cNvSpPr/>
            <p:nvPr/>
          </p:nvSpPr>
          <p:spPr>
            <a:xfrm>
              <a:off x="14689" y="7006"/>
              <a:ext cx="244" cy="217"/>
            </a:xfrm>
            <a:prstGeom prst="rightArrow">
              <a:avLst/>
            </a:prstGeom>
            <a:noFill/>
            <a:ln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0" name="椭圆 79"/>
            <p:cNvSpPr/>
            <p:nvPr/>
          </p:nvSpPr>
          <p:spPr>
            <a:xfrm>
              <a:off x="13213" y="8030"/>
              <a:ext cx="595" cy="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81" name="文本框 80"/>
            <p:cNvSpPr txBox="1"/>
            <p:nvPr/>
          </p:nvSpPr>
          <p:spPr>
            <a:xfrm>
              <a:off x="13024" y="8030"/>
              <a:ext cx="972" cy="4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41</a:t>
              </a:r>
              <a:endParaRPr lang="en-US" altLang="zh-CN" sz="2000"/>
            </a:p>
          </p:txBody>
        </p:sp>
        <p:cxnSp>
          <p:nvCxnSpPr>
            <p:cNvPr id="82" name="直接连接符 81"/>
            <p:cNvCxnSpPr/>
            <p:nvPr/>
          </p:nvCxnSpPr>
          <p:spPr>
            <a:xfrm flipV="1">
              <a:off x="13510" y="7852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95" name="组合 94"/>
            <p:cNvGrpSpPr/>
            <p:nvPr/>
          </p:nvGrpSpPr>
          <p:grpSpPr>
            <a:xfrm rot="0">
              <a:off x="10768" y="7319"/>
              <a:ext cx="942" cy="558"/>
              <a:chOff x="1636" y="3234"/>
              <a:chExt cx="1507" cy="927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21</a:t>
                </a:r>
                <a:endParaRPr lang="en-US" altLang="zh-CN" sz="2000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 rot="0">
              <a:off x="9826" y="7316"/>
              <a:ext cx="942" cy="558"/>
              <a:chOff x="1636" y="3234"/>
              <a:chExt cx="1507" cy="927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7</a:t>
                </a:r>
                <a:endParaRPr lang="en-US" altLang="zh-CN" sz="2000"/>
              </a:p>
            </p:txBody>
          </p:sp>
        </p:grpSp>
        <p:cxnSp>
          <p:nvCxnSpPr>
            <p:cNvPr id="101" name="直接连接符 100"/>
            <p:cNvCxnSpPr/>
            <p:nvPr/>
          </p:nvCxnSpPr>
          <p:spPr>
            <a:xfrm flipV="1">
              <a:off x="10586" y="7564"/>
              <a:ext cx="367" cy="3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02" name="组合 101"/>
            <p:cNvGrpSpPr/>
            <p:nvPr/>
          </p:nvGrpSpPr>
          <p:grpSpPr>
            <a:xfrm rot="0">
              <a:off x="8884" y="7332"/>
              <a:ext cx="942" cy="558"/>
              <a:chOff x="1636" y="3234"/>
              <a:chExt cx="1507" cy="927"/>
            </a:xfrm>
          </p:grpSpPr>
          <p:sp>
            <p:nvSpPr>
              <p:cNvPr id="103" name="椭圆 10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4" name="文本框 103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23</a:t>
                </a:r>
                <a:endParaRPr lang="en-US" altLang="zh-CN" sz="2000"/>
              </a:p>
            </p:txBody>
          </p:sp>
        </p:grpSp>
        <p:cxnSp>
          <p:nvCxnSpPr>
            <p:cNvPr id="106" name="直接连接符 105"/>
            <p:cNvCxnSpPr/>
            <p:nvPr/>
          </p:nvCxnSpPr>
          <p:spPr>
            <a:xfrm flipV="1">
              <a:off x="9644" y="7580"/>
              <a:ext cx="367" cy="3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2" name="文本框 1"/>
          <p:cNvSpPr txBox="1"/>
          <p:nvPr/>
        </p:nvSpPr>
        <p:spPr>
          <a:xfrm>
            <a:off x="5267960" y="4121785"/>
            <a:ext cx="4064000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030720" y="1483360"/>
            <a:ext cx="1258570" cy="3524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O(D(n))</a:t>
            </a:r>
            <a:endParaRPr lang="en-US" altLang="zh-CN">
              <a:solidFill>
                <a:schemeClr val="accent1"/>
              </a:solidFill>
            </a:endParaRPr>
          </a:p>
        </p:txBody>
      </p:sp>
      <p:cxnSp>
        <p:nvCxnSpPr>
          <p:cNvPr id="6" name="曲线连接符 5"/>
          <p:cNvCxnSpPr/>
          <p:nvPr/>
        </p:nvCxnSpPr>
        <p:spPr>
          <a:xfrm rot="5400000">
            <a:off x="10401300" y="1898650"/>
            <a:ext cx="1443355" cy="92456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0165080" y="3082925"/>
            <a:ext cx="1725295" cy="457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accent1"/>
                </a:solidFill>
              </a:rPr>
              <a:t>O(D(n)+t(H))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540125" y="0"/>
            <a:ext cx="7169785" cy="1485265"/>
          </a:xfrm>
        </p:spPr>
        <p:txBody>
          <a:bodyPr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）在根链表中找到两个度数相同的根</a:t>
            </a:r>
            <a:r>
              <a:rPr lang="en-US" altLang="zh-CN"/>
              <a:t>x</a:t>
            </a:r>
            <a:r>
              <a:rPr lang="zh-CN" altLang="en-US"/>
              <a:t>、</a:t>
            </a:r>
            <a:r>
              <a:rPr lang="en-US" altLang="zh-CN"/>
              <a:t>y</a:t>
            </a:r>
            <a:r>
              <a:rPr lang="zh-CN" altLang="en-US"/>
              <a:t>，设</a:t>
            </a:r>
            <a:r>
              <a:rPr lang="en-US" altLang="zh-CN"/>
              <a:t>x</a:t>
            </a:r>
            <a:r>
              <a:rPr lang="zh-CN" altLang="en-US"/>
              <a:t>为</a:t>
            </a:r>
            <a:r>
              <a:rPr lang="en-US" altLang="zh-CN"/>
              <a:t>key</a:t>
            </a:r>
            <a:r>
              <a:rPr lang="zh-CN" altLang="en-US"/>
              <a:t>值小的结点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）将</a:t>
            </a:r>
            <a:r>
              <a:rPr lang="en-US" altLang="zh-CN"/>
              <a:t>y</a:t>
            </a:r>
            <a:r>
              <a:rPr lang="zh-CN" altLang="en-US"/>
              <a:t>链接到</a:t>
            </a:r>
            <a:r>
              <a:rPr lang="en-US" altLang="zh-CN"/>
              <a:t>x</a:t>
            </a:r>
            <a:r>
              <a:rPr lang="zh-CN" altLang="en-US"/>
              <a:t>：从根链表中移除</a:t>
            </a:r>
            <a:r>
              <a:rPr lang="en-US" altLang="zh-CN"/>
              <a:t>y</a:t>
            </a:r>
            <a:r>
              <a:rPr lang="zh-CN" altLang="en-US"/>
              <a:t>结点，将</a:t>
            </a:r>
            <a:r>
              <a:rPr lang="en-US" altLang="zh-CN"/>
              <a:t>y</a:t>
            </a:r>
            <a:r>
              <a:rPr lang="zh-CN" altLang="en-US"/>
              <a:t>变成</a:t>
            </a:r>
            <a:r>
              <a:rPr lang="en-US" altLang="zh-CN"/>
              <a:t>x</a:t>
            </a:r>
            <a:r>
              <a:rPr lang="zh-CN" altLang="en-US"/>
              <a:t>的孩子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      </a:t>
            </a:r>
            <a:r>
              <a:rPr lang="zh-CN" altLang="en-US"/>
              <a:t>重复以上两步直到根链表中没有度数相同的结点为止</a:t>
            </a: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0" y="0"/>
            <a:ext cx="3424555" cy="79121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dirty="0"/>
              <a:t>合并</a:t>
            </a:r>
            <a:r>
              <a:rPr lang="zh-CN" sz="4000" dirty="0"/>
              <a:t>根链表</a:t>
            </a:r>
            <a:endParaRPr lang="zh-CN" sz="4000" dirty="0"/>
          </a:p>
        </p:txBody>
      </p:sp>
      <p:grpSp>
        <p:nvGrpSpPr>
          <p:cNvPr id="313" name="组合 312"/>
          <p:cNvGrpSpPr/>
          <p:nvPr/>
        </p:nvGrpSpPr>
        <p:grpSpPr>
          <a:xfrm>
            <a:off x="1391285" y="4125595"/>
            <a:ext cx="3571240" cy="2298700"/>
            <a:chOff x="2191" y="6497"/>
            <a:chExt cx="5624" cy="3620"/>
          </a:xfrm>
        </p:grpSpPr>
        <p:grpSp>
          <p:nvGrpSpPr>
            <p:cNvPr id="92" name="组合 91"/>
            <p:cNvGrpSpPr/>
            <p:nvPr/>
          </p:nvGrpSpPr>
          <p:grpSpPr>
            <a:xfrm rot="0">
              <a:off x="4536" y="6962"/>
              <a:ext cx="2137" cy="508"/>
              <a:chOff x="2851" y="2066"/>
              <a:chExt cx="2137" cy="508"/>
            </a:xfrm>
          </p:grpSpPr>
          <p:sp>
            <p:nvSpPr>
              <p:cNvPr id="93" name="矩形 92"/>
              <p:cNvSpPr/>
              <p:nvPr/>
            </p:nvSpPr>
            <p:spPr>
              <a:xfrm>
                <a:off x="2851" y="2066"/>
                <a:ext cx="1069" cy="5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4" name="直接连接符 93"/>
              <p:cNvCxnSpPr>
                <a:stCxn id="93" idx="0"/>
                <a:endCxn id="93" idx="2"/>
              </p:cNvCxnSpPr>
              <p:nvPr/>
            </p:nvCxnSpPr>
            <p:spPr>
              <a:xfrm>
                <a:off x="3386" y="2066"/>
                <a:ext cx="0" cy="50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95" name="矩形 94"/>
              <p:cNvSpPr/>
              <p:nvPr/>
            </p:nvSpPr>
            <p:spPr>
              <a:xfrm>
                <a:off x="3920" y="2066"/>
                <a:ext cx="1069" cy="5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6" name="直接连接符 95"/>
              <p:cNvCxnSpPr>
                <a:stCxn id="95" idx="0"/>
                <a:endCxn id="95" idx="2"/>
              </p:cNvCxnSpPr>
              <p:nvPr/>
            </p:nvCxnSpPr>
            <p:spPr>
              <a:xfrm>
                <a:off x="4455" y="2066"/>
                <a:ext cx="0" cy="5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sp>
          <p:nvSpPr>
            <p:cNvPr id="97" name="文本框 96"/>
            <p:cNvSpPr txBox="1"/>
            <p:nvPr/>
          </p:nvSpPr>
          <p:spPr>
            <a:xfrm>
              <a:off x="4486" y="6497"/>
              <a:ext cx="2482" cy="4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0    1   2    3</a:t>
              </a:r>
              <a:endParaRPr lang="en-US" altLang="zh-CN"/>
            </a:p>
          </p:txBody>
        </p:sp>
        <p:grpSp>
          <p:nvGrpSpPr>
            <p:cNvPr id="98" name="组合 97"/>
            <p:cNvGrpSpPr/>
            <p:nvPr/>
          </p:nvGrpSpPr>
          <p:grpSpPr>
            <a:xfrm rot="0">
              <a:off x="2605" y="7992"/>
              <a:ext cx="865" cy="520"/>
              <a:chOff x="1636" y="3234"/>
              <a:chExt cx="1507" cy="927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7</a:t>
                </a:r>
                <a:endParaRPr lang="en-US" altLang="zh-CN" sz="2000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 rot="0">
              <a:off x="2964" y="8664"/>
              <a:ext cx="865" cy="520"/>
              <a:chOff x="1636" y="3234"/>
              <a:chExt cx="1507" cy="927"/>
            </a:xfrm>
          </p:grpSpPr>
          <p:sp>
            <p:nvSpPr>
              <p:cNvPr id="102" name="椭圆 10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23</a:t>
                </a:r>
                <a:endParaRPr lang="en-US" altLang="zh-CN" sz="2000"/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 rot="0">
              <a:off x="2267" y="8672"/>
              <a:ext cx="865" cy="520"/>
              <a:chOff x="1636" y="3234"/>
              <a:chExt cx="1507" cy="927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17</a:t>
                </a:r>
                <a:endParaRPr lang="en-US" altLang="zh-CN" sz="2000"/>
              </a:p>
            </p:txBody>
          </p:sp>
        </p:grpSp>
        <p:grpSp>
          <p:nvGrpSpPr>
            <p:cNvPr id="107" name="组合 106"/>
            <p:cNvGrpSpPr/>
            <p:nvPr/>
          </p:nvGrpSpPr>
          <p:grpSpPr>
            <a:xfrm rot="0">
              <a:off x="6535" y="8011"/>
              <a:ext cx="865" cy="520"/>
              <a:chOff x="1636" y="3234"/>
              <a:chExt cx="1507" cy="927"/>
            </a:xfrm>
          </p:grpSpPr>
          <p:sp>
            <p:nvSpPr>
              <p:cNvPr id="108" name="椭圆 107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9" name="文本框 108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24</a:t>
                </a:r>
                <a:endParaRPr lang="en-US" altLang="zh-CN" sz="2000"/>
              </a:p>
            </p:txBody>
          </p:sp>
        </p:grpSp>
        <p:cxnSp>
          <p:nvCxnSpPr>
            <p:cNvPr id="110" name="直接连接符 109"/>
            <p:cNvCxnSpPr/>
            <p:nvPr/>
          </p:nvCxnSpPr>
          <p:spPr>
            <a:xfrm flipH="1" flipV="1">
              <a:off x="3225" y="8436"/>
              <a:ext cx="172" cy="23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连接符 110"/>
            <p:cNvCxnSpPr/>
            <p:nvPr/>
          </p:nvCxnSpPr>
          <p:spPr>
            <a:xfrm>
              <a:off x="3277" y="8251"/>
              <a:ext cx="993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3" name="直接连接符 112"/>
            <p:cNvCxnSpPr/>
            <p:nvPr/>
          </p:nvCxnSpPr>
          <p:spPr>
            <a:xfrm>
              <a:off x="6149" y="8246"/>
              <a:ext cx="564" cy="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14" name="组合 113"/>
            <p:cNvGrpSpPr/>
            <p:nvPr/>
          </p:nvGrpSpPr>
          <p:grpSpPr>
            <a:xfrm rot="0">
              <a:off x="4110" y="8011"/>
              <a:ext cx="865" cy="520"/>
              <a:chOff x="1636" y="3234"/>
              <a:chExt cx="1507" cy="927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文本框 115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18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3" name="组合 122"/>
            <p:cNvGrpSpPr/>
            <p:nvPr/>
          </p:nvGrpSpPr>
          <p:grpSpPr>
            <a:xfrm rot="0">
              <a:off x="4740" y="8010"/>
              <a:ext cx="865" cy="520"/>
              <a:chOff x="1636" y="3234"/>
              <a:chExt cx="1507" cy="927"/>
            </a:xfrm>
          </p:grpSpPr>
          <p:sp>
            <p:nvSpPr>
              <p:cNvPr id="124" name="椭圆 123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52</a:t>
                </a:r>
                <a:endParaRPr lang="en-US" altLang="zh-CN" sz="2000"/>
              </a:p>
            </p:txBody>
          </p:sp>
        </p:grpSp>
        <p:grpSp>
          <p:nvGrpSpPr>
            <p:cNvPr id="149" name="组合 148"/>
            <p:cNvGrpSpPr/>
            <p:nvPr/>
          </p:nvGrpSpPr>
          <p:grpSpPr>
            <a:xfrm rot="0">
              <a:off x="5424" y="8011"/>
              <a:ext cx="864" cy="520"/>
              <a:chOff x="5290" y="3927"/>
              <a:chExt cx="1100" cy="650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5504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3" name="文本框 162"/>
              <p:cNvSpPr txBox="1"/>
              <p:nvPr/>
            </p:nvSpPr>
            <p:spPr>
              <a:xfrm>
                <a:off x="5290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38</a:t>
                </a:r>
                <a:endParaRPr lang="en-US" altLang="zh-CN" sz="2000"/>
              </a:p>
            </p:txBody>
          </p:sp>
        </p:grpSp>
        <p:grpSp>
          <p:nvGrpSpPr>
            <p:cNvPr id="164" name="组合 163"/>
            <p:cNvGrpSpPr/>
            <p:nvPr/>
          </p:nvGrpSpPr>
          <p:grpSpPr>
            <a:xfrm rot="0">
              <a:off x="2267" y="9351"/>
              <a:ext cx="864" cy="520"/>
              <a:chOff x="6311" y="3927"/>
              <a:chExt cx="1100" cy="650"/>
            </a:xfrm>
          </p:grpSpPr>
          <p:sp>
            <p:nvSpPr>
              <p:cNvPr id="165" name="椭圆 164"/>
              <p:cNvSpPr/>
              <p:nvPr/>
            </p:nvSpPr>
            <p:spPr>
              <a:xfrm>
                <a:off x="6525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71" name="文本框 170"/>
              <p:cNvSpPr txBox="1"/>
              <p:nvPr/>
            </p:nvSpPr>
            <p:spPr>
              <a:xfrm>
                <a:off x="6311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30</a:t>
                </a:r>
                <a:endParaRPr lang="en-US" altLang="zh-CN" sz="2000"/>
              </a:p>
            </p:txBody>
          </p:sp>
        </p:grpSp>
        <p:grpSp>
          <p:nvGrpSpPr>
            <p:cNvPr id="172" name="组合 171"/>
            <p:cNvGrpSpPr/>
            <p:nvPr/>
          </p:nvGrpSpPr>
          <p:grpSpPr>
            <a:xfrm rot="0">
              <a:off x="6167" y="8683"/>
              <a:ext cx="784" cy="527"/>
              <a:chOff x="1636" y="3221"/>
              <a:chExt cx="1366" cy="940"/>
            </a:xfrm>
          </p:grpSpPr>
          <p:sp>
            <p:nvSpPr>
              <p:cNvPr id="173" name="椭圆 17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74" name="文本框 173"/>
              <p:cNvSpPr txBox="1"/>
              <p:nvPr/>
            </p:nvSpPr>
            <p:spPr>
              <a:xfrm>
                <a:off x="1636" y="3221"/>
                <a:ext cx="1366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26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75" name="组合 174"/>
            <p:cNvGrpSpPr/>
            <p:nvPr/>
          </p:nvGrpSpPr>
          <p:grpSpPr>
            <a:xfrm rot="0">
              <a:off x="6951" y="8690"/>
              <a:ext cx="865" cy="520"/>
              <a:chOff x="1636" y="3234"/>
              <a:chExt cx="1507" cy="927"/>
            </a:xfrm>
          </p:grpSpPr>
          <p:sp>
            <p:nvSpPr>
              <p:cNvPr id="176" name="椭圆 17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77" name="文本框 176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46</a:t>
                </a:r>
                <a:endParaRPr lang="en-US" altLang="zh-CN" sz="2000"/>
              </a:p>
            </p:txBody>
          </p:sp>
        </p:grpSp>
        <p:grpSp>
          <p:nvGrpSpPr>
            <p:cNvPr id="178" name="组合 177"/>
            <p:cNvGrpSpPr/>
            <p:nvPr/>
          </p:nvGrpSpPr>
          <p:grpSpPr>
            <a:xfrm rot="0">
              <a:off x="4106" y="8690"/>
              <a:ext cx="865" cy="520"/>
              <a:chOff x="1636" y="3234"/>
              <a:chExt cx="1507" cy="927"/>
            </a:xfrm>
          </p:grpSpPr>
          <p:sp>
            <p:nvSpPr>
              <p:cNvPr id="179" name="椭圆 178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80" name="文本框 179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39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 rot="0">
              <a:off x="6167" y="9369"/>
              <a:ext cx="865" cy="520"/>
              <a:chOff x="1636" y="3234"/>
              <a:chExt cx="1507" cy="927"/>
            </a:xfrm>
          </p:grpSpPr>
          <p:sp>
            <p:nvSpPr>
              <p:cNvPr id="182" name="椭圆 18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83" name="文本框 182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35</a:t>
                </a:r>
                <a:endParaRPr lang="en-US" altLang="zh-CN" sz="2000"/>
              </a:p>
            </p:txBody>
          </p:sp>
        </p:grpSp>
        <p:cxnSp>
          <p:nvCxnSpPr>
            <p:cNvPr id="184" name="直接连接符 183"/>
            <p:cNvCxnSpPr/>
            <p:nvPr/>
          </p:nvCxnSpPr>
          <p:spPr>
            <a:xfrm flipV="1">
              <a:off x="4539" y="8531"/>
              <a:ext cx="5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5" name="直接连接符 184"/>
            <p:cNvCxnSpPr/>
            <p:nvPr/>
          </p:nvCxnSpPr>
          <p:spPr>
            <a:xfrm flipV="1">
              <a:off x="2700" y="9191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6" name="直接连接符 185"/>
            <p:cNvCxnSpPr/>
            <p:nvPr/>
          </p:nvCxnSpPr>
          <p:spPr>
            <a:xfrm flipV="1">
              <a:off x="6559" y="8455"/>
              <a:ext cx="221" cy="22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7" name="直接连接符 186"/>
            <p:cNvCxnSpPr/>
            <p:nvPr/>
          </p:nvCxnSpPr>
          <p:spPr>
            <a:xfrm flipH="1" flipV="1">
              <a:off x="7155" y="8454"/>
              <a:ext cx="229" cy="23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8" name="直接连接符 187"/>
            <p:cNvCxnSpPr/>
            <p:nvPr/>
          </p:nvCxnSpPr>
          <p:spPr>
            <a:xfrm flipV="1">
              <a:off x="6600" y="9210"/>
              <a:ext cx="0" cy="15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9" name="直接连接符 188"/>
            <p:cNvCxnSpPr/>
            <p:nvPr/>
          </p:nvCxnSpPr>
          <p:spPr>
            <a:xfrm>
              <a:off x="4830" y="8275"/>
              <a:ext cx="67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0" name="直接连接符 189"/>
            <p:cNvCxnSpPr/>
            <p:nvPr/>
          </p:nvCxnSpPr>
          <p:spPr>
            <a:xfrm>
              <a:off x="5454" y="8275"/>
              <a:ext cx="135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3" name="肘形连接符 192"/>
            <p:cNvCxnSpPr/>
            <p:nvPr/>
          </p:nvCxnSpPr>
          <p:spPr>
            <a:xfrm>
              <a:off x="5867" y="7198"/>
              <a:ext cx="1101" cy="409"/>
            </a:xfrm>
            <a:prstGeom prst="bentConnector3">
              <a:avLst>
                <a:gd name="adj1" fmla="val 1089"/>
              </a:avLst>
            </a:prstGeom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4" name="直接箭头连接符 193"/>
            <p:cNvCxnSpPr/>
            <p:nvPr/>
          </p:nvCxnSpPr>
          <p:spPr>
            <a:xfrm>
              <a:off x="6968" y="7611"/>
              <a:ext cx="0" cy="40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97" name="文本框 196"/>
            <p:cNvSpPr txBox="1"/>
            <p:nvPr/>
          </p:nvSpPr>
          <p:spPr>
            <a:xfrm>
              <a:off x="5012" y="9537"/>
              <a:ext cx="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（</a:t>
              </a:r>
              <a:r>
                <a:rPr lang="en-US" altLang="zh-CN"/>
                <a:t>c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cxnSp>
          <p:nvCxnSpPr>
            <p:cNvPr id="199" name="直接连接符 198"/>
            <p:cNvCxnSpPr/>
            <p:nvPr/>
          </p:nvCxnSpPr>
          <p:spPr>
            <a:xfrm flipV="1">
              <a:off x="2700" y="8473"/>
              <a:ext cx="141" cy="19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01" name="矩形 200"/>
            <p:cNvSpPr/>
            <p:nvPr/>
          </p:nvSpPr>
          <p:spPr>
            <a:xfrm>
              <a:off x="2191" y="7593"/>
              <a:ext cx="1554" cy="2454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2" name="直接箭头连接符 201"/>
            <p:cNvCxnSpPr/>
            <p:nvPr/>
          </p:nvCxnSpPr>
          <p:spPr>
            <a:xfrm flipH="1">
              <a:off x="3690" y="7597"/>
              <a:ext cx="2185" cy="61"/>
            </a:xfrm>
            <a:prstGeom prst="straightConnector1">
              <a:avLst/>
            </a:prstGeom>
            <a:ln w="6350" cap="flat" cmpd="sng" algn="ctr">
              <a:solidFill>
                <a:srgbClr val="FF0000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71" name="椭圆 270"/>
            <p:cNvSpPr/>
            <p:nvPr/>
          </p:nvSpPr>
          <p:spPr>
            <a:xfrm>
              <a:off x="5552" y="8683"/>
              <a:ext cx="595" cy="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72" name="文本框 271"/>
            <p:cNvSpPr txBox="1"/>
            <p:nvPr/>
          </p:nvSpPr>
          <p:spPr>
            <a:xfrm>
              <a:off x="5363" y="8683"/>
              <a:ext cx="972" cy="4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41</a:t>
              </a:r>
              <a:endParaRPr lang="en-US" altLang="zh-CN" sz="2000"/>
            </a:p>
          </p:txBody>
        </p:sp>
        <p:cxnSp>
          <p:nvCxnSpPr>
            <p:cNvPr id="273" name="直接连接符 272"/>
            <p:cNvCxnSpPr/>
            <p:nvPr/>
          </p:nvCxnSpPr>
          <p:spPr>
            <a:xfrm flipV="1">
              <a:off x="5849" y="8505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02" name="组合 301"/>
            <p:cNvGrpSpPr/>
            <p:nvPr/>
          </p:nvGrpSpPr>
          <p:grpSpPr>
            <a:xfrm rot="0">
              <a:off x="3336" y="7993"/>
              <a:ext cx="942" cy="558"/>
              <a:chOff x="1636" y="3234"/>
              <a:chExt cx="1507" cy="927"/>
            </a:xfrm>
          </p:grpSpPr>
          <p:sp>
            <p:nvSpPr>
              <p:cNvPr id="303" name="椭圆 30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04" name="文本框 303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21</a:t>
                </a:r>
                <a:endParaRPr lang="en-US" altLang="zh-CN" sz="2000"/>
              </a:p>
            </p:txBody>
          </p:sp>
        </p:grpSp>
      </p:grpSp>
      <p:grpSp>
        <p:nvGrpSpPr>
          <p:cNvPr id="318" name="组合 317"/>
          <p:cNvGrpSpPr/>
          <p:nvPr/>
        </p:nvGrpSpPr>
        <p:grpSpPr>
          <a:xfrm>
            <a:off x="1058545" y="1373505"/>
            <a:ext cx="4305935" cy="2423795"/>
            <a:chOff x="1667" y="2163"/>
            <a:chExt cx="6781" cy="3817"/>
          </a:xfrm>
        </p:grpSpPr>
        <p:sp>
          <p:nvSpPr>
            <p:cNvPr id="5" name="矩形 4"/>
            <p:cNvSpPr/>
            <p:nvPr/>
          </p:nvSpPr>
          <p:spPr>
            <a:xfrm>
              <a:off x="4581" y="2804"/>
              <a:ext cx="1069" cy="5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>
              <a:stCxn id="5" idx="0"/>
              <a:endCxn id="5" idx="2"/>
            </p:cNvCxnSpPr>
            <p:nvPr/>
          </p:nvCxnSpPr>
          <p:spPr>
            <a:xfrm>
              <a:off x="5116" y="2804"/>
              <a:ext cx="0" cy="5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7" name="矩形 6"/>
            <p:cNvSpPr/>
            <p:nvPr/>
          </p:nvSpPr>
          <p:spPr>
            <a:xfrm>
              <a:off x="5650" y="2804"/>
              <a:ext cx="1069" cy="50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8" name="直接连接符 7"/>
            <p:cNvCxnSpPr>
              <a:stCxn id="7" idx="0"/>
              <a:endCxn id="7" idx="2"/>
            </p:cNvCxnSpPr>
            <p:nvPr/>
          </p:nvCxnSpPr>
          <p:spPr>
            <a:xfrm>
              <a:off x="6185" y="2804"/>
              <a:ext cx="0" cy="50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023" y="2163"/>
              <a:ext cx="2430" cy="143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r"/>
              <a:r>
                <a:rPr lang="zh-CN" altLang="en-US" sz="1600"/>
                <a:t>度数数组</a:t>
              </a:r>
              <a:endParaRPr lang="zh-CN" altLang="en-US" sz="1600"/>
            </a:p>
            <a:p>
              <a:pPr algn="r"/>
              <a:r>
                <a:rPr lang="en-US" altLang="zh-CN" sz="1600"/>
                <a:t>D(n)&lt;=</a:t>
              </a:r>
              <a:r>
                <a:rPr lang="en-US" altLang="zh-CN" sz="1600">
                  <a:latin typeface="Lucida Sans Unicode" panose="020B0602030504020204" charset="0"/>
                  <a:ea typeface="微软雅黑" panose="020B0503020204020204" charset="-122"/>
                  <a:cs typeface="Lucida Sans Unicode" panose="020B0602030504020204" charset="0"/>
                  <a:sym typeface="+mn-ea"/>
                </a:rPr>
                <a:t>⌊</a:t>
              </a:r>
              <a:r>
                <a:rPr lang="en-US" altLang="zh-CN" sz="1600"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lg 14</a:t>
              </a:r>
              <a:r>
                <a:rPr lang="en-US" altLang="zh-CN" sz="1600">
                  <a:latin typeface="Lucida Sans Unicode" panose="020B0602030504020204" charset="0"/>
                  <a:ea typeface="微软雅黑" panose="020B0503020204020204" charset="-122"/>
                  <a:cs typeface="Lucida Sans Unicode" panose="020B0602030504020204" charset="0"/>
                  <a:sym typeface="+mn-ea"/>
                </a:rPr>
                <a:t>⌋</a:t>
              </a:r>
              <a:r>
                <a:rPr lang="en-US" altLang="zh-CN" sz="1600"/>
                <a:t>               &lt;=3	  </a:t>
              </a:r>
              <a:endParaRPr lang="en-US" altLang="zh-CN" sz="1600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531" y="2339"/>
              <a:ext cx="2482" cy="4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0    1   2    3</a:t>
              </a:r>
              <a:endParaRPr lang="en-US" altLang="zh-CN"/>
            </a:p>
          </p:txBody>
        </p:sp>
        <p:grpSp>
          <p:nvGrpSpPr>
            <p:cNvPr id="117" name="组合 116"/>
            <p:cNvGrpSpPr/>
            <p:nvPr/>
          </p:nvGrpSpPr>
          <p:grpSpPr>
            <a:xfrm rot="0">
              <a:off x="2532" y="3852"/>
              <a:ext cx="865" cy="520"/>
              <a:chOff x="1636" y="3234"/>
              <a:chExt cx="1507" cy="927"/>
            </a:xfrm>
          </p:grpSpPr>
          <p:sp>
            <p:nvSpPr>
              <p:cNvPr id="118" name="椭圆 117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19" name="文本框 118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7</a:t>
                </a:r>
                <a:endParaRPr lang="en-US" altLang="zh-CN" sz="2000"/>
              </a:p>
            </p:txBody>
          </p:sp>
        </p:grpSp>
        <p:grpSp>
          <p:nvGrpSpPr>
            <p:cNvPr id="120" name="组合 119"/>
            <p:cNvGrpSpPr/>
            <p:nvPr/>
          </p:nvGrpSpPr>
          <p:grpSpPr>
            <a:xfrm rot="0">
              <a:off x="1667" y="3852"/>
              <a:ext cx="865" cy="520"/>
              <a:chOff x="1636" y="3234"/>
              <a:chExt cx="1507" cy="927"/>
            </a:xfrm>
          </p:grpSpPr>
          <p:sp>
            <p:nvSpPr>
              <p:cNvPr id="121" name="椭圆 120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文本框 121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23</a:t>
                </a:r>
                <a:endParaRPr lang="en-US" altLang="zh-CN" sz="2000"/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 rot="0">
              <a:off x="6084" y="3852"/>
              <a:ext cx="865" cy="520"/>
              <a:chOff x="1636" y="3234"/>
              <a:chExt cx="1507" cy="927"/>
            </a:xfrm>
          </p:grpSpPr>
          <p:sp>
            <p:nvSpPr>
              <p:cNvPr id="127" name="椭圆 12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17</a:t>
                </a:r>
                <a:endParaRPr lang="en-US" altLang="zh-CN" sz="2000"/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 rot="0">
              <a:off x="7168" y="3852"/>
              <a:ext cx="865" cy="520"/>
              <a:chOff x="1636" y="3234"/>
              <a:chExt cx="1507" cy="927"/>
            </a:xfrm>
          </p:grpSpPr>
          <p:sp>
            <p:nvSpPr>
              <p:cNvPr id="130" name="椭圆 129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24</a:t>
                </a:r>
                <a:endParaRPr lang="en-US" altLang="zh-CN" sz="2000"/>
              </a:p>
            </p:txBody>
          </p:sp>
        </p:grpSp>
        <p:cxnSp>
          <p:nvCxnSpPr>
            <p:cNvPr id="132" name="直接连接符 131"/>
            <p:cNvCxnSpPr/>
            <p:nvPr/>
          </p:nvCxnSpPr>
          <p:spPr>
            <a:xfrm flipV="1">
              <a:off x="2365" y="4083"/>
              <a:ext cx="337" cy="2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3" name="直接连接符 132"/>
            <p:cNvCxnSpPr/>
            <p:nvPr/>
          </p:nvCxnSpPr>
          <p:spPr>
            <a:xfrm>
              <a:off x="3222" y="4085"/>
              <a:ext cx="888" cy="2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5917" y="4082"/>
              <a:ext cx="344" cy="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6782" y="4087"/>
              <a:ext cx="564" cy="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36" name="组合 135"/>
            <p:cNvGrpSpPr/>
            <p:nvPr/>
          </p:nvGrpSpPr>
          <p:grpSpPr>
            <a:xfrm rot="0">
              <a:off x="3951" y="3852"/>
              <a:ext cx="865" cy="520"/>
              <a:chOff x="1636" y="3234"/>
              <a:chExt cx="1507" cy="927"/>
            </a:xfrm>
          </p:grpSpPr>
          <p:sp>
            <p:nvSpPr>
              <p:cNvPr id="137" name="椭圆 13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18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 rot="0">
              <a:off x="4581" y="3851"/>
              <a:ext cx="865" cy="520"/>
              <a:chOff x="1636" y="3234"/>
              <a:chExt cx="1507" cy="927"/>
            </a:xfrm>
          </p:grpSpPr>
          <p:sp>
            <p:nvSpPr>
              <p:cNvPr id="140" name="椭圆 139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52</a:t>
                </a:r>
                <a:endParaRPr lang="en-US" altLang="zh-CN" sz="2000"/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 rot="0">
              <a:off x="5265" y="3852"/>
              <a:ext cx="864" cy="520"/>
              <a:chOff x="5290" y="3927"/>
              <a:chExt cx="1100" cy="650"/>
            </a:xfrm>
          </p:grpSpPr>
          <p:sp>
            <p:nvSpPr>
              <p:cNvPr id="143" name="椭圆 142"/>
              <p:cNvSpPr/>
              <p:nvPr/>
            </p:nvSpPr>
            <p:spPr>
              <a:xfrm>
                <a:off x="5504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5290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38</a:t>
                </a:r>
                <a:endParaRPr lang="en-US" altLang="zh-CN" sz="2000"/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 rot="0">
              <a:off x="6084" y="4531"/>
              <a:ext cx="864" cy="520"/>
              <a:chOff x="6311" y="3927"/>
              <a:chExt cx="1100" cy="650"/>
            </a:xfrm>
          </p:grpSpPr>
          <p:sp>
            <p:nvSpPr>
              <p:cNvPr id="146" name="椭圆 145"/>
              <p:cNvSpPr/>
              <p:nvPr/>
            </p:nvSpPr>
            <p:spPr>
              <a:xfrm>
                <a:off x="6525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6311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30</a:t>
                </a:r>
                <a:endParaRPr lang="en-US" altLang="zh-CN" sz="2000"/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 rot="0">
              <a:off x="6800" y="4524"/>
              <a:ext cx="784" cy="527"/>
              <a:chOff x="1636" y="3221"/>
              <a:chExt cx="1366" cy="940"/>
            </a:xfrm>
          </p:grpSpPr>
          <p:sp>
            <p:nvSpPr>
              <p:cNvPr id="152" name="椭圆 15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1636" y="3221"/>
                <a:ext cx="1366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26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 rot="0">
              <a:off x="7584" y="4531"/>
              <a:ext cx="865" cy="520"/>
              <a:chOff x="1636" y="3234"/>
              <a:chExt cx="1507" cy="927"/>
            </a:xfrm>
          </p:grpSpPr>
          <p:sp>
            <p:nvSpPr>
              <p:cNvPr id="155" name="椭圆 154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46</a:t>
                </a:r>
                <a:endParaRPr lang="en-US" altLang="zh-CN" sz="2000"/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 rot="0">
              <a:off x="3947" y="4531"/>
              <a:ext cx="865" cy="520"/>
              <a:chOff x="1636" y="3234"/>
              <a:chExt cx="1507" cy="927"/>
            </a:xfrm>
          </p:grpSpPr>
          <p:sp>
            <p:nvSpPr>
              <p:cNvPr id="158" name="椭圆 157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文本框 158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39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 rot="0">
              <a:off x="6800" y="5210"/>
              <a:ext cx="865" cy="520"/>
              <a:chOff x="1636" y="3234"/>
              <a:chExt cx="1507" cy="927"/>
            </a:xfrm>
          </p:grpSpPr>
          <p:sp>
            <p:nvSpPr>
              <p:cNvPr id="161" name="椭圆 160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35</a:t>
                </a:r>
                <a:endParaRPr lang="en-US" altLang="zh-CN" sz="2000"/>
              </a:p>
            </p:txBody>
          </p:sp>
        </p:grpSp>
        <p:cxnSp>
          <p:nvCxnSpPr>
            <p:cNvPr id="166" name="直接连接符 165"/>
            <p:cNvCxnSpPr/>
            <p:nvPr/>
          </p:nvCxnSpPr>
          <p:spPr>
            <a:xfrm flipV="1">
              <a:off x="4380" y="4372"/>
              <a:ext cx="5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stCxn id="147" idx="0"/>
              <a:endCxn id="127" idx="4"/>
            </p:cNvCxnSpPr>
            <p:nvPr/>
          </p:nvCxnSpPr>
          <p:spPr>
            <a:xfrm flipV="1">
              <a:off x="6517" y="4371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53" idx="0"/>
              <a:endCxn id="130" idx="3"/>
            </p:cNvCxnSpPr>
            <p:nvPr/>
          </p:nvCxnSpPr>
          <p:spPr>
            <a:xfrm flipV="1">
              <a:off x="7192" y="4296"/>
              <a:ext cx="221" cy="22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56" idx="0"/>
              <a:endCxn id="130" idx="5"/>
            </p:cNvCxnSpPr>
            <p:nvPr/>
          </p:nvCxnSpPr>
          <p:spPr>
            <a:xfrm flipH="1" flipV="1">
              <a:off x="7788" y="4295"/>
              <a:ext cx="229" cy="23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62" idx="0"/>
              <a:endCxn id="152" idx="4"/>
            </p:cNvCxnSpPr>
            <p:nvPr/>
          </p:nvCxnSpPr>
          <p:spPr>
            <a:xfrm flipV="1">
              <a:off x="7233" y="5051"/>
              <a:ext cx="0" cy="15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" name="直接连接符 1"/>
            <p:cNvCxnSpPr/>
            <p:nvPr/>
          </p:nvCxnSpPr>
          <p:spPr>
            <a:xfrm>
              <a:off x="4671" y="4116"/>
              <a:ext cx="67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>
              <a:off x="5295" y="4116"/>
              <a:ext cx="135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/>
            <p:nvPr/>
          </p:nvCxnSpPr>
          <p:spPr>
            <a:xfrm>
              <a:off x="6512" y="3601"/>
              <a:ext cx="5" cy="272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" name="肘形连接符 15"/>
            <p:cNvCxnSpPr/>
            <p:nvPr/>
          </p:nvCxnSpPr>
          <p:spPr>
            <a:xfrm>
              <a:off x="5400" y="3078"/>
              <a:ext cx="1112" cy="523"/>
            </a:xfrm>
            <a:prstGeom prst="bentConnector3">
              <a:avLst>
                <a:gd name="adj1" fmla="val 1079"/>
              </a:avLst>
            </a:prstGeom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" name="肘形连接符 17"/>
            <p:cNvCxnSpPr/>
            <p:nvPr/>
          </p:nvCxnSpPr>
          <p:spPr>
            <a:xfrm>
              <a:off x="5903" y="3040"/>
              <a:ext cx="1697" cy="400"/>
            </a:xfrm>
            <a:prstGeom prst="bentConnector3">
              <a:avLst>
                <a:gd name="adj1" fmla="val -353"/>
              </a:avLst>
            </a:prstGeom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/>
            <p:nvPr/>
          </p:nvCxnSpPr>
          <p:spPr>
            <a:xfrm>
              <a:off x="7586" y="3440"/>
              <a:ext cx="0" cy="40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1" name="肘形连接符 20"/>
            <p:cNvCxnSpPr/>
            <p:nvPr/>
          </p:nvCxnSpPr>
          <p:spPr>
            <a:xfrm rot="10800000" flipV="1">
              <a:off x="2146" y="3095"/>
              <a:ext cx="2708" cy="452"/>
            </a:xfrm>
            <a:prstGeom prst="bentConnector3">
              <a:avLst>
                <a:gd name="adj1" fmla="val 553"/>
              </a:avLst>
            </a:prstGeom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2155" y="3551"/>
              <a:ext cx="0" cy="289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 flipH="1">
              <a:off x="2965" y="3566"/>
              <a:ext cx="4" cy="286"/>
            </a:xfrm>
            <a:prstGeom prst="straightConnector1">
              <a:avLst/>
            </a:prstGeom>
            <a:ln w="6350" cap="flat" cmpd="sng" algn="ctr">
              <a:solidFill>
                <a:srgbClr val="FF0000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4679" y="5400"/>
              <a:ext cx="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（</a:t>
              </a:r>
              <a:r>
                <a:rPr lang="en-US" altLang="zh-CN"/>
                <a:t>a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sp>
          <p:nvSpPr>
            <p:cNvPr id="276" name="椭圆 275"/>
            <p:cNvSpPr/>
            <p:nvPr/>
          </p:nvSpPr>
          <p:spPr>
            <a:xfrm>
              <a:off x="5402" y="4546"/>
              <a:ext cx="595" cy="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77" name="文本框 276"/>
            <p:cNvSpPr txBox="1"/>
            <p:nvPr/>
          </p:nvSpPr>
          <p:spPr>
            <a:xfrm>
              <a:off x="5213" y="4546"/>
              <a:ext cx="972" cy="4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41</a:t>
              </a:r>
              <a:endParaRPr lang="en-US" altLang="zh-CN" sz="2000"/>
            </a:p>
          </p:txBody>
        </p:sp>
        <p:cxnSp>
          <p:nvCxnSpPr>
            <p:cNvPr id="278" name="直接连接符 277"/>
            <p:cNvCxnSpPr/>
            <p:nvPr/>
          </p:nvCxnSpPr>
          <p:spPr>
            <a:xfrm flipV="1">
              <a:off x="5699" y="4368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315" name="组合 314"/>
            <p:cNvGrpSpPr/>
            <p:nvPr/>
          </p:nvGrpSpPr>
          <p:grpSpPr>
            <a:xfrm rot="0">
              <a:off x="3177" y="3840"/>
              <a:ext cx="942" cy="558"/>
              <a:chOff x="1636" y="3234"/>
              <a:chExt cx="1507" cy="927"/>
            </a:xfrm>
          </p:grpSpPr>
          <p:sp>
            <p:nvSpPr>
              <p:cNvPr id="316" name="椭圆 31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17" name="文本框 316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21</a:t>
                </a:r>
                <a:endParaRPr lang="en-US" altLang="zh-CN" sz="2000"/>
              </a:p>
            </p:txBody>
          </p:sp>
        </p:grpSp>
      </p:grpSp>
      <p:grpSp>
        <p:nvGrpSpPr>
          <p:cNvPr id="324" name="组合 323"/>
          <p:cNvGrpSpPr/>
          <p:nvPr/>
        </p:nvGrpSpPr>
        <p:grpSpPr>
          <a:xfrm>
            <a:off x="6360795" y="1499235"/>
            <a:ext cx="3838575" cy="2298065"/>
            <a:chOff x="10017" y="2361"/>
            <a:chExt cx="6045" cy="3619"/>
          </a:xfrm>
        </p:grpSpPr>
        <p:sp>
          <p:nvSpPr>
            <p:cNvPr id="30" name="文本框 29"/>
            <p:cNvSpPr txBox="1"/>
            <p:nvPr/>
          </p:nvSpPr>
          <p:spPr>
            <a:xfrm>
              <a:off x="12145" y="2361"/>
              <a:ext cx="2482" cy="4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0    1   2    3</a:t>
              </a:r>
              <a:endParaRPr lang="en-US" altLang="zh-CN"/>
            </a:p>
          </p:txBody>
        </p:sp>
        <p:sp>
          <p:nvSpPr>
            <p:cNvPr id="86" name="矩形 85"/>
            <p:cNvSpPr/>
            <p:nvPr/>
          </p:nvSpPr>
          <p:spPr>
            <a:xfrm>
              <a:off x="10017" y="3731"/>
              <a:ext cx="1032" cy="1560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23" name="组合 322"/>
            <p:cNvGrpSpPr/>
            <p:nvPr/>
          </p:nvGrpSpPr>
          <p:grpSpPr>
            <a:xfrm>
              <a:off x="10184" y="2826"/>
              <a:ext cx="5878" cy="3154"/>
              <a:chOff x="10184" y="2826"/>
              <a:chExt cx="5878" cy="3154"/>
            </a:xfrm>
          </p:grpSpPr>
          <p:grpSp>
            <p:nvGrpSpPr>
              <p:cNvPr id="24" name="组合 23"/>
              <p:cNvGrpSpPr/>
              <p:nvPr/>
            </p:nvGrpSpPr>
            <p:grpSpPr>
              <a:xfrm rot="0">
                <a:off x="12195" y="2826"/>
                <a:ext cx="2137" cy="508"/>
                <a:chOff x="2851" y="2066"/>
                <a:chExt cx="2137" cy="508"/>
              </a:xfrm>
            </p:grpSpPr>
            <p:sp>
              <p:nvSpPr>
                <p:cNvPr id="25" name="矩形 24"/>
                <p:cNvSpPr/>
                <p:nvPr/>
              </p:nvSpPr>
              <p:spPr>
                <a:xfrm>
                  <a:off x="2851" y="2066"/>
                  <a:ext cx="1069" cy="50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2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6" name="直接连接符 25"/>
                <p:cNvCxnSpPr>
                  <a:stCxn id="25" idx="0"/>
                  <a:endCxn id="25" idx="2"/>
                </p:cNvCxnSpPr>
                <p:nvPr/>
              </p:nvCxnSpPr>
              <p:spPr>
                <a:xfrm>
                  <a:off x="3386" y="2066"/>
                  <a:ext cx="0" cy="50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  <p:sp>
              <p:nvSpPr>
                <p:cNvPr id="27" name="矩形 26"/>
                <p:cNvSpPr/>
                <p:nvPr/>
              </p:nvSpPr>
              <p:spPr>
                <a:xfrm>
                  <a:off x="3920" y="2066"/>
                  <a:ext cx="1069" cy="50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cxnSp>
              <p:nvCxnSpPr>
                <p:cNvPr id="28" name="直接连接符 27"/>
                <p:cNvCxnSpPr>
                  <a:stCxn id="27" idx="0"/>
                  <a:endCxn id="27" idx="2"/>
                </p:cNvCxnSpPr>
                <p:nvPr/>
              </p:nvCxnSpPr>
              <p:spPr>
                <a:xfrm>
                  <a:off x="4455" y="2066"/>
                  <a:ext cx="0" cy="508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rgbClr val="FFFFFF"/>
                </a:fillRef>
                <a:effectRef idx="0">
                  <a:srgbClr val="FFFFFF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组合 31"/>
              <p:cNvGrpSpPr/>
              <p:nvPr/>
            </p:nvGrpSpPr>
            <p:grpSpPr>
              <a:xfrm rot="0">
                <a:off x="10184" y="3895"/>
                <a:ext cx="865" cy="520"/>
                <a:chOff x="1636" y="3234"/>
                <a:chExt cx="1507" cy="927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7</a:t>
                  </a:r>
                  <a:endParaRPr lang="en-US" altLang="zh-CN" sz="2000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 rot="0">
                <a:off x="10184" y="4575"/>
                <a:ext cx="865" cy="520"/>
                <a:chOff x="1636" y="3234"/>
                <a:chExt cx="1507" cy="927"/>
              </a:xfrm>
            </p:grpSpPr>
            <p:sp>
              <p:nvSpPr>
                <p:cNvPr id="36" name="椭圆 35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23</a:t>
                  </a:r>
                  <a:endParaRPr lang="en-US" altLang="zh-CN" sz="2000"/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 rot="0">
                <a:off x="13698" y="3874"/>
                <a:ext cx="865" cy="520"/>
                <a:chOff x="1636" y="3234"/>
                <a:chExt cx="1507" cy="927"/>
              </a:xfrm>
            </p:grpSpPr>
            <p:sp>
              <p:nvSpPr>
                <p:cNvPr id="39" name="椭圆 38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17</a:t>
                  </a:r>
                  <a:endParaRPr lang="en-US" altLang="zh-CN" sz="2000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 rot="0">
                <a:off x="14782" y="3874"/>
                <a:ext cx="865" cy="520"/>
                <a:chOff x="1636" y="3234"/>
                <a:chExt cx="1507" cy="927"/>
              </a:xfrm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24</a:t>
                  </a:r>
                  <a:endParaRPr lang="en-US" altLang="zh-CN" sz="2000"/>
                </a:p>
              </p:txBody>
            </p:sp>
          </p:grpSp>
          <p:cxnSp>
            <p:nvCxnSpPr>
              <p:cNvPr id="44" name="直接连接符 43"/>
              <p:cNvCxnSpPr/>
              <p:nvPr/>
            </p:nvCxnSpPr>
            <p:spPr>
              <a:xfrm flipH="1" flipV="1">
                <a:off x="10612" y="4440"/>
                <a:ext cx="5" cy="13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10857" y="4130"/>
                <a:ext cx="861" cy="1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>
                <a:off x="13531" y="4104"/>
                <a:ext cx="344" cy="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14396" y="4109"/>
                <a:ext cx="564" cy="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48" name="组合 47"/>
              <p:cNvGrpSpPr/>
              <p:nvPr/>
            </p:nvGrpSpPr>
            <p:grpSpPr>
              <a:xfrm rot="0">
                <a:off x="11565" y="3874"/>
                <a:ext cx="865" cy="520"/>
                <a:chOff x="1636" y="3234"/>
                <a:chExt cx="1507" cy="927"/>
              </a:xfrm>
            </p:grpSpPr>
            <p:sp>
              <p:nvSpPr>
                <p:cNvPr id="49" name="椭圆 48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文本框 49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18</a:t>
                  </a:r>
                  <a:endParaRPr lang="en-US" altLang="zh-CN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 rot="0">
                <a:off x="12195" y="3873"/>
                <a:ext cx="865" cy="520"/>
                <a:chOff x="1636" y="3234"/>
                <a:chExt cx="1507" cy="927"/>
              </a:xfrm>
            </p:grpSpPr>
            <p:sp>
              <p:nvSpPr>
                <p:cNvPr id="52" name="椭圆 51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文本框 52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52</a:t>
                  </a:r>
                  <a:endParaRPr lang="en-US" altLang="zh-CN" sz="2000"/>
                </a:p>
              </p:txBody>
            </p:sp>
          </p:grpSp>
          <p:grpSp>
            <p:nvGrpSpPr>
              <p:cNvPr id="54" name="组合 53"/>
              <p:cNvGrpSpPr/>
              <p:nvPr/>
            </p:nvGrpSpPr>
            <p:grpSpPr>
              <a:xfrm rot="0">
                <a:off x="12879" y="3874"/>
                <a:ext cx="864" cy="520"/>
                <a:chOff x="5290" y="3927"/>
                <a:chExt cx="1100" cy="650"/>
              </a:xfrm>
            </p:grpSpPr>
            <p:sp>
              <p:nvSpPr>
                <p:cNvPr id="55" name="椭圆 54"/>
                <p:cNvSpPr/>
                <p:nvPr/>
              </p:nvSpPr>
              <p:spPr>
                <a:xfrm>
                  <a:off x="5504" y="3927"/>
                  <a:ext cx="674" cy="6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文本框 55"/>
                <p:cNvSpPr txBox="1"/>
                <p:nvPr/>
              </p:nvSpPr>
              <p:spPr>
                <a:xfrm>
                  <a:off x="5290" y="3927"/>
                  <a:ext cx="1101" cy="4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38</a:t>
                  </a:r>
                  <a:endParaRPr lang="en-US" altLang="zh-CN" sz="2000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 rot="0">
                <a:off x="13698" y="4553"/>
                <a:ext cx="864" cy="520"/>
                <a:chOff x="6311" y="3927"/>
                <a:chExt cx="1100" cy="650"/>
              </a:xfrm>
            </p:grpSpPr>
            <p:sp>
              <p:nvSpPr>
                <p:cNvPr id="58" name="椭圆 57"/>
                <p:cNvSpPr/>
                <p:nvPr/>
              </p:nvSpPr>
              <p:spPr>
                <a:xfrm>
                  <a:off x="6525" y="3927"/>
                  <a:ext cx="674" cy="6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文本框 58"/>
                <p:cNvSpPr txBox="1"/>
                <p:nvPr/>
              </p:nvSpPr>
              <p:spPr>
                <a:xfrm>
                  <a:off x="6311" y="3927"/>
                  <a:ext cx="1101" cy="4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30</a:t>
                  </a:r>
                  <a:endParaRPr lang="en-US" altLang="zh-CN" sz="2000"/>
                </a:p>
              </p:txBody>
            </p:sp>
          </p:grpSp>
          <p:grpSp>
            <p:nvGrpSpPr>
              <p:cNvPr id="60" name="组合 59"/>
              <p:cNvGrpSpPr/>
              <p:nvPr/>
            </p:nvGrpSpPr>
            <p:grpSpPr>
              <a:xfrm rot="0">
                <a:off x="14414" y="4546"/>
                <a:ext cx="784" cy="527"/>
                <a:chOff x="1636" y="3221"/>
                <a:chExt cx="1366" cy="940"/>
              </a:xfrm>
            </p:grpSpPr>
            <p:sp>
              <p:nvSpPr>
                <p:cNvPr id="61" name="椭圆 60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1636" y="3221"/>
                  <a:ext cx="1366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26</a:t>
                  </a:r>
                  <a:endParaRPr lang="en-US" altLang="zh-CN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3" name="组合 62"/>
              <p:cNvGrpSpPr/>
              <p:nvPr/>
            </p:nvGrpSpPr>
            <p:grpSpPr>
              <a:xfrm rot="0">
                <a:off x="15198" y="4553"/>
                <a:ext cx="865" cy="520"/>
                <a:chOff x="1636" y="3234"/>
                <a:chExt cx="1507" cy="927"/>
              </a:xfrm>
            </p:grpSpPr>
            <p:sp>
              <p:nvSpPr>
                <p:cNvPr id="64" name="椭圆 63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文本框 64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46</a:t>
                  </a:r>
                  <a:endParaRPr lang="en-US" altLang="zh-CN" sz="2000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 rot="0">
                <a:off x="11561" y="4553"/>
                <a:ext cx="865" cy="520"/>
                <a:chOff x="1636" y="3234"/>
                <a:chExt cx="1507" cy="927"/>
              </a:xfrm>
            </p:grpSpPr>
            <p:sp>
              <p:nvSpPr>
                <p:cNvPr id="67" name="椭圆 66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39</a:t>
                  </a:r>
                  <a:endParaRPr lang="en-US" altLang="zh-CN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 rot="0">
                <a:off x="14414" y="5232"/>
                <a:ext cx="865" cy="520"/>
                <a:chOff x="1636" y="3234"/>
                <a:chExt cx="1507" cy="927"/>
              </a:xfrm>
            </p:grpSpPr>
            <p:sp>
              <p:nvSpPr>
                <p:cNvPr id="70" name="椭圆 69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35</a:t>
                  </a:r>
                  <a:endParaRPr lang="en-US" altLang="zh-CN" sz="2000"/>
                </a:p>
              </p:txBody>
            </p:sp>
          </p:grpSp>
          <p:cxnSp>
            <p:nvCxnSpPr>
              <p:cNvPr id="72" name="直接连接符 71"/>
              <p:cNvCxnSpPr/>
              <p:nvPr/>
            </p:nvCxnSpPr>
            <p:spPr>
              <a:xfrm flipV="1">
                <a:off x="11994" y="4394"/>
                <a:ext cx="5" cy="16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>
                <a:stCxn id="59" idx="0"/>
                <a:endCxn id="39" idx="4"/>
              </p:cNvCxnSpPr>
              <p:nvPr/>
            </p:nvCxnSpPr>
            <p:spPr>
              <a:xfrm flipV="1">
                <a:off x="14131" y="4393"/>
                <a:ext cx="0" cy="16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>
                <a:stCxn id="62" idx="0"/>
                <a:endCxn id="42" idx="3"/>
              </p:cNvCxnSpPr>
              <p:nvPr/>
            </p:nvCxnSpPr>
            <p:spPr>
              <a:xfrm flipV="1">
                <a:off x="14806" y="4318"/>
                <a:ext cx="221" cy="22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>
                <a:stCxn id="65" idx="0"/>
                <a:endCxn id="42" idx="5"/>
              </p:cNvCxnSpPr>
              <p:nvPr/>
            </p:nvCxnSpPr>
            <p:spPr>
              <a:xfrm flipH="1" flipV="1">
                <a:off x="15402" y="4317"/>
                <a:ext cx="229" cy="236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>
                <a:stCxn id="71" idx="0"/>
                <a:endCxn id="61" idx="4"/>
              </p:cNvCxnSpPr>
              <p:nvPr/>
            </p:nvCxnSpPr>
            <p:spPr>
              <a:xfrm flipV="1">
                <a:off x="14847" y="5073"/>
                <a:ext cx="0" cy="15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12285" y="4138"/>
                <a:ext cx="67" cy="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>
                <a:off x="12909" y="4138"/>
                <a:ext cx="135" cy="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78"/>
              <p:cNvCxnSpPr/>
              <p:nvPr/>
            </p:nvCxnSpPr>
            <p:spPr>
              <a:xfrm>
                <a:off x="14126" y="3623"/>
                <a:ext cx="5" cy="272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0" name="肘形连接符 79"/>
              <p:cNvCxnSpPr/>
              <p:nvPr/>
            </p:nvCxnSpPr>
            <p:spPr>
              <a:xfrm>
                <a:off x="13014" y="3100"/>
                <a:ext cx="1112" cy="523"/>
              </a:xfrm>
              <a:prstGeom prst="bentConnector3">
                <a:avLst>
                  <a:gd name="adj1" fmla="val 1079"/>
                </a:avLst>
              </a:prstGeom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" name="肘形连接符 80"/>
              <p:cNvCxnSpPr/>
              <p:nvPr/>
            </p:nvCxnSpPr>
            <p:spPr>
              <a:xfrm>
                <a:off x="13517" y="3062"/>
                <a:ext cx="1697" cy="400"/>
              </a:xfrm>
              <a:prstGeom prst="bentConnector3">
                <a:avLst>
                  <a:gd name="adj1" fmla="val -353"/>
                </a:avLst>
              </a:prstGeom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2" name="直接箭头连接符 81"/>
              <p:cNvCxnSpPr/>
              <p:nvPr/>
            </p:nvCxnSpPr>
            <p:spPr>
              <a:xfrm>
                <a:off x="15200" y="3462"/>
                <a:ext cx="0" cy="400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3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/>
              <p:cNvCxnSpPr/>
              <p:nvPr/>
            </p:nvCxnSpPr>
            <p:spPr>
              <a:xfrm flipH="1">
                <a:off x="11042" y="3626"/>
                <a:ext cx="1966" cy="114"/>
              </a:xfrm>
              <a:prstGeom prst="straightConnector1">
                <a:avLst/>
              </a:prstGeom>
              <a:ln w="6350" cap="flat" cmpd="sng" algn="ctr">
                <a:solidFill>
                  <a:srgbClr val="FF0000"/>
                </a:solidFill>
                <a:prstDash val="dash"/>
                <a:miter lim="800000"/>
                <a:tailEnd type="arrow" w="med" len="med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89" name="文本框 88"/>
              <p:cNvSpPr txBox="1"/>
              <p:nvPr/>
            </p:nvSpPr>
            <p:spPr>
              <a:xfrm>
                <a:off x="12730" y="5400"/>
                <a:ext cx="92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（</a:t>
                </a:r>
                <a:r>
                  <a:rPr lang="en-US" altLang="zh-CN"/>
                  <a:t>b</a:t>
                </a:r>
                <a:r>
                  <a:rPr lang="zh-CN" altLang="en-US"/>
                  <a:t>）</a:t>
                </a:r>
                <a:endParaRPr lang="zh-CN" altLang="en-US"/>
              </a:p>
            </p:txBody>
          </p:sp>
          <p:sp>
            <p:nvSpPr>
              <p:cNvPr id="281" name="椭圆 280"/>
              <p:cNvSpPr/>
              <p:nvPr/>
            </p:nvSpPr>
            <p:spPr>
              <a:xfrm>
                <a:off x="13021" y="4524"/>
                <a:ext cx="595" cy="57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82" name="文本框 281"/>
              <p:cNvSpPr txBox="1"/>
              <p:nvPr/>
            </p:nvSpPr>
            <p:spPr>
              <a:xfrm>
                <a:off x="12832" y="4524"/>
                <a:ext cx="972" cy="4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41</a:t>
                </a:r>
                <a:endParaRPr lang="en-US" altLang="zh-CN" sz="2000"/>
              </a:p>
            </p:txBody>
          </p:sp>
          <p:cxnSp>
            <p:nvCxnSpPr>
              <p:cNvPr id="283" name="直接连接符 282"/>
              <p:cNvCxnSpPr/>
              <p:nvPr/>
            </p:nvCxnSpPr>
            <p:spPr>
              <a:xfrm flipV="1">
                <a:off x="13318" y="4346"/>
                <a:ext cx="0" cy="17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319" name="组合 318"/>
              <p:cNvGrpSpPr/>
              <p:nvPr/>
            </p:nvGrpSpPr>
            <p:grpSpPr>
              <a:xfrm rot="0">
                <a:off x="10857" y="3882"/>
                <a:ext cx="942" cy="558"/>
                <a:chOff x="1636" y="3234"/>
                <a:chExt cx="1507" cy="927"/>
              </a:xfrm>
            </p:grpSpPr>
            <p:sp>
              <p:nvSpPr>
                <p:cNvPr id="320" name="椭圆 319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1" name="文本框 320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21</a:t>
                  </a:r>
                  <a:endParaRPr lang="en-US" altLang="zh-CN" sz="2000"/>
                </a:p>
              </p:txBody>
            </p:sp>
          </p:grpSp>
        </p:grpSp>
      </p:grpSp>
      <p:grpSp>
        <p:nvGrpSpPr>
          <p:cNvPr id="329" name="组合 328"/>
          <p:cNvGrpSpPr/>
          <p:nvPr/>
        </p:nvGrpSpPr>
        <p:grpSpPr>
          <a:xfrm>
            <a:off x="6624955" y="3830320"/>
            <a:ext cx="3369310" cy="2593975"/>
            <a:chOff x="10433" y="6032"/>
            <a:chExt cx="5306" cy="4085"/>
          </a:xfrm>
        </p:grpSpPr>
        <p:sp>
          <p:nvSpPr>
            <p:cNvPr id="211" name="文本框 210"/>
            <p:cNvSpPr txBox="1"/>
            <p:nvPr/>
          </p:nvSpPr>
          <p:spPr>
            <a:xfrm>
              <a:off x="12797" y="6032"/>
              <a:ext cx="2482" cy="4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0    1   2    3</a:t>
              </a:r>
              <a:endParaRPr lang="en-US" altLang="zh-CN"/>
            </a:p>
          </p:txBody>
        </p:sp>
        <p:grpSp>
          <p:nvGrpSpPr>
            <p:cNvPr id="206" name="组合 205"/>
            <p:cNvGrpSpPr/>
            <p:nvPr/>
          </p:nvGrpSpPr>
          <p:grpSpPr>
            <a:xfrm rot="0">
              <a:off x="12847" y="6497"/>
              <a:ext cx="2137" cy="508"/>
              <a:chOff x="2851" y="2066"/>
              <a:chExt cx="2137" cy="508"/>
            </a:xfrm>
          </p:grpSpPr>
          <p:sp>
            <p:nvSpPr>
              <p:cNvPr id="207" name="矩形 206"/>
              <p:cNvSpPr/>
              <p:nvPr/>
            </p:nvSpPr>
            <p:spPr>
              <a:xfrm>
                <a:off x="2851" y="2066"/>
                <a:ext cx="1069" cy="5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08" name="直接连接符 207"/>
              <p:cNvCxnSpPr>
                <a:stCxn id="207" idx="0"/>
                <a:endCxn id="207" idx="2"/>
              </p:cNvCxnSpPr>
              <p:nvPr/>
            </p:nvCxnSpPr>
            <p:spPr>
              <a:xfrm>
                <a:off x="3386" y="2066"/>
                <a:ext cx="0" cy="50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3920" y="2066"/>
                <a:ext cx="1069" cy="5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10" name="直接连接符 209"/>
              <p:cNvCxnSpPr>
                <a:stCxn id="209" idx="0"/>
                <a:endCxn id="209" idx="2"/>
              </p:cNvCxnSpPr>
              <p:nvPr/>
            </p:nvCxnSpPr>
            <p:spPr>
              <a:xfrm>
                <a:off x="4455" y="2066"/>
                <a:ext cx="0" cy="5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组合 211"/>
            <p:cNvGrpSpPr/>
            <p:nvPr/>
          </p:nvGrpSpPr>
          <p:grpSpPr>
            <a:xfrm rot="0">
              <a:off x="11799" y="7496"/>
              <a:ext cx="865" cy="520"/>
              <a:chOff x="1636" y="3234"/>
              <a:chExt cx="1507" cy="927"/>
            </a:xfrm>
          </p:grpSpPr>
          <p:sp>
            <p:nvSpPr>
              <p:cNvPr id="213" name="椭圆 21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文本框 213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7</a:t>
                </a:r>
                <a:endParaRPr lang="en-US" altLang="zh-CN" sz="2000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 rot="0">
              <a:off x="12496" y="8169"/>
              <a:ext cx="865" cy="520"/>
              <a:chOff x="1636" y="3234"/>
              <a:chExt cx="1507" cy="927"/>
            </a:xfrm>
          </p:grpSpPr>
          <p:sp>
            <p:nvSpPr>
              <p:cNvPr id="216" name="椭圆 21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文本框 216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23</a:t>
                </a:r>
                <a:endParaRPr lang="en-US" altLang="zh-CN" sz="2000"/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 rot="0">
              <a:off x="11799" y="8177"/>
              <a:ext cx="865" cy="520"/>
              <a:chOff x="1636" y="3234"/>
              <a:chExt cx="1507" cy="927"/>
            </a:xfrm>
          </p:grpSpPr>
          <p:sp>
            <p:nvSpPr>
              <p:cNvPr id="219" name="椭圆 218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文本框 219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17</a:t>
                </a:r>
                <a:endParaRPr lang="en-US" altLang="zh-CN" sz="2000"/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 rot="0">
              <a:off x="11102" y="8177"/>
              <a:ext cx="865" cy="520"/>
              <a:chOff x="1636" y="3234"/>
              <a:chExt cx="1507" cy="927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文本框 222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24</a:t>
                </a:r>
                <a:endParaRPr lang="en-US" altLang="zh-CN" sz="2000"/>
              </a:p>
            </p:txBody>
          </p:sp>
        </p:grpSp>
        <p:cxnSp>
          <p:nvCxnSpPr>
            <p:cNvPr id="224" name="直接连接符 223"/>
            <p:cNvCxnSpPr/>
            <p:nvPr/>
          </p:nvCxnSpPr>
          <p:spPr>
            <a:xfrm flipH="1" flipV="1">
              <a:off x="12442" y="7888"/>
              <a:ext cx="487" cy="28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>
              <a:off x="12500" y="7743"/>
              <a:ext cx="1147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 flipV="1">
              <a:off x="11535" y="7888"/>
              <a:ext cx="458" cy="28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27" name="组合 226"/>
            <p:cNvGrpSpPr/>
            <p:nvPr/>
          </p:nvGrpSpPr>
          <p:grpSpPr>
            <a:xfrm rot="0">
              <a:off x="13453" y="7497"/>
              <a:ext cx="865" cy="520"/>
              <a:chOff x="1636" y="3234"/>
              <a:chExt cx="1507" cy="927"/>
            </a:xfrm>
          </p:grpSpPr>
          <p:sp>
            <p:nvSpPr>
              <p:cNvPr id="228" name="椭圆 227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文本框 228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18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 rot="0">
              <a:off x="14083" y="7496"/>
              <a:ext cx="865" cy="520"/>
              <a:chOff x="1636" y="3234"/>
              <a:chExt cx="1507" cy="927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文本框 231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52</a:t>
                </a:r>
                <a:endParaRPr lang="en-US" altLang="zh-CN" sz="2000"/>
              </a:p>
            </p:txBody>
          </p:sp>
        </p:grpSp>
        <p:grpSp>
          <p:nvGrpSpPr>
            <p:cNvPr id="233" name="组合 232"/>
            <p:cNvGrpSpPr/>
            <p:nvPr/>
          </p:nvGrpSpPr>
          <p:grpSpPr>
            <a:xfrm rot="0">
              <a:off x="14767" y="7497"/>
              <a:ext cx="864" cy="520"/>
              <a:chOff x="5290" y="3927"/>
              <a:chExt cx="1100" cy="650"/>
            </a:xfrm>
          </p:grpSpPr>
          <p:sp>
            <p:nvSpPr>
              <p:cNvPr id="234" name="椭圆 233"/>
              <p:cNvSpPr/>
              <p:nvPr/>
            </p:nvSpPr>
            <p:spPr>
              <a:xfrm>
                <a:off x="5504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文本框 234"/>
              <p:cNvSpPr txBox="1"/>
              <p:nvPr/>
            </p:nvSpPr>
            <p:spPr>
              <a:xfrm>
                <a:off x="5290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38</a:t>
                </a:r>
                <a:endParaRPr lang="en-US" altLang="zh-CN" sz="2000"/>
              </a:p>
            </p:txBody>
          </p:sp>
        </p:grpSp>
        <p:grpSp>
          <p:nvGrpSpPr>
            <p:cNvPr id="236" name="组合 235"/>
            <p:cNvGrpSpPr/>
            <p:nvPr/>
          </p:nvGrpSpPr>
          <p:grpSpPr>
            <a:xfrm rot="0">
              <a:off x="11799" y="8856"/>
              <a:ext cx="864" cy="520"/>
              <a:chOff x="6311" y="3927"/>
              <a:chExt cx="1100" cy="650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6525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文本框 237"/>
              <p:cNvSpPr txBox="1"/>
              <p:nvPr/>
            </p:nvSpPr>
            <p:spPr>
              <a:xfrm>
                <a:off x="6311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30</a:t>
                </a:r>
                <a:endParaRPr lang="en-US" altLang="zh-CN" sz="2000"/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 rot="0">
              <a:off x="10433" y="8841"/>
              <a:ext cx="784" cy="527"/>
              <a:chOff x="1636" y="3221"/>
              <a:chExt cx="1366" cy="940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636" y="3221"/>
                <a:ext cx="1366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26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2" name="组合 241"/>
            <p:cNvGrpSpPr/>
            <p:nvPr/>
          </p:nvGrpSpPr>
          <p:grpSpPr>
            <a:xfrm rot="0">
              <a:off x="11106" y="8848"/>
              <a:ext cx="865" cy="520"/>
              <a:chOff x="1636" y="3234"/>
              <a:chExt cx="1507" cy="927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文本框 243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46</a:t>
                </a:r>
                <a:endParaRPr lang="en-US" altLang="zh-CN" sz="2000"/>
              </a:p>
            </p:txBody>
          </p:sp>
        </p:grpSp>
        <p:grpSp>
          <p:nvGrpSpPr>
            <p:cNvPr id="245" name="组合 244"/>
            <p:cNvGrpSpPr/>
            <p:nvPr/>
          </p:nvGrpSpPr>
          <p:grpSpPr>
            <a:xfrm rot="0">
              <a:off x="13449" y="8176"/>
              <a:ext cx="865" cy="520"/>
              <a:chOff x="1636" y="3234"/>
              <a:chExt cx="1507" cy="927"/>
            </a:xfrm>
          </p:grpSpPr>
          <p:sp>
            <p:nvSpPr>
              <p:cNvPr id="246" name="椭圆 24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文本框 246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39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8" name="组合 247"/>
            <p:cNvGrpSpPr/>
            <p:nvPr/>
          </p:nvGrpSpPr>
          <p:grpSpPr>
            <a:xfrm rot="0">
              <a:off x="10433" y="9527"/>
              <a:ext cx="865" cy="520"/>
              <a:chOff x="1636" y="3234"/>
              <a:chExt cx="1507" cy="927"/>
            </a:xfrm>
          </p:grpSpPr>
          <p:sp>
            <p:nvSpPr>
              <p:cNvPr id="249" name="椭圆 248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35</a:t>
                </a:r>
                <a:endParaRPr lang="en-US" altLang="zh-CN" sz="2000"/>
              </a:p>
            </p:txBody>
          </p:sp>
        </p:grpSp>
        <p:cxnSp>
          <p:nvCxnSpPr>
            <p:cNvPr id="251" name="直接连接符 250"/>
            <p:cNvCxnSpPr/>
            <p:nvPr/>
          </p:nvCxnSpPr>
          <p:spPr>
            <a:xfrm flipV="1">
              <a:off x="13882" y="8017"/>
              <a:ext cx="5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12232" y="8696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V="1">
              <a:off x="10825" y="8515"/>
              <a:ext cx="458" cy="32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H="1" flipV="1">
              <a:off x="11535" y="8697"/>
              <a:ext cx="4" cy="15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10866" y="9368"/>
              <a:ext cx="0" cy="15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14173" y="7761"/>
              <a:ext cx="67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14797" y="7761"/>
              <a:ext cx="135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0" name="文本框 259"/>
            <p:cNvSpPr txBox="1"/>
            <p:nvPr/>
          </p:nvSpPr>
          <p:spPr>
            <a:xfrm>
              <a:off x="13250" y="9537"/>
              <a:ext cx="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（</a:t>
              </a:r>
              <a:r>
                <a:rPr lang="en-US" altLang="zh-CN"/>
                <a:t>d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cxnSp>
          <p:nvCxnSpPr>
            <p:cNvPr id="261" name="直接连接符 260"/>
            <p:cNvCxnSpPr/>
            <p:nvPr/>
          </p:nvCxnSpPr>
          <p:spPr>
            <a:xfrm flipV="1">
              <a:off x="12232" y="8016"/>
              <a:ext cx="0" cy="16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5" name="肘形连接符 264"/>
            <p:cNvCxnSpPr/>
            <p:nvPr/>
          </p:nvCxnSpPr>
          <p:spPr>
            <a:xfrm rot="10800000" flipV="1">
              <a:off x="12214" y="6719"/>
              <a:ext cx="2547" cy="428"/>
            </a:xfrm>
            <a:prstGeom prst="bentConnector3">
              <a:avLst>
                <a:gd name="adj1" fmla="val -353"/>
              </a:avLst>
            </a:prstGeom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6" name="直接箭头连接符 265"/>
            <p:cNvCxnSpPr/>
            <p:nvPr/>
          </p:nvCxnSpPr>
          <p:spPr>
            <a:xfrm>
              <a:off x="12231" y="7135"/>
              <a:ext cx="1" cy="36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86" name="组合 285"/>
            <p:cNvGrpSpPr/>
            <p:nvPr/>
          </p:nvGrpSpPr>
          <p:grpSpPr>
            <a:xfrm rot="0">
              <a:off x="14767" y="8176"/>
              <a:ext cx="972" cy="577"/>
              <a:chOff x="1636" y="3234"/>
              <a:chExt cx="1507" cy="927"/>
            </a:xfrm>
          </p:grpSpPr>
          <p:sp>
            <p:nvSpPr>
              <p:cNvPr id="287" name="椭圆 28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41</a:t>
                </a:r>
                <a:endParaRPr lang="en-US" altLang="zh-CN" sz="2000"/>
              </a:p>
            </p:txBody>
          </p:sp>
        </p:grpSp>
        <p:cxnSp>
          <p:nvCxnSpPr>
            <p:cNvPr id="289" name="直接连接符 288"/>
            <p:cNvCxnSpPr/>
            <p:nvPr/>
          </p:nvCxnSpPr>
          <p:spPr>
            <a:xfrm flipV="1">
              <a:off x="15253" y="7998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2" name="椭圆 291"/>
            <p:cNvSpPr/>
            <p:nvPr/>
          </p:nvSpPr>
          <p:spPr>
            <a:xfrm>
              <a:off x="12832" y="7470"/>
              <a:ext cx="576" cy="5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93" name="文本框 292"/>
            <p:cNvSpPr txBox="1"/>
            <p:nvPr/>
          </p:nvSpPr>
          <p:spPr>
            <a:xfrm>
              <a:off x="12725" y="7470"/>
              <a:ext cx="851" cy="40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21</a:t>
              </a:r>
              <a:endParaRPr lang="en-US" altLang="zh-CN" sz="2000"/>
            </a:p>
          </p:txBody>
        </p:sp>
        <p:cxnSp>
          <p:nvCxnSpPr>
            <p:cNvPr id="326" name="直接箭头连接符 325"/>
            <p:cNvCxnSpPr/>
            <p:nvPr/>
          </p:nvCxnSpPr>
          <p:spPr>
            <a:xfrm>
              <a:off x="13112" y="6760"/>
              <a:ext cx="0" cy="696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7" name="直接箭头连接符 326"/>
            <p:cNvCxnSpPr>
              <a:endCxn id="229" idx="0"/>
            </p:cNvCxnSpPr>
            <p:nvPr/>
          </p:nvCxnSpPr>
          <p:spPr>
            <a:xfrm>
              <a:off x="13630" y="6774"/>
              <a:ext cx="256" cy="72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28" name="直接箭头连接符 327"/>
            <p:cNvCxnSpPr>
              <a:endCxn id="232" idx="0"/>
            </p:cNvCxnSpPr>
            <p:nvPr/>
          </p:nvCxnSpPr>
          <p:spPr>
            <a:xfrm>
              <a:off x="13112" y="6897"/>
              <a:ext cx="1404" cy="599"/>
            </a:xfrm>
            <a:prstGeom prst="straightConnector1">
              <a:avLst/>
            </a:prstGeom>
            <a:ln w="6350" cap="flat" cmpd="sng" algn="ctr">
              <a:solidFill>
                <a:srgbClr val="FF0000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" name="组合 12"/>
          <p:cNvGrpSpPr/>
          <p:nvPr/>
        </p:nvGrpSpPr>
        <p:grpSpPr>
          <a:xfrm>
            <a:off x="883920" y="487680"/>
            <a:ext cx="3532505" cy="2593975"/>
            <a:chOff x="1392" y="768"/>
            <a:chExt cx="5563" cy="4085"/>
          </a:xfrm>
        </p:grpSpPr>
        <p:sp>
          <p:nvSpPr>
            <p:cNvPr id="211" name="文本框 210"/>
            <p:cNvSpPr txBox="1"/>
            <p:nvPr/>
          </p:nvSpPr>
          <p:spPr>
            <a:xfrm>
              <a:off x="3756" y="768"/>
              <a:ext cx="2482" cy="4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0    1   2    3</a:t>
              </a:r>
              <a:endParaRPr lang="en-US" altLang="zh-CN"/>
            </a:p>
          </p:txBody>
        </p:sp>
        <p:grpSp>
          <p:nvGrpSpPr>
            <p:cNvPr id="206" name="组合 205"/>
            <p:cNvGrpSpPr/>
            <p:nvPr/>
          </p:nvGrpSpPr>
          <p:grpSpPr>
            <a:xfrm rot="0">
              <a:off x="3806" y="1233"/>
              <a:ext cx="2137" cy="508"/>
              <a:chOff x="2851" y="2066"/>
              <a:chExt cx="2137" cy="508"/>
            </a:xfrm>
          </p:grpSpPr>
          <p:sp>
            <p:nvSpPr>
              <p:cNvPr id="207" name="矩形 206"/>
              <p:cNvSpPr/>
              <p:nvPr/>
            </p:nvSpPr>
            <p:spPr>
              <a:xfrm>
                <a:off x="2851" y="2066"/>
                <a:ext cx="1069" cy="5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08" name="直接连接符 207"/>
              <p:cNvCxnSpPr>
                <a:stCxn id="207" idx="0"/>
                <a:endCxn id="207" idx="2"/>
              </p:cNvCxnSpPr>
              <p:nvPr/>
            </p:nvCxnSpPr>
            <p:spPr>
              <a:xfrm>
                <a:off x="3386" y="2066"/>
                <a:ext cx="0" cy="50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09" name="矩形 208"/>
              <p:cNvSpPr/>
              <p:nvPr/>
            </p:nvSpPr>
            <p:spPr>
              <a:xfrm>
                <a:off x="3920" y="2066"/>
                <a:ext cx="1069" cy="5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10" name="直接连接符 209"/>
              <p:cNvCxnSpPr>
                <a:stCxn id="209" idx="0"/>
                <a:endCxn id="209" idx="2"/>
              </p:cNvCxnSpPr>
              <p:nvPr/>
            </p:nvCxnSpPr>
            <p:spPr>
              <a:xfrm>
                <a:off x="4455" y="2066"/>
                <a:ext cx="0" cy="5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2" name="组合 211"/>
            <p:cNvGrpSpPr/>
            <p:nvPr/>
          </p:nvGrpSpPr>
          <p:grpSpPr>
            <a:xfrm rot="0">
              <a:off x="2758" y="2232"/>
              <a:ext cx="865" cy="520"/>
              <a:chOff x="1636" y="3234"/>
              <a:chExt cx="1507" cy="927"/>
            </a:xfrm>
          </p:grpSpPr>
          <p:sp>
            <p:nvSpPr>
              <p:cNvPr id="213" name="椭圆 21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文本框 213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7</a:t>
                </a:r>
                <a:endParaRPr lang="en-US" altLang="zh-CN" sz="2000"/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 rot="0">
              <a:off x="3455" y="2905"/>
              <a:ext cx="865" cy="520"/>
              <a:chOff x="1636" y="3234"/>
              <a:chExt cx="1507" cy="927"/>
            </a:xfrm>
          </p:grpSpPr>
          <p:sp>
            <p:nvSpPr>
              <p:cNvPr id="216" name="椭圆 21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文本框 216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23</a:t>
                </a:r>
                <a:endParaRPr lang="en-US" altLang="zh-CN" sz="2000"/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 rot="0">
              <a:off x="2758" y="2913"/>
              <a:ext cx="865" cy="520"/>
              <a:chOff x="1636" y="3234"/>
              <a:chExt cx="1507" cy="927"/>
            </a:xfrm>
          </p:grpSpPr>
          <p:sp>
            <p:nvSpPr>
              <p:cNvPr id="219" name="椭圆 218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文本框 219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17</a:t>
                </a:r>
                <a:endParaRPr lang="en-US" altLang="zh-CN" sz="2000"/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 rot="0">
              <a:off x="2061" y="2913"/>
              <a:ext cx="865" cy="520"/>
              <a:chOff x="1636" y="3234"/>
              <a:chExt cx="1507" cy="927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文本框 222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24</a:t>
                </a:r>
                <a:endParaRPr lang="en-US" altLang="zh-CN" sz="2000"/>
              </a:p>
            </p:txBody>
          </p:sp>
        </p:grpSp>
        <p:cxnSp>
          <p:nvCxnSpPr>
            <p:cNvPr id="224" name="直接连接符 223"/>
            <p:cNvCxnSpPr/>
            <p:nvPr/>
          </p:nvCxnSpPr>
          <p:spPr>
            <a:xfrm flipH="1" flipV="1">
              <a:off x="3401" y="2624"/>
              <a:ext cx="487" cy="28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flipV="1">
              <a:off x="3459" y="2451"/>
              <a:ext cx="1913" cy="2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6" name="直接连接符 225"/>
            <p:cNvCxnSpPr/>
            <p:nvPr/>
          </p:nvCxnSpPr>
          <p:spPr>
            <a:xfrm flipV="1">
              <a:off x="2494" y="2624"/>
              <a:ext cx="458" cy="28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27" name="组合 226"/>
            <p:cNvGrpSpPr/>
            <p:nvPr/>
          </p:nvGrpSpPr>
          <p:grpSpPr>
            <a:xfrm rot="0">
              <a:off x="5196" y="2214"/>
              <a:ext cx="865" cy="520"/>
              <a:chOff x="1636" y="3234"/>
              <a:chExt cx="1507" cy="927"/>
            </a:xfrm>
          </p:grpSpPr>
          <p:sp>
            <p:nvSpPr>
              <p:cNvPr id="228" name="椭圆 227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29" name="文本框 228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18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0" name="组合 229"/>
            <p:cNvGrpSpPr/>
            <p:nvPr/>
          </p:nvGrpSpPr>
          <p:grpSpPr>
            <a:xfrm rot="0">
              <a:off x="4306" y="2912"/>
              <a:ext cx="865" cy="520"/>
              <a:chOff x="1636" y="3234"/>
              <a:chExt cx="1507" cy="927"/>
            </a:xfrm>
          </p:grpSpPr>
          <p:sp>
            <p:nvSpPr>
              <p:cNvPr id="231" name="椭圆 230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32" name="文本框 231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52</a:t>
                </a:r>
                <a:endParaRPr lang="en-US" altLang="zh-CN" sz="2000"/>
              </a:p>
            </p:txBody>
          </p:sp>
        </p:grpSp>
        <p:grpSp>
          <p:nvGrpSpPr>
            <p:cNvPr id="233" name="组合 232"/>
            <p:cNvGrpSpPr/>
            <p:nvPr/>
          </p:nvGrpSpPr>
          <p:grpSpPr>
            <a:xfrm rot="0">
              <a:off x="5983" y="2214"/>
              <a:ext cx="864" cy="520"/>
              <a:chOff x="5290" y="3927"/>
              <a:chExt cx="1100" cy="650"/>
            </a:xfrm>
          </p:grpSpPr>
          <p:sp>
            <p:nvSpPr>
              <p:cNvPr id="234" name="椭圆 233"/>
              <p:cNvSpPr/>
              <p:nvPr/>
            </p:nvSpPr>
            <p:spPr>
              <a:xfrm>
                <a:off x="5504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35" name="文本框 234"/>
              <p:cNvSpPr txBox="1"/>
              <p:nvPr/>
            </p:nvSpPr>
            <p:spPr>
              <a:xfrm>
                <a:off x="5290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38</a:t>
                </a:r>
                <a:endParaRPr lang="en-US" altLang="zh-CN" sz="2000"/>
              </a:p>
            </p:txBody>
          </p:sp>
        </p:grpSp>
        <p:grpSp>
          <p:nvGrpSpPr>
            <p:cNvPr id="236" name="组合 235"/>
            <p:cNvGrpSpPr/>
            <p:nvPr/>
          </p:nvGrpSpPr>
          <p:grpSpPr>
            <a:xfrm rot="0">
              <a:off x="2758" y="3592"/>
              <a:ext cx="864" cy="520"/>
              <a:chOff x="6311" y="3927"/>
              <a:chExt cx="1100" cy="650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6525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文本框 237"/>
              <p:cNvSpPr txBox="1"/>
              <p:nvPr/>
            </p:nvSpPr>
            <p:spPr>
              <a:xfrm>
                <a:off x="6311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30</a:t>
                </a:r>
                <a:endParaRPr lang="en-US" altLang="zh-CN" sz="2000"/>
              </a:p>
            </p:txBody>
          </p:sp>
        </p:grpSp>
        <p:grpSp>
          <p:nvGrpSpPr>
            <p:cNvPr id="239" name="组合 238"/>
            <p:cNvGrpSpPr/>
            <p:nvPr/>
          </p:nvGrpSpPr>
          <p:grpSpPr>
            <a:xfrm rot="0">
              <a:off x="1392" y="3577"/>
              <a:ext cx="784" cy="527"/>
              <a:chOff x="1636" y="3221"/>
              <a:chExt cx="1366" cy="940"/>
            </a:xfrm>
          </p:grpSpPr>
          <p:sp>
            <p:nvSpPr>
              <p:cNvPr id="240" name="椭圆 239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41" name="文本框 240"/>
              <p:cNvSpPr txBox="1"/>
              <p:nvPr/>
            </p:nvSpPr>
            <p:spPr>
              <a:xfrm>
                <a:off x="1636" y="3221"/>
                <a:ext cx="1366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26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2" name="组合 241"/>
            <p:cNvGrpSpPr/>
            <p:nvPr/>
          </p:nvGrpSpPr>
          <p:grpSpPr>
            <a:xfrm rot="0">
              <a:off x="2065" y="3584"/>
              <a:ext cx="865" cy="520"/>
              <a:chOff x="1636" y="3234"/>
              <a:chExt cx="1507" cy="927"/>
            </a:xfrm>
          </p:grpSpPr>
          <p:sp>
            <p:nvSpPr>
              <p:cNvPr id="243" name="椭圆 24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44" name="文本框 243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46</a:t>
                </a:r>
                <a:endParaRPr lang="en-US" altLang="zh-CN" sz="2000"/>
              </a:p>
            </p:txBody>
          </p:sp>
        </p:grpSp>
        <p:grpSp>
          <p:nvGrpSpPr>
            <p:cNvPr id="245" name="组合 244"/>
            <p:cNvGrpSpPr/>
            <p:nvPr/>
          </p:nvGrpSpPr>
          <p:grpSpPr>
            <a:xfrm rot="0">
              <a:off x="5192" y="2893"/>
              <a:ext cx="865" cy="520"/>
              <a:chOff x="1636" y="3234"/>
              <a:chExt cx="1507" cy="927"/>
            </a:xfrm>
          </p:grpSpPr>
          <p:sp>
            <p:nvSpPr>
              <p:cNvPr id="246" name="椭圆 24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47" name="文本框 246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39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8" name="组合 247"/>
            <p:cNvGrpSpPr/>
            <p:nvPr/>
          </p:nvGrpSpPr>
          <p:grpSpPr>
            <a:xfrm rot="0">
              <a:off x="1392" y="4263"/>
              <a:ext cx="865" cy="520"/>
              <a:chOff x="1636" y="3234"/>
              <a:chExt cx="1507" cy="927"/>
            </a:xfrm>
          </p:grpSpPr>
          <p:sp>
            <p:nvSpPr>
              <p:cNvPr id="249" name="椭圆 248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50" name="文本框 249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35</a:t>
                </a:r>
                <a:endParaRPr lang="en-US" altLang="zh-CN" sz="2000"/>
              </a:p>
            </p:txBody>
          </p:sp>
        </p:grpSp>
        <p:cxnSp>
          <p:nvCxnSpPr>
            <p:cNvPr id="251" name="直接连接符 250"/>
            <p:cNvCxnSpPr/>
            <p:nvPr/>
          </p:nvCxnSpPr>
          <p:spPr>
            <a:xfrm flipV="1">
              <a:off x="5625" y="2734"/>
              <a:ext cx="5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2" name="直接连接符 251"/>
            <p:cNvCxnSpPr/>
            <p:nvPr/>
          </p:nvCxnSpPr>
          <p:spPr>
            <a:xfrm flipV="1">
              <a:off x="3191" y="3432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3" name="直接连接符 252"/>
            <p:cNvCxnSpPr/>
            <p:nvPr/>
          </p:nvCxnSpPr>
          <p:spPr>
            <a:xfrm flipV="1">
              <a:off x="1784" y="3251"/>
              <a:ext cx="458" cy="32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4" name="直接连接符 253"/>
            <p:cNvCxnSpPr/>
            <p:nvPr/>
          </p:nvCxnSpPr>
          <p:spPr>
            <a:xfrm flipH="1" flipV="1">
              <a:off x="2494" y="3433"/>
              <a:ext cx="4" cy="15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5" name="直接连接符 254"/>
            <p:cNvCxnSpPr/>
            <p:nvPr/>
          </p:nvCxnSpPr>
          <p:spPr>
            <a:xfrm flipV="1">
              <a:off x="1825" y="4104"/>
              <a:ext cx="0" cy="15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6" name="直接连接符 255"/>
            <p:cNvCxnSpPr/>
            <p:nvPr/>
          </p:nvCxnSpPr>
          <p:spPr>
            <a:xfrm>
              <a:off x="5916" y="2478"/>
              <a:ext cx="67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7" name="直接连接符 256"/>
            <p:cNvCxnSpPr/>
            <p:nvPr/>
          </p:nvCxnSpPr>
          <p:spPr>
            <a:xfrm>
              <a:off x="6013" y="2478"/>
              <a:ext cx="135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60" name="文本框 259"/>
            <p:cNvSpPr txBox="1"/>
            <p:nvPr/>
          </p:nvSpPr>
          <p:spPr>
            <a:xfrm>
              <a:off x="4209" y="4273"/>
              <a:ext cx="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（</a:t>
              </a:r>
              <a:r>
                <a:rPr lang="en-US" altLang="zh-CN"/>
                <a:t>e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cxnSp>
          <p:nvCxnSpPr>
            <p:cNvPr id="261" name="直接连接符 260"/>
            <p:cNvCxnSpPr/>
            <p:nvPr/>
          </p:nvCxnSpPr>
          <p:spPr>
            <a:xfrm flipV="1">
              <a:off x="3191" y="2752"/>
              <a:ext cx="0" cy="16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5" name="肘形连接符 264"/>
            <p:cNvCxnSpPr/>
            <p:nvPr/>
          </p:nvCxnSpPr>
          <p:spPr>
            <a:xfrm rot="10800000" flipV="1">
              <a:off x="3173" y="1455"/>
              <a:ext cx="2547" cy="428"/>
            </a:xfrm>
            <a:prstGeom prst="bentConnector3">
              <a:avLst>
                <a:gd name="adj1" fmla="val -353"/>
              </a:avLst>
            </a:prstGeom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6" name="直接箭头连接符 265"/>
            <p:cNvCxnSpPr/>
            <p:nvPr/>
          </p:nvCxnSpPr>
          <p:spPr>
            <a:xfrm>
              <a:off x="3190" y="1871"/>
              <a:ext cx="1" cy="36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86" name="组合 285"/>
            <p:cNvGrpSpPr/>
            <p:nvPr/>
          </p:nvGrpSpPr>
          <p:grpSpPr>
            <a:xfrm rot="0">
              <a:off x="5983" y="2893"/>
              <a:ext cx="972" cy="577"/>
              <a:chOff x="1636" y="3234"/>
              <a:chExt cx="1507" cy="927"/>
            </a:xfrm>
          </p:grpSpPr>
          <p:sp>
            <p:nvSpPr>
              <p:cNvPr id="287" name="椭圆 28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88" name="文本框 28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41</a:t>
                </a:r>
                <a:endParaRPr lang="en-US" altLang="zh-CN" sz="2000"/>
              </a:p>
            </p:txBody>
          </p:sp>
        </p:grpSp>
        <p:cxnSp>
          <p:nvCxnSpPr>
            <p:cNvPr id="289" name="直接连接符 288"/>
            <p:cNvCxnSpPr/>
            <p:nvPr/>
          </p:nvCxnSpPr>
          <p:spPr>
            <a:xfrm flipV="1">
              <a:off x="6469" y="2715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" name="组合 3"/>
            <p:cNvGrpSpPr/>
            <p:nvPr/>
          </p:nvGrpSpPr>
          <p:grpSpPr>
            <a:xfrm>
              <a:off x="4320" y="2214"/>
              <a:ext cx="850" cy="558"/>
              <a:chOff x="3684" y="2206"/>
              <a:chExt cx="850" cy="558"/>
            </a:xfrm>
          </p:grpSpPr>
          <p:sp>
            <p:nvSpPr>
              <p:cNvPr id="292" name="椭圆 291"/>
              <p:cNvSpPr/>
              <p:nvPr/>
            </p:nvSpPr>
            <p:spPr>
              <a:xfrm>
                <a:off x="3791" y="2206"/>
                <a:ext cx="576" cy="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93" name="文本框 292"/>
              <p:cNvSpPr txBox="1"/>
              <p:nvPr/>
            </p:nvSpPr>
            <p:spPr>
              <a:xfrm>
                <a:off x="3684" y="2206"/>
                <a:ext cx="851" cy="40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21</a:t>
                </a:r>
                <a:endParaRPr lang="en-US" altLang="zh-CN" sz="2000"/>
              </a:p>
            </p:txBody>
          </p:sp>
        </p:grpSp>
        <p:cxnSp>
          <p:nvCxnSpPr>
            <p:cNvPr id="5" name="直接连接符 4"/>
            <p:cNvCxnSpPr>
              <a:endCxn id="292" idx="4"/>
            </p:cNvCxnSpPr>
            <p:nvPr/>
          </p:nvCxnSpPr>
          <p:spPr>
            <a:xfrm flipH="1" flipV="1">
              <a:off x="4715" y="2772"/>
              <a:ext cx="2" cy="12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" name="肘形连接符 7"/>
            <p:cNvCxnSpPr/>
            <p:nvPr/>
          </p:nvCxnSpPr>
          <p:spPr>
            <a:xfrm>
              <a:off x="4586" y="1549"/>
              <a:ext cx="1030" cy="464"/>
            </a:xfrm>
            <a:prstGeom prst="bentConnector3">
              <a:avLst>
                <a:gd name="adj1" fmla="val 776"/>
              </a:avLst>
            </a:prstGeom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endCxn id="229" idx="0"/>
            </p:cNvCxnSpPr>
            <p:nvPr/>
          </p:nvCxnSpPr>
          <p:spPr>
            <a:xfrm>
              <a:off x="5616" y="1991"/>
              <a:ext cx="13" cy="22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4226" y="2165"/>
              <a:ext cx="969" cy="141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dash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2" name="直接箭头连接符 11"/>
            <p:cNvCxnSpPr>
              <a:endCxn id="11" idx="0"/>
            </p:cNvCxnSpPr>
            <p:nvPr/>
          </p:nvCxnSpPr>
          <p:spPr>
            <a:xfrm>
              <a:off x="4581" y="1960"/>
              <a:ext cx="130" cy="205"/>
            </a:xfrm>
            <a:prstGeom prst="straightConnector1">
              <a:avLst/>
            </a:prstGeom>
            <a:ln w="6350" cap="flat" cmpd="sng" algn="ctr">
              <a:solidFill>
                <a:srgbClr val="FF0000"/>
              </a:solidFill>
              <a:prstDash val="dash"/>
              <a:miter lim="800000"/>
              <a:tailEnd type="arrow" w="med" len="med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90" name="组合 89"/>
          <p:cNvGrpSpPr/>
          <p:nvPr/>
        </p:nvGrpSpPr>
        <p:grpSpPr>
          <a:xfrm>
            <a:off x="6311900" y="570230"/>
            <a:ext cx="3532505" cy="2593975"/>
            <a:chOff x="10128" y="968"/>
            <a:chExt cx="5563" cy="4085"/>
          </a:xfrm>
        </p:grpSpPr>
        <p:sp>
          <p:nvSpPr>
            <p:cNvPr id="15" name="文本框 14"/>
            <p:cNvSpPr txBox="1"/>
            <p:nvPr/>
          </p:nvSpPr>
          <p:spPr>
            <a:xfrm>
              <a:off x="12492" y="968"/>
              <a:ext cx="2482" cy="46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0    1   2    3</a:t>
              </a:r>
              <a:endParaRPr lang="en-US" altLang="zh-CN"/>
            </a:p>
          </p:txBody>
        </p:sp>
        <p:grpSp>
          <p:nvGrpSpPr>
            <p:cNvPr id="16" name="组合 15"/>
            <p:cNvGrpSpPr/>
            <p:nvPr/>
          </p:nvGrpSpPr>
          <p:grpSpPr>
            <a:xfrm rot="0">
              <a:off x="12542" y="1433"/>
              <a:ext cx="2137" cy="508"/>
              <a:chOff x="2851" y="2066"/>
              <a:chExt cx="2137" cy="508"/>
            </a:xfrm>
          </p:grpSpPr>
          <p:sp>
            <p:nvSpPr>
              <p:cNvPr id="17" name="矩形 16"/>
              <p:cNvSpPr/>
              <p:nvPr/>
            </p:nvSpPr>
            <p:spPr>
              <a:xfrm>
                <a:off x="2851" y="2066"/>
                <a:ext cx="1069" cy="50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2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8" name="直接连接符 17"/>
              <p:cNvCxnSpPr>
                <a:stCxn id="17" idx="0"/>
                <a:endCxn id="17" idx="2"/>
              </p:cNvCxnSpPr>
              <p:nvPr/>
            </p:nvCxnSpPr>
            <p:spPr>
              <a:xfrm>
                <a:off x="3386" y="2066"/>
                <a:ext cx="0" cy="50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9" name="矩形 18"/>
              <p:cNvSpPr/>
              <p:nvPr/>
            </p:nvSpPr>
            <p:spPr>
              <a:xfrm>
                <a:off x="3920" y="2066"/>
                <a:ext cx="1069" cy="50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>
                <a:stCxn id="19" idx="0"/>
                <a:endCxn id="19" idx="2"/>
              </p:cNvCxnSpPr>
              <p:nvPr/>
            </p:nvCxnSpPr>
            <p:spPr>
              <a:xfrm>
                <a:off x="4455" y="2066"/>
                <a:ext cx="0" cy="50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 rot="0">
              <a:off x="11494" y="2432"/>
              <a:ext cx="865" cy="520"/>
              <a:chOff x="1636" y="3234"/>
              <a:chExt cx="1507" cy="927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7</a:t>
                </a:r>
                <a:endParaRPr lang="en-US" altLang="zh-CN" sz="200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 rot="0">
              <a:off x="12191" y="3105"/>
              <a:ext cx="865" cy="520"/>
              <a:chOff x="1636" y="3234"/>
              <a:chExt cx="1507" cy="92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23</a:t>
                </a:r>
                <a:endParaRPr lang="en-US" altLang="zh-CN" sz="200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0">
              <a:off x="11494" y="3113"/>
              <a:ext cx="865" cy="520"/>
              <a:chOff x="1636" y="3234"/>
              <a:chExt cx="1507" cy="927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17</a:t>
                </a:r>
                <a:endParaRPr lang="en-US" altLang="zh-CN" sz="200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10797" y="3113"/>
              <a:ext cx="865" cy="520"/>
              <a:chOff x="1636" y="3234"/>
              <a:chExt cx="1507" cy="927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24</a:t>
                </a:r>
                <a:endParaRPr lang="en-US" altLang="zh-CN" sz="2000"/>
              </a:p>
            </p:txBody>
          </p:sp>
        </p:grpSp>
        <p:cxnSp>
          <p:nvCxnSpPr>
            <p:cNvPr id="33" name="直接连接符 32"/>
            <p:cNvCxnSpPr/>
            <p:nvPr/>
          </p:nvCxnSpPr>
          <p:spPr>
            <a:xfrm flipH="1" flipV="1">
              <a:off x="12137" y="2824"/>
              <a:ext cx="487" cy="28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12195" y="2679"/>
              <a:ext cx="1541" cy="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flipV="1">
              <a:off x="11230" y="2824"/>
              <a:ext cx="458" cy="28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86" name="组合 85"/>
            <p:cNvGrpSpPr/>
            <p:nvPr/>
          </p:nvGrpSpPr>
          <p:grpSpPr>
            <a:xfrm>
              <a:off x="13540" y="2432"/>
              <a:ext cx="864" cy="520"/>
              <a:chOff x="13540" y="2432"/>
              <a:chExt cx="864" cy="52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3708" y="2432"/>
                <a:ext cx="529" cy="5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3540" y="2432"/>
                <a:ext cx="865" cy="37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18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13132" y="3792"/>
              <a:ext cx="865" cy="520"/>
              <a:chOff x="1636" y="3234"/>
              <a:chExt cx="1507" cy="927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52</a:t>
                </a:r>
                <a:endParaRPr lang="en-US" altLang="zh-CN" sz="200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rot="0">
              <a:off x="14719" y="2414"/>
              <a:ext cx="864" cy="520"/>
              <a:chOff x="5290" y="3927"/>
              <a:chExt cx="1100" cy="65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5504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5290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38</a:t>
                </a:r>
                <a:endParaRPr lang="en-US" altLang="zh-CN" sz="2000"/>
              </a:p>
            </p:txBody>
          </p:sp>
        </p:grpSp>
        <p:grpSp>
          <p:nvGrpSpPr>
            <p:cNvPr id="45" name="组合 44"/>
            <p:cNvGrpSpPr/>
            <p:nvPr/>
          </p:nvGrpSpPr>
          <p:grpSpPr>
            <a:xfrm rot="0">
              <a:off x="11494" y="3792"/>
              <a:ext cx="864" cy="520"/>
              <a:chOff x="6311" y="3927"/>
              <a:chExt cx="1100" cy="650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6525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文本框 46"/>
              <p:cNvSpPr txBox="1"/>
              <p:nvPr/>
            </p:nvSpPr>
            <p:spPr>
              <a:xfrm>
                <a:off x="6311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30</a:t>
                </a:r>
                <a:endParaRPr lang="en-US" altLang="zh-CN" sz="2000"/>
              </a:p>
            </p:txBody>
          </p:sp>
        </p:grpSp>
        <p:grpSp>
          <p:nvGrpSpPr>
            <p:cNvPr id="48" name="组合 47"/>
            <p:cNvGrpSpPr/>
            <p:nvPr/>
          </p:nvGrpSpPr>
          <p:grpSpPr>
            <a:xfrm rot="0">
              <a:off x="10128" y="3777"/>
              <a:ext cx="784" cy="527"/>
              <a:chOff x="1636" y="3221"/>
              <a:chExt cx="1366" cy="940"/>
            </a:xfrm>
          </p:grpSpPr>
          <p:sp>
            <p:nvSpPr>
              <p:cNvPr id="49" name="椭圆 48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文本框 49"/>
              <p:cNvSpPr txBox="1"/>
              <p:nvPr/>
            </p:nvSpPr>
            <p:spPr>
              <a:xfrm>
                <a:off x="1636" y="3221"/>
                <a:ext cx="1366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26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1" name="组合 50"/>
            <p:cNvGrpSpPr/>
            <p:nvPr/>
          </p:nvGrpSpPr>
          <p:grpSpPr>
            <a:xfrm rot="0">
              <a:off x="10801" y="3784"/>
              <a:ext cx="865" cy="520"/>
              <a:chOff x="1636" y="3234"/>
              <a:chExt cx="1507" cy="927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46</a:t>
                </a:r>
                <a:endParaRPr lang="en-US" altLang="zh-CN" sz="2000"/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 rot="0">
              <a:off x="13928" y="3093"/>
              <a:ext cx="865" cy="520"/>
              <a:chOff x="1636" y="3234"/>
              <a:chExt cx="1507" cy="927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39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7" name="组合 56"/>
            <p:cNvGrpSpPr/>
            <p:nvPr/>
          </p:nvGrpSpPr>
          <p:grpSpPr>
            <a:xfrm rot="0">
              <a:off x="10128" y="4463"/>
              <a:ext cx="865" cy="520"/>
              <a:chOff x="1636" y="3234"/>
              <a:chExt cx="1507" cy="927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35</a:t>
                </a:r>
                <a:endParaRPr lang="en-US" altLang="zh-CN" sz="2000"/>
              </a:p>
            </p:txBody>
          </p:sp>
        </p:grpSp>
        <p:cxnSp>
          <p:nvCxnSpPr>
            <p:cNvPr id="60" name="直接连接符 59"/>
            <p:cNvCxnSpPr>
              <a:stCxn id="77" idx="0"/>
              <a:endCxn id="37" idx="3"/>
            </p:cNvCxnSpPr>
            <p:nvPr/>
          </p:nvCxnSpPr>
          <p:spPr>
            <a:xfrm flipV="1">
              <a:off x="13572" y="2876"/>
              <a:ext cx="213" cy="21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11927" y="3632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V="1">
              <a:off x="10520" y="3451"/>
              <a:ext cx="458" cy="32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 flipH="1" flipV="1">
              <a:off x="11230" y="3633"/>
              <a:ext cx="4" cy="15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/>
            <p:nvPr/>
          </p:nvCxnSpPr>
          <p:spPr>
            <a:xfrm flipV="1">
              <a:off x="10561" y="4304"/>
              <a:ext cx="0" cy="15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5" name="直接连接符 64"/>
            <p:cNvCxnSpPr>
              <a:stCxn id="56" idx="0"/>
              <a:endCxn id="37" idx="5"/>
            </p:cNvCxnSpPr>
            <p:nvPr/>
          </p:nvCxnSpPr>
          <p:spPr>
            <a:xfrm flipH="1" flipV="1">
              <a:off x="14160" y="2876"/>
              <a:ext cx="201" cy="217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6" name="直接连接符 65"/>
            <p:cNvCxnSpPr/>
            <p:nvPr/>
          </p:nvCxnSpPr>
          <p:spPr>
            <a:xfrm>
              <a:off x="14237" y="2685"/>
              <a:ext cx="610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7" name="文本框 66"/>
            <p:cNvSpPr txBox="1"/>
            <p:nvPr/>
          </p:nvSpPr>
          <p:spPr>
            <a:xfrm>
              <a:off x="12945" y="4473"/>
              <a:ext cx="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（</a:t>
              </a:r>
              <a:r>
                <a:rPr lang="en-US" altLang="zh-CN"/>
                <a:t>f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cxnSp>
          <p:nvCxnSpPr>
            <p:cNvPr id="68" name="直接连接符 67"/>
            <p:cNvCxnSpPr/>
            <p:nvPr/>
          </p:nvCxnSpPr>
          <p:spPr>
            <a:xfrm flipV="1">
              <a:off x="11927" y="2952"/>
              <a:ext cx="0" cy="16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9" name="肘形连接符 68"/>
            <p:cNvCxnSpPr/>
            <p:nvPr/>
          </p:nvCxnSpPr>
          <p:spPr>
            <a:xfrm rot="10800000" flipV="1">
              <a:off x="11909" y="1655"/>
              <a:ext cx="2547" cy="428"/>
            </a:xfrm>
            <a:prstGeom prst="bentConnector3">
              <a:avLst>
                <a:gd name="adj1" fmla="val -353"/>
              </a:avLst>
            </a:prstGeom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>
              <a:off x="11926" y="2071"/>
              <a:ext cx="1" cy="36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71" name="组合 70"/>
            <p:cNvGrpSpPr/>
            <p:nvPr/>
          </p:nvGrpSpPr>
          <p:grpSpPr>
            <a:xfrm rot="0">
              <a:off x="14719" y="3093"/>
              <a:ext cx="972" cy="577"/>
              <a:chOff x="1636" y="3234"/>
              <a:chExt cx="1507" cy="927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41</a:t>
                </a:r>
                <a:endParaRPr lang="en-US" altLang="zh-CN" sz="2000"/>
              </a:p>
            </p:txBody>
          </p:sp>
        </p:grpSp>
        <p:cxnSp>
          <p:nvCxnSpPr>
            <p:cNvPr id="74" name="直接连接符 73"/>
            <p:cNvCxnSpPr/>
            <p:nvPr/>
          </p:nvCxnSpPr>
          <p:spPr>
            <a:xfrm flipV="1">
              <a:off x="15205" y="2915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75" name="组合 74"/>
            <p:cNvGrpSpPr/>
            <p:nvPr/>
          </p:nvGrpSpPr>
          <p:grpSpPr>
            <a:xfrm rot="0">
              <a:off x="13146" y="3094"/>
              <a:ext cx="850" cy="558"/>
              <a:chOff x="3684" y="2206"/>
              <a:chExt cx="850" cy="558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3791" y="2206"/>
                <a:ext cx="576" cy="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3684" y="2206"/>
                <a:ext cx="851" cy="40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21</a:t>
                </a:r>
                <a:endParaRPr lang="en-US" altLang="zh-CN" sz="2000"/>
              </a:p>
            </p:txBody>
          </p:sp>
        </p:grpSp>
        <p:cxnSp>
          <p:nvCxnSpPr>
            <p:cNvPr id="78" name="直接连接符 77"/>
            <p:cNvCxnSpPr/>
            <p:nvPr/>
          </p:nvCxnSpPr>
          <p:spPr>
            <a:xfrm flipH="1" flipV="1">
              <a:off x="13541" y="3652"/>
              <a:ext cx="2" cy="12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直接箭头连接符 86"/>
            <p:cNvCxnSpPr>
              <a:endCxn id="38" idx="0"/>
            </p:cNvCxnSpPr>
            <p:nvPr/>
          </p:nvCxnSpPr>
          <p:spPr>
            <a:xfrm>
              <a:off x="13857" y="1734"/>
              <a:ext cx="116" cy="69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8" name="肘形连接符 87"/>
            <p:cNvCxnSpPr/>
            <p:nvPr/>
          </p:nvCxnSpPr>
          <p:spPr>
            <a:xfrm>
              <a:off x="13242" y="1720"/>
              <a:ext cx="1943" cy="500"/>
            </a:xfrm>
            <a:prstGeom prst="bentConnector3">
              <a:avLst>
                <a:gd name="adj1" fmla="val 51"/>
              </a:avLst>
            </a:prstGeom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9" name="直接箭头连接符 88"/>
            <p:cNvCxnSpPr>
              <a:endCxn id="44" idx="0"/>
            </p:cNvCxnSpPr>
            <p:nvPr/>
          </p:nvCxnSpPr>
          <p:spPr>
            <a:xfrm flipH="1">
              <a:off x="15152" y="2206"/>
              <a:ext cx="19" cy="208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3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160" name="组合 159"/>
          <p:cNvGrpSpPr/>
          <p:nvPr/>
        </p:nvGrpSpPr>
        <p:grpSpPr>
          <a:xfrm>
            <a:off x="1176655" y="3429000"/>
            <a:ext cx="3531870" cy="2159635"/>
            <a:chOff x="1853" y="5400"/>
            <a:chExt cx="5562" cy="3401"/>
          </a:xfrm>
        </p:grpSpPr>
        <p:grpSp>
          <p:nvGrpSpPr>
            <p:cNvPr id="159" name="组合 158"/>
            <p:cNvGrpSpPr/>
            <p:nvPr/>
          </p:nvGrpSpPr>
          <p:grpSpPr>
            <a:xfrm>
              <a:off x="1853" y="6163"/>
              <a:ext cx="5563" cy="2639"/>
              <a:chOff x="1668" y="6585"/>
              <a:chExt cx="5563" cy="2639"/>
            </a:xfrm>
          </p:grpSpPr>
          <p:grpSp>
            <p:nvGrpSpPr>
              <p:cNvPr id="98" name="组合 97"/>
              <p:cNvGrpSpPr/>
              <p:nvPr/>
            </p:nvGrpSpPr>
            <p:grpSpPr>
              <a:xfrm rot="0">
                <a:off x="3034" y="6603"/>
                <a:ext cx="865" cy="520"/>
                <a:chOff x="1636" y="3234"/>
                <a:chExt cx="1507" cy="927"/>
              </a:xfrm>
            </p:grpSpPr>
            <p:sp>
              <p:nvSpPr>
                <p:cNvPr id="99" name="椭圆 98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7</a:t>
                  </a:r>
                  <a:endParaRPr lang="en-US" altLang="zh-CN" sz="2000"/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 rot="0">
                <a:off x="3731" y="7276"/>
                <a:ext cx="865" cy="520"/>
                <a:chOff x="1636" y="3234"/>
                <a:chExt cx="1507" cy="927"/>
              </a:xfrm>
            </p:grpSpPr>
            <p:sp>
              <p:nvSpPr>
                <p:cNvPr id="102" name="椭圆 101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23</a:t>
                  </a:r>
                  <a:endParaRPr lang="en-US" altLang="zh-CN" sz="2000"/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 rot="0">
                <a:off x="3034" y="7284"/>
                <a:ext cx="865" cy="520"/>
                <a:chOff x="1636" y="3234"/>
                <a:chExt cx="1507" cy="927"/>
              </a:xfrm>
            </p:grpSpPr>
            <p:sp>
              <p:nvSpPr>
                <p:cNvPr id="105" name="椭圆 104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17</a:t>
                  </a:r>
                  <a:endParaRPr lang="en-US" altLang="zh-CN" sz="200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 rot="0">
                <a:off x="2337" y="7284"/>
                <a:ext cx="865" cy="520"/>
                <a:chOff x="1636" y="3234"/>
                <a:chExt cx="1507" cy="927"/>
              </a:xfrm>
            </p:grpSpPr>
            <p:sp>
              <p:nvSpPr>
                <p:cNvPr id="108" name="椭圆 107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文本框 108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24</a:t>
                  </a:r>
                  <a:endParaRPr lang="en-US" altLang="zh-CN" sz="2000"/>
                </a:p>
              </p:txBody>
            </p:sp>
          </p:grpSp>
          <p:cxnSp>
            <p:nvCxnSpPr>
              <p:cNvPr id="110" name="直接连接符 109"/>
              <p:cNvCxnSpPr/>
              <p:nvPr/>
            </p:nvCxnSpPr>
            <p:spPr>
              <a:xfrm flipH="1" flipV="1">
                <a:off x="3677" y="6995"/>
                <a:ext cx="487" cy="28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3735" y="6850"/>
                <a:ext cx="1541" cy="6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flipV="1">
                <a:off x="2770" y="6995"/>
                <a:ext cx="458" cy="28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13" name="组合 112"/>
              <p:cNvGrpSpPr/>
              <p:nvPr/>
            </p:nvGrpSpPr>
            <p:grpSpPr>
              <a:xfrm rot="0">
                <a:off x="5080" y="6603"/>
                <a:ext cx="864" cy="520"/>
                <a:chOff x="13540" y="2432"/>
                <a:chExt cx="864" cy="520"/>
              </a:xfrm>
            </p:grpSpPr>
            <p:sp>
              <p:nvSpPr>
                <p:cNvPr id="114" name="椭圆 113"/>
                <p:cNvSpPr/>
                <p:nvPr/>
              </p:nvSpPr>
              <p:spPr>
                <a:xfrm>
                  <a:off x="13708" y="2432"/>
                  <a:ext cx="529" cy="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13540" y="2432"/>
                  <a:ext cx="865" cy="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18</a:t>
                  </a:r>
                  <a:endParaRPr lang="en-US" altLang="zh-CN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 rot="0">
                <a:off x="4672" y="7963"/>
                <a:ext cx="865" cy="520"/>
                <a:chOff x="1636" y="3234"/>
                <a:chExt cx="1507" cy="927"/>
              </a:xfrm>
            </p:grpSpPr>
            <p:sp>
              <p:nvSpPr>
                <p:cNvPr id="117" name="椭圆 116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52</a:t>
                  </a:r>
                  <a:endParaRPr lang="en-US" altLang="zh-CN" sz="200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 rot="0">
                <a:off x="6259" y="6585"/>
                <a:ext cx="864" cy="520"/>
                <a:chOff x="5290" y="3927"/>
                <a:chExt cx="1100" cy="650"/>
              </a:xfrm>
            </p:grpSpPr>
            <p:sp>
              <p:nvSpPr>
                <p:cNvPr id="120" name="椭圆 119"/>
                <p:cNvSpPr/>
                <p:nvPr/>
              </p:nvSpPr>
              <p:spPr>
                <a:xfrm>
                  <a:off x="5504" y="3927"/>
                  <a:ext cx="674" cy="6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5290" y="3927"/>
                  <a:ext cx="1101" cy="4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38</a:t>
                  </a:r>
                  <a:endParaRPr lang="en-US" altLang="zh-CN" sz="200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 rot="0">
                <a:off x="3034" y="7963"/>
                <a:ext cx="864" cy="520"/>
                <a:chOff x="6311" y="3927"/>
                <a:chExt cx="1100" cy="650"/>
              </a:xfrm>
            </p:grpSpPr>
            <p:sp>
              <p:nvSpPr>
                <p:cNvPr id="123" name="椭圆 122"/>
                <p:cNvSpPr/>
                <p:nvPr/>
              </p:nvSpPr>
              <p:spPr>
                <a:xfrm>
                  <a:off x="6525" y="3927"/>
                  <a:ext cx="674" cy="6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文本框 123"/>
                <p:cNvSpPr txBox="1"/>
                <p:nvPr/>
              </p:nvSpPr>
              <p:spPr>
                <a:xfrm>
                  <a:off x="6311" y="3927"/>
                  <a:ext cx="1101" cy="4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30</a:t>
                  </a:r>
                  <a:endParaRPr lang="en-US" altLang="zh-CN" sz="2000"/>
                </a:p>
              </p:txBody>
            </p:sp>
          </p:grpSp>
          <p:grpSp>
            <p:nvGrpSpPr>
              <p:cNvPr id="125" name="组合 124"/>
              <p:cNvGrpSpPr/>
              <p:nvPr/>
            </p:nvGrpSpPr>
            <p:grpSpPr>
              <a:xfrm rot="0">
                <a:off x="1668" y="7948"/>
                <a:ext cx="784" cy="527"/>
                <a:chOff x="1636" y="3221"/>
                <a:chExt cx="1366" cy="940"/>
              </a:xfrm>
            </p:grpSpPr>
            <p:sp>
              <p:nvSpPr>
                <p:cNvPr id="126" name="椭圆 125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>
                  <a:off x="1636" y="3221"/>
                  <a:ext cx="1366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26</a:t>
                  </a:r>
                  <a:endParaRPr lang="en-US" altLang="zh-CN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8" name="组合 127"/>
              <p:cNvGrpSpPr/>
              <p:nvPr/>
            </p:nvGrpSpPr>
            <p:grpSpPr>
              <a:xfrm rot="0">
                <a:off x="2341" y="7955"/>
                <a:ext cx="865" cy="520"/>
                <a:chOff x="1636" y="3234"/>
                <a:chExt cx="1507" cy="927"/>
              </a:xfrm>
            </p:grpSpPr>
            <p:sp>
              <p:nvSpPr>
                <p:cNvPr id="129" name="椭圆 128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文本框 129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46</a:t>
                  </a:r>
                  <a:endParaRPr lang="en-US" altLang="zh-CN" sz="2000"/>
                </a:p>
              </p:txBody>
            </p:sp>
          </p:grpSp>
          <p:grpSp>
            <p:nvGrpSpPr>
              <p:cNvPr id="131" name="组合 130"/>
              <p:cNvGrpSpPr/>
              <p:nvPr/>
            </p:nvGrpSpPr>
            <p:grpSpPr>
              <a:xfrm rot="0">
                <a:off x="5468" y="7264"/>
                <a:ext cx="865" cy="520"/>
                <a:chOff x="1636" y="3234"/>
                <a:chExt cx="1507" cy="927"/>
              </a:xfrm>
            </p:grpSpPr>
            <p:sp>
              <p:nvSpPr>
                <p:cNvPr id="132" name="椭圆 131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文本框 132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39</a:t>
                  </a:r>
                  <a:endParaRPr lang="en-US" altLang="zh-CN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4" name="组合 133"/>
              <p:cNvGrpSpPr/>
              <p:nvPr/>
            </p:nvGrpSpPr>
            <p:grpSpPr>
              <a:xfrm rot="0">
                <a:off x="1668" y="8634"/>
                <a:ext cx="865" cy="520"/>
                <a:chOff x="1636" y="3234"/>
                <a:chExt cx="1507" cy="927"/>
              </a:xfrm>
            </p:grpSpPr>
            <p:sp>
              <p:nvSpPr>
                <p:cNvPr id="135" name="椭圆 134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文本框 135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35</a:t>
                  </a:r>
                  <a:endParaRPr lang="en-US" altLang="zh-CN" sz="2000"/>
                </a:p>
              </p:txBody>
            </p:sp>
          </p:grpSp>
          <p:cxnSp>
            <p:nvCxnSpPr>
              <p:cNvPr id="137" name="直接连接符 136"/>
              <p:cNvCxnSpPr/>
              <p:nvPr/>
            </p:nvCxnSpPr>
            <p:spPr>
              <a:xfrm flipV="1">
                <a:off x="5112" y="7047"/>
                <a:ext cx="213" cy="21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 flipV="1">
                <a:off x="3467" y="7803"/>
                <a:ext cx="0" cy="16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flipV="1">
                <a:off x="2060" y="7622"/>
                <a:ext cx="458" cy="326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flipH="1" flipV="1">
                <a:off x="2770" y="7804"/>
                <a:ext cx="4" cy="15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V="1">
                <a:off x="2101" y="8475"/>
                <a:ext cx="0" cy="15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flipH="1" flipV="1">
                <a:off x="5700" y="7047"/>
                <a:ext cx="201" cy="217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5777" y="6856"/>
                <a:ext cx="610" cy="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4485" y="8644"/>
                <a:ext cx="92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（</a:t>
                </a:r>
                <a:r>
                  <a:rPr lang="en-US" altLang="zh-CN"/>
                  <a:t>g</a:t>
                </a:r>
                <a:r>
                  <a:rPr lang="zh-CN" altLang="en-US"/>
                  <a:t>）</a:t>
                </a:r>
                <a:endParaRPr lang="zh-CN" altLang="en-US"/>
              </a:p>
            </p:txBody>
          </p:sp>
          <p:cxnSp>
            <p:nvCxnSpPr>
              <p:cNvPr id="145" name="直接连接符 144"/>
              <p:cNvCxnSpPr/>
              <p:nvPr/>
            </p:nvCxnSpPr>
            <p:spPr>
              <a:xfrm flipV="1">
                <a:off x="3467" y="7123"/>
                <a:ext cx="0" cy="16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48" name="组合 147"/>
              <p:cNvGrpSpPr/>
              <p:nvPr/>
            </p:nvGrpSpPr>
            <p:grpSpPr>
              <a:xfrm rot="0">
                <a:off x="6259" y="7264"/>
                <a:ext cx="972" cy="577"/>
                <a:chOff x="1636" y="3234"/>
                <a:chExt cx="1507" cy="927"/>
              </a:xfrm>
            </p:grpSpPr>
            <p:sp>
              <p:nvSpPr>
                <p:cNvPr id="149" name="椭圆 148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文本框 149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41</a:t>
                  </a:r>
                  <a:endParaRPr lang="en-US" altLang="zh-CN" sz="2000"/>
                </a:p>
              </p:txBody>
            </p:sp>
          </p:grpSp>
          <p:cxnSp>
            <p:nvCxnSpPr>
              <p:cNvPr id="151" name="直接连接符 150"/>
              <p:cNvCxnSpPr/>
              <p:nvPr/>
            </p:nvCxnSpPr>
            <p:spPr>
              <a:xfrm flipV="1">
                <a:off x="6745" y="7086"/>
                <a:ext cx="0" cy="17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52" name="组合 151"/>
              <p:cNvGrpSpPr/>
              <p:nvPr/>
            </p:nvGrpSpPr>
            <p:grpSpPr>
              <a:xfrm rot="0">
                <a:off x="4686" y="7265"/>
                <a:ext cx="850" cy="558"/>
                <a:chOff x="3684" y="2206"/>
                <a:chExt cx="850" cy="558"/>
              </a:xfrm>
            </p:grpSpPr>
            <p:sp>
              <p:nvSpPr>
                <p:cNvPr id="153" name="椭圆 152"/>
                <p:cNvSpPr/>
                <p:nvPr/>
              </p:nvSpPr>
              <p:spPr>
                <a:xfrm>
                  <a:off x="3791" y="2206"/>
                  <a:ext cx="576" cy="5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文本框 153"/>
                <p:cNvSpPr txBox="1"/>
                <p:nvPr/>
              </p:nvSpPr>
              <p:spPr>
                <a:xfrm>
                  <a:off x="3684" y="2206"/>
                  <a:ext cx="851" cy="4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21</a:t>
                  </a:r>
                  <a:endParaRPr lang="en-US" altLang="zh-CN" sz="2000"/>
                </a:p>
              </p:txBody>
            </p:sp>
          </p:grpSp>
          <p:cxnSp>
            <p:nvCxnSpPr>
              <p:cNvPr id="155" name="直接连接符 154"/>
              <p:cNvCxnSpPr/>
              <p:nvPr/>
            </p:nvCxnSpPr>
            <p:spPr>
              <a:xfrm flipH="1" flipV="1">
                <a:off x="5081" y="7823"/>
                <a:ext cx="2" cy="12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直接箭头连接符 170"/>
            <p:cNvCxnSpPr/>
            <p:nvPr/>
          </p:nvCxnSpPr>
          <p:spPr>
            <a:xfrm>
              <a:off x="3647" y="5810"/>
              <a:ext cx="8" cy="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2" name="文本框 171"/>
            <p:cNvSpPr txBox="1"/>
            <p:nvPr/>
          </p:nvSpPr>
          <p:spPr>
            <a:xfrm>
              <a:off x="3124" y="5400"/>
              <a:ext cx="12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H.min</a:t>
              </a:r>
              <a:endParaRPr lang="en-US" altLang="zh-CN"/>
            </a:p>
          </p:txBody>
        </p:sp>
      </p:grpSp>
      <p:sp>
        <p:nvSpPr>
          <p:cNvPr id="200" name="文本框 199"/>
          <p:cNvSpPr txBox="1"/>
          <p:nvPr/>
        </p:nvSpPr>
        <p:spPr>
          <a:xfrm>
            <a:off x="5210175" y="3869055"/>
            <a:ext cx="4064000" cy="914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b="1">
                <a:sym typeface="+mn-ea"/>
              </a:rPr>
              <a:t>合并后</a:t>
            </a:r>
            <a:r>
              <a:rPr lang="en-US" altLang="zh-CN" b="1">
                <a:sym typeface="+mn-ea"/>
              </a:rPr>
              <a:t> </a:t>
            </a:r>
            <a:r>
              <a:rPr lang="zh-CN" altLang="en-US" b="1">
                <a:sym typeface="+mn-ea"/>
              </a:rPr>
              <a:t>：</a:t>
            </a:r>
            <a:r>
              <a:rPr lang="en-US" altLang="zh-CN" b="1">
                <a:sym typeface="+mn-ea"/>
              </a:rPr>
              <a:t>(D(n)+1)+2m(H)</a:t>
            </a:r>
            <a:endParaRPr lang="en-US" altLang="zh-CN" b="1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合并前：</a:t>
            </a:r>
            <a:r>
              <a:rPr lang="en-US" altLang="zh-CN" b="1">
                <a:sym typeface="+mn-ea"/>
              </a:rPr>
              <a:t>t(H)+2m(H)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15925" y="132715"/>
            <a:ext cx="4918710" cy="6348730"/>
          </a:xfrm>
        </p:spPr>
        <p:txBody>
          <a:bodyPr>
            <a:noAutofit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>
                <a:highlight>
                  <a:srgbClr val="FFFF00"/>
                </a:highlight>
              </a:rPr>
              <a:t>伪代码</a:t>
            </a:r>
            <a:r>
              <a:rPr lang="en-US" altLang="zh-CN">
                <a:highlight>
                  <a:srgbClr val="FFFF00"/>
                </a:highlight>
              </a:rPr>
              <a:t> consolidate(H)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1  </a:t>
            </a:r>
            <a:r>
              <a:rPr lang="zh-CN" altLang="en-US"/>
              <a:t>定义结点数组</a:t>
            </a:r>
            <a:r>
              <a:rPr lang="en-US" altLang="zh-CN"/>
              <a:t>A[0..D(H.n)]</a:t>
            </a:r>
            <a:endParaRPr lang="en-US" altLang="zh-CN"/>
          </a:p>
          <a:p>
            <a:pPr marL="0" lv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2  </a:t>
            </a:r>
            <a:r>
              <a:rPr lang="zh-CN" altLang="en-US"/>
              <a:t>初始化</a:t>
            </a:r>
            <a:r>
              <a:rPr lang="en-US" altLang="zh-CN"/>
              <a:t>A</a:t>
            </a:r>
            <a:r>
              <a:rPr lang="zh-CN" altLang="en-US"/>
              <a:t>都为</a:t>
            </a:r>
            <a:r>
              <a:rPr lang="en-US" altLang="zh-CN"/>
              <a:t>NULL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3  for </a:t>
            </a:r>
            <a:r>
              <a:rPr lang="zh-CN" altLang="en-US"/>
              <a:t>根链表的每个结点</a:t>
            </a:r>
            <a:r>
              <a:rPr lang="en-US" altLang="zh-CN"/>
              <a:t>w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4       x=w;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5       d=x.degree;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6       while(A[d]≠NULL)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7	  y=A[d];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8	  if(x.key&gt;y.key)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9	       swap(x,y);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10 	  link(H, y, x); //y</a:t>
            </a:r>
            <a:r>
              <a:rPr lang="zh-CN" altLang="en-US"/>
              <a:t>变成</a:t>
            </a:r>
            <a:r>
              <a:rPr lang="en-US" altLang="zh-CN"/>
              <a:t>x</a:t>
            </a:r>
            <a:r>
              <a:rPr lang="zh-CN" altLang="en-US"/>
              <a:t>的孩子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11	  A[d]=NULL;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12	  d++;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13      A[d]=x;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14 H.min=NULL;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77585" y="350520"/>
            <a:ext cx="5170805" cy="3888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/>
              <a:t>15 for i=0 to D(H.n)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16      if(A[i]≠NULL)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17	 if(H.min==NULL)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18 	       </a:t>
            </a:r>
            <a:r>
              <a:rPr lang="zh-CN" altLang="en-US"/>
              <a:t>创建一个只有</a:t>
            </a:r>
            <a:r>
              <a:rPr lang="en-US" altLang="zh-CN">
                <a:sym typeface="+mn-ea"/>
              </a:rPr>
              <a:t>A[i]</a:t>
            </a:r>
            <a:r>
              <a:rPr lang="zh-CN" altLang="en-US"/>
              <a:t>的根链表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19	       H.min=A[i];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20	 else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21	       A[i]</a:t>
            </a:r>
            <a:r>
              <a:rPr lang="zh-CN" altLang="en-US"/>
              <a:t>插入到根链表中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22	       if(A[i].key&lt;H.min.key)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23	              H.min=A[i];</a:t>
            </a:r>
            <a:endParaRPr lang="en-US" altLang="zh-CN"/>
          </a:p>
          <a:p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4725035" y="4421505"/>
            <a:ext cx="4064000" cy="1897380"/>
            <a:chOff x="7441" y="6963"/>
            <a:chExt cx="6400" cy="2988"/>
          </a:xfrm>
        </p:grpSpPr>
        <p:sp>
          <p:nvSpPr>
            <p:cNvPr id="5" name="文本框 4"/>
            <p:cNvSpPr txBox="1"/>
            <p:nvPr/>
          </p:nvSpPr>
          <p:spPr>
            <a:xfrm>
              <a:off x="7441" y="6963"/>
              <a:ext cx="6400" cy="298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indent="0" fontAlgn="auto">
                <a:lnSpc>
                  <a:spcPct val="150000"/>
                </a:lnSpc>
              </a:pPr>
              <a:r>
                <a:rPr lang="zh-CN" altLang="en-US">
                  <a:highlight>
                    <a:srgbClr val="FFFF00"/>
                  </a:highlight>
                </a:rPr>
                <a:t>伪代码</a:t>
              </a:r>
              <a:r>
                <a:rPr lang="en-US" altLang="zh-CN">
                  <a:highlight>
                    <a:srgbClr val="FFFF00"/>
                  </a:highlight>
                </a:rPr>
                <a:t>link(H, y, x)</a:t>
              </a:r>
              <a:endParaRPr lang="en-US" altLang="zh-CN">
                <a:highlight>
                  <a:srgbClr val="FFFF00"/>
                </a:highlight>
              </a:endParaRPr>
            </a:p>
            <a:p>
              <a:pPr indent="0" fontAlgn="auto">
                <a:lnSpc>
                  <a:spcPct val="150000"/>
                </a:lnSpc>
              </a:pPr>
              <a:r>
                <a:rPr lang="en-US" altLang="zh-CN"/>
                <a:t>1 </a:t>
              </a:r>
              <a:r>
                <a:rPr lang="zh-CN" altLang="en-US"/>
                <a:t>把</a:t>
              </a:r>
              <a:r>
                <a:rPr lang="en-US" altLang="zh-CN"/>
                <a:t>y</a:t>
              </a:r>
              <a:r>
                <a:rPr lang="zh-CN" altLang="en-US"/>
                <a:t>从根链表中删除</a:t>
              </a:r>
              <a:endParaRPr lang="zh-CN" altLang="en-US"/>
            </a:p>
            <a:p>
              <a:pPr indent="0" fontAlgn="auto">
                <a:lnSpc>
                  <a:spcPct val="150000"/>
                </a:lnSpc>
              </a:pPr>
              <a:r>
                <a:rPr lang="en-US" altLang="zh-CN"/>
                <a:t>2 y</a:t>
              </a:r>
              <a:r>
                <a:rPr lang="zh-CN" altLang="en-US"/>
                <a:t>变成</a:t>
              </a:r>
              <a:r>
                <a:rPr lang="en-US" altLang="zh-CN"/>
                <a:t>x</a:t>
              </a:r>
              <a:r>
                <a:rPr lang="zh-CN" altLang="en-US"/>
                <a:t>的孩子，</a:t>
              </a:r>
              <a:r>
                <a:rPr lang="en-US" altLang="zh-CN"/>
                <a:t>x.degree++;</a:t>
              </a:r>
              <a:endParaRPr lang="en-US" altLang="zh-CN"/>
            </a:p>
            <a:p>
              <a:pPr indent="0" fontAlgn="auto">
                <a:lnSpc>
                  <a:spcPct val="150000"/>
                </a:lnSpc>
              </a:pPr>
              <a:r>
                <a:rPr lang="en-US" altLang="zh-CN"/>
                <a:t>3 y.mark=FALSE;</a:t>
              </a:r>
              <a:endParaRPr lang="en-US" altLang="zh-CN"/>
            </a:p>
          </p:txBody>
        </p:sp>
        <p:sp>
          <p:nvSpPr>
            <p:cNvPr id="6" name="线形标注 1(带强调线) 5"/>
            <p:cNvSpPr/>
            <p:nvPr/>
          </p:nvSpPr>
          <p:spPr>
            <a:xfrm>
              <a:off x="7671" y="6963"/>
              <a:ext cx="5715" cy="2873"/>
            </a:xfrm>
            <a:prstGeom prst="accentCallout1">
              <a:avLst>
                <a:gd name="adj1" fmla="val 61272"/>
                <a:gd name="adj2" fmla="val -7576"/>
                <a:gd name="adj3" fmla="val 13783"/>
                <a:gd name="adj4" fmla="val -27279"/>
              </a:avLst>
            </a:prstGeom>
            <a:noFill/>
            <a:ln w="19050">
              <a:solidFill>
                <a:schemeClr val="accent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2B0B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ln>
                  <a:solidFill>
                    <a:sysClr val="windowText" lastClr="000000"/>
                  </a:solidFill>
                </a:ln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717925" y="2117090"/>
            <a:ext cx="1901825" cy="1954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1600">
                <a:solidFill>
                  <a:schemeClr val="accent1"/>
                </a:solidFill>
              </a:rPr>
              <a:t>实际代价</a:t>
            </a:r>
            <a:r>
              <a:rPr lang="en-US" altLang="zh-CN" sz="1600">
                <a:solidFill>
                  <a:schemeClr val="accent1"/>
                </a:solidFill>
              </a:rPr>
              <a:t>O(t(H))</a:t>
            </a:r>
            <a:endParaRPr lang="en-US" altLang="zh-CN" sz="1600">
              <a:solidFill>
                <a:schemeClr val="accent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>
                <a:solidFill>
                  <a:schemeClr val="accent1"/>
                </a:solidFill>
              </a:rPr>
              <a:t>while</a:t>
            </a:r>
            <a:r>
              <a:rPr lang="zh-CN" altLang="en-US" sz="1600">
                <a:solidFill>
                  <a:schemeClr val="accent1"/>
                </a:solidFill>
              </a:rPr>
              <a:t>就是让根结点链接到另一个上，总的次数就是根链表结点数</a:t>
            </a:r>
            <a:endParaRPr lang="zh-CN" altLang="en-US" sz="1600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94900" y="659765"/>
            <a:ext cx="1990090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>
                <a:solidFill>
                  <a:schemeClr val="accent1"/>
                </a:solidFill>
              </a:rPr>
              <a:t>实际代价</a:t>
            </a:r>
            <a:r>
              <a:rPr lang="en-US" altLang="zh-CN" sz="1600">
                <a:solidFill>
                  <a:schemeClr val="accent1"/>
                </a:solidFill>
              </a:rPr>
              <a:t>O(D(n))</a:t>
            </a:r>
            <a:endParaRPr lang="en-US" altLang="zh-CN" sz="1600">
              <a:solidFill>
                <a:schemeClr val="accent1"/>
              </a:solidFill>
            </a:endParaRPr>
          </a:p>
        </p:txBody>
      </p:sp>
      <p:sp>
        <p:nvSpPr>
          <p:cNvPr id="9" name="右大括号 8"/>
          <p:cNvSpPr/>
          <p:nvPr/>
        </p:nvSpPr>
        <p:spPr>
          <a:xfrm>
            <a:off x="3111500" y="1496060"/>
            <a:ext cx="387350" cy="4410710"/>
          </a:xfrm>
          <a:prstGeom prst="rightBrace">
            <a:avLst>
              <a:gd name="adj1" fmla="val 8333"/>
              <a:gd name="adj2" fmla="val 31039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大括号 9"/>
          <p:cNvSpPr/>
          <p:nvPr/>
        </p:nvSpPr>
        <p:spPr>
          <a:xfrm>
            <a:off x="9682480" y="527685"/>
            <a:ext cx="434975" cy="3482975"/>
          </a:xfrm>
          <a:prstGeom prst="rightBrace">
            <a:avLst>
              <a:gd name="adj1" fmla="val 8333"/>
              <a:gd name="adj2" fmla="val 19179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069580" y="4421505"/>
            <a:ext cx="3915410" cy="16884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＊</a:t>
            </a:r>
            <a:r>
              <a:rPr lang="zh-CN" altLang="en-US">
                <a:sym typeface="+mn-ea"/>
              </a:rPr>
              <a:t>摊还代价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=</a:t>
            </a:r>
            <a:r>
              <a:rPr lang="en-US" altLang="zh-CN" b="1">
                <a:sym typeface="+mn-ea"/>
              </a:rPr>
              <a:t>O(D(n)+t(H))+[(D(n)+1)+2m(H)]-(</a:t>
            </a:r>
            <a:r>
              <a:rPr lang="en-US" altLang="zh-CN" b="1">
                <a:sym typeface="+mn-ea"/>
              </a:rPr>
              <a:t>t(H)+2m(H))=O(D(n))=O(lg n)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" name="矩形 147"/>
          <p:cNvSpPr/>
          <p:nvPr/>
        </p:nvSpPr>
        <p:spPr>
          <a:xfrm>
            <a:off x="0" y="0"/>
            <a:ext cx="3424555" cy="79121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dirty="0"/>
              <a:t>关键字减值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598805" y="968375"/>
            <a:ext cx="10713085" cy="2148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1、把新值k赋给x，保证k&lt;x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2、若k≥y(x.parent)，则不变；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      若k&lt;y，切断x与其父结点y的链接，x变为根结点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3、不断判断父结点，x.parent（y），y.parent（z），是否是被标记结点（mark值是否为true）是，则对</a:t>
            </a:r>
            <a:r>
              <a:rPr lang="en-US" altLang="zh-CN"/>
              <a:t>   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 </a:t>
            </a:r>
            <a:r>
              <a:rPr lang="en-US" altLang="zh-CN"/>
              <a:t>     </a:t>
            </a:r>
            <a:r>
              <a:rPr lang="zh-CN" altLang="en-US"/>
              <a:t>父结点进行级联切断，直到父结点未被标记过，停止切断，更新标记值。</a:t>
            </a:r>
            <a:endParaRPr lang="zh-CN" altLang="en-US"/>
          </a:p>
        </p:txBody>
      </p:sp>
      <p:grpSp>
        <p:nvGrpSpPr>
          <p:cNvPr id="160" name="组合 159"/>
          <p:cNvGrpSpPr/>
          <p:nvPr/>
        </p:nvGrpSpPr>
        <p:grpSpPr>
          <a:xfrm>
            <a:off x="598805" y="3949700"/>
            <a:ext cx="3531870" cy="2159635"/>
            <a:chOff x="1853" y="5400"/>
            <a:chExt cx="5562" cy="3401"/>
          </a:xfrm>
        </p:grpSpPr>
        <p:grpSp>
          <p:nvGrpSpPr>
            <p:cNvPr id="159" name="组合 158"/>
            <p:cNvGrpSpPr/>
            <p:nvPr/>
          </p:nvGrpSpPr>
          <p:grpSpPr>
            <a:xfrm>
              <a:off x="1853" y="6163"/>
              <a:ext cx="5563" cy="2639"/>
              <a:chOff x="1668" y="6585"/>
              <a:chExt cx="5563" cy="2639"/>
            </a:xfrm>
          </p:grpSpPr>
          <p:grpSp>
            <p:nvGrpSpPr>
              <p:cNvPr id="98" name="组合 97"/>
              <p:cNvGrpSpPr/>
              <p:nvPr/>
            </p:nvGrpSpPr>
            <p:grpSpPr>
              <a:xfrm rot="0">
                <a:off x="3034" y="6603"/>
                <a:ext cx="865" cy="520"/>
                <a:chOff x="1636" y="3234"/>
                <a:chExt cx="1507" cy="927"/>
              </a:xfrm>
            </p:grpSpPr>
            <p:sp>
              <p:nvSpPr>
                <p:cNvPr id="99" name="椭圆 98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文本框 99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7</a:t>
                  </a:r>
                  <a:endParaRPr lang="en-US" altLang="zh-CN" sz="2000"/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 rot="0">
                <a:off x="3731" y="7276"/>
                <a:ext cx="865" cy="520"/>
                <a:chOff x="1636" y="3234"/>
                <a:chExt cx="1507" cy="927"/>
              </a:xfrm>
            </p:grpSpPr>
            <p:sp>
              <p:nvSpPr>
                <p:cNvPr id="102" name="椭圆 101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文本框 102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23</a:t>
                  </a:r>
                  <a:endParaRPr lang="en-US" altLang="zh-CN" sz="2000"/>
                </a:p>
              </p:txBody>
            </p:sp>
          </p:grpSp>
          <p:grpSp>
            <p:nvGrpSpPr>
              <p:cNvPr id="104" name="组合 103"/>
              <p:cNvGrpSpPr/>
              <p:nvPr/>
            </p:nvGrpSpPr>
            <p:grpSpPr>
              <a:xfrm rot="0">
                <a:off x="3034" y="7284"/>
                <a:ext cx="865" cy="520"/>
                <a:chOff x="1636" y="3234"/>
                <a:chExt cx="1507" cy="927"/>
              </a:xfrm>
            </p:grpSpPr>
            <p:sp>
              <p:nvSpPr>
                <p:cNvPr id="105" name="椭圆 104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文本框 105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17</a:t>
                  </a:r>
                  <a:endParaRPr lang="en-US" altLang="zh-CN" sz="2000"/>
                </a:p>
              </p:txBody>
            </p:sp>
          </p:grpSp>
          <p:grpSp>
            <p:nvGrpSpPr>
              <p:cNvPr id="107" name="组合 106"/>
              <p:cNvGrpSpPr/>
              <p:nvPr/>
            </p:nvGrpSpPr>
            <p:grpSpPr>
              <a:xfrm rot="0">
                <a:off x="2337" y="7284"/>
                <a:ext cx="865" cy="520"/>
                <a:chOff x="1636" y="3234"/>
                <a:chExt cx="1507" cy="927"/>
              </a:xfrm>
            </p:grpSpPr>
            <p:sp>
              <p:nvSpPr>
                <p:cNvPr id="108" name="椭圆 107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9" name="文本框 108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24</a:t>
                  </a:r>
                  <a:endParaRPr lang="en-US" altLang="zh-CN" sz="2000"/>
                </a:p>
              </p:txBody>
            </p:sp>
          </p:grpSp>
          <p:cxnSp>
            <p:nvCxnSpPr>
              <p:cNvPr id="110" name="直接连接符 109"/>
              <p:cNvCxnSpPr/>
              <p:nvPr/>
            </p:nvCxnSpPr>
            <p:spPr>
              <a:xfrm flipH="1" flipV="1">
                <a:off x="3677" y="6995"/>
                <a:ext cx="487" cy="28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3735" y="6850"/>
                <a:ext cx="1541" cy="6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 flipV="1">
                <a:off x="2770" y="6995"/>
                <a:ext cx="458" cy="28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13" name="组合 112"/>
              <p:cNvGrpSpPr/>
              <p:nvPr/>
            </p:nvGrpSpPr>
            <p:grpSpPr>
              <a:xfrm rot="0">
                <a:off x="5080" y="6603"/>
                <a:ext cx="864" cy="520"/>
                <a:chOff x="13540" y="2432"/>
                <a:chExt cx="864" cy="520"/>
              </a:xfrm>
            </p:grpSpPr>
            <p:sp>
              <p:nvSpPr>
                <p:cNvPr id="114" name="椭圆 113"/>
                <p:cNvSpPr/>
                <p:nvPr/>
              </p:nvSpPr>
              <p:spPr>
                <a:xfrm>
                  <a:off x="13708" y="2432"/>
                  <a:ext cx="529" cy="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5" name="文本框 114"/>
                <p:cNvSpPr txBox="1"/>
                <p:nvPr/>
              </p:nvSpPr>
              <p:spPr>
                <a:xfrm>
                  <a:off x="13540" y="2432"/>
                  <a:ext cx="865" cy="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18</a:t>
                  </a:r>
                  <a:endParaRPr lang="en-US" altLang="zh-CN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16" name="组合 115"/>
              <p:cNvGrpSpPr/>
              <p:nvPr/>
            </p:nvGrpSpPr>
            <p:grpSpPr>
              <a:xfrm rot="0">
                <a:off x="4672" y="7963"/>
                <a:ext cx="865" cy="520"/>
                <a:chOff x="1636" y="3234"/>
                <a:chExt cx="1507" cy="927"/>
              </a:xfrm>
            </p:grpSpPr>
            <p:sp>
              <p:nvSpPr>
                <p:cNvPr id="117" name="椭圆 116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8" name="文本框 117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52</a:t>
                  </a:r>
                  <a:endParaRPr lang="en-US" altLang="zh-CN" sz="2000"/>
                </a:p>
              </p:txBody>
            </p:sp>
          </p:grpSp>
          <p:grpSp>
            <p:nvGrpSpPr>
              <p:cNvPr id="119" name="组合 118"/>
              <p:cNvGrpSpPr/>
              <p:nvPr/>
            </p:nvGrpSpPr>
            <p:grpSpPr>
              <a:xfrm rot="0">
                <a:off x="6259" y="6585"/>
                <a:ext cx="864" cy="520"/>
                <a:chOff x="5290" y="3927"/>
                <a:chExt cx="1100" cy="650"/>
              </a:xfrm>
            </p:grpSpPr>
            <p:sp>
              <p:nvSpPr>
                <p:cNvPr id="120" name="椭圆 119"/>
                <p:cNvSpPr/>
                <p:nvPr/>
              </p:nvSpPr>
              <p:spPr>
                <a:xfrm>
                  <a:off x="5504" y="3927"/>
                  <a:ext cx="674" cy="6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1" name="文本框 120"/>
                <p:cNvSpPr txBox="1"/>
                <p:nvPr/>
              </p:nvSpPr>
              <p:spPr>
                <a:xfrm>
                  <a:off x="5290" y="3927"/>
                  <a:ext cx="1101" cy="4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38</a:t>
                  </a:r>
                  <a:endParaRPr lang="en-US" altLang="zh-CN" sz="2000"/>
                </a:p>
              </p:txBody>
            </p:sp>
          </p:grpSp>
          <p:grpSp>
            <p:nvGrpSpPr>
              <p:cNvPr id="122" name="组合 121"/>
              <p:cNvGrpSpPr/>
              <p:nvPr/>
            </p:nvGrpSpPr>
            <p:grpSpPr>
              <a:xfrm rot="0">
                <a:off x="3034" y="7963"/>
                <a:ext cx="864" cy="520"/>
                <a:chOff x="6311" y="3927"/>
                <a:chExt cx="1100" cy="650"/>
              </a:xfrm>
            </p:grpSpPr>
            <p:sp>
              <p:nvSpPr>
                <p:cNvPr id="123" name="椭圆 122"/>
                <p:cNvSpPr/>
                <p:nvPr/>
              </p:nvSpPr>
              <p:spPr>
                <a:xfrm>
                  <a:off x="6525" y="3927"/>
                  <a:ext cx="674" cy="6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4" name="文本框 123"/>
                <p:cNvSpPr txBox="1"/>
                <p:nvPr/>
              </p:nvSpPr>
              <p:spPr>
                <a:xfrm>
                  <a:off x="6311" y="3927"/>
                  <a:ext cx="1101" cy="4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30</a:t>
                  </a:r>
                  <a:endParaRPr lang="en-US" altLang="zh-CN" sz="2000"/>
                </a:p>
              </p:txBody>
            </p:sp>
          </p:grpSp>
          <p:grpSp>
            <p:nvGrpSpPr>
              <p:cNvPr id="125" name="组合 124"/>
              <p:cNvGrpSpPr/>
              <p:nvPr/>
            </p:nvGrpSpPr>
            <p:grpSpPr>
              <a:xfrm rot="0">
                <a:off x="1668" y="7948"/>
                <a:ext cx="784" cy="527"/>
                <a:chOff x="1636" y="3221"/>
                <a:chExt cx="1366" cy="940"/>
              </a:xfrm>
            </p:grpSpPr>
            <p:sp>
              <p:nvSpPr>
                <p:cNvPr id="126" name="椭圆 125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7" name="文本框 126"/>
                <p:cNvSpPr txBox="1"/>
                <p:nvPr/>
              </p:nvSpPr>
              <p:spPr>
                <a:xfrm>
                  <a:off x="1636" y="3221"/>
                  <a:ext cx="1366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26</a:t>
                  </a:r>
                  <a:endParaRPr lang="en-US" altLang="zh-CN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28" name="组合 127"/>
              <p:cNvGrpSpPr/>
              <p:nvPr/>
            </p:nvGrpSpPr>
            <p:grpSpPr>
              <a:xfrm rot="0">
                <a:off x="2341" y="7955"/>
                <a:ext cx="865" cy="520"/>
                <a:chOff x="1636" y="3234"/>
                <a:chExt cx="1507" cy="927"/>
              </a:xfrm>
            </p:grpSpPr>
            <p:sp>
              <p:nvSpPr>
                <p:cNvPr id="129" name="椭圆 128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0" name="文本框 129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46</a:t>
                  </a:r>
                  <a:endParaRPr lang="en-US" altLang="zh-CN" sz="2000"/>
                </a:p>
              </p:txBody>
            </p:sp>
          </p:grpSp>
          <p:grpSp>
            <p:nvGrpSpPr>
              <p:cNvPr id="131" name="组合 130"/>
              <p:cNvGrpSpPr/>
              <p:nvPr/>
            </p:nvGrpSpPr>
            <p:grpSpPr>
              <a:xfrm rot="0">
                <a:off x="5468" y="7264"/>
                <a:ext cx="865" cy="520"/>
                <a:chOff x="1636" y="3234"/>
                <a:chExt cx="1507" cy="927"/>
              </a:xfrm>
            </p:grpSpPr>
            <p:sp>
              <p:nvSpPr>
                <p:cNvPr id="132" name="椭圆 131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文本框 132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39</a:t>
                  </a:r>
                  <a:endParaRPr lang="en-US" altLang="zh-CN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134" name="组合 133"/>
              <p:cNvGrpSpPr/>
              <p:nvPr/>
            </p:nvGrpSpPr>
            <p:grpSpPr>
              <a:xfrm rot="0">
                <a:off x="1668" y="8634"/>
                <a:ext cx="865" cy="520"/>
                <a:chOff x="1636" y="3234"/>
                <a:chExt cx="1507" cy="927"/>
              </a:xfrm>
            </p:grpSpPr>
            <p:sp>
              <p:nvSpPr>
                <p:cNvPr id="135" name="椭圆 134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文本框 135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35</a:t>
                  </a:r>
                  <a:endParaRPr lang="en-US" altLang="zh-CN" sz="2000"/>
                </a:p>
              </p:txBody>
            </p:sp>
          </p:grpSp>
          <p:cxnSp>
            <p:nvCxnSpPr>
              <p:cNvPr id="137" name="直接连接符 136"/>
              <p:cNvCxnSpPr/>
              <p:nvPr/>
            </p:nvCxnSpPr>
            <p:spPr>
              <a:xfrm flipV="1">
                <a:off x="5112" y="7047"/>
                <a:ext cx="213" cy="21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8" name="直接连接符 137"/>
              <p:cNvCxnSpPr/>
              <p:nvPr/>
            </p:nvCxnSpPr>
            <p:spPr>
              <a:xfrm flipV="1">
                <a:off x="3467" y="7803"/>
                <a:ext cx="0" cy="16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/>
              <p:cNvCxnSpPr/>
              <p:nvPr/>
            </p:nvCxnSpPr>
            <p:spPr>
              <a:xfrm flipV="1">
                <a:off x="2060" y="7622"/>
                <a:ext cx="458" cy="326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/>
              <p:cNvCxnSpPr/>
              <p:nvPr/>
            </p:nvCxnSpPr>
            <p:spPr>
              <a:xfrm flipH="1" flipV="1">
                <a:off x="2770" y="7804"/>
                <a:ext cx="4" cy="15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/>
              <p:cNvCxnSpPr/>
              <p:nvPr/>
            </p:nvCxnSpPr>
            <p:spPr>
              <a:xfrm flipV="1">
                <a:off x="2101" y="8475"/>
                <a:ext cx="0" cy="15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/>
              <p:cNvCxnSpPr/>
              <p:nvPr/>
            </p:nvCxnSpPr>
            <p:spPr>
              <a:xfrm flipH="1" flipV="1">
                <a:off x="5700" y="7047"/>
                <a:ext cx="201" cy="217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/>
              <p:cNvCxnSpPr/>
              <p:nvPr/>
            </p:nvCxnSpPr>
            <p:spPr>
              <a:xfrm>
                <a:off x="5777" y="6856"/>
                <a:ext cx="610" cy="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144" name="文本框 143"/>
              <p:cNvSpPr txBox="1"/>
              <p:nvPr/>
            </p:nvSpPr>
            <p:spPr>
              <a:xfrm>
                <a:off x="3917" y="8644"/>
                <a:ext cx="92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（</a:t>
                </a:r>
                <a:r>
                  <a:rPr lang="en-US" altLang="zh-CN"/>
                  <a:t>a</a:t>
                </a:r>
                <a:r>
                  <a:rPr lang="zh-CN" altLang="en-US"/>
                  <a:t>）</a:t>
                </a:r>
                <a:endParaRPr lang="zh-CN" altLang="en-US"/>
              </a:p>
            </p:txBody>
          </p:sp>
          <p:cxnSp>
            <p:nvCxnSpPr>
              <p:cNvPr id="145" name="直接连接符 144"/>
              <p:cNvCxnSpPr/>
              <p:nvPr/>
            </p:nvCxnSpPr>
            <p:spPr>
              <a:xfrm flipV="1">
                <a:off x="3467" y="7123"/>
                <a:ext cx="0" cy="16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4" name="组合 3"/>
              <p:cNvGrpSpPr/>
              <p:nvPr/>
            </p:nvGrpSpPr>
            <p:grpSpPr>
              <a:xfrm rot="0">
                <a:off x="6259" y="7264"/>
                <a:ext cx="972" cy="577"/>
                <a:chOff x="1636" y="3234"/>
                <a:chExt cx="1507" cy="927"/>
              </a:xfrm>
            </p:grpSpPr>
            <p:sp>
              <p:nvSpPr>
                <p:cNvPr id="149" name="椭圆 148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0" name="文本框 149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41</a:t>
                  </a:r>
                  <a:endParaRPr lang="en-US" altLang="zh-CN" sz="2000"/>
                </a:p>
              </p:txBody>
            </p:sp>
          </p:grpSp>
          <p:cxnSp>
            <p:nvCxnSpPr>
              <p:cNvPr id="151" name="直接连接符 150"/>
              <p:cNvCxnSpPr/>
              <p:nvPr/>
            </p:nvCxnSpPr>
            <p:spPr>
              <a:xfrm flipV="1">
                <a:off x="6745" y="7086"/>
                <a:ext cx="0" cy="17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152" name="组合 151"/>
              <p:cNvGrpSpPr/>
              <p:nvPr/>
            </p:nvGrpSpPr>
            <p:grpSpPr>
              <a:xfrm rot="0">
                <a:off x="4686" y="7265"/>
                <a:ext cx="850" cy="558"/>
                <a:chOff x="3684" y="2206"/>
                <a:chExt cx="850" cy="558"/>
              </a:xfrm>
            </p:grpSpPr>
            <p:sp>
              <p:nvSpPr>
                <p:cNvPr id="153" name="椭圆 152"/>
                <p:cNvSpPr/>
                <p:nvPr/>
              </p:nvSpPr>
              <p:spPr>
                <a:xfrm>
                  <a:off x="3791" y="2206"/>
                  <a:ext cx="576" cy="5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4" name="文本框 153"/>
                <p:cNvSpPr txBox="1"/>
                <p:nvPr/>
              </p:nvSpPr>
              <p:spPr>
                <a:xfrm>
                  <a:off x="3684" y="2206"/>
                  <a:ext cx="851" cy="4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21</a:t>
                  </a:r>
                  <a:endParaRPr lang="en-US" altLang="zh-CN" sz="2000"/>
                </a:p>
              </p:txBody>
            </p:sp>
          </p:grpSp>
          <p:cxnSp>
            <p:nvCxnSpPr>
              <p:cNvPr id="155" name="直接连接符 154"/>
              <p:cNvCxnSpPr/>
              <p:nvPr/>
            </p:nvCxnSpPr>
            <p:spPr>
              <a:xfrm flipH="1" flipV="1">
                <a:off x="5081" y="7823"/>
                <a:ext cx="2" cy="12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171" name="直接箭头连接符 170"/>
            <p:cNvCxnSpPr/>
            <p:nvPr/>
          </p:nvCxnSpPr>
          <p:spPr>
            <a:xfrm>
              <a:off x="3647" y="5810"/>
              <a:ext cx="8" cy="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2" name="文本框 171"/>
            <p:cNvSpPr txBox="1"/>
            <p:nvPr/>
          </p:nvSpPr>
          <p:spPr>
            <a:xfrm>
              <a:off x="3124" y="5400"/>
              <a:ext cx="12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H.min</a:t>
              </a:r>
              <a:endParaRPr lang="en-US" altLang="zh-CN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98805" y="3345180"/>
            <a:ext cx="4037965" cy="5092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例：</a:t>
            </a:r>
            <a:r>
              <a:rPr lang="en-US" altLang="zh-CN"/>
              <a:t>46</a:t>
            </a:r>
            <a:r>
              <a:rPr lang="zh-CN" altLang="en-US"/>
              <a:t>减到</a:t>
            </a:r>
            <a:r>
              <a:rPr lang="en-US" altLang="zh-CN"/>
              <a:t>15</a:t>
            </a:r>
            <a:endParaRPr lang="en-US" altLang="zh-CN"/>
          </a:p>
        </p:txBody>
      </p:sp>
      <p:grpSp>
        <p:nvGrpSpPr>
          <p:cNvPr id="6" name="组合 5"/>
          <p:cNvGrpSpPr/>
          <p:nvPr/>
        </p:nvGrpSpPr>
        <p:grpSpPr>
          <a:xfrm>
            <a:off x="4410710" y="3924935"/>
            <a:ext cx="3531870" cy="2159635"/>
            <a:chOff x="1853" y="5400"/>
            <a:chExt cx="5562" cy="3401"/>
          </a:xfrm>
        </p:grpSpPr>
        <p:grpSp>
          <p:nvGrpSpPr>
            <p:cNvPr id="7" name="组合 6"/>
            <p:cNvGrpSpPr/>
            <p:nvPr/>
          </p:nvGrpSpPr>
          <p:grpSpPr>
            <a:xfrm>
              <a:off x="1853" y="6163"/>
              <a:ext cx="5563" cy="2639"/>
              <a:chOff x="1668" y="6585"/>
              <a:chExt cx="5563" cy="2639"/>
            </a:xfrm>
          </p:grpSpPr>
          <p:grpSp>
            <p:nvGrpSpPr>
              <p:cNvPr id="8" name="组合 7"/>
              <p:cNvGrpSpPr/>
              <p:nvPr/>
            </p:nvGrpSpPr>
            <p:grpSpPr>
              <a:xfrm rot="0">
                <a:off x="3034" y="6603"/>
                <a:ext cx="865" cy="520"/>
                <a:chOff x="1636" y="3234"/>
                <a:chExt cx="1507" cy="927"/>
              </a:xfrm>
            </p:grpSpPr>
            <p:sp>
              <p:nvSpPr>
                <p:cNvPr id="9" name="椭圆 8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文本框 9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7</a:t>
                  </a:r>
                  <a:endParaRPr lang="en-US" altLang="zh-CN" sz="2000"/>
                </a:p>
              </p:txBody>
            </p:sp>
          </p:grpSp>
          <p:grpSp>
            <p:nvGrpSpPr>
              <p:cNvPr id="11" name="组合 10"/>
              <p:cNvGrpSpPr/>
              <p:nvPr/>
            </p:nvGrpSpPr>
            <p:grpSpPr>
              <a:xfrm rot="0">
                <a:off x="3731" y="7276"/>
                <a:ext cx="865" cy="520"/>
                <a:chOff x="1636" y="3234"/>
                <a:chExt cx="1507" cy="927"/>
              </a:xfrm>
            </p:grpSpPr>
            <p:sp>
              <p:nvSpPr>
                <p:cNvPr id="12" name="椭圆 11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文本框 12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23</a:t>
                  </a:r>
                  <a:endParaRPr lang="en-US" altLang="zh-CN" sz="2000"/>
                </a:p>
              </p:txBody>
            </p:sp>
          </p:grpSp>
          <p:grpSp>
            <p:nvGrpSpPr>
              <p:cNvPr id="14" name="组合 13"/>
              <p:cNvGrpSpPr/>
              <p:nvPr/>
            </p:nvGrpSpPr>
            <p:grpSpPr>
              <a:xfrm rot="0">
                <a:off x="3034" y="7284"/>
                <a:ext cx="865" cy="520"/>
                <a:chOff x="1636" y="3234"/>
                <a:chExt cx="1507" cy="927"/>
              </a:xfrm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文本框 15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17</a:t>
                  </a:r>
                  <a:endParaRPr lang="en-US" altLang="zh-CN" sz="2000"/>
                </a:p>
              </p:txBody>
            </p:sp>
          </p:grpSp>
          <p:grpSp>
            <p:nvGrpSpPr>
              <p:cNvPr id="17" name="组合 16"/>
              <p:cNvGrpSpPr/>
              <p:nvPr/>
            </p:nvGrpSpPr>
            <p:grpSpPr>
              <a:xfrm rot="0">
                <a:off x="2337" y="7284"/>
                <a:ext cx="865" cy="520"/>
                <a:chOff x="1636" y="3234"/>
                <a:chExt cx="1507" cy="927"/>
              </a:xfrm>
            </p:grpSpPr>
            <p:sp>
              <p:nvSpPr>
                <p:cNvPr id="18" name="椭圆 17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文本框 18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24</a:t>
                  </a:r>
                  <a:endParaRPr lang="en-US" altLang="zh-CN" sz="2000"/>
                </a:p>
              </p:txBody>
            </p:sp>
          </p:grpSp>
          <p:cxnSp>
            <p:nvCxnSpPr>
              <p:cNvPr id="20" name="直接连接符 19"/>
              <p:cNvCxnSpPr/>
              <p:nvPr/>
            </p:nvCxnSpPr>
            <p:spPr>
              <a:xfrm flipH="1" flipV="1">
                <a:off x="3677" y="6995"/>
                <a:ext cx="487" cy="28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>
                <a:off x="3735" y="6850"/>
                <a:ext cx="1541" cy="6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2770" y="6995"/>
                <a:ext cx="458" cy="28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23" name="组合 22"/>
              <p:cNvGrpSpPr/>
              <p:nvPr/>
            </p:nvGrpSpPr>
            <p:grpSpPr>
              <a:xfrm rot="0">
                <a:off x="5080" y="6603"/>
                <a:ext cx="864" cy="520"/>
                <a:chOff x="13540" y="2432"/>
                <a:chExt cx="864" cy="520"/>
              </a:xfrm>
            </p:grpSpPr>
            <p:sp>
              <p:nvSpPr>
                <p:cNvPr id="24" name="椭圆 23"/>
                <p:cNvSpPr/>
                <p:nvPr/>
              </p:nvSpPr>
              <p:spPr>
                <a:xfrm>
                  <a:off x="13708" y="2432"/>
                  <a:ext cx="529" cy="52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5" name="文本框 24"/>
                <p:cNvSpPr txBox="1"/>
                <p:nvPr/>
              </p:nvSpPr>
              <p:spPr>
                <a:xfrm>
                  <a:off x="13540" y="2432"/>
                  <a:ext cx="865" cy="3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18</a:t>
                  </a:r>
                  <a:endParaRPr lang="en-US" altLang="zh-CN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26" name="组合 25"/>
              <p:cNvGrpSpPr/>
              <p:nvPr/>
            </p:nvGrpSpPr>
            <p:grpSpPr>
              <a:xfrm rot="0">
                <a:off x="4672" y="7963"/>
                <a:ext cx="865" cy="520"/>
                <a:chOff x="1636" y="3234"/>
                <a:chExt cx="1507" cy="927"/>
              </a:xfrm>
            </p:grpSpPr>
            <p:sp>
              <p:nvSpPr>
                <p:cNvPr id="27" name="椭圆 26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文本框 27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52</a:t>
                  </a:r>
                  <a:endParaRPr lang="en-US" altLang="zh-CN" sz="2000"/>
                </a:p>
              </p:txBody>
            </p:sp>
          </p:grpSp>
          <p:grpSp>
            <p:nvGrpSpPr>
              <p:cNvPr id="29" name="组合 28"/>
              <p:cNvGrpSpPr/>
              <p:nvPr/>
            </p:nvGrpSpPr>
            <p:grpSpPr>
              <a:xfrm rot="0">
                <a:off x="6259" y="6585"/>
                <a:ext cx="864" cy="520"/>
                <a:chOff x="5290" y="3927"/>
                <a:chExt cx="1100" cy="650"/>
              </a:xfrm>
            </p:grpSpPr>
            <p:sp>
              <p:nvSpPr>
                <p:cNvPr id="30" name="椭圆 29"/>
                <p:cNvSpPr/>
                <p:nvPr/>
              </p:nvSpPr>
              <p:spPr>
                <a:xfrm>
                  <a:off x="5504" y="3927"/>
                  <a:ext cx="674" cy="6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文本框 30"/>
                <p:cNvSpPr txBox="1"/>
                <p:nvPr/>
              </p:nvSpPr>
              <p:spPr>
                <a:xfrm>
                  <a:off x="5290" y="3927"/>
                  <a:ext cx="1101" cy="4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38</a:t>
                  </a:r>
                  <a:endParaRPr lang="en-US" altLang="zh-CN" sz="2000"/>
                </a:p>
              </p:txBody>
            </p:sp>
          </p:grpSp>
          <p:grpSp>
            <p:nvGrpSpPr>
              <p:cNvPr id="32" name="组合 31"/>
              <p:cNvGrpSpPr/>
              <p:nvPr/>
            </p:nvGrpSpPr>
            <p:grpSpPr>
              <a:xfrm rot="0">
                <a:off x="3034" y="7963"/>
                <a:ext cx="864" cy="520"/>
                <a:chOff x="6311" y="3927"/>
                <a:chExt cx="1100" cy="650"/>
              </a:xfrm>
            </p:grpSpPr>
            <p:sp>
              <p:nvSpPr>
                <p:cNvPr id="33" name="椭圆 32"/>
                <p:cNvSpPr/>
                <p:nvPr/>
              </p:nvSpPr>
              <p:spPr>
                <a:xfrm>
                  <a:off x="6525" y="3927"/>
                  <a:ext cx="674" cy="6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文本框 33"/>
                <p:cNvSpPr txBox="1"/>
                <p:nvPr/>
              </p:nvSpPr>
              <p:spPr>
                <a:xfrm>
                  <a:off x="6311" y="3927"/>
                  <a:ext cx="1101" cy="4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30</a:t>
                  </a:r>
                  <a:endParaRPr lang="en-US" altLang="zh-CN" sz="2000"/>
                </a:p>
              </p:txBody>
            </p:sp>
          </p:grpSp>
          <p:grpSp>
            <p:nvGrpSpPr>
              <p:cNvPr id="35" name="组合 34"/>
              <p:cNvGrpSpPr/>
              <p:nvPr/>
            </p:nvGrpSpPr>
            <p:grpSpPr>
              <a:xfrm rot="0">
                <a:off x="1668" y="7948"/>
                <a:ext cx="784" cy="527"/>
                <a:chOff x="1636" y="3221"/>
                <a:chExt cx="1366" cy="940"/>
              </a:xfrm>
            </p:grpSpPr>
            <p:sp>
              <p:nvSpPr>
                <p:cNvPr id="36" name="椭圆 35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文本框 36"/>
                <p:cNvSpPr txBox="1"/>
                <p:nvPr/>
              </p:nvSpPr>
              <p:spPr>
                <a:xfrm>
                  <a:off x="1636" y="3221"/>
                  <a:ext cx="1366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26</a:t>
                  </a:r>
                  <a:endParaRPr lang="en-US" altLang="zh-CN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8" name="组合 37"/>
              <p:cNvGrpSpPr/>
              <p:nvPr/>
            </p:nvGrpSpPr>
            <p:grpSpPr>
              <a:xfrm rot="0">
                <a:off x="2341" y="7955"/>
                <a:ext cx="865" cy="520"/>
                <a:chOff x="1636" y="3234"/>
                <a:chExt cx="1507" cy="927"/>
              </a:xfrm>
            </p:grpSpPr>
            <p:sp>
              <p:nvSpPr>
                <p:cNvPr id="39" name="椭圆 38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0" name="文本框 39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15</a:t>
                  </a:r>
                  <a:endParaRPr lang="en-US" altLang="zh-CN" sz="2000"/>
                </a:p>
              </p:txBody>
            </p:sp>
          </p:grpSp>
          <p:grpSp>
            <p:nvGrpSpPr>
              <p:cNvPr id="41" name="组合 40"/>
              <p:cNvGrpSpPr/>
              <p:nvPr/>
            </p:nvGrpSpPr>
            <p:grpSpPr>
              <a:xfrm rot="0">
                <a:off x="5468" y="7264"/>
                <a:ext cx="865" cy="520"/>
                <a:chOff x="1636" y="3234"/>
                <a:chExt cx="1507" cy="927"/>
              </a:xfrm>
            </p:grpSpPr>
            <p:sp>
              <p:nvSpPr>
                <p:cNvPr id="42" name="椭圆 41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3" name="文本框 42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39</a:t>
                  </a:r>
                  <a:endParaRPr lang="en-US" altLang="zh-CN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44" name="组合 43"/>
              <p:cNvGrpSpPr/>
              <p:nvPr/>
            </p:nvGrpSpPr>
            <p:grpSpPr>
              <a:xfrm rot="0">
                <a:off x="1668" y="8634"/>
                <a:ext cx="865" cy="520"/>
                <a:chOff x="1636" y="3234"/>
                <a:chExt cx="1507" cy="927"/>
              </a:xfrm>
            </p:grpSpPr>
            <p:sp>
              <p:nvSpPr>
                <p:cNvPr id="45" name="椭圆 44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文本框 45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35</a:t>
                  </a:r>
                  <a:endParaRPr lang="en-US" altLang="zh-CN" sz="2000"/>
                </a:p>
              </p:txBody>
            </p:sp>
          </p:grpSp>
          <p:cxnSp>
            <p:nvCxnSpPr>
              <p:cNvPr id="47" name="直接连接符 46"/>
              <p:cNvCxnSpPr/>
              <p:nvPr/>
            </p:nvCxnSpPr>
            <p:spPr>
              <a:xfrm flipV="1">
                <a:off x="5112" y="7047"/>
                <a:ext cx="213" cy="21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 flipV="1">
                <a:off x="3467" y="7803"/>
                <a:ext cx="0" cy="16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 flipV="1">
                <a:off x="2060" y="7622"/>
                <a:ext cx="458" cy="326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/>
              <p:cNvCxnSpPr/>
              <p:nvPr/>
            </p:nvCxnSpPr>
            <p:spPr>
              <a:xfrm flipH="1" flipV="1">
                <a:off x="2770" y="7804"/>
                <a:ext cx="4" cy="15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V="1">
                <a:off x="2101" y="8475"/>
                <a:ext cx="0" cy="159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 flipV="1">
                <a:off x="5700" y="7047"/>
                <a:ext cx="201" cy="217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>
                <a:off x="5777" y="6856"/>
                <a:ext cx="610" cy="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54" name="文本框 53"/>
              <p:cNvSpPr txBox="1"/>
              <p:nvPr/>
            </p:nvSpPr>
            <p:spPr>
              <a:xfrm>
                <a:off x="3917" y="8644"/>
                <a:ext cx="923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（</a:t>
                </a:r>
                <a:r>
                  <a:rPr lang="en-US" altLang="zh-CN"/>
                  <a:t>b</a:t>
                </a:r>
                <a:r>
                  <a:rPr lang="zh-CN" altLang="en-US"/>
                  <a:t>）</a:t>
                </a:r>
                <a:endParaRPr lang="zh-CN" altLang="en-US"/>
              </a:p>
            </p:txBody>
          </p:sp>
          <p:cxnSp>
            <p:nvCxnSpPr>
              <p:cNvPr id="55" name="直接连接符 54"/>
              <p:cNvCxnSpPr/>
              <p:nvPr/>
            </p:nvCxnSpPr>
            <p:spPr>
              <a:xfrm flipV="1">
                <a:off x="3467" y="7123"/>
                <a:ext cx="0" cy="16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56" name="组合 55"/>
              <p:cNvGrpSpPr/>
              <p:nvPr/>
            </p:nvGrpSpPr>
            <p:grpSpPr>
              <a:xfrm rot="0">
                <a:off x="6259" y="7264"/>
                <a:ext cx="972" cy="577"/>
                <a:chOff x="1636" y="3234"/>
                <a:chExt cx="1507" cy="927"/>
              </a:xfrm>
            </p:grpSpPr>
            <p:sp>
              <p:nvSpPr>
                <p:cNvPr id="57" name="椭圆 56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41</a:t>
                  </a:r>
                  <a:endParaRPr lang="en-US" altLang="zh-CN" sz="2000"/>
                </a:p>
              </p:txBody>
            </p:sp>
          </p:grpSp>
          <p:cxnSp>
            <p:nvCxnSpPr>
              <p:cNvPr id="59" name="直接连接符 58"/>
              <p:cNvCxnSpPr/>
              <p:nvPr/>
            </p:nvCxnSpPr>
            <p:spPr>
              <a:xfrm flipV="1">
                <a:off x="6745" y="7086"/>
                <a:ext cx="0" cy="17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60" name="组合 59"/>
              <p:cNvGrpSpPr/>
              <p:nvPr/>
            </p:nvGrpSpPr>
            <p:grpSpPr>
              <a:xfrm rot="0">
                <a:off x="4686" y="7265"/>
                <a:ext cx="850" cy="558"/>
                <a:chOff x="3684" y="2206"/>
                <a:chExt cx="850" cy="558"/>
              </a:xfrm>
            </p:grpSpPr>
            <p:sp>
              <p:nvSpPr>
                <p:cNvPr id="61" name="椭圆 60"/>
                <p:cNvSpPr/>
                <p:nvPr/>
              </p:nvSpPr>
              <p:spPr>
                <a:xfrm>
                  <a:off x="3791" y="2206"/>
                  <a:ext cx="576" cy="558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2" name="文本框 61"/>
                <p:cNvSpPr txBox="1"/>
                <p:nvPr/>
              </p:nvSpPr>
              <p:spPr>
                <a:xfrm>
                  <a:off x="3684" y="2206"/>
                  <a:ext cx="851" cy="4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21</a:t>
                  </a:r>
                  <a:endParaRPr lang="en-US" altLang="zh-CN" sz="2000"/>
                </a:p>
              </p:txBody>
            </p:sp>
          </p:grpSp>
          <p:cxnSp>
            <p:nvCxnSpPr>
              <p:cNvPr id="63" name="直接连接符 62"/>
              <p:cNvCxnSpPr/>
              <p:nvPr/>
            </p:nvCxnSpPr>
            <p:spPr>
              <a:xfrm flipH="1" flipV="1">
                <a:off x="5081" y="7823"/>
                <a:ext cx="2" cy="12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cxnSp>
          <p:nvCxnSpPr>
            <p:cNvPr id="64" name="直接箭头连接符 63"/>
            <p:cNvCxnSpPr/>
            <p:nvPr/>
          </p:nvCxnSpPr>
          <p:spPr>
            <a:xfrm>
              <a:off x="3647" y="5810"/>
              <a:ext cx="8" cy="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3124" y="5400"/>
              <a:ext cx="12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H.min</a:t>
              </a:r>
              <a:endParaRPr lang="en-US" altLang="zh-CN"/>
            </a:p>
          </p:txBody>
        </p:sp>
      </p:grpSp>
      <p:grpSp>
        <p:nvGrpSpPr>
          <p:cNvPr id="186" name="组合 185"/>
          <p:cNvGrpSpPr/>
          <p:nvPr/>
        </p:nvGrpSpPr>
        <p:grpSpPr>
          <a:xfrm>
            <a:off x="8187690" y="3924935"/>
            <a:ext cx="3532505" cy="2160270"/>
            <a:chOff x="12894" y="6181"/>
            <a:chExt cx="5563" cy="3402"/>
          </a:xfrm>
        </p:grpSpPr>
        <p:grpSp>
          <p:nvGrpSpPr>
            <p:cNvPr id="68" name="组合 67"/>
            <p:cNvGrpSpPr/>
            <p:nvPr/>
          </p:nvGrpSpPr>
          <p:grpSpPr>
            <a:xfrm rot="0">
              <a:off x="14260" y="6962"/>
              <a:ext cx="865" cy="520"/>
              <a:chOff x="1636" y="3234"/>
              <a:chExt cx="1507" cy="92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7</a:t>
                </a:r>
                <a:endParaRPr lang="en-US" altLang="zh-CN" sz="2000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957" y="7635"/>
              <a:ext cx="865" cy="520"/>
              <a:chOff x="1636" y="3234"/>
              <a:chExt cx="1507" cy="927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23</a:t>
                </a:r>
                <a:endParaRPr lang="en-US" altLang="zh-CN" sz="200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 rot="0">
              <a:off x="14260" y="7643"/>
              <a:ext cx="865" cy="520"/>
              <a:chOff x="1636" y="3234"/>
              <a:chExt cx="1507" cy="927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17</a:t>
                </a:r>
                <a:endParaRPr lang="en-US" altLang="zh-CN" sz="200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 rot="0">
              <a:off x="13563" y="7607"/>
              <a:ext cx="865" cy="556"/>
              <a:chOff x="1636" y="3170"/>
              <a:chExt cx="1507" cy="99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636" y="3170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24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0" name="直接连接符 79"/>
            <p:cNvCxnSpPr/>
            <p:nvPr/>
          </p:nvCxnSpPr>
          <p:spPr>
            <a:xfrm flipH="1" flipV="1">
              <a:off x="14903" y="7354"/>
              <a:ext cx="487" cy="28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4961" y="7209"/>
              <a:ext cx="1541" cy="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13996" y="7354"/>
              <a:ext cx="458" cy="28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83" name="组合 82"/>
            <p:cNvGrpSpPr/>
            <p:nvPr/>
          </p:nvGrpSpPr>
          <p:grpSpPr>
            <a:xfrm rot="0">
              <a:off x="16306" y="6962"/>
              <a:ext cx="864" cy="520"/>
              <a:chOff x="13540" y="2432"/>
              <a:chExt cx="864" cy="520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13708" y="2432"/>
                <a:ext cx="529" cy="5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540" y="2432"/>
                <a:ext cx="865" cy="37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18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 rot="0">
              <a:off x="15898" y="8322"/>
              <a:ext cx="865" cy="520"/>
              <a:chOff x="1636" y="3234"/>
              <a:chExt cx="1507" cy="927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52</a:t>
                </a:r>
                <a:endParaRPr lang="en-US" altLang="zh-CN" sz="2000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 rot="0">
              <a:off x="17485" y="6944"/>
              <a:ext cx="864" cy="520"/>
              <a:chOff x="5290" y="3927"/>
              <a:chExt cx="1100" cy="650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5504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5290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38</a:t>
                </a:r>
                <a:endParaRPr lang="en-US" altLang="zh-CN" sz="2000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 rot="0">
              <a:off x="14260" y="8322"/>
              <a:ext cx="864" cy="520"/>
              <a:chOff x="6311" y="3927"/>
              <a:chExt cx="1100" cy="650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6525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6311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30</a:t>
                </a:r>
                <a:endParaRPr lang="en-US" altLang="zh-CN" sz="200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 rot="0">
              <a:off x="12894" y="8307"/>
              <a:ext cx="784" cy="527"/>
              <a:chOff x="1636" y="3221"/>
              <a:chExt cx="1366" cy="940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1636" y="3221"/>
                <a:ext cx="1366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26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 rot="0">
              <a:off x="13062" y="6964"/>
              <a:ext cx="865" cy="520"/>
              <a:chOff x="1636" y="3234"/>
              <a:chExt cx="1507" cy="927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15</a:t>
                </a:r>
                <a:endParaRPr lang="en-US" altLang="zh-CN" sz="2000"/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 rot="0">
              <a:off x="16694" y="7623"/>
              <a:ext cx="865" cy="520"/>
              <a:chOff x="1636" y="3234"/>
              <a:chExt cx="1507" cy="927"/>
            </a:xfrm>
          </p:grpSpPr>
          <p:sp>
            <p:nvSpPr>
              <p:cNvPr id="158" name="椭圆 157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39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 rot="0">
              <a:off x="12894" y="8993"/>
              <a:ext cx="865" cy="520"/>
              <a:chOff x="1636" y="3234"/>
              <a:chExt cx="1507" cy="927"/>
            </a:xfrm>
          </p:grpSpPr>
          <p:sp>
            <p:nvSpPr>
              <p:cNvPr id="163" name="椭圆 16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35</a:t>
                </a:r>
                <a:endParaRPr lang="en-US" altLang="zh-CN" sz="2000"/>
              </a:p>
            </p:txBody>
          </p:sp>
        </p:grpSp>
        <p:cxnSp>
          <p:nvCxnSpPr>
            <p:cNvPr id="165" name="直接连接符 164"/>
            <p:cNvCxnSpPr/>
            <p:nvPr/>
          </p:nvCxnSpPr>
          <p:spPr>
            <a:xfrm flipV="1">
              <a:off x="16338" y="7406"/>
              <a:ext cx="213" cy="21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flipV="1">
              <a:off x="14693" y="8162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V="1">
              <a:off x="13286" y="7981"/>
              <a:ext cx="458" cy="32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3746" y="7195"/>
              <a:ext cx="707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V="1">
              <a:off x="13327" y="8834"/>
              <a:ext cx="0" cy="15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H="1" flipV="1">
              <a:off x="16926" y="7406"/>
              <a:ext cx="201" cy="217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7003" y="7215"/>
              <a:ext cx="610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4" name="文本框 173"/>
            <p:cNvSpPr txBox="1"/>
            <p:nvPr/>
          </p:nvSpPr>
          <p:spPr>
            <a:xfrm>
              <a:off x="15143" y="9003"/>
              <a:ext cx="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（</a:t>
              </a:r>
              <a:r>
                <a:rPr lang="en-US" altLang="zh-CN"/>
                <a:t>c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cxnSp>
          <p:nvCxnSpPr>
            <p:cNvPr id="175" name="直接连接符 174"/>
            <p:cNvCxnSpPr/>
            <p:nvPr/>
          </p:nvCxnSpPr>
          <p:spPr>
            <a:xfrm flipV="1">
              <a:off x="14693" y="7482"/>
              <a:ext cx="0" cy="16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76" name="组合 175"/>
            <p:cNvGrpSpPr/>
            <p:nvPr/>
          </p:nvGrpSpPr>
          <p:grpSpPr>
            <a:xfrm rot="0">
              <a:off x="17485" y="7623"/>
              <a:ext cx="972" cy="577"/>
              <a:chOff x="1636" y="3234"/>
              <a:chExt cx="1507" cy="927"/>
            </a:xfrm>
          </p:grpSpPr>
          <p:sp>
            <p:nvSpPr>
              <p:cNvPr id="177" name="椭圆 17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文本框 17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41</a:t>
                </a:r>
                <a:endParaRPr lang="en-US" altLang="zh-CN" sz="2000"/>
              </a:p>
            </p:txBody>
          </p:sp>
        </p:grpSp>
        <p:cxnSp>
          <p:nvCxnSpPr>
            <p:cNvPr id="179" name="直接连接符 178"/>
            <p:cNvCxnSpPr/>
            <p:nvPr/>
          </p:nvCxnSpPr>
          <p:spPr>
            <a:xfrm flipV="1">
              <a:off x="17971" y="7445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80" name="组合 179"/>
            <p:cNvGrpSpPr/>
            <p:nvPr/>
          </p:nvGrpSpPr>
          <p:grpSpPr>
            <a:xfrm rot="0">
              <a:off x="15912" y="7624"/>
              <a:ext cx="850" cy="558"/>
              <a:chOff x="3684" y="2206"/>
              <a:chExt cx="850" cy="558"/>
            </a:xfrm>
          </p:grpSpPr>
          <p:sp>
            <p:nvSpPr>
              <p:cNvPr id="181" name="椭圆 180"/>
              <p:cNvSpPr/>
              <p:nvPr/>
            </p:nvSpPr>
            <p:spPr>
              <a:xfrm>
                <a:off x="3791" y="2206"/>
                <a:ext cx="576" cy="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文本框 181"/>
              <p:cNvSpPr txBox="1"/>
              <p:nvPr/>
            </p:nvSpPr>
            <p:spPr>
              <a:xfrm>
                <a:off x="3684" y="2206"/>
                <a:ext cx="851" cy="40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21</a:t>
                </a:r>
                <a:endParaRPr lang="en-US" altLang="zh-CN" sz="2000"/>
              </a:p>
            </p:txBody>
          </p:sp>
        </p:grpSp>
        <p:cxnSp>
          <p:nvCxnSpPr>
            <p:cNvPr id="183" name="直接连接符 182"/>
            <p:cNvCxnSpPr/>
            <p:nvPr/>
          </p:nvCxnSpPr>
          <p:spPr>
            <a:xfrm flipH="1" flipV="1">
              <a:off x="16307" y="8182"/>
              <a:ext cx="2" cy="12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/>
            <p:nvPr/>
          </p:nvCxnSpPr>
          <p:spPr>
            <a:xfrm>
              <a:off x="14688" y="6591"/>
              <a:ext cx="8" cy="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5" name="文本框 184"/>
            <p:cNvSpPr txBox="1"/>
            <p:nvPr/>
          </p:nvSpPr>
          <p:spPr>
            <a:xfrm>
              <a:off x="14165" y="6181"/>
              <a:ext cx="12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H.min</a:t>
              </a:r>
              <a:endParaRPr lang="en-US" altLang="zh-CN"/>
            </a:p>
          </p:txBody>
        </p:sp>
      </p:grpSp>
      <p:sp>
        <p:nvSpPr>
          <p:cNvPr id="3" name="矩形 2"/>
          <p:cNvSpPr/>
          <p:nvPr/>
        </p:nvSpPr>
        <p:spPr>
          <a:xfrm>
            <a:off x="1052195" y="5193665"/>
            <a:ext cx="589915" cy="5461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835525" y="5164455"/>
            <a:ext cx="589915" cy="5461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8253730" y="4331970"/>
            <a:ext cx="589915" cy="5461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62635" y="457200"/>
            <a:ext cx="4064000" cy="554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例：</a:t>
            </a:r>
            <a:r>
              <a:rPr lang="en-US" altLang="zh-CN"/>
              <a:t>35</a:t>
            </a:r>
            <a:r>
              <a:rPr lang="zh-CN" altLang="en-US"/>
              <a:t>减到</a:t>
            </a:r>
            <a:r>
              <a:rPr lang="en-US" altLang="zh-CN"/>
              <a:t>5</a:t>
            </a:r>
            <a:endParaRPr lang="en-US" altLang="zh-CN"/>
          </a:p>
        </p:txBody>
      </p:sp>
      <p:grpSp>
        <p:nvGrpSpPr>
          <p:cNvPr id="186" name="组合 185"/>
          <p:cNvGrpSpPr/>
          <p:nvPr/>
        </p:nvGrpSpPr>
        <p:grpSpPr>
          <a:xfrm>
            <a:off x="545465" y="1193165"/>
            <a:ext cx="3532505" cy="2160270"/>
            <a:chOff x="12894" y="6181"/>
            <a:chExt cx="5563" cy="3402"/>
          </a:xfrm>
        </p:grpSpPr>
        <p:grpSp>
          <p:nvGrpSpPr>
            <p:cNvPr id="68" name="组合 67"/>
            <p:cNvGrpSpPr/>
            <p:nvPr/>
          </p:nvGrpSpPr>
          <p:grpSpPr>
            <a:xfrm rot="0">
              <a:off x="14260" y="6962"/>
              <a:ext cx="865" cy="520"/>
              <a:chOff x="1636" y="3234"/>
              <a:chExt cx="1507" cy="927"/>
            </a:xfrm>
          </p:grpSpPr>
          <p:sp>
            <p:nvSpPr>
              <p:cNvPr id="69" name="椭圆 68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文本框 69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7</a:t>
                </a:r>
                <a:endParaRPr lang="en-US" altLang="zh-CN" sz="2000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 rot="0">
              <a:off x="14957" y="7635"/>
              <a:ext cx="865" cy="520"/>
              <a:chOff x="1636" y="3234"/>
              <a:chExt cx="1507" cy="927"/>
            </a:xfrm>
          </p:grpSpPr>
          <p:sp>
            <p:nvSpPr>
              <p:cNvPr id="72" name="椭圆 7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文本框 72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23</a:t>
                </a:r>
                <a:endParaRPr lang="en-US" altLang="zh-CN" sz="2000"/>
              </a:p>
            </p:txBody>
          </p:sp>
        </p:grpSp>
        <p:grpSp>
          <p:nvGrpSpPr>
            <p:cNvPr id="74" name="组合 73"/>
            <p:cNvGrpSpPr/>
            <p:nvPr/>
          </p:nvGrpSpPr>
          <p:grpSpPr>
            <a:xfrm rot="0">
              <a:off x="14260" y="7643"/>
              <a:ext cx="865" cy="520"/>
              <a:chOff x="1636" y="3234"/>
              <a:chExt cx="1507" cy="927"/>
            </a:xfrm>
          </p:grpSpPr>
          <p:sp>
            <p:nvSpPr>
              <p:cNvPr id="75" name="椭圆 74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文本框 75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17</a:t>
                </a:r>
                <a:endParaRPr lang="en-US" altLang="zh-CN" sz="2000"/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 rot="0">
              <a:off x="13563" y="7607"/>
              <a:ext cx="865" cy="556"/>
              <a:chOff x="1636" y="3170"/>
              <a:chExt cx="1507" cy="991"/>
            </a:xfrm>
          </p:grpSpPr>
          <p:sp>
            <p:nvSpPr>
              <p:cNvPr id="78" name="椭圆 77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文本框 78"/>
              <p:cNvSpPr txBox="1"/>
              <p:nvPr/>
            </p:nvSpPr>
            <p:spPr>
              <a:xfrm>
                <a:off x="1636" y="3170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24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80" name="直接连接符 79"/>
            <p:cNvCxnSpPr/>
            <p:nvPr/>
          </p:nvCxnSpPr>
          <p:spPr>
            <a:xfrm flipH="1" flipV="1">
              <a:off x="14903" y="7354"/>
              <a:ext cx="487" cy="28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14961" y="7209"/>
              <a:ext cx="1541" cy="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V="1">
              <a:off x="13996" y="7354"/>
              <a:ext cx="458" cy="28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83" name="组合 82"/>
            <p:cNvGrpSpPr/>
            <p:nvPr/>
          </p:nvGrpSpPr>
          <p:grpSpPr>
            <a:xfrm rot="0">
              <a:off x="16306" y="6962"/>
              <a:ext cx="864" cy="520"/>
              <a:chOff x="13540" y="2432"/>
              <a:chExt cx="864" cy="520"/>
            </a:xfrm>
          </p:grpSpPr>
          <p:sp>
            <p:nvSpPr>
              <p:cNvPr id="84" name="椭圆 83"/>
              <p:cNvSpPr/>
              <p:nvPr/>
            </p:nvSpPr>
            <p:spPr>
              <a:xfrm>
                <a:off x="13708" y="2432"/>
                <a:ext cx="529" cy="5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文本框 84"/>
              <p:cNvSpPr txBox="1"/>
              <p:nvPr/>
            </p:nvSpPr>
            <p:spPr>
              <a:xfrm>
                <a:off x="13540" y="2432"/>
                <a:ext cx="865" cy="37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18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86" name="组合 85"/>
            <p:cNvGrpSpPr/>
            <p:nvPr/>
          </p:nvGrpSpPr>
          <p:grpSpPr>
            <a:xfrm rot="0">
              <a:off x="15898" y="8322"/>
              <a:ext cx="865" cy="520"/>
              <a:chOff x="1636" y="3234"/>
              <a:chExt cx="1507" cy="927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文本框 8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52</a:t>
                </a:r>
                <a:endParaRPr lang="en-US" altLang="zh-CN" sz="2000"/>
              </a:p>
            </p:txBody>
          </p:sp>
        </p:grpSp>
        <p:grpSp>
          <p:nvGrpSpPr>
            <p:cNvPr id="89" name="组合 88"/>
            <p:cNvGrpSpPr/>
            <p:nvPr/>
          </p:nvGrpSpPr>
          <p:grpSpPr>
            <a:xfrm rot="0">
              <a:off x="17485" y="6944"/>
              <a:ext cx="864" cy="520"/>
              <a:chOff x="5290" y="3927"/>
              <a:chExt cx="1100" cy="650"/>
            </a:xfrm>
          </p:grpSpPr>
          <p:sp>
            <p:nvSpPr>
              <p:cNvPr id="90" name="椭圆 89"/>
              <p:cNvSpPr/>
              <p:nvPr/>
            </p:nvSpPr>
            <p:spPr>
              <a:xfrm>
                <a:off x="5504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文本框 90"/>
              <p:cNvSpPr txBox="1"/>
              <p:nvPr/>
            </p:nvSpPr>
            <p:spPr>
              <a:xfrm>
                <a:off x="5290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38</a:t>
                </a:r>
                <a:endParaRPr lang="en-US" altLang="zh-CN" sz="2000"/>
              </a:p>
            </p:txBody>
          </p:sp>
        </p:grpSp>
        <p:grpSp>
          <p:nvGrpSpPr>
            <p:cNvPr id="92" name="组合 91"/>
            <p:cNvGrpSpPr/>
            <p:nvPr/>
          </p:nvGrpSpPr>
          <p:grpSpPr>
            <a:xfrm rot="0">
              <a:off x="14260" y="8322"/>
              <a:ext cx="864" cy="520"/>
              <a:chOff x="6311" y="3927"/>
              <a:chExt cx="1100" cy="650"/>
            </a:xfrm>
          </p:grpSpPr>
          <p:sp>
            <p:nvSpPr>
              <p:cNvPr id="93" name="椭圆 92"/>
              <p:cNvSpPr/>
              <p:nvPr/>
            </p:nvSpPr>
            <p:spPr>
              <a:xfrm>
                <a:off x="6525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文本框 93"/>
              <p:cNvSpPr txBox="1"/>
              <p:nvPr/>
            </p:nvSpPr>
            <p:spPr>
              <a:xfrm>
                <a:off x="6311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30</a:t>
                </a:r>
                <a:endParaRPr lang="en-US" altLang="zh-CN" sz="2000"/>
              </a:p>
            </p:txBody>
          </p:sp>
        </p:grpSp>
        <p:grpSp>
          <p:nvGrpSpPr>
            <p:cNvPr id="95" name="组合 94"/>
            <p:cNvGrpSpPr/>
            <p:nvPr/>
          </p:nvGrpSpPr>
          <p:grpSpPr>
            <a:xfrm rot="0">
              <a:off x="12894" y="8307"/>
              <a:ext cx="784" cy="527"/>
              <a:chOff x="1636" y="3221"/>
              <a:chExt cx="1366" cy="940"/>
            </a:xfrm>
          </p:grpSpPr>
          <p:sp>
            <p:nvSpPr>
              <p:cNvPr id="96" name="椭圆 9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7" name="文本框 96"/>
              <p:cNvSpPr txBox="1"/>
              <p:nvPr/>
            </p:nvSpPr>
            <p:spPr>
              <a:xfrm>
                <a:off x="1636" y="3221"/>
                <a:ext cx="1366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26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46" name="组合 145"/>
            <p:cNvGrpSpPr/>
            <p:nvPr/>
          </p:nvGrpSpPr>
          <p:grpSpPr>
            <a:xfrm rot="0">
              <a:off x="13062" y="6964"/>
              <a:ext cx="865" cy="520"/>
              <a:chOff x="1636" y="3234"/>
              <a:chExt cx="1507" cy="927"/>
            </a:xfrm>
          </p:grpSpPr>
          <p:sp>
            <p:nvSpPr>
              <p:cNvPr id="147" name="椭圆 14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15</a:t>
                </a:r>
                <a:endParaRPr lang="en-US" altLang="zh-CN" sz="2000"/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 rot="0">
              <a:off x="16694" y="7623"/>
              <a:ext cx="865" cy="520"/>
              <a:chOff x="1636" y="3234"/>
              <a:chExt cx="1507" cy="927"/>
            </a:xfrm>
          </p:grpSpPr>
          <p:sp>
            <p:nvSpPr>
              <p:cNvPr id="158" name="椭圆 157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1" name="文本框 160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39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2" name="组合 161"/>
            <p:cNvGrpSpPr/>
            <p:nvPr/>
          </p:nvGrpSpPr>
          <p:grpSpPr>
            <a:xfrm rot="0">
              <a:off x="12894" y="8993"/>
              <a:ext cx="865" cy="520"/>
              <a:chOff x="1636" y="3234"/>
              <a:chExt cx="1507" cy="927"/>
            </a:xfrm>
          </p:grpSpPr>
          <p:sp>
            <p:nvSpPr>
              <p:cNvPr id="163" name="椭圆 16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4" name="文本框 163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35</a:t>
                </a:r>
                <a:endParaRPr lang="en-US" altLang="zh-CN" sz="2000"/>
              </a:p>
            </p:txBody>
          </p:sp>
        </p:grpSp>
        <p:cxnSp>
          <p:nvCxnSpPr>
            <p:cNvPr id="165" name="直接连接符 164"/>
            <p:cNvCxnSpPr/>
            <p:nvPr/>
          </p:nvCxnSpPr>
          <p:spPr>
            <a:xfrm flipV="1">
              <a:off x="16338" y="7406"/>
              <a:ext cx="213" cy="21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/>
            <p:nvPr/>
          </p:nvCxnSpPr>
          <p:spPr>
            <a:xfrm flipV="1">
              <a:off x="14693" y="8162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/>
            <p:nvPr/>
          </p:nvCxnSpPr>
          <p:spPr>
            <a:xfrm flipV="1">
              <a:off x="13286" y="7981"/>
              <a:ext cx="458" cy="32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/>
            <p:nvPr/>
          </p:nvCxnSpPr>
          <p:spPr>
            <a:xfrm>
              <a:off x="13746" y="7195"/>
              <a:ext cx="707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/>
            <p:nvPr/>
          </p:nvCxnSpPr>
          <p:spPr>
            <a:xfrm flipV="1">
              <a:off x="13327" y="8834"/>
              <a:ext cx="0" cy="15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/>
            <p:nvPr/>
          </p:nvCxnSpPr>
          <p:spPr>
            <a:xfrm flipH="1" flipV="1">
              <a:off x="16926" y="7406"/>
              <a:ext cx="201" cy="217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3" name="直接连接符 172"/>
            <p:cNvCxnSpPr/>
            <p:nvPr/>
          </p:nvCxnSpPr>
          <p:spPr>
            <a:xfrm>
              <a:off x="17003" y="7215"/>
              <a:ext cx="610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4" name="文本框 173"/>
            <p:cNvSpPr txBox="1"/>
            <p:nvPr/>
          </p:nvSpPr>
          <p:spPr>
            <a:xfrm>
              <a:off x="15143" y="9003"/>
              <a:ext cx="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（</a:t>
              </a:r>
              <a:r>
                <a:rPr lang="en-US" altLang="zh-CN"/>
                <a:t>a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cxnSp>
          <p:nvCxnSpPr>
            <p:cNvPr id="175" name="直接连接符 174"/>
            <p:cNvCxnSpPr/>
            <p:nvPr/>
          </p:nvCxnSpPr>
          <p:spPr>
            <a:xfrm flipV="1">
              <a:off x="14693" y="7482"/>
              <a:ext cx="0" cy="16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76" name="组合 175"/>
            <p:cNvGrpSpPr/>
            <p:nvPr/>
          </p:nvGrpSpPr>
          <p:grpSpPr>
            <a:xfrm rot="0">
              <a:off x="17485" y="7623"/>
              <a:ext cx="972" cy="577"/>
              <a:chOff x="1636" y="3234"/>
              <a:chExt cx="1507" cy="927"/>
            </a:xfrm>
          </p:grpSpPr>
          <p:sp>
            <p:nvSpPr>
              <p:cNvPr id="177" name="椭圆 17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78" name="文本框 17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41</a:t>
                </a:r>
                <a:endParaRPr lang="en-US" altLang="zh-CN" sz="2000"/>
              </a:p>
            </p:txBody>
          </p:sp>
        </p:grpSp>
        <p:cxnSp>
          <p:nvCxnSpPr>
            <p:cNvPr id="179" name="直接连接符 178"/>
            <p:cNvCxnSpPr/>
            <p:nvPr/>
          </p:nvCxnSpPr>
          <p:spPr>
            <a:xfrm flipV="1">
              <a:off x="17971" y="7445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80" name="组合 179"/>
            <p:cNvGrpSpPr/>
            <p:nvPr/>
          </p:nvGrpSpPr>
          <p:grpSpPr>
            <a:xfrm rot="0">
              <a:off x="15912" y="7624"/>
              <a:ext cx="850" cy="558"/>
              <a:chOff x="3684" y="2206"/>
              <a:chExt cx="850" cy="558"/>
            </a:xfrm>
          </p:grpSpPr>
          <p:sp>
            <p:nvSpPr>
              <p:cNvPr id="181" name="椭圆 180"/>
              <p:cNvSpPr/>
              <p:nvPr/>
            </p:nvSpPr>
            <p:spPr>
              <a:xfrm>
                <a:off x="3791" y="2206"/>
                <a:ext cx="576" cy="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82" name="文本框 181"/>
              <p:cNvSpPr txBox="1"/>
              <p:nvPr/>
            </p:nvSpPr>
            <p:spPr>
              <a:xfrm>
                <a:off x="3684" y="2206"/>
                <a:ext cx="851" cy="40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21</a:t>
                </a:r>
                <a:endParaRPr lang="en-US" altLang="zh-CN" sz="2000"/>
              </a:p>
            </p:txBody>
          </p:sp>
        </p:grpSp>
        <p:cxnSp>
          <p:nvCxnSpPr>
            <p:cNvPr id="183" name="直接连接符 182"/>
            <p:cNvCxnSpPr/>
            <p:nvPr/>
          </p:nvCxnSpPr>
          <p:spPr>
            <a:xfrm flipH="1" flipV="1">
              <a:off x="16307" y="8182"/>
              <a:ext cx="2" cy="12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84" name="直接箭头连接符 183"/>
            <p:cNvCxnSpPr/>
            <p:nvPr/>
          </p:nvCxnSpPr>
          <p:spPr>
            <a:xfrm>
              <a:off x="14688" y="6591"/>
              <a:ext cx="8" cy="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85" name="文本框 184"/>
            <p:cNvSpPr txBox="1"/>
            <p:nvPr/>
          </p:nvSpPr>
          <p:spPr>
            <a:xfrm>
              <a:off x="14165" y="6181"/>
              <a:ext cx="12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H.min</a:t>
              </a:r>
              <a:endParaRPr lang="en-US" altLang="zh-CN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411345" y="1155065"/>
            <a:ext cx="3532505" cy="2160270"/>
            <a:chOff x="12894" y="6181"/>
            <a:chExt cx="5563" cy="3402"/>
          </a:xfrm>
        </p:grpSpPr>
        <p:grpSp>
          <p:nvGrpSpPr>
            <p:cNvPr id="6" name="组合 5"/>
            <p:cNvGrpSpPr/>
            <p:nvPr/>
          </p:nvGrpSpPr>
          <p:grpSpPr>
            <a:xfrm rot="0">
              <a:off x="14260" y="6962"/>
              <a:ext cx="865" cy="520"/>
              <a:chOff x="1636" y="3234"/>
              <a:chExt cx="1507" cy="927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7</a:t>
                </a:r>
                <a:endParaRPr lang="en-US" altLang="zh-CN" sz="200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 rot="0">
              <a:off x="14957" y="7635"/>
              <a:ext cx="865" cy="520"/>
              <a:chOff x="1636" y="3234"/>
              <a:chExt cx="1507" cy="927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23</a:t>
                </a:r>
                <a:endParaRPr lang="en-US" altLang="zh-CN" sz="2000"/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0">
              <a:off x="14260" y="7643"/>
              <a:ext cx="865" cy="520"/>
              <a:chOff x="1636" y="3234"/>
              <a:chExt cx="1507" cy="927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17</a:t>
                </a:r>
                <a:endParaRPr lang="en-US" altLang="zh-CN" sz="2000"/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 rot="0">
              <a:off x="13563" y="7607"/>
              <a:ext cx="865" cy="556"/>
              <a:chOff x="1636" y="3170"/>
              <a:chExt cx="1507" cy="991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636" y="3170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24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8" name="直接连接符 17"/>
            <p:cNvCxnSpPr/>
            <p:nvPr/>
          </p:nvCxnSpPr>
          <p:spPr>
            <a:xfrm flipH="1" flipV="1">
              <a:off x="14903" y="7354"/>
              <a:ext cx="487" cy="28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14961" y="7209"/>
              <a:ext cx="1541" cy="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V="1">
              <a:off x="13996" y="7354"/>
              <a:ext cx="458" cy="28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1" name="组合 20"/>
            <p:cNvGrpSpPr/>
            <p:nvPr/>
          </p:nvGrpSpPr>
          <p:grpSpPr>
            <a:xfrm rot="0">
              <a:off x="16306" y="6962"/>
              <a:ext cx="864" cy="520"/>
              <a:chOff x="13540" y="2432"/>
              <a:chExt cx="864" cy="520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13708" y="2432"/>
                <a:ext cx="529" cy="5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3540" y="2432"/>
                <a:ext cx="865" cy="37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18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 rot="0">
              <a:off x="15898" y="8322"/>
              <a:ext cx="865" cy="520"/>
              <a:chOff x="1636" y="3234"/>
              <a:chExt cx="1507" cy="927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52</a:t>
                </a:r>
                <a:endParaRPr lang="en-US" altLang="zh-CN" sz="2000"/>
              </a:p>
            </p:txBody>
          </p:sp>
        </p:grpSp>
        <p:grpSp>
          <p:nvGrpSpPr>
            <p:cNvPr id="27" name="组合 26"/>
            <p:cNvGrpSpPr/>
            <p:nvPr/>
          </p:nvGrpSpPr>
          <p:grpSpPr>
            <a:xfrm rot="0">
              <a:off x="17485" y="6944"/>
              <a:ext cx="864" cy="520"/>
              <a:chOff x="5290" y="3927"/>
              <a:chExt cx="1100" cy="65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5504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5290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38</a:t>
                </a:r>
                <a:endParaRPr lang="en-US" altLang="zh-CN" sz="2000"/>
              </a:p>
            </p:txBody>
          </p:sp>
        </p:grpSp>
        <p:grpSp>
          <p:nvGrpSpPr>
            <p:cNvPr id="30" name="组合 29"/>
            <p:cNvGrpSpPr/>
            <p:nvPr/>
          </p:nvGrpSpPr>
          <p:grpSpPr>
            <a:xfrm rot="0">
              <a:off x="14260" y="8322"/>
              <a:ext cx="864" cy="520"/>
              <a:chOff x="6311" y="3927"/>
              <a:chExt cx="1100" cy="650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6525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6311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30</a:t>
                </a:r>
                <a:endParaRPr lang="en-US" altLang="zh-CN" sz="2000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rot="0">
              <a:off x="12894" y="8307"/>
              <a:ext cx="784" cy="527"/>
              <a:chOff x="1636" y="3221"/>
              <a:chExt cx="1366" cy="940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636" y="3221"/>
                <a:ext cx="1366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26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rot="0">
              <a:off x="13062" y="6964"/>
              <a:ext cx="865" cy="520"/>
              <a:chOff x="1636" y="3234"/>
              <a:chExt cx="1507" cy="927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15</a:t>
                </a:r>
                <a:endParaRPr lang="en-US" altLang="zh-CN" sz="200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16694" y="7623"/>
              <a:ext cx="865" cy="520"/>
              <a:chOff x="1636" y="3234"/>
              <a:chExt cx="1507" cy="927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39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rot="0">
              <a:off x="12894" y="8993"/>
              <a:ext cx="865" cy="520"/>
              <a:chOff x="1636" y="3234"/>
              <a:chExt cx="1507" cy="927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636" y="3234"/>
                <a:ext cx="1507" cy="69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</a:t>
                </a:r>
                <a:endParaRPr lang="en-US" altLang="zh-CN" sz="2000"/>
              </a:p>
            </p:txBody>
          </p:sp>
        </p:grpSp>
        <p:cxnSp>
          <p:nvCxnSpPr>
            <p:cNvPr id="45" name="直接连接符 44"/>
            <p:cNvCxnSpPr/>
            <p:nvPr/>
          </p:nvCxnSpPr>
          <p:spPr>
            <a:xfrm flipV="1">
              <a:off x="16338" y="7406"/>
              <a:ext cx="213" cy="21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14693" y="8162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13286" y="7981"/>
              <a:ext cx="458" cy="32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13746" y="7195"/>
              <a:ext cx="707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V="1">
              <a:off x="13327" y="8834"/>
              <a:ext cx="0" cy="15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H="1" flipV="1">
              <a:off x="16926" y="7406"/>
              <a:ext cx="201" cy="217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7003" y="7215"/>
              <a:ext cx="610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2" name="文本框 51"/>
            <p:cNvSpPr txBox="1"/>
            <p:nvPr/>
          </p:nvSpPr>
          <p:spPr>
            <a:xfrm>
              <a:off x="15143" y="9003"/>
              <a:ext cx="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（</a:t>
              </a:r>
              <a:r>
                <a:rPr lang="en-US" altLang="zh-CN"/>
                <a:t>b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14693" y="7482"/>
              <a:ext cx="0" cy="16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4" name="组合 53"/>
            <p:cNvGrpSpPr/>
            <p:nvPr/>
          </p:nvGrpSpPr>
          <p:grpSpPr>
            <a:xfrm rot="0">
              <a:off x="17485" y="7623"/>
              <a:ext cx="972" cy="577"/>
              <a:chOff x="1636" y="3234"/>
              <a:chExt cx="1507" cy="927"/>
            </a:xfrm>
          </p:grpSpPr>
          <p:sp>
            <p:nvSpPr>
              <p:cNvPr id="55" name="椭圆 54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文本框 55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41</a:t>
                </a:r>
                <a:endParaRPr lang="en-US" altLang="zh-CN" sz="2000"/>
              </a:p>
            </p:txBody>
          </p:sp>
        </p:grpSp>
        <p:cxnSp>
          <p:nvCxnSpPr>
            <p:cNvPr id="57" name="直接连接符 56"/>
            <p:cNvCxnSpPr/>
            <p:nvPr/>
          </p:nvCxnSpPr>
          <p:spPr>
            <a:xfrm flipV="1">
              <a:off x="17971" y="7445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8" name="组合 57"/>
            <p:cNvGrpSpPr/>
            <p:nvPr/>
          </p:nvGrpSpPr>
          <p:grpSpPr>
            <a:xfrm rot="0">
              <a:off x="15912" y="7624"/>
              <a:ext cx="850" cy="558"/>
              <a:chOff x="3684" y="2206"/>
              <a:chExt cx="850" cy="558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791" y="2206"/>
                <a:ext cx="576" cy="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文本框 59"/>
              <p:cNvSpPr txBox="1"/>
              <p:nvPr/>
            </p:nvSpPr>
            <p:spPr>
              <a:xfrm>
                <a:off x="3684" y="2206"/>
                <a:ext cx="851" cy="40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21</a:t>
                </a:r>
                <a:endParaRPr lang="en-US" altLang="zh-CN" sz="2000"/>
              </a:p>
            </p:txBody>
          </p:sp>
        </p:grpSp>
        <p:cxnSp>
          <p:nvCxnSpPr>
            <p:cNvPr id="61" name="直接连接符 60"/>
            <p:cNvCxnSpPr/>
            <p:nvPr/>
          </p:nvCxnSpPr>
          <p:spPr>
            <a:xfrm flipH="1" flipV="1">
              <a:off x="16307" y="8182"/>
              <a:ext cx="2" cy="12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62" name="直接箭头连接符 61"/>
            <p:cNvCxnSpPr/>
            <p:nvPr/>
          </p:nvCxnSpPr>
          <p:spPr>
            <a:xfrm>
              <a:off x="14688" y="6591"/>
              <a:ext cx="8" cy="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14165" y="6181"/>
              <a:ext cx="12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H.min</a:t>
              </a:r>
              <a:endParaRPr lang="en-US" altLang="zh-CN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8177530" y="1237615"/>
            <a:ext cx="3868420" cy="2160270"/>
            <a:chOff x="12878" y="1949"/>
            <a:chExt cx="6092" cy="3402"/>
          </a:xfrm>
        </p:grpSpPr>
        <p:cxnSp>
          <p:nvCxnSpPr>
            <p:cNvPr id="138" name="直接连接符 137"/>
            <p:cNvCxnSpPr/>
            <p:nvPr/>
          </p:nvCxnSpPr>
          <p:spPr>
            <a:xfrm flipV="1">
              <a:off x="13567" y="2987"/>
              <a:ext cx="323" cy="5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5" name="组合 64"/>
            <p:cNvGrpSpPr/>
            <p:nvPr/>
          </p:nvGrpSpPr>
          <p:grpSpPr>
            <a:xfrm rot="0">
              <a:off x="14773" y="2730"/>
              <a:ext cx="865" cy="520"/>
              <a:chOff x="1636" y="3234"/>
              <a:chExt cx="1507" cy="927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文本框 66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7</a:t>
                </a:r>
                <a:endParaRPr lang="en-US" altLang="zh-CN" sz="2000"/>
              </a:p>
            </p:txBody>
          </p:sp>
        </p:grpSp>
        <p:grpSp>
          <p:nvGrpSpPr>
            <p:cNvPr id="98" name="组合 97"/>
            <p:cNvGrpSpPr/>
            <p:nvPr/>
          </p:nvGrpSpPr>
          <p:grpSpPr>
            <a:xfrm rot="0">
              <a:off x="15470" y="3403"/>
              <a:ext cx="865" cy="520"/>
              <a:chOff x="1636" y="3234"/>
              <a:chExt cx="1507" cy="927"/>
            </a:xfrm>
          </p:grpSpPr>
          <p:sp>
            <p:nvSpPr>
              <p:cNvPr id="99" name="椭圆 98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文本框 99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23</a:t>
                </a:r>
                <a:endParaRPr lang="en-US" altLang="zh-CN" sz="2000"/>
              </a:p>
            </p:txBody>
          </p:sp>
        </p:grpSp>
        <p:grpSp>
          <p:nvGrpSpPr>
            <p:cNvPr id="101" name="组合 100"/>
            <p:cNvGrpSpPr/>
            <p:nvPr/>
          </p:nvGrpSpPr>
          <p:grpSpPr>
            <a:xfrm rot="0">
              <a:off x="14773" y="3411"/>
              <a:ext cx="865" cy="520"/>
              <a:chOff x="1636" y="3234"/>
              <a:chExt cx="1507" cy="927"/>
            </a:xfrm>
          </p:grpSpPr>
          <p:sp>
            <p:nvSpPr>
              <p:cNvPr id="102" name="椭圆 10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3" name="文本框 102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17</a:t>
                </a:r>
                <a:endParaRPr lang="en-US" altLang="zh-CN" sz="2000"/>
              </a:p>
            </p:txBody>
          </p:sp>
        </p:grpSp>
        <p:grpSp>
          <p:nvGrpSpPr>
            <p:cNvPr id="104" name="组合 103"/>
            <p:cNvGrpSpPr/>
            <p:nvPr/>
          </p:nvGrpSpPr>
          <p:grpSpPr>
            <a:xfrm rot="0">
              <a:off x="14076" y="3375"/>
              <a:ext cx="865" cy="556"/>
              <a:chOff x="1636" y="3170"/>
              <a:chExt cx="1507" cy="991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6" name="文本框 105"/>
              <p:cNvSpPr txBox="1"/>
              <p:nvPr/>
            </p:nvSpPr>
            <p:spPr>
              <a:xfrm>
                <a:off x="1636" y="3170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24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07" name="直接连接符 106"/>
            <p:cNvCxnSpPr/>
            <p:nvPr/>
          </p:nvCxnSpPr>
          <p:spPr>
            <a:xfrm flipH="1" flipV="1">
              <a:off x="15416" y="3122"/>
              <a:ext cx="487" cy="28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15474" y="2977"/>
              <a:ext cx="1541" cy="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V="1">
              <a:off x="14509" y="3122"/>
              <a:ext cx="458" cy="28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10" name="组合 109"/>
            <p:cNvGrpSpPr/>
            <p:nvPr/>
          </p:nvGrpSpPr>
          <p:grpSpPr>
            <a:xfrm rot="0">
              <a:off x="16819" y="2730"/>
              <a:ext cx="864" cy="520"/>
              <a:chOff x="13540" y="2432"/>
              <a:chExt cx="864" cy="520"/>
            </a:xfrm>
          </p:grpSpPr>
          <p:sp>
            <p:nvSpPr>
              <p:cNvPr id="111" name="椭圆 110"/>
              <p:cNvSpPr/>
              <p:nvPr/>
            </p:nvSpPr>
            <p:spPr>
              <a:xfrm>
                <a:off x="13708" y="2432"/>
                <a:ext cx="529" cy="5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" name="文本框 111"/>
              <p:cNvSpPr txBox="1"/>
              <p:nvPr/>
            </p:nvSpPr>
            <p:spPr>
              <a:xfrm>
                <a:off x="13540" y="2432"/>
                <a:ext cx="865" cy="37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18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 rot="0">
              <a:off x="16411" y="4090"/>
              <a:ext cx="865" cy="520"/>
              <a:chOff x="1636" y="3234"/>
              <a:chExt cx="1507" cy="927"/>
            </a:xfrm>
          </p:grpSpPr>
          <p:sp>
            <p:nvSpPr>
              <p:cNvPr id="114" name="椭圆 113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15" name="文本框 114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52</a:t>
                </a:r>
                <a:endParaRPr lang="en-US" altLang="zh-CN" sz="2000"/>
              </a:p>
            </p:txBody>
          </p:sp>
        </p:grpSp>
        <p:grpSp>
          <p:nvGrpSpPr>
            <p:cNvPr id="116" name="组合 115"/>
            <p:cNvGrpSpPr/>
            <p:nvPr/>
          </p:nvGrpSpPr>
          <p:grpSpPr>
            <a:xfrm rot="0">
              <a:off x="17998" y="2712"/>
              <a:ext cx="864" cy="520"/>
              <a:chOff x="5290" y="3927"/>
              <a:chExt cx="1100" cy="650"/>
            </a:xfrm>
          </p:grpSpPr>
          <p:sp>
            <p:nvSpPr>
              <p:cNvPr id="117" name="椭圆 116"/>
              <p:cNvSpPr/>
              <p:nvPr/>
            </p:nvSpPr>
            <p:spPr>
              <a:xfrm>
                <a:off x="5504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文本框 117"/>
              <p:cNvSpPr txBox="1"/>
              <p:nvPr/>
            </p:nvSpPr>
            <p:spPr>
              <a:xfrm>
                <a:off x="5290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38</a:t>
                </a:r>
                <a:endParaRPr lang="en-US" altLang="zh-CN" sz="2000"/>
              </a:p>
            </p:txBody>
          </p:sp>
        </p:grpSp>
        <p:grpSp>
          <p:nvGrpSpPr>
            <p:cNvPr id="119" name="组合 118"/>
            <p:cNvGrpSpPr/>
            <p:nvPr/>
          </p:nvGrpSpPr>
          <p:grpSpPr>
            <a:xfrm rot="0">
              <a:off x="14773" y="4090"/>
              <a:ext cx="864" cy="520"/>
              <a:chOff x="6311" y="3927"/>
              <a:chExt cx="1100" cy="650"/>
            </a:xfrm>
          </p:grpSpPr>
          <p:sp>
            <p:nvSpPr>
              <p:cNvPr id="120" name="椭圆 119"/>
              <p:cNvSpPr/>
              <p:nvPr/>
            </p:nvSpPr>
            <p:spPr>
              <a:xfrm>
                <a:off x="6525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文本框 120"/>
              <p:cNvSpPr txBox="1"/>
              <p:nvPr/>
            </p:nvSpPr>
            <p:spPr>
              <a:xfrm>
                <a:off x="6311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30</a:t>
                </a:r>
                <a:endParaRPr lang="en-US" altLang="zh-CN" sz="2000"/>
              </a:p>
            </p:txBody>
          </p:sp>
        </p:grpSp>
        <p:grpSp>
          <p:nvGrpSpPr>
            <p:cNvPr id="122" name="组合 121"/>
            <p:cNvGrpSpPr/>
            <p:nvPr/>
          </p:nvGrpSpPr>
          <p:grpSpPr>
            <a:xfrm rot="0">
              <a:off x="13407" y="4075"/>
              <a:ext cx="784" cy="527"/>
              <a:chOff x="1636" y="3221"/>
              <a:chExt cx="1366" cy="940"/>
            </a:xfrm>
          </p:grpSpPr>
          <p:sp>
            <p:nvSpPr>
              <p:cNvPr id="123" name="椭圆 12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文本框 123"/>
              <p:cNvSpPr txBox="1"/>
              <p:nvPr/>
            </p:nvSpPr>
            <p:spPr>
              <a:xfrm>
                <a:off x="1636" y="3221"/>
                <a:ext cx="1366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26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25" name="组合 124"/>
            <p:cNvGrpSpPr/>
            <p:nvPr/>
          </p:nvGrpSpPr>
          <p:grpSpPr>
            <a:xfrm rot="0">
              <a:off x="13575" y="2732"/>
              <a:ext cx="865" cy="520"/>
              <a:chOff x="1636" y="3234"/>
              <a:chExt cx="1507" cy="927"/>
            </a:xfrm>
          </p:grpSpPr>
          <p:sp>
            <p:nvSpPr>
              <p:cNvPr id="126" name="椭圆 12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文本框 126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15</a:t>
                </a:r>
                <a:endParaRPr lang="en-US" altLang="zh-CN" sz="2000"/>
              </a:p>
            </p:txBody>
          </p:sp>
        </p:grpSp>
        <p:grpSp>
          <p:nvGrpSpPr>
            <p:cNvPr id="128" name="组合 127"/>
            <p:cNvGrpSpPr/>
            <p:nvPr/>
          </p:nvGrpSpPr>
          <p:grpSpPr>
            <a:xfrm rot="0">
              <a:off x="17207" y="3391"/>
              <a:ext cx="865" cy="520"/>
              <a:chOff x="1636" y="3234"/>
              <a:chExt cx="1507" cy="927"/>
            </a:xfrm>
          </p:grpSpPr>
          <p:sp>
            <p:nvSpPr>
              <p:cNvPr id="129" name="椭圆 128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0" name="文本框 129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39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1" name="组合 130"/>
            <p:cNvGrpSpPr/>
            <p:nvPr/>
          </p:nvGrpSpPr>
          <p:grpSpPr>
            <a:xfrm rot="0">
              <a:off x="12878" y="2730"/>
              <a:ext cx="865" cy="520"/>
              <a:chOff x="1636" y="3234"/>
              <a:chExt cx="1507" cy="927"/>
            </a:xfrm>
          </p:grpSpPr>
          <p:sp>
            <p:nvSpPr>
              <p:cNvPr id="132" name="椭圆 13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文本框 132"/>
              <p:cNvSpPr txBox="1"/>
              <p:nvPr/>
            </p:nvSpPr>
            <p:spPr>
              <a:xfrm>
                <a:off x="1636" y="3234"/>
                <a:ext cx="1507" cy="69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</a:t>
                </a:r>
                <a:endParaRPr lang="en-US" altLang="zh-CN" sz="2000"/>
              </a:p>
            </p:txBody>
          </p:sp>
        </p:grpSp>
        <p:cxnSp>
          <p:nvCxnSpPr>
            <p:cNvPr id="134" name="直接连接符 133"/>
            <p:cNvCxnSpPr/>
            <p:nvPr/>
          </p:nvCxnSpPr>
          <p:spPr>
            <a:xfrm flipV="1">
              <a:off x="16851" y="3174"/>
              <a:ext cx="213" cy="21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 flipV="1">
              <a:off x="15206" y="3930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6" name="直接连接符 135"/>
            <p:cNvCxnSpPr/>
            <p:nvPr/>
          </p:nvCxnSpPr>
          <p:spPr>
            <a:xfrm flipV="1">
              <a:off x="13799" y="3749"/>
              <a:ext cx="458" cy="32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7" name="直接连接符 136"/>
            <p:cNvCxnSpPr/>
            <p:nvPr/>
          </p:nvCxnSpPr>
          <p:spPr>
            <a:xfrm>
              <a:off x="14259" y="2963"/>
              <a:ext cx="707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9" name="直接连接符 138"/>
            <p:cNvCxnSpPr/>
            <p:nvPr/>
          </p:nvCxnSpPr>
          <p:spPr>
            <a:xfrm flipH="1" flipV="1">
              <a:off x="17439" y="3174"/>
              <a:ext cx="201" cy="217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40" name="直接连接符 139"/>
            <p:cNvCxnSpPr/>
            <p:nvPr/>
          </p:nvCxnSpPr>
          <p:spPr>
            <a:xfrm>
              <a:off x="17516" y="2983"/>
              <a:ext cx="610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41" name="文本框 140"/>
            <p:cNvSpPr txBox="1"/>
            <p:nvPr/>
          </p:nvSpPr>
          <p:spPr>
            <a:xfrm>
              <a:off x="15656" y="4771"/>
              <a:ext cx="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（</a:t>
              </a:r>
              <a:r>
                <a:rPr lang="en-US" altLang="zh-CN"/>
                <a:t>c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cxnSp>
          <p:nvCxnSpPr>
            <p:cNvPr id="142" name="直接连接符 141"/>
            <p:cNvCxnSpPr/>
            <p:nvPr/>
          </p:nvCxnSpPr>
          <p:spPr>
            <a:xfrm flipV="1">
              <a:off x="15206" y="3250"/>
              <a:ext cx="0" cy="16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43" name="组合 142"/>
            <p:cNvGrpSpPr/>
            <p:nvPr/>
          </p:nvGrpSpPr>
          <p:grpSpPr>
            <a:xfrm rot="0">
              <a:off x="17998" y="3391"/>
              <a:ext cx="972" cy="577"/>
              <a:chOff x="1636" y="3234"/>
              <a:chExt cx="1507" cy="927"/>
            </a:xfrm>
          </p:grpSpPr>
          <p:sp>
            <p:nvSpPr>
              <p:cNvPr id="144" name="椭圆 143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5" name="文本框 144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41</a:t>
                </a:r>
                <a:endParaRPr lang="en-US" altLang="zh-CN" sz="2000"/>
              </a:p>
            </p:txBody>
          </p:sp>
        </p:grpSp>
        <p:cxnSp>
          <p:nvCxnSpPr>
            <p:cNvPr id="148" name="直接连接符 147"/>
            <p:cNvCxnSpPr/>
            <p:nvPr/>
          </p:nvCxnSpPr>
          <p:spPr>
            <a:xfrm flipV="1">
              <a:off x="18484" y="3213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49" name="组合 148"/>
            <p:cNvGrpSpPr/>
            <p:nvPr/>
          </p:nvGrpSpPr>
          <p:grpSpPr>
            <a:xfrm rot="0">
              <a:off x="16425" y="3392"/>
              <a:ext cx="850" cy="558"/>
              <a:chOff x="3684" y="2206"/>
              <a:chExt cx="850" cy="558"/>
            </a:xfrm>
          </p:grpSpPr>
          <p:sp>
            <p:nvSpPr>
              <p:cNvPr id="150" name="椭圆 149"/>
              <p:cNvSpPr/>
              <p:nvPr/>
            </p:nvSpPr>
            <p:spPr>
              <a:xfrm>
                <a:off x="3791" y="2206"/>
                <a:ext cx="576" cy="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文本框 150"/>
              <p:cNvSpPr txBox="1"/>
              <p:nvPr/>
            </p:nvSpPr>
            <p:spPr>
              <a:xfrm>
                <a:off x="3684" y="2206"/>
                <a:ext cx="851" cy="40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21</a:t>
                </a:r>
                <a:endParaRPr lang="en-US" altLang="zh-CN" sz="2000"/>
              </a:p>
            </p:txBody>
          </p:sp>
        </p:grpSp>
        <p:cxnSp>
          <p:nvCxnSpPr>
            <p:cNvPr id="152" name="直接连接符 151"/>
            <p:cNvCxnSpPr/>
            <p:nvPr/>
          </p:nvCxnSpPr>
          <p:spPr>
            <a:xfrm flipH="1" flipV="1">
              <a:off x="16820" y="3950"/>
              <a:ext cx="2" cy="12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>
              <a:off x="15201" y="2359"/>
              <a:ext cx="8" cy="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4" name="文本框 153"/>
            <p:cNvSpPr txBox="1"/>
            <p:nvPr/>
          </p:nvSpPr>
          <p:spPr>
            <a:xfrm>
              <a:off x="14678" y="1949"/>
              <a:ext cx="12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H.min</a:t>
              </a:r>
              <a:endParaRPr lang="en-US" altLang="zh-CN"/>
            </a:p>
          </p:txBody>
        </p:sp>
      </p:grpSp>
      <p:grpSp>
        <p:nvGrpSpPr>
          <p:cNvPr id="242" name="组合 241"/>
          <p:cNvGrpSpPr/>
          <p:nvPr/>
        </p:nvGrpSpPr>
        <p:grpSpPr>
          <a:xfrm>
            <a:off x="1094740" y="3855085"/>
            <a:ext cx="4309745" cy="2160270"/>
            <a:chOff x="1724" y="6071"/>
            <a:chExt cx="6787" cy="3402"/>
          </a:xfrm>
        </p:grpSpPr>
        <p:cxnSp>
          <p:nvCxnSpPr>
            <p:cNvPr id="226" name="直接连接符 225"/>
            <p:cNvCxnSpPr/>
            <p:nvPr/>
          </p:nvCxnSpPr>
          <p:spPr>
            <a:xfrm flipV="1">
              <a:off x="2355" y="7119"/>
              <a:ext cx="218" cy="7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flipV="1">
              <a:off x="3108" y="7109"/>
              <a:ext cx="323" cy="5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71" name="组合 170"/>
            <p:cNvGrpSpPr/>
            <p:nvPr/>
          </p:nvGrpSpPr>
          <p:grpSpPr>
            <a:xfrm rot="0">
              <a:off x="4314" y="6852"/>
              <a:ext cx="865" cy="520"/>
              <a:chOff x="1636" y="3234"/>
              <a:chExt cx="1507" cy="927"/>
            </a:xfrm>
          </p:grpSpPr>
          <p:sp>
            <p:nvSpPr>
              <p:cNvPr id="172" name="椭圆 17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87" name="文本框 186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7</a:t>
                </a:r>
                <a:endParaRPr lang="en-US" altLang="zh-CN" sz="2000"/>
              </a:p>
            </p:txBody>
          </p:sp>
        </p:grpSp>
        <p:grpSp>
          <p:nvGrpSpPr>
            <p:cNvPr id="188" name="组合 187"/>
            <p:cNvGrpSpPr/>
            <p:nvPr/>
          </p:nvGrpSpPr>
          <p:grpSpPr>
            <a:xfrm rot="0">
              <a:off x="5011" y="7525"/>
              <a:ext cx="865" cy="520"/>
              <a:chOff x="1636" y="3234"/>
              <a:chExt cx="1507" cy="927"/>
            </a:xfrm>
          </p:grpSpPr>
          <p:sp>
            <p:nvSpPr>
              <p:cNvPr id="189" name="椭圆 188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90" name="文本框 189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23</a:t>
                </a:r>
                <a:endParaRPr lang="en-US" altLang="zh-CN" sz="2000"/>
              </a:p>
            </p:txBody>
          </p:sp>
        </p:grpSp>
        <p:grpSp>
          <p:nvGrpSpPr>
            <p:cNvPr id="191" name="组合 190"/>
            <p:cNvGrpSpPr/>
            <p:nvPr/>
          </p:nvGrpSpPr>
          <p:grpSpPr>
            <a:xfrm rot="0">
              <a:off x="4314" y="7533"/>
              <a:ext cx="865" cy="520"/>
              <a:chOff x="1636" y="3234"/>
              <a:chExt cx="1507" cy="927"/>
            </a:xfrm>
          </p:grpSpPr>
          <p:sp>
            <p:nvSpPr>
              <p:cNvPr id="192" name="椭圆 19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93" name="文本框 192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17</a:t>
                </a:r>
                <a:endParaRPr lang="en-US" altLang="zh-CN" sz="2000"/>
              </a:p>
            </p:txBody>
          </p:sp>
        </p:grpSp>
        <p:grpSp>
          <p:nvGrpSpPr>
            <p:cNvPr id="194" name="组合 193"/>
            <p:cNvGrpSpPr/>
            <p:nvPr/>
          </p:nvGrpSpPr>
          <p:grpSpPr>
            <a:xfrm rot="0">
              <a:off x="3617" y="7497"/>
              <a:ext cx="865" cy="556"/>
              <a:chOff x="1636" y="3170"/>
              <a:chExt cx="1507" cy="991"/>
            </a:xfrm>
          </p:grpSpPr>
          <p:sp>
            <p:nvSpPr>
              <p:cNvPr id="195" name="椭圆 194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96" name="文本框 195"/>
              <p:cNvSpPr txBox="1"/>
              <p:nvPr/>
            </p:nvSpPr>
            <p:spPr>
              <a:xfrm>
                <a:off x="1636" y="3170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24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97" name="直接连接符 196"/>
            <p:cNvCxnSpPr/>
            <p:nvPr/>
          </p:nvCxnSpPr>
          <p:spPr>
            <a:xfrm flipH="1" flipV="1">
              <a:off x="4957" y="7244"/>
              <a:ext cx="487" cy="28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8" name="直接连接符 197"/>
            <p:cNvCxnSpPr/>
            <p:nvPr/>
          </p:nvCxnSpPr>
          <p:spPr>
            <a:xfrm>
              <a:off x="5015" y="7099"/>
              <a:ext cx="1541" cy="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99" name="直接连接符 198"/>
            <p:cNvCxnSpPr/>
            <p:nvPr/>
          </p:nvCxnSpPr>
          <p:spPr>
            <a:xfrm flipV="1">
              <a:off x="4050" y="7244"/>
              <a:ext cx="458" cy="28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00" name="组合 199"/>
            <p:cNvGrpSpPr/>
            <p:nvPr/>
          </p:nvGrpSpPr>
          <p:grpSpPr>
            <a:xfrm rot="0">
              <a:off x="6360" y="6852"/>
              <a:ext cx="864" cy="520"/>
              <a:chOff x="13540" y="2432"/>
              <a:chExt cx="864" cy="520"/>
            </a:xfrm>
          </p:grpSpPr>
          <p:sp>
            <p:nvSpPr>
              <p:cNvPr id="201" name="椭圆 200"/>
              <p:cNvSpPr/>
              <p:nvPr/>
            </p:nvSpPr>
            <p:spPr>
              <a:xfrm>
                <a:off x="13708" y="2432"/>
                <a:ext cx="529" cy="5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02" name="文本框 201"/>
              <p:cNvSpPr txBox="1"/>
              <p:nvPr/>
            </p:nvSpPr>
            <p:spPr>
              <a:xfrm>
                <a:off x="13540" y="2432"/>
                <a:ext cx="865" cy="37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18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03" name="组合 202"/>
            <p:cNvGrpSpPr/>
            <p:nvPr/>
          </p:nvGrpSpPr>
          <p:grpSpPr>
            <a:xfrm rot="0">
              <a:off x="5952" y="8212"/>
              <a:ext cx="865" cy="520"/>
              <a:chOff x="1636" y="3234"/>
              <a:chExt cx="1507" cy="927"/>
            </a:xfrm>
          </p:grpSpPr>
          <p:sp>
            <p:nvSpPr>
              <p:cNvPr id="204" name="椭圆 203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05" name="文本框 204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52</a:t>
                </a:r>
                <a:endParaRPr lang="en-US" altLang="zh-CN" sz="2000"/>
              </a:p>
            </p:txBody>
          </p:sp>
        </p:grpSp>
        <p:grpSp>
          <p:nvGrpSpPr>
            <p:cNvPr id="206" name="组合 205"/>
            <p:cNvGrpSpPr/>
            <p:nvPr/>
          </p:nvGrpSpPr>
          <p:grpSpPr>
            <a:xfrm rot="0">
              <a:off x="7539" y="6834"/>
              <a:ext cx="864" cy="520"/>
              <a:chOff x="5290" y="3927"/>
              <a:chExt cx="1100" cy="650"/>
            </a:xfrm>
          </p:grpSpPr>
          <p:sp>
            <p:nvSpPr>
              <p:cNvPr id="207" name="椭圆 206"/>
              <p:cNvSpPr/>
              <p:nvPr/>
            </p:nvSpPr>
            <p:spPr>
              <a:xfrm>
                <a:off x="5504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08" name="文本框 207"/>
              <p:cNvSpPr txBox="1"/>
              <p:nvPr/>
            </p:nvSpPr>
            <p:spPr>
              <a:xfrm>
                <a:off x="5290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38</a:t>
                </a:r>
                <a:endParaRPr lang="en-US" altLang="zh-CN" sz="2000"/>
              </a:p>
            </p:txBody>
          </p:sp>
        </p:grpSp>
        <p:grpSp>
          <p:nvGrpSpPr>
            <p:cNvPr id="209" name="组合 208"/>
            <p:cNvGrpSpPr/>
            <p:nvPr/>
          </p:nvGrpSpPr>
          <p:grpSpPr>
            <a:xfrm rot="0">
              <a:off x="4314" y="8212"/>
              <a:ext cx="864" cy="520"/>
              <a:chOff x="6311" y="3927"/>
              <a:chExt cx="1100" cy="650"/>
            </a:xfrm>
          </p:grpSpPr>
          <p:sp>
            <p:nvSpPr>
              <p:cNvPr id="210" name="椭圆 209"/>
              <p:cNvSpPr/>
              <p:nvPr/>
            </p:nvSpPr>
            <p:spPr>
              <a:xfrm>
                <a:off x="6525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11" name="文本框 210"/>
              <p:cNvSpPr txBox="1"/>
              <p:nvPr/>
            </p:nvSpPr>
            <p:spPr>
              <a:xfrm>
                <a:off x="6311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30</a:t>
                </a:r>
                <a:endParaRPr lang="en-US" altLang="zh-CN" sz="2000"/>
              </a:p>
            </p:txBody>
          </p:sp>
        </p:grpSp>
        <p:grpSp>
          <p:nvGrpSpPr>
            <p:cNvPr id="212" name="组合 211"/>
            <p:cNvGrpSpPr/>
            <p:nvPr/>
          </p:nvGrpSpPr>
          <p:grpSpPr>
            <a:xfrm rot="0">
              <a:off x="1724" y="6834"/>
              <a:ext cx="784" cy="547"/>
              <a:chOff x="1685" y="3185"/>
              <a:chExt cx="1366" cy="976"/>
            </a:xfrm>
          </p:grpSpPr>
          <p:sp>
            <p:nvSpPr>
              <p:cNvPr id="213" name="椭圆 21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14" name="文本框 213"/>
              <p:cNvSpPr txBox="1"/>
              <p:nvPr/>
            </p:nvSpPr>
            <p:spPr>
              <a:xfrm>
                <a:off x="1685" y="3185"/>
                <a:ext cx="1366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26</a:t>
                </a:r>
                <a:endParaRPr lang="en-US" altLang="zh-CN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15" name="组合 214"/>
            <p:cNvGrpSpPr/>
            <p:nvPr/>
          </p:nvGrpSpPr>
          <p:grpSpPr>
            <a:xfrm rot="0">
              <a:off x="3116" y="6854"/>
              <a:ext cx="865" cy="520"/>
              <a:chOff x="1636" y="3234"/>
              <a:chExt cx="1507" cy="927"/>
            </a:xfrm>
          </p:grpSpPr>
          <p:sp>
            <p:nvSpPr>
              <p:cNvPr id="216" name="椭圆 21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17" name="文本框 216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15</a:t>
                </a:r>
                <a:endParaRPr lang="en-US" altLang="zh-CN" sz="2000"/>
              </a:p>
            </p:txBody>
          </p:sp>
        </p:grpSp>
        <p:grpSp>
          <p:nvGrpSpPr>
            <p:cNvPr id="218" name="组合 217"/>
            <p:cNvGrpSpPr/>
            <p:nvPr/>
          </p:nvGrpSpPr>
          <p:grpSpPr>
            <a:xfrm rot="0">
              <a:off x="6748" y="7513"/>
              <a:ext cx="865" cy="520"/>
              <a:chOff x="1636" y="3234"/>
              <a:chExt cx="1507" cy="927"/>
            </a:xfrm>
          </p:grpSpPr>
          <p:sp>
            <p:nvSpPr>
              <p:cNvPr id="219" name="椭圆 218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20" name="文本框 219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39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21" name="组合 220"/>
            <p:cNvGrpSpPr/>
            <p:nvPr/>
          </p:nvGrpSpPr>
          <p:grpSpPr>
            <a:xfrm rot="0">
              <a:off x="2419" y="6852"/>
              <a:ext cx="865" cy="520"/>
              <a:chOff x="1636" y="3234"/>
              <a:chExt cx="1507" cy="927"/>
            </a:xfrm>
          </p:grpSpPr>
          <p:sp>
            <p:nvSpPr>
              <p:cNvPr id="222" name="椭圆 22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23" name="文本框 222"/>
              <p:cNvSpPr txBox="1"/>
              <p:nvPr/>
            </p:nvSpPr>
            <p:spPr>
              <a:xfrm>
                <a:off x="1636" y="3234"/>
                <a:ext cx="1507" cy="69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</a:t>
                </a:r>
                <a:endParaRPr lang="en-US" altLang="zh-CN" sz="2000"/>
              </a:p>
            </p:txBody>
          </p:sp>
        </p:grpSp>
        <p:cxnSp>
          <p:nvCxnSpPr>
            <p:cNvPr id="224" name="直接连接符 223"/>
            <p:cNvCxnSpPr/>
            <p:nvPr/>
          </p:nvCxnSpPr>
          <p:spPr>
            <a:xfrm flipV="1">
              <a:off x="6392" y="7296"/>
              <a:ext cx="213" cy="21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5" name="直接连接符 224"/>
            <p:cNvCxnSpPr/>
            <p:nvPr/>
          </p:nvCxnSpPr>
          <p:spPr>
            <a:xfrm flipV="1">
              <a:off x="4747" y="8052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7" name="直接连接符 226"/>
            <p:cNvCxnSpPr/>
            <p:nvPr/>
          </p:nvCxnSpPr>
          <p:spPr>
            <a:xfrm>
              <a:off x="3800" y="7085"/>
              <a:ext cx="707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8" name="直接连接符 227"/>
            <p:cNvCxnSpPr/>
            <p:nvPr/>
          </p:nvCxnSpPr>
          <p:spPr>
            <a:xfrm flipH="1" flipV="1">
              <a:off x="6980" y="7296"/>
              <a:ext cx="201" cy="217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29" name="直接连接符 228"/>
            <p:cNvCxnSpPr/>
            <p:nvPr/>
          </p:nvCxnSpPr>
          <p:spPr>
            <a:xfrm>
              <a:off x="7057" y="7105"/>
              <a:ext cx="610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30" name="文本框 229"/>
            <p:cNvSpPr txBox="1"/>
            <p:nvPr/>
          </p:nvSpPr>
          <p:spPr>
            <a:xfrm>
              <a:off x="5043" y="8893"/>
              <a:ext cx="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（</a:t>
              </a:r>
              <a:r>
                <a:rPr lang="en-US" altLang="zh-CN"/>
                <a:t>d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cxnSp>
          <p:nvCxnSpPr>
            <p:cNvPr id="231" name="直接连接符 230"/>
            <p:cNvCxnSpPr/>
            <p:nvPr/>
          </p:nvCxnSpPr>
          <p:spPr>
            <a:xfrm flipV="1">
              <a:off x="4747" y="7372"/>
              <a:ext cx="0" cy="16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32" name="组合 231"/>
            <p:cNvGrpSpPr/>
            <p:nvPr/>
          </p:nvGrpSpPr>
          <p:grpSpPr>
            <a:xfrm rot="0">
              <a:off x="7539" y="7513"/>
              <a:ext cx="972" cy="577"/>
              <a:chOff x="1636" y="3234"/>
              <a:chExt cx="1507" cy="927"/>
            </a:xfrm>
          </p:grpSpPr>
          <p:sp>
            <p:nvSpPr>
              <p:cNvPr id="233" name="椭圆 23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34" name="文本框 233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41</a:t>
                </a:r>
                <a:endParaRPr lang="en-US" altLang="zh-CN" sz="2000"/>
              </a:p>
            </p:txBody>
          </p:sp>
        </p:grpSp>
        <p:cxnSp>
          <p:nvCxnSpPr>
            <p:cNvPr id="235" name="直接连接符 234"/>
            <p:cNvCxnSpPr/>
            <p:nvPr/>
          </p:nvCxnSpPr>
          <p:spPr>
            <a:xfrm flipV="1">
              <a:off x="8025" y="7335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36" name="组合 235"/>
            <p:cNvGrpSpPr/>
            <p:nvPr/>
          </p:nvGrpSpPr>
          <p:grpSpPr>
            <a:xfrm rot="0">
              <a:off x="5966" y="7514"/>
              <a:ext cx="850" cy="558"/>
              <a:chOff x="3684" y="2206"/>
              <a:chExt cx="850" cy="558"/>
            </a:xfrm>
          </p:grpSpPr>
          <p:sp>
            <p:nvSpPr>
              <p:cNvPr id="237" name="椭圆 236"/>
              <p:cNvSpPr/>
              <p:nvPr/>
            </p:nvSpPr>
            <p:spPr>
              <a:xfrm>
                <a:off x="3791" y="2206"/>
                <a:ext cx="576" cy="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38" name="文本框 237"/>
              <p:cNvSpPr txBox="1"/>
              <p:nvPr/>
            </p:nvSpPr>
            <p:spPr>
              <a:xfrm>
                <a:off x="3684" y="2206"/>
                <a:ext cx="851" cy="40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21</a:t>
                </a:r>
                <a:endParaRPr lang="en-US" altLang="zh-CN" sz="2000"/>
              </a:p>
            </p:txBody>
          </p:sp>
        </p:grpSp>
        <p:cxnSp>
          <p:nvCxnSpPr>
            <p:cNvPr id="239" name="直接连接符 238"/>
            <p:cNvCxnSpPr/>
            <p:nvPr/>
          </p:nvCxnSpPr>
          <p:spPr>
            <a:xfrm flipH="1" flipV="1">
              <a:off x="6361" y="8072"/>
              <a:ext cx="2" cy="12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0" name="直接箭头连接符 239"/>
            <p:cNvCxnSpPr/>
            <p:nvPr/>
          </p:nvCxnSpPr>
          <p:spPr>
            <a:xfrm>
              <a:off x="4742" y="6481"/>
              <a:ext cx="8" cy="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41" name="文本框 240"/>
            <p:cNvSpPr txBox="1"/>
            <p:nvPr/>
          </p:nvSpPr>
          <p:spPr>
            <a:xfrm>
              <a:off x="4219" y="6071"/>
              <a:ext cx="12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H.min</a:t>
              </a:r>
              <a:endParaRPr lang="en-US" altLang="zh-CN"/>
            </a:p>
          </p:txBody>
        </p:sp>
      </p:grpSp>
      <p:sp>
        <p:nvSpPr>
          <p:cNvPr id="3" name="矩形 2"/>
          <p:cNvSpPr/>
          <p:nvPr/>
        </p:nvSpPr>
        <p:spPr>
          <a:xfrm>
            <a:off x="545465" y="2940685"/>
            <a:ext cx="589915" cy="5461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370705" y="2825115"/>
            <a:ext cx="589915" cy="5461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8455025" y="2475230"/>
            <a:ext cx="589915" cy="5461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矩形 158"/>
          <p:cNvSpPr/>
          <p:nvPr/>
        </p:nvSpPr>
        <p:spPr>
          <a:xfrm>
            <a:off x="988060" y="4232275"/>
            <a:ext cx="589915" cy="5461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矩形 242"/>
          <p:cNvSpPr/>
          <p:nvPr/>
        </p:nvSpPr>
        <p:spPr>
          <a:xfrm>
            <a:off x="2228850" y="4686935"/>
            <a:ext cx="589915" cy="5461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304" name="组合 303"/>
          <p:cNvGrpSpPr/>
          <p:nvPr/>
        </p:nvGrpSpPr>
        <p:grpSpPr>
          <a:xfrm>
            <a:off x="6094730" y="3926205"/>
            <a:ext cx="4831715" cy="2160270"/>
            <a:chOff x="9598" y="6183"/>
            <a:chExt cx="7609" cy="3402"/>
          </a:xfrm>
        </p:grpSpPr>
        <p:cxnSp>
          <p:nvCxnSpPr>
            <p:cNvPr id="244" name="直接连接符 243"/>
            <p:cNvCxnSpPr/>
            <p:nvPr/>
          </p:nvCxnSpPr>
          <p:spPr>
            <a:xfrm flipV="1">
              <a:off x="11051" y="7231"/>
              <a:ext cx="218" cy="7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45" name="直接连接符 244"/>
            <p:cNvCxnSpPr/>
            <p:nvPr/>
          </p:nvCxnSpPr>
          <p:spPr>
            <a:xfrm flipV="1">
              <a:off x="11804" y="7221"/>
              <a:ext cx="323" cy="5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46" name="组合 245"/>
            <p:cNvGrpSpPr/>
            <p:nvPr/>
          </p:nvGrpSpPr>
          <p:grpSpPr>
            <a:xfrm rot="0">
              <a:off x="13010" y="6964"/>
              <a:ext cx="865" cy="520"/>
              <a:chOff x="1636" y="3234"/>
              <a:chExt cx="1507" cy="927"/>
            </a:xfrm>
          </p:grpSpPr>
          <p:sp>
            <p:nvSpPr>
              <p:cNvPr id="247" name="椭圆 24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48" name="文本框 24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7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9" name="组合 248"/>
            <p:cNvGrpSpPr/>
            <p:nvPr/>
          </p:nvGrpSpPr>
          <p:grpSpPr>
            <a:xfrm rot="0">
              <a:off x="13539" y="7625"/>
              <a:ext cx="865" cy="520"/>
              <a:chOff x="1636" y="3234"/>
              <a:chExt cx="1507" cy="927"/>
            </a:xfrm>
          </p:grpSpPr>
          <p:sp>
            <p:nvSpPr>
              <p:cNvPr id="250" name="椭圆 249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51" name="文本框 250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23</a:t>
                </a:r>
                <a:endParaRPr lang="en-US" altLang="zh-CN" sz="2000"/>
              </a:p>
            </p:txBody>
          </p:sp>
        </p:grpSp>
        <p:grpSp>
          <p:nvGrpSpPr>
            <p:cNvPr id="252" name="组合 251"/>
            <p:cNvGrpSpPr/>
            <p:nvPr/>
          </p:nvGrpSpPr>
          <p:grpSpPr>
            <a:xfrm rot="0">
              <a:off x="12510" y="7637"/>
              <a:ext cx="865" cy="520"/>
              <a:chOff x="1636" y="3234"/>
              <a:chExt cx="1507" cy="927"/>
            </a:xfrm>
          </p:grpSpPr>
          <p:sp>
            <p:nvSpPr>
              <p:cNvPr id="253" name="椭圆 25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54" name="文本框 253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17</a:t>
                </a:r>
                <a:endParaRPr lang="en-US" altLang="zh-CN" sz="2000"/>
              </a:p>
            </p:txBody>
          </p:sp>
        </p:grpSp>
        <p:grpSp>
          <p:nvGrpSpPr>
            <p:cNvPr id="255" name="组合 254"/>
            <p:cNvGrpSpPr/>
            <p:nvPr/>
          </p:nvGrpSpPr>
          <p:grpSpPr>
            <a:xfrm rot="0">
              <a:off x="9662" y="6957"/>
              <a:ext cx="865" cy="545"/>
              <a:chOff x="1636" y="3189"/>
              <a:chExt cx="1507" cy="972"/>
            </a:xfrm>
          </p:grpSpPr>
          <p:sp>
            <p:nvSpPr>
              <p:cNvPr id="256" name="椭圆 25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57" name="文本框 256"/>
              <p:cNvSpPr txBox="1"/>
              <p:nvPr/>
            </p:nvSpPr>
            <p:spPr>
              <a:xfrm>
                <a:off x="1636" y="3189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24</a:t>
                </a:r>
                <a:endParaRPr lang="en-US" altLang="zh-CN" sz="2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258" name="直接连接符 257"/>
            <p:cNvCxnSpPr/>
            <p:nvPr/>
          </p:nvCxnSpPr>
          <p:spPr>
            <a:xfrm flipH="1" flipV="1">
              <a:off x="13653" y="7356"/>
              <a:ext cx="327" cy="24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59" name="直接连接符 258"/>
            <p:cNvCxnSpPr/>
            <p:nvPr/>
          </p:nvCxnSpPr>
          <p:spPr>
            <a:xfrm>
              <a:off x="13711" y="7211"/>
              <a:ext cx="1541" cy="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60" name="直接连接符 259"/>
            <p:cNvCxnSpPr/>
            <p:nvPr/>
          </p:nvCxnSpPr>
          <p:spPr>
            <a:xfrm>
              <a:off x="10357" y="7220"/>
              <a:ext cx="226" cy="5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61" name="组合 260"/>
            <p:cNvGrpSpPr/>
            <p:nvPr/>
          </p:nvGrpSpPr>
          <p:grpSpPr>
            <a:xfrm rot="0">
              <a:off x="15056" y="6964"/>
              <a:ext cx="864" cy="520"/>
              <a:chOff x="13540" y="2432"/>
              <a:chExt cx="864" cy="520"/>
            </a:xfrm>
          </p:grpSpPr>
          <p:sp>
            <p:nvSpPr>
              <p:cNvPr id="262" name="椭圆 261"/>
              <p:cNvSpPr/>
              <p:nvPr/>
            </p:nvSpPr>
            <p:spPr>
              <a:xfrm>
                <a:off x="13708" y="2432"/>
                <a:ext cx="529" cy="52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63" name="文本框 262"/>
              <p:cNvSpPr txBox="1"/>
              <p:nvPr/>
            </p:nvSpPr>
            <p:spPr>
              <a:xfrm>
                <a:off x="13540" y="2432"/>
                <a:ext cx="865" cy="374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18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64" name="组合 263"/>
            <p:cNvGrpSpPr/>
            <p:nvPr/>
          </p:nvGrpSpPr>
          <p:grpSpPr>
            <a:xfrm rot="0">
              <a:off x="14648" y="8324"/>
              <a:ext cx="865" cy="520"/>
              <a:chOff x="1636" y="3234"/>
              <a:chExt cx="1507" cy="927"/>
            </a:xfrm>
          </p:grpSpPr>
          <p:sp>
            <p:nvSpPr>
              <p:cNvPr id="265" name="椭圆 264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66" name="文本框 265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52</a:t>
                </a:r>
                <a:endParaRPr lang="en-US" altLang="zh-CN" sz="2000"/>
              </a:p>
            </p:txBody>
          </p:sp>
        </p:grpSp>
        <p:grpSp>
          <p:nvGrpSpPr>
            <p:cNvPr id="267" name="组合 266"/>
            <p:cNvGrpSpPr/>
            <p:nvPr/>
          </p:nvGrpSpPr>
          <p:grpSpPr>
            <a:xfrm rot="0">
              <a:off x="16235" y="6946"/>
              <a:ext cx="864" cy="520"/>
              <a:chOff x="5290" y="3927"/>
              <a:chExt cx="1100" cy="650"/>
            </a:xfrm>
          </p:grpSpPr>
          <p:sp>
            <p:nvSpPr>
              <p:cNvPr id="268" name="椭圆 267"/>
              <p:cNvSpPr/>
              <p:nvPr/>
            </p:nvSpPr>
            <p:spPr>
              <a:xfrm>
                <a:off x="5504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69" name="文本框 268"/>
              <p:cNvSpPr txBox="1"/>
              <p:nvPr/>
            </p:nvSpPr>
            <p:spPr>
              <a:xfrm>
                <a:off x="5290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38</a:t>
                </a:r>
                <a:endParaRPr lang="en-US" altLang="zh-CN" sz="2000"/>
              </a:p>
            </p:txBody>
          </p:sp>
        </p:grpSp>
        <p:grpSp>
          <p:nvGrpSpPr>
            <p:cNvPr id="270" name="组合 269"/>
            <p:cNvGrpSpPr/>
            <p:nvPr/>
          </p:nvGrpSpPr>
          <p:grpSpPr>
            <a:xfrm rot="0">
              <a:off x="12510" y="8316"/>
              <a:ext cx="864" cy="520"/>
              <a:chOff x="6311" y="3927"/>
              <a:chExt cx="1100" cy="650"/>
            </a:xfrm>
          </p:grpSpPr>
          <p:sp>
            <p:nvSpPr>
              <p:cNvPr id="271" name="椭圆 270"/>
              <p:cNvSpPr/>
              <p:nvPr/>
            </p:nvSpPr>
            <p:spPr>
              <a:xfrm>
                <a:off x="6525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72" name="文本框 271"/>
              <p:cNvSpPr txBox="1"/>
              <p:nvPr/>
            </p:nvSpPr>
            <p:spPr>
              <a:xfrm>
                <a:off x="6311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30</a:t>
                </a:r>
                <a:endParaRPr lang="en-US" altLang="zh-CN" sz="2000"/>
              </a:p>
            </p:txBody>
          </p:sp>
        </p:grpSp>
        <p:grpSp>
          <p:nvGrpSpPr>
            <p:cNvPr id="273" name="组合 272"/>
            <p:cNvGrpSpPr/>
            <p:nvPr/>
          </p:nvGrpSpPr>
          <p:grpSpPr>
            <a:xfrm rot="0">
              <a:off x="10420" y="6946"/>
              <a:ext cx="784" cy="547"/>
              <a:chOff x="1685" y="3185"/>
              <a:chExt cx="1366" cy="976"/>
            </a:xfrm>
          </p:grpSpPr>
          <p:sp>
            <p:nvSpPr>
              <p:cNvPr id="274" name="椭圆 273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75" name="文本框 274"/>
              <p:cNvSpPr txBox="1"/>
              <p:nvPr/>
            </p:nvSpPr>
            <p:spPr>
              <a:xfrm>
                <a:off x="1685" y="3185"/>
                <a:ext cx="1366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tx1"/>
                    </a:solidFill>
                  </a:rPr>
                  <a:t>26</a:t>
                </a:r>
                <a:endParaRPr lang="en-US" altLang="zh-CN" sz="2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6" name="组合 275"/>
            <p:cNvGrpSpPr/>
            <p:nvPr/>
          </p:nvGrpSpPr>
          <p:grpSpPr>
            <a:xfrm rot="0">
              <a:off x="11812" y="6966"/>
              <a:ext cx="865" cy="520"/>
              <a:chOff x="1636" y="3234"/>
              <a:chExt cx="1507" cy="927"/>
            </a:xfrm>
          </p:grpSpPr>
          <p:sp>
            <p:nvSpPr>
              <p:cNvPr id="277" name="椭圆 27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78" name="文本框 27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15</a:t>
                </a:r>
                <a:endParaRPr lang="en-US" altLang="zh-CN" sz="2000"/>
              </a:p>
            </p:txBody>
          </p:sp>
        </p:grpSp>
        <p:grpSp>
          <p:nvGrpSpPr>
            <p:cNvPr id="279" name="组合 278"/>
            <p:cNvGrpSpPr/>
            <p:nvPr/>
          </p:nvGrpSpPr>
          <p:grpSpPr>
            <a:xfrm rot="0">
              <a:off x="15444" y="7625"/>
              <a:ext cx="865" cy="520"/>
              <a:chOff x="1636" y="3234"/>
              <a:chExt cx="1507" cy="927"/>
            </a:xfrm>
          </p:grpSpPr>
          <p:sp>
            <p:nvSpPr>
              <p:cNvPr id="280" name="椭圆 279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81" name="文本框 280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39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82" name="组合 281"/>
            <p:cNvGrpSpPr/>
            <p:nvPr/>
          </p:nvGrpSpPr>
          <p:grpSpPr>
            <a:xfrm rot="0">
              <a:off x="11115" y="6964"/>
              <a:ext cx="865" cy="520"/>
              <a:chOff x="1636" y="3234"/>
              <a:chExt cx="1507" cy="927"/>
            </a:xfrm>
          </p:grpSpPr>
          <p:sp>
            <p:nvSpPr>
              <p:cNvPr id="283" name="椭圆 28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84" name="文本框 283"/>
              <p:cNvSpPr txBox="1"/>
              <p:nvPr/>
            </p:nvSpPr>
            <p:spPr>
              <a:xfrm>
                <a:off x="1636" y="3234"/>
                <a:ext cx="1507" cy="69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</a:t>
                </a:r>
                <a:endParaRPr lang="en-US" altLang="zh-CN" sz="2000"/>
              </a:p>
            </p:txBody>
          </p:sp>
        </p:grpSp>
        <p:cxnSp>
          <p:nvCxnSpPr>
            <p:cNvPr id="285" name="直接连接符 284"/>
            <p:cNvCxnSpPr/>
            <p:nvPr/>
          </p:nvCxnSpPr>
          <p:spPr>
            <a:xfrm flipV="1">
              <a:off x="15088" y="7408"/>
              <a:ext cx="213" cy="21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6" name="直接连接符 285"/>
            <p:cNvCxnSpPr/>
            <p:nvPr/>
          </p:nvCxnSpPr>
          <p:spPr>
            <a:xfrm flipV="1">
              <a:off x="12943" y="8156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7" name="直接连接符 286"/>
            <p:cNvCxnSpPr/>
            <p:nvPr/>
          </p:nvCxnSpPr>
          <p:spPr>
            <a:xfrm>
              <a:off x="12496" y="7197"/>
              <a:ext cx="707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8" name="直接连接符 287"/>
            <p:cNvCxnSpPr/>
            <p:nvPr/>
          </p:nvCxnSpPr>
          <p:spPr>
            <a:xfrm flipH="1" flipV="1">
              <a:off x="15676" y="7408"/>
              <a:ext cx="201" cy="217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9" name="直接连接符 288"/>
            <p:cNvCxnSpPr/>
            <p:nvPr/>
          </p:nvCxnSpPr>
          <p:spPr>
            <a:xfrm>
              <a:off x="15753" y="7217"/>
              <a:ext cx="610" cy="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90" name="文本框 289"/>
            <p:cNvSpPr txBox="1"/>
            <p:nvPr/>
          </p:nvSpPr>
          <p:spPr>
            <a:xfrm>
              <a:off x="13739" y="9005"/>
              <a:ext cx="923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（</a:t>
              </a:r>
              <a:r>
                <a:rPr lang="en-US" altLang="zh-CN"/>
                <a:t>e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cxnSp>
          <p:nvCxnSpPr>
            <p:cNvPr id="291" name="直接连接符 290"/>
            <p:cNvCxnSpPr/>
            <p:nvPr/>
          </p:nvCxnSpPr>
          <p:spPr>
            <a:xfrm flipV="1">
              <a:off x="12943" y="7374"/>
              <a:ext cx="281" cy="263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92" name="组合 291"/>
            <p:cNvGrpSpPr/>
            <p:nvPr/>
          </p:nvGrpSpPr>
          <p:grpSpPr>
            <a:xfrm rot="0">
              <a:off x="16235" y="7625"/>
              <a:ext cx="972" cy="577"/>
              <a:chOff x="1636" y="3234"/>
              <a:chExt cx="1507" cy="927"/>
            </a:xfrm>
          </p:grpSpPr>
          <p:sp>
            <p:nvSpPr>
              <p:cNvPr id="293" name="椭圆 29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94" name="文本框 293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41</a:t>
                </a:r>
                <a:endParaRPr lang="en-US" altLang="zh-CN" sz="2000"/>
              </a:p>
            </p:txBody>
          </p:sp>
        </p:grpSp>
        <p:cxnSp>
          <p:nvCxnSpPr>
            <p:cNvPr id="295" name="直接连接符 294"/>
            <p:cNvCxnSpPr/>
            <p:nvPr/>
          </p:nvCxnSpPr>
          <p:spPr>
            <a:xfrm flipV="1">
              <a:off x="16721" y="7447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96" name="组合 295"/>
            <p:cNvGrpSpPr/>
            <p:nvPr/>
          </p:nvGrpSpPr>
          <p:grpSpPr>
            <a:xfrm rot="0">
              <a:off x="14662" y="7626"/>
              <a:ext cx="850" cy="558"/>
              <a:chOff x="3684" y="2206"/>
              <a:chExt cx="850" cy="558"/>
            </a:xfrm>
          </p:grpSpPr>
          <p:sp>
            <p:nvSpPr>
              <p:cNvPr id="297" name="椭圆 296"/>
              <p:cNvSpPr/>
              <p:nvPr/>
            </p:nvSpPr>
            <p:spPr>
              <a:xfrm>
                <a:off x="3791" y="2206"/>
                <a:ext cx="576" cy="5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98" name="文本框 297"/>
              <p:cNvSpPr txBox="1"/>
              <p:nvPr/>
            </p:nvSpPr>
            <p:spPr>
              <a:xfrm>
                <a:off x="3684" y="2206"/>
                <a:ext cx="851" cy="40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21</a:t>
                </a:r>
                <a:endParaRPr lang="en-US" altLang="zh-CN" sz="2000"/>
              </a:p>
            </p:txBody>
          </p:sp>
        </p:grpSp>
        <p:cxnSp>
          <p:nvCxnSpPr>
            <p:cNvPr id="299" name="直接连接符 298"/>
            <p:cNvCxnSpPr/>
            <p:nvPr/>
          </p:nvCxnSpPr>
          <p:spPr>
            <a:xfrm flipH="1" flipV="1">
              <a:off x="15057" y="8184"/>
              <a:ext cx="2" cy="12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00" name="直接箭头连接符 299"/>
            <p:cNvCxnSpPr/>
            <p:nvPr/>
          </p:nvCxnSpPr>
          <p:spPr>
            <a:xfrm>
              <a:off x="13438" y="6593"/>
              <a:ext cx="8" cy="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301" name="文本框 300"/>
            <p:cNvSpPr txBox="1"/>
            <p:nvPr/>
          </p:nvSpPr>
          <p:spPr>
            <a:xfrm>
              <a:off x="12915" y="6183"/>
              <a:ext cx="12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H.min</a:t>
              </a:r>
              <a:endParaRPr lang="en-US" altLang="zh-CN"/>
            </a:p>
          </p:txBody>
        </p:sp>
        <p:sp>
          <p:nvSpPr>
            <p:cNvPr id="303" name="矩形 302"/>
            <p:cNvSpPr/>
            <p:nvPr/>
          </p:nvSpPr>
          <p:spPr>
            <a:xfrm>
              <a:off x="9598" y="6742"/>
              <a:ext cx="929" cy="86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493395" y="320674"/>
            <a:ext cx="10850563" cy="5006975"/>
          </a:xfrm>
        </p:spPr>
        <p:txBody>
          <a:bodyPr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伪代码</a:t>
            </a:r>
            <a:r>
              <a:rPr lang="en-US" altLang="zh-CN"/>
              <a:t> </a:t>
            </a:r>
            <a:r>
              <a:rPr lang="en-US" altLang="zh-CN">
                <a:highlight>
                  <a:srgbClr val="FFFF00"/>
                </a:highlight>
              </a:rPr>
              <a:t>decrease_key(H, x, k)</a:t>
            </a:r>
            <a:endParaRPr lang="en-US" altLang="zh-CN">
              <a:highlight>
                <a:srgbClr val="FFFF00"/>
              </a:highlight>
            </a:endParaRPr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1 if k&gt;x.key   </a:t>
            </a:r>
            <a:r>
              <a:rPr lang="zh-CN" altLang="en-US"/>
              <a:t>提示错误</a:t>
            </a:r>
            <a:r>
              <a:rPr lang="en-US" altLang="zh-CN"/>
              <a:t>/return;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2 x.key=k;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3 y=x.parent;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4 if(y≠NULL and x.key&lt;y.key)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5       cut(H, x, y)  //</a:t>
            </a:r>
            <a:r>
              <a:rPr lang="zh-CN" altLang="en-US"/>
              <a:t>切断</a:t>
            </a:r>
            <a:r>
              <a:rPr lang="en-US" altLang="zh-CN"/>
              <a:t>x</a:t>
            </a:r>
            <a:r>
              <a:rPr lang="zh-CN" altLang="en-US"/>
              <a:t>与</a:t>
            </a:r>
            <a:r>
              <a:rPr lang="en-US" altLang="zh-CN"/>
              <a:t>y</a:t>
            </a:r>
            <a:r>
              <a:rPr lang="zh-CN" altLang="en-US"/>
              <a:t>之间的链接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6       cascading_cut(H, y)  //</a:t>
            </a:r>
            <a:r>
              <a:rPr lang="zh-CN" altLang="en-US"/>
              <a:t>级联切断，判断</a:t>
            </a:r>
            <a:r>
              <a:rPr lang="en-US" altLang="zh-CN"/>
              <a:t>y</a:t>
            </a:r>
            <a:r>
              <a:rPr lang="zh-CN" altLang="en-US"/>
              <a:t>是否也要被切断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7 if(x.key&lt;H.min.key)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8       H.min=x;</a:t>
            </a:r>
            <a:endParaRPr lang="en-US" altLang="zh-CN"/>
          </a:p>
        </p:txBody>
      </p:sp>
      <p:sp>
        <p:nvSpPr>
          <p:cNvPr id="4" name="线形标注 2(带强调线) 3"/>
          <p:cNvSpPr/>
          <p:nvPr/>
        </p:nvSpPr>
        <p:spPr>
          <a:xfrm>
            <a:off x="5777865" y="655320"/>
            <a:ext cx="3240405" cy="1890395"/>
          </a:xfrm>
          <a:prstGeom prst="accentCallout2">
            <a:avLst>
              <a:gd name="adj1" fmla="val 30399"/>
              <a:gd name="adj2" fmla="val -8328"/>
              <a:gd name="adj3" fmla="val 30399"/>
              <a:gd name="adj4" fmla="val -18302"/>
              <a:gd name="adj5" fmla="val 96103"/>
              <a:gd name="adj6" fmla="val -49441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28640" y="655320"/>
            <a:ext cx="4215765" cy="21812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1600">
                <a:highlight>
                  <a:srgbClr val="FFFF00"/>
                </a:highlight>
              </a:rPr>
              <a:t>伪代码</a:t>
            </a:r>
            <a:r>
              <a:rPr lang="en-US" altLang="zh-CN" sz="1600">
                <a:highlight>
                  <a:srgbClr val="FFFF00"/>
                </a:highlight>
              </a:rPr>
              <a:t> cut(H, x, y) </a:t>
            </a:r>
            <a:r>
              <a:rPr lang="en-US" altLang="zh-CN" sz="1600"/>
              <a:t>          </a:t>
            </a:r>
            <a:r>
              <a:rPr lang="en-US" altLang="zh-CN" sz="1600">
                <a:solidFill>
                  <a:schemeClr val="accent1"/>
                </a:solidFill>
              </a:rPr>
              <a:t>O(1)</a:t>
            </a:r>
            <a:endParaRPr lang="en-US" altLang="zh-CN" sz="1600"/>
          </a:p>
          <a:p>
            <a:pPr indent="0" fontAlgn="auto">
              <a:lnSpc>
                <a:spcPct val="150000"/>
              </a:lnSpc>
            </a:pPr>
            <a:r>
              <a:rPr lang="en-US" altLang="zh-CN" sz="1600"/>
              <a:t>1 </a:t>
            </a:r>
            <a:r>
              <a:rPr lang="zh-CN" altLang="en-US" sz="1600"/>
              <a:t>把</a:t>
            </a:r>
            <a:r>
              <a:rPr lang="en-US" altLang="zh-CN" sz="1600"/>
              <a:t>x</a:t>
            </a:r>
            <a:r>
              <a:rPr lang="zh-CN" altLang="en-US" sz="1600"/>
              <a:t>从</a:t>
            </a:r>
            <a:r>
              <a:rPr lang="en-US" altLang="zh-CN" sz="1600"/>
              <a:t>y</a:t>
            </a:r>
            <a:r>
              <a:rPr lang="zh-CN" altLang="en-US" sz="1600"/>
              <a:t>的孩子链表中移除，</a:t>
            </a:r>
            <a:r>
              <a:rPr lang="en-US" altLang="zh-CN" sz="1600"/>
              <a:t>y.degree--;</a:t>
            </a:r>
            <a:endParaRPr lang="en-US" altLang="zh-CN" sz="1600"/>
          </a:p>
          <a:p>
            <a:pPr indent="0" fontAlgn="auto">
              <a:lnSpc>
                <a:spcPct val="150000"/>
              </a:lnSpc>
            </a:pPr>
            <a:r>
              <a:rPr lang="en-US" altLang="zh-CN" sz="1600"/>
              <a:t>2 x</a:t>
            </a:r>
            <a:r>
              <a:rPr lang="zh-CN" altLang="en-US" sz="1600"/>
              <a:t>加入到</a:t>
            </a:r>
            <a:r>
              <a:rPr lang="en-US" altLang="zh-CN" sz="1600"/>
              <a:t>H</a:t>
            </a:r>
            <a:r>
              <a:rPr lang="zh-CN" altLang="en-US" sz="1600"/>
              <a:t>根链表中</a:t>
            </a:r>
            <a:endParaRPr lang="zh-CN" altLang="en-US" sz="1600"/>
          </a:p>
          <a:p>
            <a:pPr indent="0" fontAlgn="auto">
              <a:lnSpc>
                <a:spcPct val="150000"/>
              </a:lnSpc>
            </a:pPr>
            <a:r>
              <a:rPr lang="en-US" altLang="zh-CN" sz="1600"/>
              <a:t>3 x.parent=NULL;</a:t>
            </a:r>
            <a:endParaRPr lang="en-US" altLang="zh-CN" sz="1600"/>
          </a:p>
          <a:p>
            <a:pPr indent="0" fontAlgn="auto">
              <a:lnSpc>
                <a:spcPct val="150000"/>
              </a:lnSpc>
            </a:pPr>
            <a:r>
              <a:rPr lang="en-US" altLang="zh-CN" sz="1600"/>
              <a:t>4 x.mark=FALSE; //</a:t>
            </a:r>
            <a:r>
              <a:rPr lang="zh-CN" altLang="en-US" sz="1600"/>
              <a:t>清除标记</a:t>
            </a:r>
            <a:endParaRPr lang="zh-CN" altLang="en-US" sz="1600"/>
          </a:p>
        </p:txBody>
      </p:sp>
      <p:sp>
        <p:nvSpPr>
          <p:cNvPr id="6" name="线形标注 1(带强调线) 5"/>
          <p:cNvSpPr/>
          <p:nvPr/>
        </p:nvSpPr>
        <p:spPr>
          <a:xfrm>
            <a:off x="5717540" y="3556000"/>
            <a:ext cx="2411730" cy="2747010"/>
          </a:xfrm>
          <a:prstGeom prst="accentCallout1">
            <a:avLst>
              <a:gd name="adj1" fmla="val 18750"/>
              <a:gd name="adj2" fmla="val -8333"/>
              <a:gd name="adj3" fmla="val -8344"/>
              <a:gd name="adj4" fmla="val -54713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17540" y="3429000"/>
            <a:ext cx="4577715" cy="2774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1600">
                <a:highlight>
                  <a:srgbClr val="FFFF00"/>
                </a:highlight>
              </a:rPr>
              <a:t>伪代码</a:t>
            </a:r>
            <a:r>
              <a:rPr lang="en-US" altLang="zh-CN" sz="1600">
                <a:highlight>
                  <a:srgbClr val="FFFF00"/>
                </a:highlight>
              </a:rPr>
              <a:t> cascading_cut(H, y) </a:t>
            </a:r>
            <a:r>
              <a:rPr lang="en-US" altLang="zh-CN" sz="1600"/>
              <a:t>       </a:t>
            </a:r>
            <a:r>
              <a:rPr lang="en-US" altLang="zh-CN" sz="1600">
                <a:solidFill>
                  <a:schemeClr val="accent1"/>
                </a:solidFill>
              </a:rPr>
              <a:t>O(1)</a:t>
            </a:r>
            <a:endParaRPr lang="en-US" altLang="zh-CN" sz="1600">
              <a:solidFill>
                <a:schemeClr val="accent1"/>
              </a:solidFill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sz="1600"/>
              <a:t>1 z=y.parent;</a:t>
            </a:r>
            <a:endParaRPr lang="en-US" altLang="zh-CN" sz="1600"/>
          </a:p>
          <a:p>
            <a:pPr indent="0" fontAlgn="auto">
              <a:lnSpc>
                <a:spcPct val="150000"/>
              </a:lnSpc>
            </a:pPr>
            <a:r>
              <a:rPr lang="en-US" altLang="zh-CN" sz="1600"/>
              <a:t>2 if(z≠NULL)</a:t>
            </a:r>
            <a:endParaRPr lang="en-US" altLang="zh-CN" sz="1600"/>
          </a:p>
          <a:p>
            <a:pPr indent="0" fontAlgn="auto">
              <a:lnSpc>
                <a:spcPct val="150000"/>
              </a:lnSpc>
            </a:pPr>
            <a:r>
              <a:rPr lang="en-US" altLang="zh-CN" sz="1600"/>
              <a:t>3       if(y.mark==FALSE)</a:t>
            </a:r>
            <a:endParaRPr lang="en-US" altLang="zh-CN" sz="1600"/>
          </a:p>
          <a:p>
            <a:pPr indent="0" fontAlgn="auto">
              <a:lnSpc>
                <a:spcPct val="150000"/>
              </a:lnSpc>
            </a:pPr>
            <a:r>
              <a:rPr lang="en-US" altLang="zh-CN" sz="1600"/>
              <a:t>4	y.mark=true;</a:t>
            </a:r>
            <a:endParaRPr lang="en-US" altLang="zh-CN" sz="1600"/>
          </a:p>
          <a:p>
            <a:pPr indent="0" fontAlgn="auto">
              <a:lnSpc>
                <a:spcPct val="150000"/>
              </a:lnSpc>
            </a:pPr>
            <a:r>
              <a:rPr lang="en-US" altLang="zh-CN" sz="1600"/>
              <a:t>5       else</a:t>
            </a:r>
            <a:endParaRPr lang="en-US" altLang="zh-CN" sz="1600"/>
          </a:p>
          <a:p>
            <a:pPr indent="0" fontAlgn="auto">
              <a:lnSpc>
                <a:spcPct val="150000"/>
              </a:lnSpc>
            </a:pPr>
            <a:r>
              <a:rPr lang="en-US" altLang="zh-CN" sz="1600"/>
              <a:t>6	cut(H, y, z)</a:t>
            </a:r>
            <a:endParaRPr lang="en-US" altLang="zh-CN" sz="1600"/>
          </a:p>
          <a:p>
            <a:pPr indent="0" fontAlgn="auto">
              <a:lnSpc>
                <a:spcPct val="150000"/>
              </a:lnSpc>
            </a:pPr>
            <a:r>
              <a:rPr lang="en-US" altLang="zh-CN" sz="1600"/>
              <a:t>7	cascading_cut(H, z);</a:t>
            </a:r>
            <a:endParaRPr lang="en-US" altLang="zh-CN" sz="1600"/>
          </a:p>
        </p:txBody>
      </p:sp>
      <p:sp>
        <p:nvSpPr>
          <p:cNvPr id="2" name="文本框 1"/>
          <p:cNvSpPr txBox="1"/>
          <p:nvPr/>
        </p:nvSpPr>
        <p:spPr>
          <a:xfrm>
            <a:off x="493395" y="4295775"/>
            <a:ext cx="4032250" cy="23856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＊</a:t>
            </a:r>
            <a:r>
              <a:rPr lang="zh-CN" altLang="en-US" sz="1600"/>
              <a:t>执行一次</a:t>
            </a:r>
            <a:r>
              <a:rPr lang="en-US" altLang="zh-CN" sz="1600"/>
              <a:t>cut</a:t>
            </a:r>
            <a:r>
              <a:rPr lang="zh-CN" altLang="en-US" sz="1600"/>
              <a:t>或者级联</a:t>
            </a:r>
            <a:r>
              <a:rPr lang="en-US" altLang="zh-CN" sz="1600"/>
              <a:t>cut</a:t>
            </a:r>
            <a:r>
              <a:rPr lang="zh-CN" altLang="en-US" sz="1600"/>
              <a:t>的时间是</a:t>
            </a:r>
            <a:r>
              <a:rPr lang="en-US" altLang="zh-CN" sz="1600"/>
              <a:t>O(1),</a:t>
            </a:r>
            <a:r>
              <a:rPr lang="zh-CN" altLang="en-US" sz="1600"/>
              <a:t>设总共执行</a:t>
            </a:r>
            <a:r>
              <a:rPr lang="en-US" altLang="zh-CN" sz="1600"/>
              <a:t>c</a:t>
            </a:r>
            <a:r>
              <a:rPr lang="zh-CN" altLang="en-US" sz="1600"/>
              <a:t>次，也就是</a:t>
            </a:r>
            <a:r>
              <a:rPr lang="en-US" altLang="zh-CN" sz="1600"/>
              <a:t>c</a:t>
            </a:r>
            <a:r>
              <a:rPr lang="zh-CN" altLang="en-US" sz="1600"/>
              <a:t>次</a:t>
            </a:r>
            <a:r>
              <a:rPr lang="en-US" altLang="zh-CN" sz="1600"/>
              <a:t>cut</a:t>
            </a:r>
            <a:r>
              <a:rPr lang="zh-CN" altLang="en-US" sz="1600"/>
              <a:t>，</a:t>
            </a:r>
            <a:r>
              <a:rPr lang="en-US" altLang="zh-CN" sz="1600"/>
              <a:t>c-1</a:t>
            </a:r>
            <a:r>
              <a:rPr lang="zh-CN" altLang="en-US" sz="1600"/>
              <a:t>次级联</a:t>
            </a:r>
            <a:r>
              <a:rPr lang="en-US" altLang="zh-CN" sz="1600"/>
              <a:t>c</a:t>
            </a:r>
            <a:r>
              <a:rPr lang="zh-CN" altLang="en-US" sz="1600"/>
              <a:t>ut，总代价为O(c)</a:t>
            </a:r>
            <a:endParaRPr lang="zh-CN" altLang="en-US" sz="1600"/>
          </a:p>
          <a:p>
            <a:pPr indent="0" fontAlgn="auto">
              <a:lnSpc>
                <a:spcPct val="150000"/>
              </a:lnSpc>
            </a:pPr>
            <a:r>
              <a:rPr lang="zh-CN" altLang="en-US" sz="1600"/>
              <a:t>每次cut都会切掉一个标记过的点并清除标记，根结点变为</a:t>
            </a:r>
            <a:r>
              <a:rPr lang="en-US" altLang="zh-CN" sz="1600"/>
              <a:t>t(H)+c</a:t>
            </a:r>
            <a:r>
              <a:rPr lang="zh-CN" altLang="en-US" sz="1600"/>
              <a:t>，标记变为</a:t>
            </a:r>
            <a:r>
              <a:rPr lang="en-US" altLang="zh-CN" sz="1600"/>
              <a:t>m(H)-(c-1)</a:t>
            </a:r>
            <a:r>
              <a:rPr lang="en-US" altLang="zh-CN" sz="1600">
                <a:solidFill>
                  <a:schemeClr val="accent1"/>
                </a:solidFill>
              </a:rPr>
              <a:t>+1</a:t>
            </a:r>
            <a:r>
              <a:rPr lang="en-US" altLang="zh-CN" sz="1600"/>
              <a:t>,</a:t>
            </a:r>
            <a:r>
              <a:rPr lang="zh-CN" altLang="en-US" sz="1600"/>
              <a:t>最后一次</a:t>
            </a:r>
            <a:r>
              <a:rPr lang="en-US" altLang="zh-CN" sz="1600"/>
              <a:t>cut</a:t>
            </a:r>
            <a:r>
              <a:rPr lang="zh-CN" altLang="en-US" sz="1600"/>
              <a:t>可能会多一个标记。</a:t>
            </a:r>
            <a:endParaRPr lang="en-US" altLang="zh-CN"/>
          </a:p>
          <a:p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860155" y="4295775"/>
            <a:ext cx="2984500" cy="20078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＊</a:t>
            </a:r>
            <a:r>
              <a:rPr lang="zh-CN" altLang="en-US"/>
              <a:t>摊还代价</a:t>
            </a:r>
            <a:r>
              <a:rPr lang="en-US" altLang="zh-CN" b="1"/>
              <a:t>=O(c)+</a:t>
            </a:r>
            <a:r>
              <a:rPr lang="en-US" altLang="zh-CN" b="1">
                <a:highlight>
                  <a:srgbClr val="FFFF00"/>
                </a:highlight>
              </a:rPr>
              <a:t>[(t(H)+c)+2*(m(H)-c+2)]</a:t>
            </a:r>
            <a:r>
              <a:rPr lang="en-US" altLang="zh-CN" b="1"/>
              <a:t>-(t(H)+2m(H))</a:t>
            </a:r>
            <a:endParaRPr lang="en-US" altLang="zh-CN" b="1"/>
          </a:p>
          <a:p>
            <a:pPr indent="0" fontAlgn="auto">
              <a:lnSpc>
                <a:spcPct val="150000"/>
              </a:lnSpc>
            </a:pPr>
            <a:r>
              <a:rPr lang="en-US" altLang="zh-CN" b="1"/>
              <a:t>=O(c)+4-c=O(1)</a:t>
            </a:r>
            <a:endParaRPr lang="en-US" altLang="zh-CN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10850880" cy="8604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000"/>
              <a:t>1</a:t>
            </a:r>
            <a:r>
              <a:rPr lang="zh-CN" altLang="en-US" sz="2000"/>
              <a:t>、把要删除的结点减值到</a:t>
            </a:r>
            <a:r>
              <a:rPr lang="en-US" altLang="zh-CN" sz="2000"/>
              <a:t>-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∞，或者任意比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H.min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小的值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0">
              <a:buNone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、删除最小结点</a:t>
            </a:r>
            <a:endParaRPr lang="zh-CN" altLang="en-US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0" y="0"/>
            <a:ext cx="3424555" cy="79121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dirty="0"/>
              <a:t>删除结点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669925" y="2190750"/>
            <a:ext cx="5860415" cy="1238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>
                <a:highlight>
                  <a:srgbClr val="FFFF00"/>
                </a:highlight>
              </a:rPr>
              <a:t>伪代码</a:t>
            </a:r>
            <a:r>
              <a:rPr lang="en-US" altLang="zh-CN" sz="2000">
                <a:highlight>
                  <a:srgbClr val="FFFF00"/>
                </a:highlight>
              </a:rPr>
              <a:t> delete(H, x)</a:t>
            </a:r>
            <a:endParaRPr lang="en-US" altLang="zh-CN" sz="2000">
              <a:highlight>
                <a:srgbClr val="FFFF00"/>
              </a:highlight>
            </a:endParaRPr>
          </a:p>
          <a:p>
            <a:r>
              <a:rPr lang="en-US" altLang="zh-CN" sz="2000"/>
              <a:t>1 decrease_key(H, x, -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∞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);           O(1)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2 pop_min(H);                           O(lg n)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4700" y="3629025"/>
            <a:ext cx="3803650" cy="529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＊</a:t>
            </a:r>
            <a:r>
              <a:rPr lang="zh-CN" altLang="en-US"/>
              <a:t>摊还代价</a:t>
            </a:r>
            <a:r>
              <a:rPr lang="en-US" altLang="zh-CN"/>
              <a:t>=</a:t>
            </a:r>
            <a:r>
              <a:rPr lang="en-US" altLang="zh-CN" b="1"/>
              <a:t>O(lg n)</a:t>
            </a:r>
            <a:endParaRPr lang="en-US" altLang="zh-CN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" name="矩形 147"/>
          <p:cNvSpPr/>
          <p:nvPr/>
        </p:nvSpPr>
        <p:spPr>
          <a:xfrm>
            <a:off x="0" y="0"/>
            <a:ext cx="3424555" cy="79121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4000" dirty="0">
                <a:sym typeface="+mn-ea"/>
              </a:rPr>
              <a:t>Dijkstra</a:t>
            </a:r>
            <a:r>
              <a:rPr lang="zh-CN" altLang="en-US" sz="4000" dirty="0">
                <a:sym typeface="+mn-ea"/>
              </a:rPr>
              <a:t>优化</a:t>
            </a:r>
            <a:endParaRPr lang="zh-CN" altLang="en-US" sz="4000" dirty="0">
              <a:sym typeface="+mn-ea"/>
            </a:endParaRPr>
          </a:p>
        </p:txBody>
      </p:sp>
      <p:pic>
        <p:nvPicPr>
          <p:cNvPr id="6" name="图片 5" descr="capture_2024032715215678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4505" y="853440"/>
            <a:ext cx="7339965" cy="5847715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 flipH="1">
            <a:off x="6620510" y="2438400"/>
            <a:ext cx="2183130" cy="615950"/>
          </a:xfrm>
          <a:prstGeom prst="straightConnector1">
            <a:avLst/>
          </a:prstGeom>
          <a:ln>
            <a:solidFill>
              <a:srgbClr val="FF0000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7298690" y="2429510"/>
            <a:ext cx="1513840" cy="261429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909685" y="1821815"/>
            <a:ext cx="2579370" cy="2069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斐波那契堆优化后的</a:t>
            </a:r>
            <a:r>
              <a:rPr lang="en-US" altLang="zh-CN"/>
              <a:t>dijkstra</a:t>
            </a:r>
            <a:r>
              <a:rPr lang="zh-CN" altLang="en-US"/>
              <a:t>算法就是原本使用普通二叉堆改成斐波那契堆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" name="矩形 147"/>
          <p:cNvSpPr/>
          <p:nvPr/>
        </p:nvSpPr>
        <p:spPr>
          <a:xfrm>
            <a:off x="0" y="0"/>
            <a:ext cx="3424555" cy="79121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dirty="0"/>
              <a:t>代价对比</a:t>
            </a:r>
            <a:endParaRPr lang="zh-CN" altLang="en-US" sz="4000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720725" y="1190625"/>
          <a:ext cx="6990715" cy="2926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6660"/>
                <a:gridCol w="2854325"/>
                <a:gridCol w="2919730"/>
              </a:tblGrid>
              <a:tr h="746125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lnTlToBr w="12700">
                      <a:solidFill>
                        <a:schemeClr val="tx1"/>
                      </a:solidFill>
                      <a:prstDash val="solid"/>
                    </a:lnTlToBr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10000"/>
                        </a:lnSpc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普通堆优化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斐波那契堆优化</a:t>
                      </a: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264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插入</a:t>
                      </a:r>
                      <a:endParaRPr lang="zh-CN" alt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ClrTx/>
                        <a:buSzTx/>
                        <a:buFontTx/>
                        <a:buNone/>
                      </a:pPr>
                      <a:r>
                        <a:rPr lang="en-US" altLang="zh-CN"/>
                        <a:t>O(lg n)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en-US" altLang="zh-CN"/>
                        <a:t>O(1)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27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删除最小结点</a:t>
                      </a:r>
                      <a:endParaRPr lang="en-US" altLang="zh-CN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indent="0" algn="ctr" fontAlgn="auto">
                        <a:lnSpc>
                          <a:spcPct val="180000"/>
                        </a:lnSpc>
                        <a:buNone/>
                      </a:pPr>
                      <a:r>
                        <a:rPr lang="en-US" altLang="zh-CN"/>
                        <a:t>O(lg n)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70000"/>
                        </a:lnSpc>
                        <a:buNone/>
                      </a:pPr>
                      <a:r>
                        <a:rPr lang="en-US" altLang="zh-CN"/>
                        <a:t>O(lg n)</a:t>
                      </a:r>
                      <a:endParaRPr lang="zh-CN" altLang="en-US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72707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合并</a:t>
                      </a:r>
                      <a:endParaRPr lang="zh-CN" altLang="en-US"/>
                    </a:p>
                  </a:txBody>
                  <a:tcPr anchor="ctr" anchorCtr="0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10000"/>
                        </a:lnSpc>
                        <a:buNone/>
                      </a:pPr>
                      <a:r>
                        <a:rPr lang="zh-CN" altLang="en-US" sz="1600"/>
                        <a:t>最坏</a:t>
                      </a:r>
                      <a:r>
                        <a:rPr lang="en-US" altLang="zh-CN" sz="1600"/>
                        <a:t>O(n)</a:t>
                      </a:r>
                      <a:endParaRPr lang="en-US" altLang="zh-CN" sz="1600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80000"/>
                        </a:lnSpc>
                        <a:buNone/>
                      </a:pPr>
                      <a:r>
                        <a:rPr lang="en-US" altLang="zh-CN"/>
                        <a:t>O(1)</a:t>
                      </a:r>
                      <a:endParaRPr lang="en-US" altLang="zh-CN"/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329295" y="1261110"/>
            <a:ext cx="2834640" cy="24942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＊</a:t>
            </a:r>
            <a:r>
              <a:rPr lang="zh-CN" altLang="en-US" sz="1600">
                <a:solidFill>
                  <a:schemeClr val="tx1"/>
                </a:solidFill>
              </a:rPr>
              <a:t>优点：</a:t>
            </a:r>
            <a:endParaRPr lang="zh-CN" altLang="en-US" sz="1600"/>
          </a:p>
          <a:p>
            <a:pPr indent="457200" fontAlgn="auto">
              <a:lnSpc>
                <a:spcPct val="150000"/>
              </a:lnSpc>
            </a:pPr>
            <a:r>
              <a:rPr lang="zh-CN" altLang="en-US" sz="1600"/>
              <a:t>斐波那契堆总体的平均性能优于二叉堆，尤其适合于那些涉及到大量插入、删除和合并操作的场合，比如</a:t>
            </a:r>
            <a:r>
              <a:rPr lang="zh-CN" altLang="en-US" sz="1600">
                <a:solidFill>
                  <a:srgbClr val="FF0000"/>
                </a:solidFill>
              </a:rPr>
              <a:t>大规模图的最短路径问题</a:t>
            </a:r>
            <a:r>
              <a:rPr lang="zh-CN" altLang="en-US" sz="1600"/>
              <a:t>。</a:t>
            </a:r>
            <a:endParaRPr lang="zh-CN" altLang="en-US" sz="1600"/>
          </a:p>
        </p:txBody>
      </p:sp>
      <p:sp>
        <p:nvSpPr>
          <p:cNvPr id="9" name="文本框 8"/>
          <p:cNvSpPr txBox="1"/>
          <p:nvPr/>
        </p:nvSpPr>
        <p:spPr>
          <a:xfrm>
            <a:off x="1074420" y="4403725"/>
            <a:ext cx="6813550" cy="1988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＊</a:t>
            </a:r>
            <a:r>
              <a:rPr lang="zh-CN" altLang="en-US" sz="1600">
                <a:solidFill>
                  <a:schemeClr val="tx1"/>
                </a:solidFill>
              </a:rPr>
              <a:t>缺点：</a:t>
            </a:r>
            <a:endParaRPr lang="zh-CN" altLang="en-US" sz="1600"/>
          </a:p>
          <a:p>
            <a:pPr lvl="0" indent="457200" fontAlgn="auto">
              <a:lnSpc>
                <a:spcPct val="150000"/>
              </a:lnSpc>
            </a:pPr>
            <a:r>
              <a:rPr lang="zh-CN" altLang="en-US" sz="1600"/>
              <a:t>实际应用中要考虑的因素还包括缓存局部性、数据结构的内存占用和实际程序执行时的分支预测等因素。斐波那契堆通常构造更为松散，可能导致</a:t>
            </a:r>
            <a:r>
              <a:rPr lang="zh-CN" altLang="en-US" sz="1600">
                <a:solidFill>
                  <a:srgbClr val="FF0000"/>
                </a:solidFill>
              </a:rPr>
              <a:t>更多的内存访问</a:t>
            </a:r>
            <a:r>
              <a:rPr lang="zh-CN" altLang="en-US" sz="1600"/>
              <a:t>，这在一定程度上可能会抵消其理论上的时间复杂度优势。</a:t>
            </a:r>
            <a:endParaRPr lang="zh-CN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33119" y="1676056"/>
            <a:ext cx="4925761" cy="838543"/>
          </a:xfrm>
        </p:spPr>
        <p:txBody>
          <a:bodyPr>
            <a:normAutofit/>
          </a:bodyPr>
          <a:lstStyle/>
          <a:p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</a:rPr>
              <a:t>目录</a:t>
            </a:r>
            <a:endParaRPr lang="zh-CN" alt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633119" y="2642375"/>
            <a:ext cx="4925761" cy="2307693"/>
          </a:xfrm>
        </p:spPr>
        <p:txBody>
          <a:bodyPr>
            <a:normAutofit lnSpcReduction="10000"/>
          </a:bodyPr>
          <a:lstStyle/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一、问题分析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二、输入输出样例设计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三、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数据结构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四、优化算法对比</a:t>
            </a:r>
            <a:endParaRPr lang="en-US" altLang="zh-C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pPr algn="l"/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</a:rPr>
              <a:t>五、程序模块</a:t>
            </a:r>
            <a:endParaRPr lang="zh-CN" alt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capture_202403301404233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095" y="1310005"/>
            <a:ext cx="3581400" cy="3268980"/>
          </a:xfrm>
          <a:prstGeom prst="rect">
            <a:avLst/>
          </a:prstGeom>
        </p:spPr>
      </p:pic>
      <p:pic>
        <p:nvPicPr>
          <p:cNvPr id="10" name="图片 9" descr="capture_202403301404096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1235" y="1311275"/>
            <a:ext cx="4945380" cy="4739640"/>
          </a:xfrm>
          <a:prstGeom prst="rect">
            <a:avLst/>
          </a:prstGeom>
        </p:spPr>
      </p:pic>
      <p:sp>
        <p:nvSpPr>
          <p:cNvPr id="148" name="矩形 147"/>
          <p:cNvSpPr/>
          <p:nvPr/>
        </p:nvSpPr>
        <p:spPr>
          <a:xfrm>
            <a:off x="0" y="0"/>
            <a:ext cx="3424555" cy="79121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dirty="0"/>
              <a:t>程序实现</a:t>
            </a:r>
            <a:endParaRPr lang="zh-CN" altLang="en-US" sz="4000" dirty="0"/>
          </a:p>
        </p:txBody>
      </p:sp>
      <p:pic>
        <p:nvPicPr>
          <p:cNvPr id="4" name="图片 3" descr="capture_202403301403400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980" y="605790"/>
            <a:ext cx="4236720" cy="3040380"/>
          </a:xfrm>
          <a:prstGeom prst="rect">
            <a:avLst/>
          </a:prstGeom>
        </p:spPr>
      </p:pic>
      <p:pic>
        <p:nvPicPr>
          <p:cNvPr id="5" name="图片 4" descr="capture_2024033014043856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980" y="3646170"/>
            <a:ext cx="6164580" cy="29565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92405" y="941705"/>
            <a:ext cx="1936750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结点结构体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8980" y="209550"/>
            <a:ext cx="4064000" cy="39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插入结点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08980" y="3331845"/>
            <a:ext cx="2225040" cy="403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合并堆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31085" y="941705"/>
            <a:ext cx="4064000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斐波那契堆类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apture_202403301404506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575" y="843915"/>
            <a:ext cx="5280660" cy="4747260"/>
          </a:xfrm>
          <a:prstGeom prst="rect">
            <a:avLst/>
          </a:prstGeom>
        </p:spPr>
      </p:pic>
      <p:pic>
        <p:nvPicPr>
          <p:cNvPr id="6" name="图片 5" descr="capture_202403301405112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235" y="262890"/>
            <a:ext cx="5768340" cy="63855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1005" y="457200"/>
            <a:ext cx="2338705" cy="3867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删除最小结点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91600" y="325120"/>
            <a:ext cx="1724660" cy="396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合并根链表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capture_202403301405229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611505"/>
            <a:ext cx="5059680" cy="3398520"/>
          </a:xfrm>
          <a:prstGeom prst="rect">
            <a:avLst/>
          </a:prstGeom>
        </p:spPr>
      </p:pic>
      <p:pic>
        <p:nvPicPr>
          <p:cNvPr id="5" name="图片 4" descr="capture_202403301405393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50" y="664210"/>
            <a:ext cx="5326380" cy="5189220"/>
          </a:xfrm>
          <a:prstGeom prst="rect">
            <a:avLst/>
          </a:prstGeom>
        </p:spPr>
      </p:pic>
      <p:pic>
        <p:nvPicPr>
          <p:cNvPr id="2" name="图片 1" descr="capture_202403301405309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75" y="4432300"/>
            <a:ext cx="4709795" cy="21488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25475" y="219710"/>
            <a:ext cx="4064000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链接结点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5475" y="4010025"/>
            <a:ext cx="4064000" cy="448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结点减值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242050" y="272415"/>
            <a:ext cx="406400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切断结点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42050" y="3083560"/>
            <a:ext cx="2215515" cy="422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FF0000"/>
                </a:solidFill>
              </a:rPr>
              <a:t>级联切断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altLang="zh-CN" sz="8000"/>
              <a:t>Thank you</a:t>
            </a:r>
            <a:endParaRPr lang="en-US" altLang="zh-CN" sz="800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0000" lnSpcReduction="10000"/>
          </a:bodyPr>
          <a:p>
            <a:r>
              <a:rPr lang="zh-CN" altLang="en-US"/>
              <a:t>陈静雯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en-US" altLang="zh-CN"/>
              <a:t>fib heap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36098" y="1267119"/>
            <a:ext cx="10850563" cy="500697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/>
              <a:t>问题背景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斐波那契堆</a:t>
            </a:r>
            <a:r>
              <a:rPr lang="en-US" altLang="zh-CN" sz="2400" dirty="0"/>
              <a:t>(Fibonacci heap)</a:t>
            </a:r>
            <a:r>
              <a:rPr lang="zh-CN" altLang="en-US" sz="2400" dirty="0"/>
              <a:t>是最小堆有序树的集合。它和二项式堆有类似的性质，可用于实现合并优先队列。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b="1" dirty="0"/>
              <a:t>基本要求</a:t>
            </a:r>
            <a:r>
              <a:rPr lang="zh-CN" altLang="en-US" sz="2400" dirty="0"/>
              <a:t>：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>
                <a:highlight>
                  <a:srgbClr val="FFFF00"/>
                </a:highlight>
              </a:rPr>
              <a:t>设计并实现斐波那契堆</a:t>
            </a:r>
            <a:r>
              <a:rPr lang="zh-CN" altLang="en-US" sz="2400" dirty="0"/>
              <a:t>（</a:t>
            </a:r>
            <a:r>
              <a:rPr lang="en-US" altLang="zh-CN" sz="2400" dirty="0"/>
              <a:t>Fibonacci heap</a:t>
            </a:r>
            <a:r>
              <a:rPr lang="zh-CN" altLang="en-US" sz="2400" dirty="0"/>
              <a:t>）的</a:t>
            </a:r>
            <a:r>
              <a:rPr lang="en-US" altLang="zh-CN" sz="2400" dirty="0"/>
              <a:t>ADT</a:t>
            </a:r>
            <a:r>
              <a:rPr lang="zh-CN" altLang="en-US" sz="2400" dirty="0"/>
              <a:t>，该</a:t>
            </a:r>
            <a:r>
              <a:rPr lang="en-US" altLang="zh-CN" sz="2400" dirty="0"/>
              <a:t>ADT</a:t>
            </a:r>
            <a:r>
              <a:rPr lang="zh-CN" altLang="en-US" sz="2400" dirty="0"/>
              <a:t>包括</a:t>
            </a:r>
            <a:r>
              <a:rPr lang="en-US" altLang="zh-CN" sz="2400" dirty="0"/>
              <a:t>Heap</a:t>
            </a:r>
            <a:r>
              <a:rPr lang="zh-CN" altLang="en-US" sz="2400" dirty="0"/>
              <a:t>的组织存储以及其上的基本操作：包括初始化，合并两个堆，查找最小结点，插入结点，删除最小结点等。并分析基本操作的时间复杂性。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）实现</a:t>
            </a:r>
            <a:r>
              <a:rPr lang="en-US" altLang="zh-CN" sz="2400" dirty="0"/>
              <a:t>Fibonacci heap ADT</a:t>
            </a:r>
            <a:r>
              <a:rPr lang="zh-CN" altLang="en-US" sz="2400" dirty="0"/>
              <a:t>的</a:t>
            </a:r>
            <a:r>
              <a:rPr lang="zh-CN" altLang="en-US" sz="2400" dirty="0">
                <a:highlight>
                  <a:srgbClr val="FFFF00"/>
                </a:highlight>
              </a:rPr>
              <a:t>基本操作演示</a:t>
            </a:r>
            <a:r>
              <a:rPr lang="zh-CN" altLang="en-US" sz="2400" dirty="0"/>
              <a:t>（鼓励应用图形界面）。</a:t>
            </a:r>
            <a:endParaRPr lang="zh-CN" altLang="en-US" sz="24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）采用斐波那契堆对</a:t>
            </a:r>
            <a:r>
              <a:rPr lang="zh-CN" altLang="en-US" sz="2400" dirty="0">
                <a:highlight>
                  <a:srgbClr val="FFFF00"/>
                </a:highlight>
              </a:rPr>
              <a:t>堆优化</a:t>
            </a:r>
            <a:r>
              <a:rPr lang="en-US" altLang="zh-CN" sz="2400" dirty="0">
                <a:highlight>
                  <a:srgbClr val="FFFF00"/>
                </a:highlight>
              </a:rPr>
              <a:t>Dijkstra</a:t>
            </a:r>
            <a:r>
              <a:rPr lang="zh-CN" altLang="en-US" sz="2400" dirty="0">
                <a:highlight>
                  <a:srgbClr val="FFFF00"/>
                </a:highlight>
              </a:rPr>
              <a:t>进行优化</a:t>
            </a:r>
            <a:r>
              <a:rPr lang="zh-CN" altLang="en-US" sz="2400" dirty="0"/>
              <a:t>，对比普通的堆优化</a:t>
            </a:r>
            <a:r>
              <a:rPr lang="en-US" altLang="zh-CN" sz="2400" dirty="0"/>
              <a:t>Dijkstra</a:t>
            </a:r>
            <a:r>
              <a:rPr lang="zh-CN" altLang="en-US" sz="2400" dirty="0"/>
              <a:t>，</a:t>
            </a:r>
            <a:r>
              <a:rPr lang="zh-CN" altLang="en-US" sz="2400" dirty="0">
                <a:highlight>
                  <a:srgbClr val="FFFF00"/>
                </a:highlight>
              </a:rPr>
              <a:t>分析斐波那契堆的实用价值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3376295" cy="8312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问题分析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3468370" y="466725"/>
            <a:ext cx="4064000" cy="5321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难度五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3175635" cy="3695700"/>
          </a:xfrm>
        </p:spPr>
        <p:txBody>
          <a:bodyPr/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b="1"/>
              <a:t>输入：</a:t>
            </a:r>
            <a:endParaRPr lang="zh-CN" altLang="en-US" b="1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插入</a:t>
            </a:r>
            <a:r>
              <a:rPr lang="en-US" altLang="zh-CN"/>
              <a:t>n</a:t>
            </a:r>
            <a:r>
              <a:rPr lang="zh-CN" altLang="en-US"/>
              <a:t>个数：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1 3 5 6 8 10 30 55 89 99                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删除最小结点</a:t>
            </a:r>
            <a:r>
              <a:rPr lang="en-US" altLang="zh-CN"/>
              <a:t>                                  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删除非最小结点：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5                                         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输入第二个堆：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/>
              <a:t>7 99 48 39 29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3376295" cy="8312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dirty="0"/>
              <a:t>输入</a:t>
            </a:r>
            <a:r>
              <a:rPr lang="en-US" altLang="zh-CN" sz="4000" dirty="0"/>
              <a:t>/</a:t>
            </a:r>
            <a:r>
              <a:rPr lang="zh-CN" altLang="en-US" sz="4000" dirty="0"/>
              <a:t>输出</a:t>
            </a:r>
            <a:endParaRPr lang="zh-CN" altLang="en-US" sz="4000" dirty="0"/>
          </a:p>
        </p:txBody>
      </p:sp>
      <p:sp>
        <p:nvSpPr>
          <p:cNvPr id="2" name="文本框 1"/>
          <p:cNvSpPr txBox="1"/>
          <p:nvPr/>
        </p:nvSpPr>
        <p:spPr>
          <a:xfrm>
            <a:off x="3845560" y="1130300"/>
            <a:ext cx="5111750" cy="32740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b="1">
                <a:sym typeface="+mn-ea"/>
              </a:rPr>
              <a:t>输出：</a:t>
            </a:r>
            <a:endParaRPr lang="zh-CN" altLang="en-US" b="1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合并根链表后的堆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删除后的堆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删除后的堆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>
                <a:sym typeface="+mn-ea"/>
              </a:rPr>
              <a:t>输出第二个堆整理后，及合并堆之后的图形</a:t>
            </a:r>
            <a:endParaRPr lang="zh-CN" altLang="en-US">
              <a:sym typeface="+mn-ea"/>
            </a:endParaRPr>
          </a:p>
        </p:txBody>
      </p:sp>
      <p:pic>
        <p:nvPicPr>
          <p:cNvPr id="5" name="图片 4" descr="171195634898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1272540"/>
            <a:ext cx="5847080" cy="23647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06705" y="1067435"/>
            <a:ext cx="7352665" cy="301688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 dirty="0"/>
              <a:t>定义：一个斐波那契堆是一系列具有最小堆序的有根树的集合。</a:t>
            </a:r>
            <a:endParaRPr lang="en-US" altLang="zh-CN" sz="20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en-US" altLang="zh-CN" sz="2000" dirty="0"/>
              <a:t>                       </a:t>
            </a:r>
            <a:r>
              <a:rPr lang="zh-CN" altLang="en-US" dirty="0"/>
              <a:t>即每棵树均遵循最小堆性质</a:t>
            </a:r>
            <a:endParaRPr lang="en-US" altLang="zh-CN" sz="2000" dirty="0"/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属性：</a:t>
            </a:r>
            <a:r>
              <a:rPr lang="en-US" altLang="zh-CN" sz="2000">
                <a:sym typeface="+mn-ea"/>
              </a:rPr>
              <a:t>H.min    </a:t>
            </a:r>
            <a:r>
              <a:rPr lang="zh-CN" altLang="en-US" sz="2000">
                <a:sym typeface="+mn-ea"/>
              </a:rPr>
              <a:t>堆中</a:t>
            </a:r>
            <a:r>
              <a:rPr lang="en-US" altLang="zh-CN" sz="2000">
                <a:sym typeface="+mn-ea"/>
              </a:rPr>
              <a:t>key</a:t>
            </a:r>
            <a:r>
              <a:rPr lang="zh-CN" altLang="en-US" sz="2000">
                <a:sym typeface="+mn-ea"/>
              </a:rPr>
              <a:t>值最小的结点</a:t>
            </a:r>
            <a:endParaRPr lang="zh-CN" altLang="en-US" sz="2000">
              <a:sym typeface="+mn-ea"/>
            </a:endParaRPr>
          </a:p>
          <a:p>
            <a:pPr marL="0" indent="0" fontAlgn="auto">
              <a:lnSpc>
                <a:spcPct val="100000"/>
              </a:lnSpc>
              <a:buNone/>
            </a:pP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       H.n        </a:t>
            </a:r>
            <a:r>
              <a:rPr lang="zh-CN" altLang="en-US" sz="2000">
                <a:sym typeface="+mn-ea"/>
              </a:rPr>
              <a:t>结点总数</a:t>
            </a:r>
            <a:endParaRPr lang="zh-CN" altLang="en-US" sz="2000">
              <a:sym typeface="+mn-ea"/>
            </a:endParaRPr>
          </a:p>
          <a:p>
            <a:pPr marL="0" lvl="0" indent="0" fontAlgn="auto">
              <a:lnSpc>
                <a:spcPct val="100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势函数：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lvl="0" indent="0" fontAlgn="auto">
              <a:lnSpc>
                <a:spcPct val="100000"/>
              </a:lnSpc>
              <a:buNone/>
            </a:pPr>
            <a:endParaRPr lang="zh-CN" altLang="en-US" sz="2000" dirty="0"/>
          </a:p>
          <a:p>
            <a:pPr marL="0" indent="0" fontAlgn="auto">
              <a:spcBef>
                <a:spcPts val="400"/>
              </a:spcBef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＊</a:t>
            </a:r>
            <a:r>
              <a:rPr lang="zh-CN" altLang="en-US" dirty="0"/>
              <a:t>可以用势来分析</a:t>
            </a:r>
            <a:r>
              <a:rPr lang="en-US" altLang="zh-CN" dirty="0"/>
              <a:t>fib</a:t>
            </a:r>
            <a:r>
              <a:rPr lang="zh-CN" altLang="en-US" dirty="0"/>
              <a:t>堆的操作性能</a:t>
            </a:r>
            <a:endParaRPr lang="en-US" altLang="zh-CN" sz="2400" dirty="0"/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3674110" cy="8255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dirty="0"/>
              <a:t>斐波那契堆</a:t>
            </a:r>
            <a:endParaRPr lang="zh-CN" altLang="en-US" sz="4000" dirty="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45285" y="2767965"/>
          <a:ext cx="2966720" cy="405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85900" imgH="203200" progId="Equation.KSEE3">
                  <p:embed/>
                </p:oleObj>
              </mc:Choice>
              <mc:Fallback>
                <p:oleObj name="" r:id="rId1" imgW="14859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5285" y="2767965"/>
                        <a:ext cx="2966720" cy="405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2738120" y="3142615"/>
            <a:ext cx="5721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899920" y="3173095"/>
            <a:ext cx="2165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根链表的结点数目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528945" y="4550410"/>
            <a:ext cx="470916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如左图（</a:t>
            </a:r>
            <a:r>
              <a:rPr lang="en-US" altLang="zh-CN" dirty="0">
                <a:sym typeface="+mn-ea"/>
              </a:rPr>
              <a:t>a</a:t>
            </a:r>
            <a:r>
              <a:rPr lang="zh-CN" altLang="en-US" dirty="0">
                <a:sym typeface="+mn-ea"/>
              </a:rPr>
              <a:t>）</a:t>
            </a:r>
            <a:endParaRPr lang="zh-CN" altLang="en-US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dirty="0">
                <a:sym typeface="+mn-ea"/>
              </a:rPr>
              <a:t>该</a:t>
            </a:r>
            <a:r>
              <a:rPr lang="en-US" altLang="zh-CN" dirty="0">
                <a:sym typeface="+mn-ea"/>
              </a:rPr>
              <a:t>fib</a:t>
            </a:r>
            <a:r>
              <a:rPr lang="zh-CN" altLang="en-US" dirty="0">
                <a:sym typeface="+mn-ea"/>
              </a:rPr>
              <a:t>堆包含</a:t>
            </a:r>
            <a:r>
              <a:rPr lang="en-US" altLang="zh-CN" dirty="0">
                <a:sym typeface="+mn-ea"/>
              </a:rPr>
              <a:t>5</a:t>
            </a:r>
            <a:r>
              <a:rPr lang="zh-CN" altLang="en-US" dirty="0">
                <a:sym typeface="+mn-ea"/>
              </a:rPr>
              <a:t>棵最小堆树和</a:t>
            </a:r>
            <a:r>
              <a:rPr lang="en-US" altLang="zh-CN" dirty="0">
                <a:sym typeface="+mn-ea"/>
              </a:rPr>
              <a:t>14</a:t>
            </a:r>
            <a:r>
              <a:rPr lang="zh-CN" altLang="en-US" dirty="0">
                <a:sym typeface="+mn-ea"/>
              </a:rPr>
              <a:t>个节点</a:t>
            </a:r>
            <a:endParaRPr lang="zh-CN" altLang="en-US" dirty="0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 dirty="0">
                <a:sym typeface="+mn-ea"/>
              </a:rPr>
              <a:t>min</a:t>
            </a:r>
            <a:r>
              <a:rPr lang="zh-CN" altLang="en-US" dirty="0">
                <a:sym typeface="+mn-ea"/>
              </a:rPr>
              <a:t>指向结点</a:t>
            </a:r>
            <a:r>
              <a:rPr lang="en-US" altLang="zh-CN" dirty="0">
                <a:sym typeface="+mn-ea"/>
              </a:rPr>
              <a:t>3</a:t>
            </a:r>
            <a:r>
              <a:rPr lang="zh-CN" altLang="en-US" dirty="0">
                <a:sym typeface="+mn-ea"/>
              </a:rPr>
              <a:t>，</a:t>
            </a:r>
            <a:r>
              <a:rPr lang="en-US" altLang="zh-CN" dirty="0">
                <a:sym typeface="+mn-ea"/>
              </a:rPr>
              <a:t>n</a:t>
            </a:r>
            <a:r>
              <a:rPr lang="zh-CN" altLang="en-US" dirty="0">
                <a:sym typeface="+mn-ea"/>
              </a:rPr>
              <a:t>为</a:t>
            </a:r>
            <a:r>
              <a:rPr lang="en-US" altLang="zh-CN" dirty="0">
                <a:sym typeface="+mn-ea"/>
              </a:rPr>
              <a:t>14</a:t>
            </a:r>
            <a:endParaRPr lang="en-US" altLang="zh-CN" dirty="0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势为 5+2*3=11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883660" y="3142615"/>
            <a:ext cx="5721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4157980" y="3142615"/>
            <a:ext cx="2235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已标记的节点数目</a:t>
            </a:r>
            <a:endParaRPr lang="zh-CN" altLang="en-US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039360" y="1675130"/>
            <a:ext cx="2867025" cy="1092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1600">
                <a:solidFill>
                  <a:srgbClr val="0070C0"/>
                </a:solidFill>
              </a:rPr>
              <a:t>支持该五种操作即可合并堆</a:t>
            </a:r>
            <a:endParaRPr lang="zh-CN" altLang="en-US" sz="1600"/>
          </a:p>
          <a:p>
            <a:pPr indent="0" fontAlgn="auto">
              <a:lnSpc>
                <a:spcPct val="150000"/>
              </a:lnSpc>
            </a:pPr>
            <a:r>
              <a:rPr lang="zh-CN" altLang="en-US" sz="1600"/>
              <a:t>满足最大度数</a:t>
            </a:r>
            <a:r>
              <a:rPr lang="en-US" altLang="zh-CN" sz="1600"/>
              <a:t> D(n)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≤</a:t>
            </a:r>
            <a:r>
              <a:rPr lang="en-US" altLang="zh-CN" sz="1600">
                <a:latin typeface="Lucida Sans Unicode" panose="020B0602030504020204" charset="0"/>
                <a:ea typeface="微软雅黑" panose="020B0503020204020204" charset="-122"/>
                <a:cs typeface="Lucida Sans Unicode" panose="020B0602030504020204" charset="0"/>
              </a:rPr>
              <a:t>⌊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lg n</a:t>
            </a:r>
            <a:r>
              <a:rPr lang="en-US" altLang="zh-CN" sz="1600">
                <a:latin typeface="Lucida Sans Unicode" panose="020B0602030504020204" charset="0"/>
                <a:ea typeface="微软雅黑" panose="020B0503020204020204" charset="-122"/>
                <a:cs typeface="Lucida Sans Unicode" panose="020B0602030504020204" charset="0"/>
              </a:rPr>
              <a:t>⌋</a:t>
            </a:r>
            <a:endParaRPr lang="en-US" altLang="zh-CN" sz="1600">
              <a:latin typeface="Lucida Sans Unicode" panose="020B0602030504020204" charset="0"/>
              <a:ea typeface="微软雅黑" panose="020B0503020204020204" charset="-122"/>
              <a:cs typeface="Lucida Sans Unicode" panose="020B0602030504020204" charset="0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7729855" y="288290"/>
            <a:ext cx="4004310" cy="4262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/>
              <a:t>成员函数</a:t>
            </a:r>
            <a:r>
              <a:rPr lang="en-US" altLang="zh-CN"/>
              <a:t>: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make_heap()//</a:t>
            </a:r>
            <a:r>
              <a:rPr lang="zh-CN" altLang="en-US"/>
              <a:t>创建空堆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insert(H, x)//</a:t>
            </a:r>
            <a:r>
              <a:rPr lang="zh-CN" altLang="en-US"/>
              <a:t>插入</a:t>
            </a:r>
            <a:r>
              <a:rPr lang="en-US" altLang="zh-CN"/>
              <a:t>x</a:t>
            </a:r>
            <a:r>
              <a:rPr lang="zh-CN" altLang="en-US"/>
              <a:t>到堆中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minimum(H)//</a:t>
            </a:r>
            <a:r>
              <a:rPr lang="zh-CN" altLang="en-US"/>
              <a:t>返回堆中最小关键字的</a:t>
            </a:r>
            <a:r>
              <a:rPr lang="en-US" altLang="zh-CN"/>
              <a:t>             	        </a:t>
            </a:r>
            <a:r>
              <a:rPr lang="zh-CN" altLang="en-US"/>
              <a:t>指针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pop_min(H)//</a:t>
            </a:r>
            <a:r>
              <a:rPr lang="zh-CN" altLang="en-US"/>
              <a:t>删除最小关键字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union(H1, H2)//</a:t>
            </a:r>
            <a:r>
              <a:rPr lang="zh-CN" altLang="en-US"/>
              <a:t>合并堆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decrease_key(H,x,k)//</a:t>
            </a:r>
            <a:r>
              <a:rPr lang="zh-CN" altLang="en-US"/>
              <a:t>赋予</a:t>
            </a:r>
            <a:r>
              <a:rPr lang="en-US" altLang="zh-CN"/>
              <a:t>x</a:t>
            </a:r>
            <a:r>
              <a:rPr lang="zh-CN" altLang="en-US"/>
              <a:t>一个更小</a:t>
            </a:r>
            <a:r>
              <a:rPr lang="en-US" altLang="zh-CN"/>
              <a:t> 		       </a:t>
            </a:r>
            <a:r>
              <a:rPr lang="zh-CN" altLang="en-US"/>
              <a:t>的关键字</a:t>
            </a:r>
            <a:r>
              <a:rPr lang="en-US" altLang="zh-CN"/>
              <a:t>k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delete(H,x)//</a:t>
            </a:r>
            <a:r>
              <a:rPr lang="zh-CN" altLang="en-US"/>
              <a:t>删除结点</a:t>
            </a:r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10" name="左大括号 9"/>
          <p:cNvSpPr/>
          <p:nvPr/>
        </p:nvSpPr>
        <p:spPr>
          <a:xfrm>
            <a:off x="7581900" y="1066800"/>
            <a:ext cx="147955" cy="210629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970280" y="4084320"/>
            <a:ext cx="4391025" cy="2421255"/>
            <a:chOff x="1528" y="6432"/>
            <a:chExt cx="6915" cy="3813"/>
          </a:xfrm>
        </p:grpSpPr>
        <p:grpSp>
          <p:nvGrpSpPr>
            <p:cNvPr id="20" name="组合 19"/>
            <p:cNvGrpSpPr/>
            <p:nvPr/>
          </p:nvGrpSpPr>
          <p:grpSpPr>
            <a:xfrm rot="0">
              <a:off x="2500" y="7293"/>
              <a:ext cx="972" cy="577"/>
              <a:chOff x="1636" y="3234"/>
              <a:chExt cx="1507" cy="927"/>
            </a:xfrm>
          </p:grpSpPr>
          <p:sp>
            <p:nvSpPr>
              <p:cNvPr id="21" name="椭圆 20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文本框 21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7</a:t>
                </a:r>
                <a:endParaRPr lang="en-US" altLang="zh-CN" sz="2000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 rot="0">
              <a:off x="1528" y="7293"/>
              <a:ext cx="972" cy="577"/>
              <a:chOff x="1636" y="3234"/>
              <a:chExt cx="1507" cy="927"/>
            </a:xfrm>
          </p:grpSpPr>
          <p:sp>
            <p:nvSpPr>
              <p:cNvPr id="34" name="椭圆 33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文本框 34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23</a:t>
                </a:r>
                <a:endParaRPr lang="en-US" altLang="zh-CN" sz="2000"/>
              </a:p>
            </p:txBody>
          </p:sp>
        </p:grpSp>
        <p:grpSp>
          <p:nvGrpSpPr>
            <p:cNvPr id="36" name="组合 35"/>
            <p:cNvGrpSpPr/>
            <p:nvPr/>
          </p:nvGrpSpPr>
          <p:grpSpPr>
            <a:xfrm rot="0">
              <a:off x="4098" y="7293"/>
              <a:ext cx="972" cy="577"/>
              <a:chOff x="1636" y="3234"/>
              <a:chExt cx="1507" cy="927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</a:t>
                </a:r>
                <a:endParaRPr lang="en-US" altLang="zh-CN" sz="2000"/>
              </a:p>
            </p:txBody>
          </p:sp>
        </p:grpSp>
        <p:grpSp>
          <p:nvGrpSpPr>
            <p:cNvPr id="39" name="组合 38"/>
            <p:cNvGrpSpPr/>
            <p:nvPr/>
          </p:nvGrpSpPr>
          <p:grpSpPr>
            <a:xfrm rot="0">
              <a:off x="5784" y="7293"/>
              <a:ext cx="972" cy="577"/>
              <a:chOff x="1636" y="3234"/>
              <a:chExt cx="1507" cy="927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文本框 40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17</a:t>
                </a:r>
                <a:endParaRPr lang="en-US" altLang="zh-CN" sz="2000"/>
              </a:p>
            </p:txBody>
          </p:sp>
        </p:grpSp>
        <p:grpSp>
          <p:nvGrpSpPr>
            <p:cNvPr id="42" name="组合 41"/>
            <p:cNvGrpSpPr/>
            <p:nvPr/>
          </p:nvGrpSpPr>
          <p:grpSpPr>
            <a:xfrm rot="0">
              <a:off x="7003" y="7293"/>
              <a:ext cx="972" cy="577"/>
              <a:chOff x="1636" y="3234"/>
              <a:chExt cx="1507" cy="927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文本框 43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24</a:t>
                </a:r>
                <a:endParaRPr lang="en-US" altLang="zh-CN" sz="2000"/>
              </a:p>
            </p:txBody>
          </p:sp>
        </p:grpSp>
        <p:cxnSp>
          <p:nvCxnSpPr>
            <p:cNvPr id="46" name="直接连接符 45"/>
            <p:cNvCxnSpPr/>
            <p:nvPr/>
          </p:nvCxnSpPr>
          <p:spPr>
            <a:xfrm flipV="1">
              <a:off x="2312" y="7549"/>
              <a:ext cx="379" cy="3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>
              <a:off x="3295" y="7549"/>
              <a:ext cx="966" cy="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>
              <a:off x="4883" y="7556"/>
              <a:ext cx="1101" cy="2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6569" y="7555"/>
              <a:ext cx="634" cy="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 rot="0">
              <a:off x="3290" y="8048"/>
              <a:ext cx="972" cy="577"/>
              <a:chOff x="1636" y="3234"/>
              <a:chExt cx="1507" cy="927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18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 rot="0">
              <a:off x="4098" y="8048"/>
              <a:ext cx="972" cy="577"/>
              <a:chOff x="1636" y="3234"/>
              <a:chExt cx="1507" cy="927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52</a:t>
                </a:r>
                <a:endParaRPr lang="en-US" altLang="zh-CN" sz="200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rot="0">
              <a:off x="4883" y="8048"/>
              <a:ext cx="972" cy="577"/>
              <a:chOff x="5290" y="3927"/>
              <a:chExt cx="1100" cy="650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5504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5290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38</a:t>
                </a:r>
                <a:endParaRPr lang="en-US" altLang="zh-CN" sz="2000"/>
              </a:p>
            </p:txBody>
          </p:sp>
        </p:grpSp>
        <p:grpSp>
          <p:nvGrpSpPr>
            <p:cNvPr id="65" name="组合 64"/>
            <p:cNvGrpSpPr/>
            <p:nvPr/>
          </p:nvGrpSpPr>
          <p:grpSpPr>
            <a:xfrm rot="0">
              <a:off x="5784" y="8048"/>
              <a:ext cx="972" cy="577"/>
              <a:chOff x="6311" y="3927"/>
              <a:chExt cx="1100" cy="650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6525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6311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30</a:t>
                </a:r>
                <a:endParaRPr lang="en-US" altLang="zh-CN" sz="2000"/>
              </a:p>
            </p:txBody>
          </p:sp>
        </p:grpSp>
        <p:grpSp>
          <p:nvGrpSpPr>
            <p:cNvPr id="66" name="组合 65"/>
            <p:cNvGrpSpPr/>
            <p:nvPr/>
          </p:nvGrpSpPr>
          <p:grpSpPr>
            <a:xfrm rot="0">
              <a:off x="6589" y="8048"/>
              <a:ext cx="972" cy="577"/>
              <a:chOff x="1636" y="3234"/>
              <a:chExt cx="1507" cy="927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26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9" name="组合 68"/>
            <p:cNvGrpSpPr/>
            <p:nvPr/>
          </p:nvGrpSpPr>
          <p:grpSpPr>
            <a:xfrm rot="0">
              <a:off x="7471" y="8048"/>
              <a:ext cx="972" cy="577"/>
              <a:chOff x="1636" y="3234"/>
              <a:chExt cx="1507" cy="927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46</a:t>
                </a:r>
                <a:endParaRPr lang="en-US" altLang="zh-CN" sz="2000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 rot="0">
              <a:off x="3285" y="8803"/>
              <a:ext cx="972" cy="577"/>
              <a:chOff x="1636" y="3234"/>
              <a:chExt cx="1507" cy="92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39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组合 74"/>
            <p:cNvGrpSpPr/>
            <p:nvPr/>
          </p:nvGrpSpPr>
          <p:grpSpPr>
            <a:xfrm rot="0">
              <a:off x="6589" y="8803"/>
              <a:ext cx="972" cy="577"/>
              <a:chOff x="1636" y="3234"/>
              <a:chExt cx="1507" cy="927"/>
            </a:xfrm>
          </p:grpSpPr>
          <p:sp>
            <p:nvSpPr>
              <p:cNvPr id="76" name="椭圆 7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文本框 76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35</a:t>
                </a:r>
                <a:endParaRPr lang="en-US" altLang="zh-CN" sz="2000"/>
              </a:p>
            </p:txBody>
          </p:sp>
        </p:grpSp>
        <p:cxnSp>
          <p:nvCxnSpPr>
            <p:cNvPr id="78" name="直接连接符 77"/>
            <p:cNvCxnSpPr>
              <a:stCxn id="52" idx="0"/>
            </p:cNvCxnSpPr>
            <p:nvPr/>
          </p:nvCxnSpPr>
          <p:spPr>
            <a:xfrm flipV="1">
              <a:off x="3777" y="7760"/>
              <a:ext cx="582" cy="28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55" idx="0"/>
              <a:endCxn id="37" idx="4"/>
            </p:cNvCxnSpPr>
            <p:nvPr/>
          </p:nvCxnSpPr>
          <p:spPr>
            <a:xfrm flipV="1">
              <a:off x="4585" y="7870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58" idx="0"/>
            </p:cNvCxnSpPr>
            <p:nvPr/>
          </p:nvCxnSpPr>
          <p:spPr>
            <a:xfrm flipH="1" flipV="1">
              <a:off x="4819" y="7774"/>
              <a:ext cx="550" cy="274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74" idx="0"/>
              <a:endCxn id="51" idx="4"/>
            </p:cNvCxnSpPr>
            <p:nvPr/>
          </p:nvCxnSpPr>
          <p:spPr>
            <a:xfrm flipV="1">
              <a:off x="3771" y="8625"/>
              <a:ext cx="5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64" idx="0"/>
              <a:endCxn id="40" idx="4"/>
            </p:cNvCxnSpPr>
            <p:nvPr/>
          </p:nvCxnSpPr>
          <p:spPr>
            <a:xfrm flipV="1">
              <a:off x="6271" y="7870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>
              <a:stCxn id="68" idx="0"/>
              <a:endCxn id="43" idx="3"/>
            </p:cNvCxnSpPr>
            <p:nvPr/>
          </p:nvCxnSpPr>
          <p:spPr>
            <a:xfrm flipV="1">
              <a:off x="7076" y="7786"/>
              <a:ext cx="204" cy="262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>
              <a:stCxn id="71" idx="0"/>
              <a:endCxn id="43" idx="5"/>
            </p:cNvCxnSpPr>
            <p:nvPr/>
          </p:nvCxnSpPr>
          <p:spPr>
            <a:xfrm flipH="1" flipV="1">
              <a:off x="7700" y="7786"/>
              <a:ext cx="257" cy="262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77" idx="0"/>
              <a:endCxn id="67" idx="4"/>
            </p:cNvCxnSpPr>
            <p:nvPr/>
          </p:nvCxnSpPr>
          <p:spPr>
            <a:xfrm flipV="1">
              <a:off x="7076" y="8625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endCxn id="38" idx="0"/>
            </p:cNvCxnSpPr>
            <p:nvPr/>
          </p:nvCxnSpPr>
          <p:spPr>
            <a:xfrm>
              <a:off x="4576" y="6888"/>
              <a:ext cx="9" cy="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3877" y="6432"/>
              <a:ext cx="149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H.min</a:t>
              </a:r>
              <a:endParaRPr lang="en-US" altLang="zh-CN"/>
            </a:p>
          </p:txBody>
        </p:sp>
        <p:sp>
          <p:nvSpPr>
            <p:cNvPr id="149" name="文本框 148"/>
            <p:cNvSpPr txBox="1"/>
            <p:nvPr/>
          </p:nvSpPr>
          <p:spPr>
            <a:xfrm>
              <a:off x="4103" y="9665"/>
              <a:ext cx="9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（</a:t>
              </a:r>
              <a:r>
                <a:rPr lang="en-US" altLang="zh-CN"/>
                <a:t>a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 rot="0">
              <a:off x="4884" y="8841"/>
              <a:ext cx="972" cy="577"/>
              <a:chOff x="1636" y="3234"/>
              <a:chExt cx="1507" cy="927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41</a:t>
                </a:r>
                <a:endParaRPr lang="en-US" altLang="zh-CN" sz="2000"/>
              </a:p>
            </p:txBody>
          </p:sp>
        </p:grpSp>
        <p:cxnSp>
          <p:nvCxnSpPr>
            <p:cNvPr id="17" name="直接连接符 16"/>
            <p:cNvCxnSpPr/>
            <p:nvPr/>
          </p:nvCxnSpPr>
          <p:spPr>
            <a:xfrm flipV="1">
              <a:off x="5370" y="8663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19" name="左大括号 18"/>
          <p:cNvSpPr/>
          <p:nvPr/>
        </p:nvSpPr>
        <p:spPr>
          <a:xfrm>
            <a:off x="7581900" y="3428365"/>
            <a:ext cx="147955" cy="945515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5793740" y="3589655"/>
            <a:ext cx="1788160" cy="8629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en-US" altLang="zh-CN" sz="1600"/>
              <a:t> </a:t>
            </a:r>
            <a:r>
              <a:rPr lang="zh-CN" altLang="en-US" sz="1600"/>
              <a:t>可证</a:t>
            </a:r>
            <a:r>
              <a:rPr lang="en-US" altLang="zh-CN" sz="1600"/>
              <a:t>D(n)</a:t>
            </a:r>
            <a:r>
              <a:rPr lang="en-US" altLang="zh-CN" sz="1600">
                <a:latin typeface="Arial" panose="020B0604020202020204" pitchFamily="34" charset="0"/>
                <a:cs typeface="Arial" panose="020B0604020202020204" pitchFamily="34" charset="0"/>
              </a:rPr>
              <a:t>=O(lg n)</a:t>
            </a:r>
            <a:endParaRPr lang="zh-CN" altLang="en-US" sz="1600"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cxnSp>
        <p:nvCxnSpPr>
          <p:cNvPr id="12" name="肘形连接符 11"/>
          <p:cNvCxnSpPr/>
          <p:nvPr/>
        </p:nvCxnSpPr>
        <p:spPr>
          <a:xfrm rot="16200000">
            <a:off x="4841875" y="1450340"/>
            <a:ext cx="273050" cy="228600"/>
          </a:xfrm>
          <a:prstGeom prst="bentConnector3">
            <a:avLst>
              <a:gd name="adj1" fmla="val -4883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内容占位符 1" descr="微信图片_20240320140349"/>
          <p:cNvPicPr>
            <a:picLocks noChangeAspect="1"/>
          </p:cNvPicPr>
          <p:nvPr>
            <p:ph sz="quarter" idx="13"/>
          </p:nvPr>
        </p:nvPicPr>
        <p:blipFill>
          <a:blip r:embed="rId1"/>
          <a:srcRect l="4482" t="12699" r="9220"/>
          <a:stretch>
            <a:fillRect/>
          </a:stretch>
        </p:blipFill>
        <p:spPr>
          <a:xfrm>
            <a:off x="690245" y="310515"/>
            <a:ext cx="5615940" cy="22098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7099300" y="2692400"/>
            <a:ext cx="4726305" cy="31426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✽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ym typeface="+mn-ea"/>
              </a:rPr>
              <a:t>根链表：所有树的根节点组成的一个环形双向链表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✽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sym typeface="+mn-ea"/>
              </a:rPr>
              <a:t>孩子链表：某结点的所有孩子组成一个环形双向链表（孩子之间的顺序任意）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sym typeface="+mn-ea"/>
              </a:rPr>
              <a:t>✽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zh-CN" altLang="en-US">
                <a:highlight>
                  <a:srgbClr val="FFFF00"/>
                </a:highlight>
              </a:rPr>
              <a:t>优点：</a:t>
            </a:r>
            <a:r>
              <a:rPr lang="en-US" altLang="zh-CN"/>
              <a:t>O(1)</a:t>
            </a:r>
            <a:r>
              <a:rPr lang="zh-CN" altLang="en-US"/>
              <a:t>的时间在链表任意位置插入、删除，以及合并链表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633210" y="310515"/>
            <a:ext cx="4022090" cy="2381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highlight>
                  <a:srgbClr val="FFFF00"/>
                </a:highlight>
                <a:sym typeface="+mn-ea"/>
              </a:rPr>
              <a:t>以结点3为例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left</a:t>
            </a:r>
            <a:r>
              <a:rPr lang="zh-CN" altLang="en-US"/>
              <a:t>：</a:t>
            </a:r>
            <a:r>
              <a:rPr lang="en-US" altLang="zh-CN"/>
              <a:t>7                    </a:t>
            </a:r>
            <a:r>
              <a:rPr lang="en-US" altLang="zh-CN">
                <a:sym typeface="+mn-ea"/>
              </a:rPr>
              <a:t>degree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right</a:t>
            </a:r>
            <a:r>
              <a:rPr lang="zh-CN" altLang="en-US"/>
              <a:t>：</a:t>
            </a:r>
            <a:r>
              <a:rPr lang="en-US" altLang="zh-CN"/>
              <a:t>17                </a:t>
            </a:r>
            <a:r>
              <a:rPr lang="en-US" altLang="zh-CN">
                <a:sym typeface="+mn-ea"/>
              </a:rPr>
              <a:t>mark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FALSE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child</a:t>
            </a:r>
            <a:r>
              <a:rPr lang="zh-CN" altLang="en-US"/>
              <a:t>：</a:t>
            </a:r>
            <a:r>
              <a:rPr lang="en-US" altLang="zh-CN"/>
              <a:t>52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parent</a:t>
            </a:r>
            <a:r>
              <a:rPr lang="zh-CN" altLang="en-US"/>
              <a:t>：</a:t>
            </a:r>
            <a:r>
              <a:rPr lang="en-US" altLang="zh-CN"/>
              <a:t>NULL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07035" y="2692400"/>
            <a:ext cx="6538595" cy="3836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/>
              <a:t>结点的属性值包括：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left </a:t>
            </a:r>
            <a:r>
              <a:rPr lang="zh-CN" altLang="en-US" sz="2000"/>
              <a:t>、</a:t>
            </a:r>
            <a:r>
              <a:rPr lang="en-US" altLang="zh-CN" sz="2000"/>
              <a:t>right  </a:t>
            </a:r>
            <a:r>
              <a:rPr lang="zh-CN" altLang="en-US" sz="2000"/>
              <a:t>、</a:t>
            </a:r>
            <a:r>
              <a:rPr lang="en-US" altLang="zh-CN" sz="2000"/>
              <a:t>parent  </a:t>
            </a:r>
            <a:r>
              <a:rPr lang="zh-CN" altLang="en-US" sz="2000"/>
              <a:t>、</a:t>
            </a:r>
            <a:r>
              <a:rPr lang="en-US" altLang="zh-CN" sz="2000"/>
              <a:t>child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  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＊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每个结点的child指针只会有一个，指向它其中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</a:rPr>
              <a:t>任意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</a:rPr>
              <a:t>一个孩子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degree</a:t>
            </a:r>
            <a:r>
              <a:rPr lang="zh-CN" altLang="en-US" sz="2000"/>
              <a:t>：孩子个数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mark</a:t>
            </a:r>
            <a:r>
              <a:rPr lang="zh-CN" altLang="en-US" sz="2000"/>
              <a:t>：是否有孩子被删除过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＊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结点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成为其他节点的孩子结点后，设值为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false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，若之后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x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的孩子减少了，则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mark</a:t>
            </a:r>
            <a:r>
              <a:rPr lang="zh-CN" altLang="en-US">
                <a:solidFill>
                  <a:schemeClr val="accent1">
                    <a:lumMod val="75000"/>
                  </a:schemeClr>
                </a:solidFill>
                <a:sym typeface="+mn-ea"/>
              </a:rPr>
              <a:t>变为</a:t>
            </a:r>
            <a:r>
              <a:rPr lang="en-US" altLang="zh-CN">
                <a:solidFill>
                  <a:schemeClr val="accent1">
                    <a:lumMod val="75000"/>
                  </a:schemeClr>
                </a:solidFill>
                <a:sym typeface="+mn-ea"/>
              </a:rPr>
              <a:t>true</a:t>
            </a:r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  <a:p>
            <a:endParaRPr lang="zh-CN" alt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45410" y="748030"/>
            <a:ext cx="589915" cy="54610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669925" y="1130300"/>
            <a:ext cx="10850880" cy="4518025"/>
          </a:xfrm>
        </p:spPr>
        <p:txBody>
          <a:bodyPr>
            <a:noAutofit/>
          </a:bodyPr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b="1"/>
              <a:t>摊还分析</a:t>
            </a:r>
            <a:r>
              <a:rPr lang="zh-CN" altLang="en-US"/>
              <a:t>：</a:t>
            </a:r>
            <a:endParaRPr lang="zh-CN" altLang="en-US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/>
              <a:t>通过计算操作序列的平均时间来评价操作的代价。它不涉及概率，保证最坏情况下每个操作的平均性能。</a:t>
            </a:r>
            <a:endParaRPr lang="zh-CN" altLang="en-US"/>
          </a:p>
          <a:p>
            <a:pPr marL="0" indent="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 b="1"/>
              <a:t>势能法：</a:t>
            </a:r>
            <a:endParaRPr lang="zh-CN" altLang="en-US"/>
          </a:p>
          <a:p>
            <a:pPr marL="0" indent="45720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/>
              <a:t>势函数</a:t>
            </a:r>
            <a:r>
              <a:rPr lang="en-US" altLang="zh-CN"/>
              <a:t>φ</a:t>
            </a:r>
            <a:r>
              <a:rPr lang="zh-CN" altLang="en-US"/>
              <a:t>将每个数据结构</a:t>
            </a:r>
            <a:r>
              <a:rPr lang="en-US" altLang="zh-CN"/>
              <a:t>D</a:t>
            </a:r>
            <a:r>
              <a:rPr lang="zh-CN" altLang="en-US"/>
              <a:t>映射到一个实数</a:t>
            </a:r>
            <a:r>
              <a:rPr lang="en-US" altLang="zh-CN"/>
              <a:t>φ(D)</a:t>
            </a:r>
            <a:endParaRPr lang="en-US" altLang="zh-CN"/>
          </a:p>
          <a:p>
            <a:pPr marL="0" indent="45720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/>
              <a:t>斐波那契堆用到的势函数：</a:t>
            </a:r>
            <a:endParaRPr lang="en-US" altLang="zh-CN"/>
          </a:p>
          <a:p>
            <a:pPr marL="0" indent="45720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zh-CN" altLang="en-US"/>
              <a:t>摊还代价</a:t>
            </a:r>
            <a:endParaRPr lang="en-US" altLang="zh-CN"/>
          </a:p>
          <a:p>
            <a:pPr marL="0" indent="45720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/>
              <a:t>                  </a:t>
            </a:r>
            <a:r>
              <a:rPr lang="en-US" altLang="zh-CN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zh-CN" altLang="en-US">
                <a:solidFill>
                  <a:schemeClr val="tx1"/>
                </a:solidFill>
              </a:rPr>
              <a:t>实际代价</a:t>
            </a:r>
            <a:r>
              <a:rPr lang="en-US" altLang="zh-CN"/>
              <a:t>       </a:t>
            </a:r>
            <a:r>
              <a:rPr lang="zh-CN" altLang="en-US"/>
              <a:t>操作前后势能变化</a:t>
            </a:r>
            <a:endParaRPr lang="en-US" altLang="zh-CN"/>
          </a:p>
          <a:p>
            <a:pPr marL="0" indent="457200" fontAlgn="auto">
              <a:lnSpc>
                <a:spcPct val="200000"/>
              </a:lnSpc>
              <a:spcBef>
                <a:spcPts val="0"/>
              </a:spcBef>
              <a:buNone/>
            </a:pPr>
            <a:r>
              <a:rPr lang="en-US" altLang="zh-CN"/>
              <a:t>n</a:t>
            </a:r>
            <a:r>
              <a:rPr lang="zh-CN" altLang="en-US"/>
              <a:t>次操作摊还代价为每次的摊还求和</a:t>
            </a:r>
            <a:endParaRPr lang="zh-CN" altLang="en-US"/>
          </a:p>
        </p:txBody>
      </p:sp>
      <p:sp>
        <p:nvSpPr>
          <p:cNvPr id="148" name="矩形 147"/>
          <p:cNvSpPr/>
          <p:nvPr/>
        </p:nvSpPr>
        <p:spPr>
          <a:xfrm>
            <a:off x="0" y="0"/>
            <a:ext cx="3424555" cy="79121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dirty="0"/>
              <a:t>代价分析</a:t>
            </a:r>
            <a:endParaRPr lang="zh-CN" altLang="en-US" sz="4000" dirty="0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878898" y="3601085"/>
          <a:ext cx="2752725" cy="37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498600" imgH="203200" progId="Equation.KSEE3">
                  <p:embed/>
                </p:oleObj>
              </mc:Choice>
              <mc:Fallback>
                <p:oleObj name="" r:id="rId1" imgW="1498600" imgH="2032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78898" y="3601085"/>
                        <a:ext cx="2752725" cy="372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51405" y="4052570"/>
          <a:ext cx="297053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" r:id="rId3" imgW="1485900" imgH="228600" progId="Equation.KSEE3">
                  <p:embed/>
                </p:oleObj>
              </mc:Choice>
              <mc:Fallback>
                <p:oleObj name="" r:id="rId3" imgW="1485900" imgH="228600" progId="Equation.KSEE3">
                  <p:embed/>
                  <p:pic>
                    <p:nvPicPr>
                      <p:cNvPr id="0" name="图片 102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51405" y="4052570"/>
                        <a:ext cx="297053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连接符 7"/>
          <p:cNvCxnSpPr/>
          <p:nvPr/>
        </p:nvCxnSpPr>
        <p:spPr>
          <a:xfrm>
            <a:off x="2852420" y="4491990"/>
            <a:ext cx="305435" cy="762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424555" y="4509770"/>
            <a:ext cx="1944370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4485" y="3551555"/>
            <a:ext cx="6213475" cy="600710"/>
          </a:xfrm>
        </p:spPr>
        <p:txBody>
          <a:bodyPr/>
          <a:p>
            <a:r>
              <a:rPr lang="zh-CN" altLang="en-US" sz="1600" b="0"/>
              <a:t>例：在图</a:t>
            </a:r>
            <a:r>
              <a:rPr lang="en-US" altLang="zh-CN" sz="1600" b="0"/>
              <a:t>a</a:t>
            </a:r>
            <a:r>
              <a:rPr lang="zh-CN" altLang="en-US" sz="1600" b="0"/>
              <a:t>中插入一个结点</a:t>
            </a:r>
            <a:r>
              <a:rPr lang="en-US" altLang="zh-CN" sz="1600" b="0"/>
              <a:t> </a:t>
            </a:r>
            <a:r>
              <a:rPr lang="en-US" altLang="zh-CN" sz="1600" b="0" u="sng"/>
              <a:t>21</a:t>
            </a:r>
            <a:r>
              <a:rPr lang="en-US" altLang="zh-CN" sz="1800" b="0"/>
              <a:t> </a:t>
            </a:r>
            <a:endParaRPr lang="en-US" altLang="zh-CN" sz="1800" b="0"/>
          </a:p>
        </p:txBody>
      </p:sp>
      <p:sp>
        <p:nvSpPr>
          <p:cNvPr id="148" name="矩形 147"/>
          <p:cNvSpPr/>
          <p:nvPr/>
        </p:nvSpPr>
        <p:spPr>
          <a:xfrm>
            <a:off x="22225" y="0"/>
            <a:ext cx="3194685" cy="76771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dirty="0"/>
              <a:t>插入结点</a:t>
            </a:r>
            <a:endParaRPr lang="zh-CN" altLang="en-US" sz="4000" dirty="0"/>
          </a:p>
        </p:txBody>
      </p:sp>
      <p:grpSp>
        <p:nvGrpSpPr>
          <p:cNvPr id="150" name="组合 149"/>
          <p:cNvGrpSpPr/>
          <p:nvPr/>
        </p:nvGrpSpPr>
        <p:grpSpPr>
          <a:xfrm>
            <a:off x="514350" y="4089400"/>
            <a:ext cx="4253138" cy="2352408"/>
            <a:chOff x="833" y="2364"/>
            <a:chExt cx="7829" cy="4314"/>
          </a:xfrm>
        </p:grpSpPr>
        <p:grpSp>
          <p:nvGrpSpPr>
            <p:cNvPr id="88" name="组合 87"/>
            <p:cNvGrpSpPr/>
            <p:nvPr/>
          </p:nvGrpSpPr>
          <p:grpSpPr>
            <a:xfrm>
              <a:off x="833" y="2364"/>
              <a:ext cx="7829" cy="3319"/>
              <a:chOff x="1492" y="2108"/>
              <a:chExt cx="7829" cy="3319"/>
            </a:xfrm>
          </p:grpSpPr>
          <p:grpSp>
            <p:nvGrpSpPr>
              <p:cNvPr id="20" name="组合 19"/>
              <p:cNvGrpSpPr/>
              <p:nvPr/>
            </p:nvGrpSpPr>
            <p:grpSpPr>
              <a:xfrm>
                <a:off x="2593" y="3077"/>
                <a:ext cx="1101" cy="650"/>
                <a:chOff x="1636" y="3234"/>
                <a:chExt cx="1507" cy="927"/>
              </a:xfrm>
            </p:grpSpPr>
            <p:sp>
              <p:nvSpPr>
                <p:cNvPr id="21" name="椭圆 20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文本框 21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7</a:t>
                  </a:r>
                  <a:endParaRPr lang="en-US" altLang="zh-CN" sz="2000"/>
                </a:p>
              </p:txBody>
            </p:sp>
          </p:grpSp>
          <p:grpSp>
            <p:nvGrpSpPr>
              <p:cNvPr id="33" name="组合 32"/>
              <p:cNvGrpSpPr/>
              <p:nvPr/>
            </p:nvGrpSpPr>
            <p:grpSpPr>
              <a:xfrm>
                <a:off x="1492" y="3077"/>
                <a:ext cx="1101" cy="650"/>
                <a:chOff x="1636" y="3234"/>
                <a:chExt cx="1507" cy="927"/>
              </a:xfrm>
            </p:grpSpPr>
            <p:sp>
              <p:nvSpPr>
                <p:cNvPr id="34" name="椭圆 33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文本框 34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23</a:t>
                  </a:r>
                  <a:endParaRPr lang="en-US" altLang="zh-CN" sz="2000"/>
                </a:p>
              </p:txBody>
            </p:sp>
          </p:grpSp>
          <p:grpSp>
            <p:nvGrpSpPr>
              <p:cNvPr id="36" name="组合 35"/>
              <p:cNvGrpSpPr/>
              <p:nvPr/>
            </p:nvGrpSpPr>
            <p:grpSpPr>
              <a:xfrm>
                <a:off x="4402" y="3077"/>
                <a:ext cx="1101" cy="650"/>
                <a:chOff x="1636" y="3234"/>
                <a:chExt cx="1507" cy="927"/>
              </a:xfrm>
            </p:grpSpPr>
            <p:sp>
              <p:nvSpPr>
                <p:cNvPr id="37" name="椭圆 36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文本框 37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3</a:t>
                  </a:r>
                  <a:endParaRPr lang="en-US" altLang="zh-CN" sz="2000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6311" y="3077"/>
                <a:ext cx="1101" cy="650"/>
                <a:chOff x="1636" y="3234"/>
                <a:chExt cx="1507" cy="927"/>
              </a:xfrm>
            </p:grpSpPr>
            <p:sp>
              <p:nvSpPr>
                <p:cNvPr id="40" name="椭圆 39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文本框 40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17</a:t>
                  </a:r>
                  <a:endParaRPr lang="en-US" altLang="zh-CN" sz="2000"/>
                </a:p>
              </p:txBody>
            </p:sp>
          </p:grpSp>
          <p:grpSp>
            <p:nvGrpSpPr>
              <p:cNvPr id="42" name="组合 41"/>
              <p:cNvGrpSpPr/>
              <p:nvPr/>
            </p:nvGrpSpPr>
            <p:grpSpPr>
              <a:xfrm>
                <a:off x="7691" y="3077"/>
                <a:ext cx="1101" cy="650"/>
                <a:chOff x="1636" y="3234"/>
                <a:chExt cx="1507" cy="927"/>
              </a:xfrm>
            </p:grpSpPr>
            <p:sp>
              <p:nvSpPr>
                <p:cNvPr id="43" name="椭圆 42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文本框 43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24</a:t>
                  </a:r>
                  <a:endParaRPr lang="en-US" altLang="zh-CN" sz="2000"/>
                </a:p>
              </p:txBody>
            </p:sp>
          </p:grpSp>
          <p:cxnSp>
            <p:nvCxnSpPr>
              <p:cNvPr id="46" name="直接连接符 45"/>
              <p:cNvCxnSpPr/>
              <p:nvPr/>
            </p:nvCxnSpPr>
            <p:spPr>
              <a:xfrm flipV="1">
                <a:off x="2380" y="3366"/>
                <a:ext cx="429" cy="3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/>
              <p:cNvCxnSpPr/>
              <p:nvPr/>
            </p:nvCxnSpPr>
            <p:spPr>
              <a:xfrm>
                <a:off x="3492" y="3366"/>
                <a:ext cx="1094" cy="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/>
              <p:cNvCxnSpPr/>
              <p:nvPr/>
            </p:nvCxnSpPr>
            <p:spPr>
              <a:xfrm>
                <a:off x="5290" y="3373"/>
                <a:ext cx="1246" cy="2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/>
              <p:cNvCxnSpPr/>
              <p:nvPr/>
            </p:nvCxnSpPr>
            <p:spPr>
              <a:xfrm>
                <a:off x="7199" y="3372"/>
                <a:ext cx="718" cy="1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grpSp>
            <p:nvGrpSpPr>
              <p:cNvPr id="50" name="组合 49"/>
              <p:cNvGrpSpPr/>
              <p:nvPr/>
            </p:nvGrpSpPr>
            <p:grpSpPr>
              <a:xfrm>
                <a:off x="3487" y="3927"/>
                <a:ext cx="1101" cy="650"/>
                <a:chOff x="1636" y="3234"/>
                <a:chExt cx="1507" cy="927"/>
              </a:xfrm>
            </p:grpSpPr>
            <p:sp>
              <p:nvSpPr>
                <p:cNvPr id="51" name="椭圆 50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文本框 51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18</a:t>
                  </a:r>
                  <a:endParaRPr lang="en-US" altLang="zh-CN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53" name="组合 52"/>
              <p:cNvGrpSpPr/>
              <p:nvPr/>
            </p:nvGrpSpPr>
            <p:grpSpPr>
              <a:xfrm>
                <a:off x="4402" y="3927"/>
                <a:ext cx="1101" cy="650"/>
                <a:chOff x="1636" y="3234"/>
                <a:chExt cx="1507" cy="927"/>
              </a:xfrm>
            </p:grpSpPr>
            <p:sp>
              <p:nvSpPr>
                <p:cNvPr id="54" name="椭圆 53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文本框 54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52</a:t>
                  </a:r>
                  <a:endParaRPr lang="en-US" altLang="zh-CN" sz="2000"/>
                </a:p>
              </p:txBody>
            </p:sp>
          </p:grpSp>
          <p:grpSp>
            <p:nvGrpSpPr>
              <p:cNvPr id="61" name="组合 60"/>
              <p:cNvGrpSpPr/>
              <p:nvPr/>
            </p:nvGrpSpPr>
            <p:grpSpPr>
              <a:xfrm>
                <a:off x="5290" y="3927"/>
                <a:ext cx="1100" cy="650"/>
                <a:chOff x="5290" y="3927"/>
                <a:chExt cx="1100" cy="650"/>
              </a:xfrm>
            </p:grpSpPr>
            <p:sp>
              <p:nvSpPr>
                <p:cNvPr id="57" name="椭圆 56"/>
                <p:cNvSpPr/>
                <p:nvPr/>
              </p:nvSpPr>
              <p:spPr>
                <a:xfrm>
                  <a:off x="5504" y="3927"/>
                  <a:ext cx="674" cy="6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8" name="文本框 57"/>
                <p:cNvSpPr txBox="1"/>
                <p:nvPr/>
              </p:nvSpPr>
              <p:spPr>
                <a:xfrm>
                  <a:off x="5290" y="3927"/>
                  <a:ext cx="1101" cy="4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38</a:t>
                  </a:r>
                  <a:endParaRPr lang="en-US" altLang="zh-CN" sz="2000"/>
                </a:p>
              </p:txBody>
            </p:sp>
          </p:grpSp>
          <p:grpSp>
            <p:nvGrpSpPr>
              <p:cNvPr id="65" name="组合 64"/>
              <p:cNvGrpSpPr/>
              <p:nvPr/>
            </p:nvGrpSpPr>
            <p:grpSpPr>
              <a:xfrm>
                <a:off x="6311" y="3927"/>
                <a:ext cx="1100" cy="650"/>
                <a:chOff x="6311" y="3927"/>
                <a:chExt cx="1100" cy="650"/>
              </a:xfrm>
            </p:grpSpPr>
            <p:sp>
              <p:nvSpPr>
                <p:cNvPr id="63" name="椭圆 62"/>
                <p:cNvSpPr/>
                <p:nvPr/>
              </p:nvSpPr>
              <p:spPr>
                <a:xfrm>
                  <a:off x="6525" y="3927"/>
                  <a:ext cx="674" cy="65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文本框 63"/>
                <p:cNvSpPr txBox="1"/>
                <p:nvPr/>
              </p:nvSpPr>
              <p:spPr>
                <a:xfrm>
                  <a:off x="6311" y="3927"/>
                  <a:ext cx="1101" cy="4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30</a:t>
                  </a:r>
                  <a:endParaRPr lang="en-US" altLang="zh-CN" sz="2000"/>
                </a:p>
              </p:txBody>
            </p:sp>
          </p:grpSp>
          <p:grpSp>
            <p:nvGrpSpPr>
              <p:cNvPr id="66" name="组合 65"/>
              <p:cNvGrpSpPr/>
              <p:nvPr/>
            </p:nvGrpSpPr>
            <p:grpSpPr>
              <a:xfrm>
                <a:off x="7222" y="3927"/>
                <a:ext cx="1101" cy="650"/>
                <a:chOff x="1636" y="3234"/>
                <a:chExt cx="1507" cy="927"/>
              </a:xfrm>
            </p:grpSpPr>
            <p:sp>
              <p:nvSpPr>
                <p:cNvPr id="67" name="椭圆 66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文本框 67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26</a:t>
                  </a:r>
                  <a:endParaRPr lang="en-US" altLang="zh-CN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69" name="组合 68"/>
              <p:cNvGrpSpPr/>
              <p:nvPr/>
            </p:nvGrpSpPr>
            <p:grpSpPr>
              <a:xfrm>
                <a:off x="8220" y="3927"/>
                <a:ext cx="1101" cy="650"/>
                <a:chOff x="1636" y="3234"/>
                <a:chExt cx="1507" cy="927"/>
              </a:xfrm>
            </p:grpSpPr>
            <p:sp>
              <p:nvSpPr>
                <p:cNvPr id="70" name="椭圆 69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文本框 70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46</a:t>
                  </a:r>
                  <a:endParaRPr lang="en-US" altLang="zh-CN" sz="2000"/>
                </a:p>
              </p:txBody>
            </p:sp>
          </p:grpSp>
          <p:grpSp>
            <p:nvGrpSpPr>
              <p:cNvPr id="72" name="组合 71"/>
              <p:cNvGrpSpPr/>
              <p:nvPr/>
            </p:nvGrpSpPr>
            <p:grpSpPr>
              <a:xfrm>
                <a:off x="3481" y="4777"/>
                <a:ext cx="1101" cy="650"/>
                <a:chOff x="1636" y="3234"/>
                <a:chExt cx="1507" cy="927"/>
              </a:xfrm>
            </p:grpSpPr>
            <p:sp>
              <p:nvSpPr>
                <p:cNvPr id="73" name="椭圆 72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文本框 73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>
                      <a:solidFill>
                        <a:schemeClr val="bg1"/>
                      </a:solidFill>
                    </a:rPr>
                    <a:t>39</a:t>
                  </a:r>
                  <a:endParaRPr lang="en-US" altLang="zh-CN" sz="200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75" name="组合 74"/>
              <p:cNvGrpSpPr/>
              <p:nvPr/>
            </p:nvGrpSpPr>
            <p:grpSpPr>
              <a:xfrm>
                <a:off x="7222" y="4777"/>
                <a:ext cx="1101" cy="650"/>
                <a:chOff x="1636" y="3234"/>
                <a:chExt cx="1507" cy="927"/>
              </a:xfrm>
            </p:grpSpPr>
            <p:sp>
              <p:nvSpPr>
                <p:cNvPr id="76" name="椭圆 75"/>
                <p:cNvSpPr/>
                <p:nvPr/>
              </p:nvSpPr>
              <p:spPr>
                <a:xfrm>
                  <a:off x="1929" y="3234"/>
                  <a:ext cx="922" cy="9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en-US" altLang="zh-CN" sz="16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7" name="文本框 76"/>
                <p:cNvSpPr txBox="1"/>
                <p:nvPr/>
              </p:nvSpPr>
              <p:spPr>
                <a:xfrm>
                  <a:off x="1636" y="3234"/>
                  <a:ext cx="1507" cy="6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p>
                  <a:pPr algn="ctr"/>
                  <a:r>
                    <a:rPr lang="en-US" altLang="zh-CN" sz="2000"/>
                    <a:t>35</a:t>
                  </a:r>
                  <a:endParaRPr lang="en-US" altLang="zh-CN" sz="2000"/>
                </a:p>
              </p:txBody>
            </p:sp>
          </p:grpSp>
          <p:cxnSp>
            <p:nvCxnSpPr>
              <p:cNvPr id="78" name="直接连接符 77"/>
              <p:cNvCxnSpPr>
                <a:stCxn id="52" idx="0"/>
              </p:cNvCxnSpPr>
              <p:nvPr/>
            </p:nvCxnSpPr>
            <p:spPr>
              <a:xfrm flipV="1">
                <a:off x="4038" y="3603"/>
                <a:ext cx="659" cy="324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/>
              <p:cNvCxnSpPr>
                <a:stCxn id="55" idx="0"/>
                <a:endCxn id="37" idx="4"/>
              </p:cNvCxnSpPr>
              <p:nvPr/>
            </p:nvCxnSpPr>
            <p:spPr>
              <a:xfrm flipV="1">
                <a:off x="4953" y="3727"/>
                <a:ext cx="0" cy="20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58" idx="0"/>
              </p:cNvCxnSpPr>
              <p:nvPr/>
            </p:nvCxnSpPr>
            <p:spPr>
              <a:xfrm flipH="1" flipV="1">
                <a:off x="5218" y="3619"/>
                <a:ext cx="623" cy="308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74" idx="0"/>
                <a:endCxn id="51" idx="4"/>
              </p:cNvCxnSpPr>
              <p:nvPr/>
            </p:nvCxnSpPr>
            <p:spPr>
              <a:xfrm flipV="1">
                <a:off x="4032" y="4577"/>
                <a:ext cx="6" cy="20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64" idx="0"/>
                <a:endCxn id="40" idx="4"/>
              </p:cNvCxnSpPr>
              <p:nvPr/>
            </p:nvCxnSpPr>
            <p:spPr>
              <a:xfrm flipV="1">
                <a:off x="6862" y="3727"/>
                <a:ext cx="0" cy="20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>
                <a:stCxn id="68" idx="0"/>
                <a:endCxn id="43" idx="3"/>
              </p:cNvCxnSpPr>
              <p:nvPr/>
            </p:nvCxnSpPr>
            <p:spPr>
              <a:xfrm flipV="1">
                <a:off x="7773" y="3632"/>
                <a:ext cx="231" cy="29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>
                <a:stCxn id="71" idx="0"/>
                <a:endCxn id="43" idx="5"/>
              </p:cNvCxnSpPr>
              <p:nvPr/>
            </p:nvCxnSpPr>
            <p:spPr>
              <a:xfrm flipH="1" flipV="1">
                <a:off x="8480" y="3632"/>
                <a:ext cx="291" cy="295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>
                <a:stCxn id="77" idx="0"/>
                <a:endCxn id="67" idx="4"/>
              </p:cNvCxnSpPr>
              <p:nvPr/>
            </p:nvCxnSpPr>
            <p:spPr>
              <a:xfrm flipV="1">
                <a:off x="7773" y="4577"/>
                <a:ext cx="0" cy="200"/>
              </a:xfrm>
              <a:prstGeom prst="line">
                <a:avLst/>
              </a:prstGeom>
              <a:ln w="12700" cap="flat" cmpd="sng" algn="ctr">
                <a:solidFill>
                  <a:schemeClr val="tx1"/>
                </a:solidFill>
                <a:prstDash val="dash"/>
                <a:miter lim="800000"/>
              </a:ln>
            </p:spPr>
            <p:style>
              <a:lnRef idx="0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/>
              <p:cNvCxnSpPr>
                <a:endCxn id="38" idx="0"/>
              </p:cNvCxnSpPr>
              <p:nvPr/>
            </p:nvCxnSpPr>
            <p:spPr>
              <a:xfrm>
                <a:off x="4943" y="2621"/>
                <a:ext cx="10" cy="45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4300" y="2108"/>
                <a:ext cx="1716" cy="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/>
                  <a:t>H.min</a:t>
                </a:r>
                <a:endParaRPr lang="en-US" altLang="zh-CN"/>
              </a:p>
            </p:txBody>
          </p:sp>
        </p:grpSp>
        <p:sp>
          <p:nvSpPr>
            <p:cNvPr id="149" name="文本框 148"/>
            <p:cNvSpPr txBox="1"/>
            <p:nvPr/>
          </p:nvSpPr>
          <p:spPr>
            <a:xfrm>
              <a:off x="3511" y="6003"/>
              <a:ext cx="3029" cy="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（</a:t>
              </a:r>
              <a:r>
                <a:rPr lang="en-US" altLang="zh-CN"/>
                <a:t>a</a:t>
              </a:r>
              <a:r>
                <a:rPr lang="zh-CN" altLang="en-US"/>
                <a:t>）势</a:t>
              </a:r>
              <a:r>
                <a:rPr lang="en-US" altLang="zh-CN"/>
                <a:t>11</a:t>
              </a:r>
              <a:endParaRPr lang="en-US" altLang="zh-CN"/>
            </a:p>
          </p:txBody>
        </p:sp>
      </p:grpSp>
      <p:grpSp>
        <p:nvGrpSpPr>
          <p:cNvPr id="90" name="组合 89"/>
          <p:cNvGrpSpPr/>
          <p:nvPr/>
        </p:nvGrpSpPr>
        <p:grpSpPr>
          <a:xfrm rot="0">
            <a:off x="6803390" y="4531360"/>
            <a:ext cx="598170" cy="354330"/>
            <a:chOff x="1636" y="3234"/>
            <a:chExt cx="1507" cy="927"/>
          </a:xfrm>
        </p:grpSpPr>
        <p:sp>
          <p:nvSpPr>
            <p:cNvPr id="91" name="椭圆 90"/>
            <p:cNvSpPr/>
            <p:nvPr/>
          </p:nvSpPr>
          <p:spPr>
            <a:xfrm>
              <a:off x="1929" y="3234"/>
              <a:ext cx="922" cy="9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92" name="文本框 91"/>
            <p:cNvSpPr txBox="1"/>
            <p:nvPr/>
          </p:nvSpPr>
          <p:spPr>
            <a:xfrm>
              <a:off x="1636" y="3234"/>
              <a:ext cx="1507" cy="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21</a:t>
              </a:r>
              <a:endParaRPr lang="en-US" altLang="zh-CN" sz="2000"/>
            </a:p>
          </p:txBody>
        </p:sp>
      </p:grpSp>
      <p:grpSp>
        <p:nvGrpSpPr>
          <p:cNvPr id="93" name="组合 92"/>
          <p:cNvGrpSpPr/>
          <p:nvPr/>
        </p:nvGrpSpPr>
        <p:grpSpPr>
          <a:xfrm rot="0">
            <a:off x="6205220" y="4531360"/>
            <a:ext cx="598170" cy="354330"/>
            <a:chOff x="1636" y="3234"/>
            <a:chExt cx="1507" cy="927"/>
          </a:xfrm>
        </p:grpSpPr>
        <p:sp>
          <p:nvSpPr>
            <p:cNvPr id="94" name="椭圆 93"/>
            <p:cNvSpPr/>
            <p:nvPr/>
          </p:nvSpPr>
          <p:spPr>
            <a:xfrm>
              <a:off x="1929" y="3234"/>
              <a:ext cx="922" cy="9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95" name="文本框 94"/>
            <p:cNvSpPr txBox="1"/>
            <p:nvPr/>
          </p:nvSpPr>
          <p:spPr>
            <a:xfrm>
              <a:off x="1636" y="3234"/>
              <a:ext cx="1507" cy="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7</a:t>
              </a:r>
              <a:endParaRPr lang="en-US" altLang="zh-CN" sz="2000"/>
            </a:p>
          </p:txBody>
        </p:sp>
      </p:grpSp>
      <p:grpSp>
        <p:nvGrpSpPr>
          <p:cNvPr id="96" name="组合 95"/>
          <p:cNvGrpSpPr/>
          <p:nvPr/>
        </p:nvGrpSpPr>
        <p:grpSpPr>
          <a:xfrm rot="0">
            <a:off x="7786370" y="4531360"/>
            <a:ext cx="598170" cy="354330"/>
            <a:chOff x="1636" y="3234"/>
            <a:chExt cx="1507" cy="927"/>
          </a:xfrm>
        </p:grpSpPr>
        <p:sp>
          <p:nvSpPr>
            <p:cNvPr id="97" name="椭圆 96"/>
            <p:cNvSpPr/>
            <p:nvPr/>
          </p:nvSpPr>
          <p:spPr>
            <a:xfrm>
              <a:off x="1929" y="3234"/>
              <a:ext cx="922" cy="9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98" name="文本框 97"/>
            <p:cNvSpPr txBox="1"/>
            <p:nvPr/>
          </p:nvSpPr>
          <p:spPr>
            <a:xfrm>
              <a:off x="1636" y="3234"/>
              <a:ext cx="1507" cy="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3</a:t>
              </a:r>
              <a:endParaRPr lang="en-US" altLang="zh-CN" sz="2000"/>
            </a:p>
          </p:txBody>
        </p:sp>
      </p:grpSp>
      <p:grpSp>
        <p:nvGrpSpPr>
          <p:cNvPr id="99" name="组合 98"/>
          <p:cNvGrpSpPr/>
          <p:nvPr/>
        </p:nvGrpSpPr>
        <p:grpSpPr>
          <a:xfrm rot="0">
            <a:off x="8823325" y="4531360"/>
            <a:ext cx="598170" cy="354330"/>
            <a:chOff x="1636" y="3234"/>
            <a:chExt cx="1507" cy="927"/>
          </a:xfrm>
        </p:grpSpPr>
        <p:sp>
          <p:nvSpPr>
            <p:cNvPr id="100" name="椭圆 99"/>
            <p:cNvSpPr/>
            <p:nvPr/>
          </p:nvSpPr>
          <p:spPr>
            <a:xfrm>
              <a:off x="1929" y="3234"/>
              <a:ext cx="922" cy="9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01" name="文本框 100"/>
            <p:cNvSpPr txBox="1"/>
            <p:nvPr/>
          </p:nvSpPr>
          <p:spPr>
            <a:xfrm>
              <a:off x="1636" y="3234"/>
              <a:ext cx="1507" cy="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17</a:t>
              </a:r>
              <a:endParaRPr lang="en-US" altLang="zh-CN" sz="2000"/>
            </a:p>
          </p:txBody>
        </p:sp>
      </p:grpSp>
      <p:grpSp>
        <p:nvGrpSpPr>
          <p:cNvPr id="102" name="组合 101"/>
          <p:cNvGrpSpPr/>
          <p:nvPr/>
        </p:nvGrpSpPr>
        <p:grpSpPr>
          <a:xfrm rot="0">
            <a:off x="9573260" y="4531360"/>
            <a:ext cx="598170" cy="354330"/>
            <a:chOff x="1636" y="3234"/>
            <a:chExt cx="1507" cy="927"/>
          </a:xfrm>
        </p:grpSpPr>
        <p:sp>
          <p:nvSpPr>
            <p:cNvPr id="103" name="椭圆 102"/>
            <p:cNvSpPr/>
            <p:nvPr/>
          </p:nvSpPr>
          <p:spPr>
            <a:xfrm>
              <a:off x="1929" y="3234"/>
              <a:ext cx="922" cy="9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04" name="文本框 103"/>
            <p:cNvSpPr txBox="1"/>
            <p:nvPr/>
          </p:nvSpPr>
          <p:spPr>
            <a:xfrm>
              <a:off x="1636" y="3234"/>
              <a:ext cx="1507" cy="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24</a:t>
              </a:r>
              <a:endParaRPr lang="en-US" altLang="zh-CN" sz="2000"/>
            </a:p>
          </p:txBody>
        </p:sp>
      </p:grpSp>
      <p:cxnSp>
        <p:nvCxnSpPr>
          <p:cNvPr id="105" name="直接连接符 104"/>
          <p:cNvCxnSpPr/>
          <p:nvPr/>
        </p:nvCxnSpPr>
        <p:spPr>
          <a:xfrm flipV="1">
            <a:off x="6687820" y="4688840"/>
            <a:ext cx="233045" cy="190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6" name="直接连接符 105"/>
          <p:cNvCxnSpPr/>
          <p:nvPr/>
        </p:nvCxnSpPr>
        <p:spPr>
          <a:xfrm>
            <a:off x="7291705" y="4688840"/>
            <a:ext cx="594360" cy="63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7" name="直接连接符 106"/>
          <p:cNvCxnSpPr/>
          <p:nvPr/>
        </p:nvCxnSpPr>
        <p:spPr>
          <a:xfrm>
            <a:off x="8268970" y="4692650"/>
            <a:ext cx="676910" cy="127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8" name="直接连接符 107"/>
          <p:cNvCxnSpPr/>
          <p:nvPr/>
        </p:nvCxnSpPr>
        <p:spPr>
          <a:xfrm>
            <a:off x="9305925" y="4692015"/>
            <a:ext cx="389890" cy="63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109" name="组合 108"/>
          <p:cNvGrpSpPr/>
          <p:nvPr/>
        </p:nvGrpSpPr>
        <p:grpSpPr>
          <a:xfrm rot="0">
            <a:off x="7289165" y="4994910"/>
            <a:ext cx="598170" cy="354330"/>
            <a:chOff x="1636" y="3234"/>
            <a:chExt cx="1507" cy="927"/>
          </a:xfrm>
        </p:grpSpPr>
        <p:sp>
          <p:nvSpPr>
            <p:cNvPr id="110" name="椭圆 109"/>
            <p:cNvSpPr/>
            <p:nvPr/>
          </p:nvSpPr>
          <p:spPr>
            <a:xfrm>
              <a:off x="1929" y="3234"/>
              <a:ext cx="922" cy="9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636" y="3234"/>
              <a:ext cx="1507" cy="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18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 rot="0">
            <a:off x="7786370" y="4994910"/>
            <a:ext cx="598170" cy="354330"/>
            <a:chOff x="1636" y="3234"/>
            <a:chExt cx="1507" cy="927"/>
          </a:xfrm>
        </p:grpSpPr>
        <p:sp>
          <p:nvSpPr>
            <p:cNvPr id="113" name="椭圆 112"/>
            <p:cNvSpPr/>
            <p:nvPr/>
          </p:nvSpPr>
          <p:spPr>
            <a:xfrm>
              <a:off x="1929" y="3234"/>
              <a:ext cx="922" cy="9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1636" y="3234"/>
              <a:ext cx="1507" cy="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52</a:t>
              </a:r>
              <a:endParaRPr lang="en-US" altLang="zh-CN" sz="2000"/>
            </a:p>
          </p:txBody>
        </p:sp>
      </p:grpSp>
      <p:grpSp>
        <p:nvGrpSpPr>
          <p:cNvPr id="115" name="组合 114"/>
          <p:cNvGrpSpPr/>
          <p:nvPr/>
        </p:nvGrpSpPr>
        <p:grpSpPr>
          <a:xfrm rot="0">
            <a:off x="8268970" y="4994910"/>
            <a:ext cx="597535" cy="354330"/>
            <a:chOff x="5290" y="3927"/>
            <a:chExt cx="1100" cy="650"/>
          </a:xfrm>
        </p:grpSpPr>
        <p:sp>
          <p:nvSpPr>
            <p:cNvPr id="116" name="椭圆 115"/>
            <p:cNvSpPr/>
            <p:nvPr/>
          </p:nvSpPr>
          <p:spPr>
            <a:xfrm>
              <a:off x="5504" y="3927"/>
              <a:ext cx="674" cy="6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17" name="文本框 116"/>
            <p:cNvSpPr txBox="1"/>
            <p:nvPr/>
          </p:nvSpPr>
          <p:spPr>
            <a:xfrm>
              <a:off x="5290" y="3927"/>
              <a:ext cx="1101" cy="46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38</a:t>
              </a:r>
              <a:endParaRPr lang="en-US" altLang="zh-CN" sz="2000"/>
            </a:p>
          </p:txBody>
        </p:sp>
      </p:grpSp>
      <p:grpSp>
        <p:nvGrpSpPr>
          <p:cNvPr id="118" name="组合 117"/>
          <p:cNvGrpSpPr/>
          <p:nvPr/>
        </p:nvGrpSpPr>
        <p:grpSpPr>
          <a:xfrm rot="0">
            <a:off x="8823325" y="4994910"/>
            <a:ext cx="597535" cy="354330"/>
            <a:chOff x="6311" y="3927"/>
            <a:chExt cx="1100" cy="650"/>
          </a:xfrm>
        </p:grpSpPr>
        <p:sp>
          <p:nvSpPr>
            <p:cNvPr id="119" name="椭圆 118"/>
            <p:cNvSpPr/>
            <p:nvPr/>
          </p:nvSpPr>
          <p:spPr>
            <a:xfrm>
              <a:off x="6525" y="3927"/>
              <a:ext cx="674" cy="65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20" name="文本框 119"/>
            <p:cNvSpPr txBox="1"/>
            <p:nvPr/>
          </p:nvSpPr>
          <p:spPr>
            <a:xfrm>
              <a:off x="6311" y="3927"/>
              <a:ext cx="1101" cy="468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30</a:t>
              </a:r>
              <a:endParaRPr lang="en-US" altLang="zh-CN" sz="2000"/>
            </a:p>
          </p:txBody>
        </p:sp>
      </p:grpSp>
      <p:grpSp>
        <p:nvGrpSpPr>
          <p:cNvPr id="121" name="组合 120"/>
          <p:cNvGrpSpPr/>
          <p:nvPr/>
        </p:nvGrpSpPr>
        <p:grpSpPr>
          <a:xfrm rot="0">
            <a:off x="9318625" y="4994910"/>
            <a:ext cx="598170" cy="354330"/>
            <a:chOff x="1636" y="3234"/>
            <a:chExt cx="1507" cy="927"/>
          </a:xfrm>
        </p:grpSpPr>
        <p:sp>
          <p:nvSpPr>
            <p:cNvPr id="122" name="椭圆 121"/>
            <p:cNvSpPr/>
            <p:nvPr/>
          </p:nvSpPr>
          <p:spPr>
            <a:xfrm>
              <a:off x="1929" y="3234"/>
              <a:ext cx="922" cy="9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23" name="文本框 122"/>
            <p:cNvSpPr txBox="1"/>
            <p:nvPr/>
          </p:nvSpPr>
          <p:spPr>
            <a:xfrm>
              <a:off x="1636" y="3234"/>
              <a:ext cx="1507" cy="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26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24" name="组合 123"/>
          <p:cNvGrpSpPr/>
          <p:nvPr/>
        </p:nvGrpSpPr>
        <p:grpSpPr>
          <a:xfrm rot="0">
            <a:off x="9860915" y="4994910"/>
            <a:ext cx="598170" cy="354330"/>
            <a:chOff x="1636" y="3234"/>
            <a:chExt cx="1507" cy="927"/>
          </a:xfrm>
        </p:grpSpPr>
        <p:sp>
          <p:nvSpPr>
            <p:cNvPr id="125" name="椭圆 124"/>
            <p:cNvSpPr/>
            <p:nvPr/>
          </p:nvSpPr>
          <p:spPr>
            <a:xfrm>
              <a:off x="1929" y="3234"/>
              <a:ext cx="922" cy="9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1636" y="3234"/>
              <a:ext cx="1507" cy="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46</a:t>
              </a:r>
              <a:endParaRPr lang="en-US" altLang="zh-CN" sz="2000"/>
            </a:p>
          </p:txBody>
        </p:sp>
      </p:grpSp>
      <p:grpSp>
        <p:nvGrpSpPr>
          <p:cNvPr id="127" name="组合 126"/>
          <p:cNvGrpSpPr/>
          <p:nvPr/>
        </p:nvGrpSpPr>
        <p:grpSpPr>
          <a:xfrm rot="0">
            <a:off x="7285990" y="5458460"/>
            <a:ext cx="598170" cy="354330"/>
            <a:chOff x="1636" y="3234"/>
            <a:chExt cx="1507" cy="927"/>
          </a:xfrm>
        </p:grpSpPr>
        <p:sp>
          <p:nvSpPr>
            <p:cNvPr id="128" name="椭圆 127"/>
            <p:cNvSpPr/>
            <p:nvPr/>
          </p:nvSpPr>
          <p:spPr>
            <a:xfrm>
              <a:off x="1929" y="3234"/>
              <a:ext cx="922" cy="92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29" name="文本框 128"/>
            <p:cNvSpPr txBox="1"/>
            <p:nvPr/>
          </p:nvSpPr>
          <p:spPr>
            <a:xfrm>
              <a:off x="1636" y="3234"/>
              <a:ext cx="1507" cy="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>
                  <a:solidFill>
                    <a:schemeClr val="bg1"/>
                  </a:solidFill>
                </a:rPr>
                <a:t>39</a:t>
              </a:r>
              <a:endParaRPr lang="en-US" altLang="zh-CN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 rot="0">
            <a:off x="9318625" y="5458460"/>
            <a:ext cx="598170" cy="354330"/>
            <a:chOff x="1636" y="3234"/>
            <a:chExt cx="1507" cy="927"/>
          </a:xfrm>
        </p:grpSpPr>
        <p:sp>
          <p:nvSpPr>
            <p:cNvPr id="131" name="椭圆 130"/>
            <p:cNvSpPr/>
            <p:nvPr/>
          </p:nvSpPr>
          <p:spPr>
            <a:xfrm>
              <a:off x="1929" y="3234"/>
              <a:ext cx="922" cy="9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32" name="文本框 131"/>
            <p:cNvSpPr txBox="1"/>
            <p:nvPr/>
          </p:nvSpPr>
          <p:spPr>
            <a:xfrm>
              <a:off x="1636" y="3234"/>
              <a:ext cx="1507" cy="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35</a:t>
              </a:r>
              <a:endParaRPr lang="en-US" altLang="zh-CN" sz="2000"/>
            </a:p>
          </p:txBody>
        </p:sp>
      </p:grpSp>
      <p:cxnSp>
        <p:nvCxnSpPr>
          <p:cNvPr id="133" name="直接连接符 132"/>
          <p:cNvCxnSpPr>
            <a:stCxn id="111" idx="0"/>
          </p:cNvCxnSpPr>
          <p:nvPr/>
        </p:nvCxnSpPr>
        <p:spPr>
          <a:xfrm flipV="1">
            <a:off x="7588885" y="4818380"/>
            <a:ext cx="358140" cy="17653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4" name="直接连接符 133"/>
          <p:cNvCxnSpPr>
            <a:stCxn id="114" idx="0"/>
            <a:endCxn id="97" idx="4"/>
          </p:cNvCxnSpPr>
          <p:nvPr/>
        </p:nvCxnSpPr>
        <p:spPr>
          <a:xfrm flipV="1">
            <a:off x="8085455" y="4885690"/>
            <a:ext cx="0" cy="10922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5" name="直接连接符 134"/>
          <p:cNvCxnSpPr>
            <a:stCxn id="117" idx="0"/>
          </p:cNvCxnSpPr>
          <p:nvPr/>
        </p:nvCxnSpPr>
        <p:spPr>
          <a:xfrm flipH="1" flipV="1">
            <a:off x="8229600" y="4826635"/>
            <a:ext cx="338455" cy="16764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6" name="直接连接符 135"/>
          <p:cNvCxnSpPr>
            <a:stCxn id="129" idx="0"/>
            <a:endCxn id="110" idx="4"/>
          </p:cNvCxnSpPr>
          <p:nvPr/>
        </p:nvCxnSpPr>
        <p:spPr>
          <a:xfrm flipV="1">
            <a:off x="7585075" y="5349240"/>
            <a:ext cx="3175" cy="10922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7" name="直接连接符 136"/>
          <p:cNvCxnSpPr>
            <a:stCxn id="120" idx="0"/>
            <a:endCxn id="100" idx="4"/>
          </p:cNvCxnSpPr>
          <p:nvPr/>
        </p:nvCxnSpPr>
        <p:spPr>
          <a:xfrm flipV="1">
            <a:off x="9123045" y="4885690"/>
            <a:ext cx="0" cy="10922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8" name="直接连接符 137"/>
          <p:cNvCxnSpPr>
            <a:stCxn id="123" idx="0"/>
            <a:endCxn id="103" idx="3"/>
          </p:cNvCxnSpPr>
          <p:nvPr/>
        </p:nvCxnSpPr>
        <p:spPr>
          <a:xfrm flipV="1">
            <a:off x="9617710" y="4834255"/>
            <a:ext cx="125730" cy="16065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9" name="直接连接符 138"/>
          <p:cNvCxnSpPr>
            <a:stCxn id="126" idx="0"/>
            <a:endCxn id="103" idx="5"/>
          </p:cNvCxnSpPr>
          <p:nvPr/>
        </p:nvCxnSpPr>
        <p:spPr>
          <a:xfrm flipH="1" flipV="1">
            <a:off x="10001885" y="4834255"/>
            <a:ext cx="158115" cy="16065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0" name="直接连接符 139"/>
          <p:cNvCxnSpPr>
            <a:stCxn id="132" idx="0"/>
            <a:endCxn id="122" idx="4"/>
          </p:cNvCxnSpPr>
          <p:nvPr/>
        </p:nvCxnSpPr>
        <p:spPr>
          <a:xfrm flipV="1">
            <a:off x="9617710" y="5349240"/>
            <a:ext cx="0" cy="10922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endCxn id="98" idx="0"/>
          </p:cNvCxnSpPr>
          <p:nvPr/>
        </p:nvCxnSpPr>
        <p:spPr>
          <a:xfrm>
            <a:off x="8080375" y="4283075"/>
            <a:ext cx="5715" cy="24892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2" name="文本框 141"/>
          <p:cNvSpPr txBox="1"/>
          <p:nvPr/>
        </p:nvSpPr>
        <p:spPr>
          <a:xfrm>
            <a:off x="7731125" y="4003040"/>
            <a:ext cx="932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H.min</a:t>
            </a:r>
            <a:endParaRPr lang="en-US" altLang="zh-CN"/>
          </a:p>
        </p:txBody>
      </p:sp>
      <p:grpSp>
        <p:nvGrpSpPr>
          <p:cNvPr id="143" name="组合 142"/>
          <p:cNvGrpSpPr/>
          <p:nvPr/>
        </p:nvGrpSpPr>
        <p:grpSpPr>
          <a:xfrm rot="0">
            <a:off x="5607050" y="4541520"/>
            <a:ext cx="598170" cy="354330"/>
            <a:chOff x="1636" y="3234"/>
            <a:chExt cx="1507" cy="927"/>
          </a:xfrm>
        </p:grpSpPr>
        <p:sp>
          <p:nvSpPr>
            <p:cNvPr id="144" name="椭圆 143"/>
            <p:cNvSpPr/>
            <p:nvPr/>
          </p:nvSpPr>
          <p:spPr>
            <a:xfrm>
              <a:off x="1929" y="3234"/>
              <a:ext cx="922" cy="9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45" name="文本框 144"/>
            <p:cNvSpPr txBox="1"/>
            <p:nvPr/>
          </p:nvSpPr>
          <p:spPr>
            <a:xfrm>
              <a:off x="1636" y="3234"/>
              <a:ext cx="1507" cy="66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23</a:t>
              </a:r>
              <a:endParaRPr lang="en-US" altLang="zh-CN" sz="2000"/>
            </a:p>
          </p:txBody>
        </p:sp>
      </p:grpSp>
      <p:cxnSp>
        <p:nvCxnSpPr>
          <p:cNvPr id="146" name="直接连接符 145"/>
          <p:cNvCxnSpPr/>
          <p:nvPr/>
        </p:nvCxnSpPr>
        <p:spPr>
          <a:xfrm flipV="1">
            <a:off x="6089650" y="4699000"/>
            <a:ext cx="233045" cy="1905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1" name="文本框 150"/>
          <p:cNvSpPr txBox="1"/>
          <p:nvPr/>
        </p:nvSpPr>
        <p:spPr>
          <a:xfrm>
            <a:off x="7519670" y="5951855"/>
            <a:ext cx="1915160" cy="381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（</a:t>
            </a:r>
            <a:r>
              <a:rPr lang="en-US" altLang="zh-CN"/>
              <a:t>b</a:t>
            </a:r>
            <a:r>
              <a:rPr lang="zh-CN" altLang="en-US"/>
              <a:t>）势</a:t>
            </a:r>
            <a:r>
              <a:rPr lang="en-US" altLang="zh-CN"/>
              <a:t>12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05460" y="969645"/>
            <a:ext cx="4654550" cy="2726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/>
              <a:t>插入一个结点</a:t>
            </a:r>
            <a:r>
              <a:rPr lang="en-US" altLang="zh-CN"/>
              <a:t>x</a:t>
            </a:r>
            <a:r>
              <a:rPr lang="zh-CN" altLang="en-US"/>
              <a:t>，直接将它插入到根链表中，判断它是否比</a:t>
            </a:r>
            <a:r>
              <a:rPr lang="en-US" altLang="zh-CN">
                <a:sym typeface="+mn-ea"/>
              </a:rPr>
              <a:t>H.min</a:t>
            </a:r>
            <a:r>
              <a:rPr lang="zh-CN" altLang="en-US"/>
              <a:t>小，如果比</a:t>
            </a:r>
            <a:r>
              <a:rPr lang="en-US" altLang="zh-CN"/>
              <a:t>H.min</a:t>
            </a:r>
            <a:r>
              <a:rPr lang="zh-CN" altLang="en-US"/>
              <a:t>小，则</a:t>
            </a:r>
            <a:r>
              <a:rPr lang="en-US" altLang="zh-CN"/>
              <a:t>H.min</a:t>
            </a:r>
            <a:r>
              <a:rPr lang="zh-CN" altLang="en-US"/>
              <a:t>指向</a:t>
            </a:r>
            <a:r>
              <a:rPr lang="en-US" altLang="zh-CN"/>
              <a:t>x</a:t>
            </a:r>
            <a:r>
              <a:rPr lang="zh-CN" altLang="en-US"/>
              <a:t>，否则不变。</a:t>
            </a:r>
            <a:endParaRPr lang="zh-CN" altLang="en-US"/>
          </a:p>
          <a:p>
            <a:pPr indent="0"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>
                <a:latin typeface="宋体" panose="02010600030101010101" pitchFamily="2" charset="-122"/>
                <a:ea typeface="宋体" panose="02010600030101010101" pitchFamily="2" charset="-122"/>
              </a:rPr>
              <a:t>＊</a:t>
            </a:r>
            <a:r>
              <a:rPr lang="zh-CN" altLang="en-US"/>
              <a:t>分析其势的变化，插入前后</a:t>
            </a:r>
            <a:r>
              <a:rPr lang="en-US" altLang="zh-CN"/>
              <a:t>m(H)</a:t>
            </a:r>
            <a:r>
              <a:rPr lang="zh-CN" altLang="en-US"/>
              <a:t>不变，</a:t>
            </a:r>
            <a:r>
              <a:rPr lang="en-US" altLang="zh-CN"/>
              <a:t>       t(H)+1</a:t>
            </a:r>
            <a:r>
              <a:rPr lang="zh-CN" altLang="en-US"/>
              <a:t>，则势的增加量为</a:t>
            </a:r>
            <a:r>
              <a:rPr lang="en-US" altLang="zh-CN"/>
              <a:t>1</a:t>
            </a:r>
            <a:r>
              <a:rPr lang="zh-CN" altLang="en-US"/>
              <a:t>。实际代价</a:t>
            </a:r>
            <a:r>
              <a:rPr lang="en-US" altLang="zh-CN"/>
              <a:t>O(1)</a:t>
            </a:r>
            <a:r>
              <a:rPr lang="zh-CN" altLang="en-US"/>
              <a:t>。</a:t>
            </a:r>
            <a:endParaRPr lang="zh-CN" altLang="en-US"/>
          </a:p>
          <a:p>
            <a:pPr indent="0" fontAlgn="auto">
              <a:lnSpc>
                <a:spcPct val="150000"/>
              </a:lnSpc>
            </a:pPr>
            <a:r>
              <a:rPr lang="zh-CN" altLang="en-US"/>
              <a:t>摊还代价为</a:t>
            </a:r>
            <a:r>
              <a:rPr lang="en-US" altLang="zh-CN" b="1"/>
              <a:t>O(1)+1=O(1)</a:t>
            </a:r>
            <a:endParaRPr lang="en-US" altLang="zh-CN" b="1"/>
          </a:p>
        </p:txBody>
      </p:sp>
      <p:sp>
        <p:nvSpPr>
          <p:cNvPr id="4" name="矩形 3"/>
          <p:cNvSpPr/>
          <p:nvPr/>
        </p:nvSpPr>
        <p:spPr>
          <a:xfrm>
            <a:off x="6803390" y="4457700"/>
            <a:ext cx="547370" cy="521335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4889500" y="4889500"/>
            <a:ext cx="668655" cy="396240"/>
          </a:xfrm>
          <a:prstGeom prst="rightArrow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322695" y="337820"/>
            <a:ext cx="5140960" cy="34759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>
                <a:highlight>
                  <a:srgbClr val="FFFF00"/>
                </a:highlight>
              </a:rPr>
              <a:t>伪代码</a:t>
            </a:r>
            <a:r>
              <a:rPr lang="en-US" altLang="zh-CN">
                <a:highlight>
                  <a:srgbClr val="FFFF00"/>
                </a:highlight>
              </a:rPr>
              <a:t> insert(H, x)</a:t>
            </a:r>
            <a:endParaRPr lang="en-US" altLang="zh-CN">
              <a:highlight>
                <a:srgbClr val="FFFF00"/>
              </a:highlight>
            </a:endParaRPr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1 x.degree=0;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2 x.parent=NULL;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3 x.child=NULL;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4 x.mark=FALSE;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5 if(</a:t>
            </a:r>
            <a:r>
              <a:rPr lang="zh-CN" altLang="en-US"/>
              <a:t>堆空</a:t>
            </a:r>
            <a:r>
              <a:rPr lang="en-US" altLang="zh-CN"/>
              <a:t>)  x</a:t>
            </a:r>
            <a:r>
              <a:rPr lang="zh-CN" altLang="en-US"/>
              <a:t>的</a:t>
            </a:r>
            <a:r>
              <a:rPr lang="en-US" altLang="zh-CN"/>
              <a:t>left</a:t>
            </a:r>
            <a:r>
              <a:rPr lang="zh-CN" altLang="en-US"/>
              <a:t>、</a:t>
            </a:r>
            <a:r>
              <a:rPr lang="en-US" altLang="zh-CN"/>
              <a:t>right</a:t>
            </a:r>
            <a:r>
              <a:rPr lang="zh-CN" altLang="en-US"/>
              <a:t>指向自己，</a:t>
            </a:r>
            <a:r>
              <a:rPr lang="en-US" altLang="zh-CN"/>
              <a:t>H.min=x;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6 else </a:t>
            </a:r>
            <a:r>
              <a:rPr lang="zh-CN" altLang="en-US"/>
              <a:t>将</a:t>
            </a:r>
            <a:r>
              <a:rPr lang="en-US" altLang="zh-CN"/>
              <a:t>x</a:t>
            </a:r>
            <a:r>
              <a:rPr lang="zh-CN" altLang="en-US"/>
              <a:t>插入</a:t>
            </a:r>
            <a:r>
              <a:rPr lang="en-US" altLang="zh-CN"/>
              <a:t>H</a:t>
            </a:r>
            <a:r>
              <a:rPr lang="zh-CN" altLang="en-US"/>
              <a:t>的根链表，</a:t>
            </a:r>
            <a:r>
              <a:rPr lang="en-US" altLang="zh-CN"/>
              <a:t>H.min=min{H.min, x};</a:t>
            </a:r>
            <a:endParaRPr lang="en-US" altLang="zh-CN"/>
          </a:p>
          <a:p>
            <a:pPr indent="0" fontAlgn="auto">
              <a:lnSpc>
                <a:spcPct val="150000"/>
              </a:lnSpc>
            </a:pPr>
            <a:r>
              <a:rPr lang="en-US" altLang="zh-CN"/>
              <a:t>7 H.n=H.n+1;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572135" y="867410"/>
            <a:ext cx="4608830" cy="2111375"/>
          </a:xfrm>
        </p:spPr>
        <p:txBody>
          <a:bodyPr>
            <a:normAutofit lnSpcReduction="10000"/>
          </a:bodyPr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两个斐波那契堆的合并，将</a:t>
            </a:r>
            <a:r>
              <a:rPr lang="en-US" altLang="zh-CN"/>
              <a:t>H1</a:t>
            </a:r>
            <a:r>
              <a:rPr lang="zh-CN" altLang="en-US"/>
              <a:t>和</a:t>
            </a:r>
            <a:r>
              <a:rPr lang="en-US" altLang="zh-CN"/>
              <a:t>H2</a:t>
            </a:r>
            <a:r>
              <a:rPr lang="zh-CN" altLang="en-US"/>
              <a:t>的根链表合并，再确定新链表的最小结点</a:t>
            </a:r>
            <a:endParaRPr lang="zh-CN" altLang="en-US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＊</a:t>
            </a:r>
            <a:r>
              <a:rPr lang="zh-CN" altLang="en-US"/>
              <a:t>势能变化为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φ(H)-[φ(H1)+φ(H2)]=0</a:t>
            </a:r>
            <a:r>
              <a:rPr lang="zh-CN" altLang="en-US"/>
              <a:t>，实际代价</a:t>
            </a:r>
            <a:r>
              <a:rPr lang="en-US" altLang="zh-CN"/>
              <a:t>O(1)</a:t>
            </a:r>
            <a:endParaRPr lang="en-US" altLang="zh-CN"/>
          </a:p>
          <a:p>
            <a:pPr marL="0" indent="0" fontAlgn="auto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/>
              <a:t>摊还代价=</a:t>
            </a:r>
            <a:r>
              <a:rPr lang="en-US" altLang="zh-CN" b="1"/>
              <a:t>O(1)+0=O(1)</a:t>
            </a:r>
            <a:endParaRPr lang="en-US" altLang="zh-CN" b="1"/>
          </a:p>
        </p:txBody>
      </p:sp>
      <p:sp>
        <p:nvSpPr>
          <p:cNvPr id="148" name="矩形 147"/>
          <p:cNvSpPr/>
          <p:nvPr/>
        </p:nvSpPr>
        <p:spPr>
          <a:xfrm>
            <a:off x="0" y="0"/>
            <a:ext cx="2950210" cy="78359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4000" dirty="0"/>
              <a:t>合并</a:t>
            </a:r>
            <a:r>
              <a:rPr lang="en-US" altLang="zh-CN" sz="4000" dirty="0"/>
              <a:t>fib</a:t>
            </a:r>
            <a:r>
              <a:rPr lang="zh-CN" altLang="en-US" sz="4000" dirty="0"/>
              <a:t>堆</a:t>
            </a:r>
            <a:endParaRPr lang="zh-CN" altLang="en-US" sz="4000" dirty="0"/>
          </a:p>
        </p:txBody>
      </p:sp>
      <p:grpSp>
        <p:nvGrpSpPr>
          <p:cNvPr id="175" name="组合 174"/>
          <p:cNvGrpSpPr/>
          <p:nvPr/>
        </p:nvGrpSpPr>
        <p:grpSpPr>
          <a:xfrm>
            <a:off x="4024630" y="3958590"/>
            <a:ext cx="1761490" cy="1730375"/>
            <a:chOff x="11735" y="4956"/>
            <a:chExt cx="2774" cy="2725"/>
          </a:xfrm>
        </p:grpSpPr>
        <p:grpSp>
          <p:nvGrpSpPr>
            <p:cNvPr id="15" name="组合 14"/>
            <p:cNvGrpSpPr/>
            <p:nvPr/>
          </p:nvGrpSpPr>
          <p:grpSpPr>
            <a:xfrm rot="0">
              <a:off x="12144" y="5803"/>
              <a:ext cx="865" cy="520"/>
              <a:chOff x="1636" y="3234"/>
              <a:chExt cx="1507" cy="927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17</a:t>
                </a:r>
                <a:endParaRPr lang="en-US" altLang="zh-CN" sz="2000"/>
              </a:p>
            </p:txBody>
          </p:sp>
        </p:grpSp>
        <p:grpSp>
          <p:nvGrpSpPr>
            <p:cNvPr id="18" name="组合 17"/>
            <p:cNvGrpSpPr/>
            <p:nvPr/>
          </p:nvGrpSpPr>
          <p:grpSpPr>
            <a:xfrm rot="0">
              <a:off x="13228" y="5803"/>
              <a:ext cx="865" cy="520"/>
              <a:chOff x="1636" y="3234"/>
              <a:chExt cx="1507" cy="927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24</a:t>
                </a:r>
                <a:endParaRPr lang="en-US" altLang="zh-CN" sz="2000"/>
              </a:p>
            </p:txBody>
          </p:sp>
        </p:grpSp>
        <p:cxnSp>
          <p:nvCxnSpPr>
            <p:cNvPr id="27" name="直接连接符 26"/>
            <p:cNvCxnSpPr/>
            <p:nvPr/>
          </p:nvCxnSpPr>
          <p:spPr>
            <a:xfrm>
              <a:off x="12842" y="6038"/>
              <a:ext cx="564" cy="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2" name="组合 61"/>
            <p:cNvGrpSpPr/>
            <p:nvPr/>
          </p:nvGrpSpPr>
          <p:grpSpPr>
            <a:xfrm rot="0">
              <a:off x="12144" y="6482"/>
              <a:ext cx="864" cy="520"/>
              <a:chOff x="6311" y="3927"/>
              <a:chExt cx="1100" cy="650"/>
            </a:xfrm>
          </p:grpSpPr>
          <p:sp>
            <p:nvSpPr>
              <p:cNvPr id="89" name="椭圆 88"/>
              <p:cNvSpPr/>
              <p:nvPr/>
            </p:nvSpPr>
            <p:spPr>
              <a:xfrm>
                <a:off x="6525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文本框 89"/>
              <p:cNvSpPr txBox="1"/>
              <p:nvPr/>
            </p:nvSpPr>
            <p:spPr>
              <a:xfrm>
                <a:off x="6311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30</a:t>
                </a:r>
                <a:endParaRPr lang="en-US" altLang="zh-CN" sz="2000"/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 rot="0">
              <a:off x="12860" y="6482"/>
              <a:ext cx="784" cy="520"/>
              <a:chOff x="1636" y="3234"/>
              <a:chExt cx="1366" cy="927"/>
            </a:xfrm>
          </p:grpSpPr>
          <p:sp>
            <p:nvSpPr>
              <p:cNvPr id="92" name="椭圆 9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文本框 92"/>
              <p:cNvSpPr txBox="1"/>
              <p:nvPr/>
            </p:nvSpPr>
            <p:spPr>
              <a:xfrm>
                <a:off x="1636" y="3234"/>
                <a:ext cx="1366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26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94" name="组合 93"/>
            <p:cNvGrpSpPr/>
            <p:nvPr/>
          </p:nvGrpSpPr>
          <p:grpSpPr>
            <a:xfrm rot="0">
              <a:off x="13644" y="6482"/>
              <a:ext cx="865" cy="520"/>
              <a:chOff x="1636" y="3234"/>
              <a:chExt cx="1507" cy="927"/>
            </a:xfrm>
          </p:grpSpPr>
          <p:sp>
            <p:nvSpPr>
              <p:cNvPr id="95" name="椭圆 94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文本框 95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46</a:t>
                </a:r>
                <a:endParaRPr lang="en-US" altLang="zh-CN" sz="2000"/>
              </a:p>
            </p:txBody>
          </p:sp>
        </p:grpSp>
        <p:grpSp>
          <p:nvGrpSpPr>
            <p:cNvPr id="100" name="组合 99"/>
            <p:cNvGrpSpPr/>
            <p:nvPr/>
          </p:nvGrpSpPr>
          <p:grpSpPr>
            <a:xfrm rot="0">
              <a:off x="12860" y="7161"/>
              <a:ext cx="865" cy="520"/>
              <a:chOff x="1636" y="3234"/>
              <a:chExt cx="1507" cy="927"/>
            </a:xfrm>
          </p:grpSpPr>
          <p:sp>
            <p:nvSpPr>
              <p:cNvPr id="101" name="椭圆 100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02" name="文本框 101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35</a:t>
                </a:r>
                <a:endParaRPr lang="en-US" altLang="zh-CN" sz="2000"/>
              </a:p>
            </p:txBody>
          </p:sp>
        </p:grpSp>
        <p:cxnSp>
          <p:nvCxnSpPr>
            <p:cNvPr id="107" name="直接连接符 106"/>
            <p:cNvCxnSpPr>
              <a:stCxn id="90" idx="0"/>
              <a:endCxn id="16" idx="4"/>
            </p:cNvCxnSpPr>
            <p:nvPr/>
          </p:nvCxnSpPr>
          <p:spPr>
            <a:xfrm flipV="1">
              <a:off x="12577" y="6322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93" idx="0"/>
              <a:endCxn id="19" idx="3"/>
            </p:cNvCxnSpPr>
            <p:nvPr/>
          </p:nvCxnSpPr>
          <p:spPr>
            <a:xfrm flipV="1">
              <a:off x="13209" y="6247"/>
              <a:ext cx="264" cy="235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>
              <a:stCxn id="96" idx="0"/>
              <a:endCxn id="19" idx="5"/>
            </p:cNvCxnSpPr>
            <p:nvPr/>
          </p:nvCxnSpPr>
          <p:spPr>
            <a:xfrm flipH="1" flipV="1">
              <a:off x="13848" y="6246"/>
              <a:ext cx="229" cy="23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>
              <a:stCxn id="102" idx="0"/>
              <a:endCxn id="92" idx="4"/>
            </p:cNvCxnSpPr>
            <p:nvPr/>
          </p:nvCxnSpPr>
          <p:spPr>
            <a:xfrm flipV="1">
              <a:off x="13293" y="7002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>
              <a:off x="12522" y="5438"/>
              <a:ext cx="8" cy="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12" name="文本框 111"/>
            <p:cNvSpPr txBox="1"/>
            <p:nvPr/>
          </p:nvSpPr>
          <p:spPr>
            <a:xfrm>
              <a:off x="11735" y="4956"/>
              <a:ext cx="147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</a:t>
              </a:r>
              <a:r>
                <a:rPr lang="en-US" altLang="zh-CN" baseline="-25000"/>
                <a:t>2</a:t>
              </a:r>
              <a:r>
                <a:rPr lang="en-US" altLang="zh-CN"/>
                <a:t>.min</a:t>
              </a:r>
              <a:endParaRPr lang="en-US" altLang="zh-CN"/>
            </a:p>
          </p:txBody>
        </p:sp>
      </p:grpSp>
      <p:sp>
        <p:nvSpPr>
          <p:cNvPr id="113" name="文本框 112"/>
          <p:cNvSpPr txBox="1"/>
          <p:nvPr/>
        </p:nvSpPr>
        <p:spPr>
          <a:xfrm>
            <a:off x="4634230" y="5911215"/>
            <a:ext cx="54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</a:t>
            </a:r>
            <a:r>
              <a:rPr lang="en-US" altLang="zh-CN"/>
              <a:t>b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669925" y="3241675"/>
            <a:ext cx="346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如下图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合并成</a:t>
            </a:r>
            <a:r>
              <a:rPr lang="en-US" altLang="zh-CN"/>
              <a:t>c</a:t>
            </a:r>
            <a:endParaRPr lang="en-US" altLang="zh-CN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014345" y="4657090"/>
            <a:ext cx="1303020" cy="8890"/>
          </a:xfrm>
          <a:prstGeom prst="line">
            <a:avLst/>
          </a:prstGeom>
          <a:ln w="38100" cap="flat" cmpd="sng" algn="ctr">
            <a:solidFill>
              <a:srgbClr val="FF0000"/>
            </a:solidFill>
            <a:prstDash val="dash"/>
            <a:miter lim="800000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59405" y="3609975"/>
            <a:ext cx="2982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合并后的</a:t>
            </a:r>
            <a:r>
              <a:rPr lang="en-US" altLang="zh-CN">
                <a:solidFill>
                  <a:srgbClr val="FF0000"/>
                </a:solidFill>
              </a:rPr>
              <a:t>H.min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>
                <a:solidFill>
                  <a:srgbClr val="FF0000"/>
                </a:solidFill>
              </a:rPr>
              <a:t>3&lt;17</a:t>
            </a:r>
            <a:r>
              <a:rPr lang="zh-CN" altLang="en-US">
                <a:solidFill>
                  <a:srgbClr val="FF0000"/>
                </a:solidFill>
              </a:rPr>
              <a:t>）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右箭头 6"/>
          <p:cNvSpPr/>
          <p:nvPr/>
        </p:nvSpPr>
        <p:spPr>
          <a:xfrm>
            <a:off x="5751830" y="4586605"/>
            <a:ext cx="977265" cy="273050"/>
          </a:xfrm>
          <a:prstGeom prst="rightArrow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H="1">
            <a:off x="2855595" y="4005580"/>
            <a:ext cx="765810" cy="546100"/>
          </a:xfrm>
          <a:prstGeom prst="straightConnector1">
            <a:avLst/>
          </a:prstGeom>
          <a:ln w="12700" cap="flat" cmpd="sng" algn="ctr">
            <a:solidFill>
              <a:srgbClr val="FF0000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131560" y="379730"/>
            <a:ext cx="5501640" cy="32302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>
                <a:highlight>
                  <a:srgbClr val="FFFF00"/>
                </a:highlight>
              </a:rPr>
              <a:t>伪代码</a:t>
            </a:r>
            <a:r>
              <a:rPr lang="en-US" altLang="zh-CN" sz="2000">
                <a:highlight>
                  <a:srgbClr val="FFFF00"/>
                </a:highlight>
              </a:rPr>
              <a:t> union_fibheap(H1, H2)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1 H=make_fibheap();  //</a:t>
            </a:r>
            <a:r>
              <a:rPr lang="zh-CN" altLang="en-US" sz="2000"/>
              <a:t>创建一个空</a:t>
            </a:r>
            <a:r>
              <a:rPr lang="en-US" altLang="zh-CN" sz="2000"/>
              <a:t>fib</a:t>
            </a:r>
            <a:r>
              <a:rPr lang="zh-CN" altLang="en-US" sz="2000"/>
              <a:t>堆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2 H.min=min(H1.min, H2.min);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3 </a:t>
            </a:r>
            <a:r>
              <a:rPr lang="zh-CN" altLang="en-US" sz="2000"/>
              <a:t>将根链表相连</a:t>
            </a:r>
            <a:endParaRPr lang="zh-CN" altLang="en-US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4 H.n=H1.n+H2.n;</a:t>
            </a:r>
            <a:endParaRPr lang="en-US" altLang="zh-CN" sz="2000"/>
          </a:p>
          <a:p>
            <a:pPr indent="0" fontAlgn="auto">
              <a:lnSpc>
                <a:spcPct val="150000"/>
              </a:lnSpc>
            </a:pPr>
            <a:r>
              <a:rPr lang="en-US" altLang="zh-CN" sz="2000"/>
              <a:t>5 return H;</a:t>
            </a:r>
            <a:endParaRPr lang="en-US" altLang="zh-CN" sz="2000"/>
          </a:p>
        </p:txBody>
      </p:sp>
      <p:grpSp>
        <p:nvGrpSpPr>
          <p:cNvPr id="48" name="组合 47"/>
          <p:cNvGrpSpPr/>
          <p:nvPr/>
        </p:nvGrpSpPr>
        <p:grpSpPr>
          <a:xfrm>
            <a:off x="316230" y="3951605"/>
            <a:ext cx="3156585" cy="2382520"/>
            <a:chOff x="498" y="6223"/>
            <a:chExt cx="4971" cy="3752"/>
          </a:xfrm>
        </p:grpSpPr>
        <p:sp>
          <p:nvSpPr>
            <p:cNvPr id="149" name="文本框 148"/>
            <p:cNvSpPr txBox="1"/>
            <p:nvPr/>
          </p:nvSpPr>
          <p:spPr>
            <a:xfrm>
              <a:off x="3359" y="9395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（</a:t>
              </a:r>
              <a:r>
                <a:rPr lang="en-US" altLang="zh-CN"/>
                <a:t>a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grpSp>
          <p:nvGrpSpPr>
            <p:cNvPr id="36" name="组合 35"/>
            <p:cNvGrpSpPr/>
            <p:nvPr/>
          </p:nvGrpSpPr>
          <p:grpSpPr>
            <a:xfrm rot="0">
              <a:off x="3862" y="7081"/>
              <a:ext cx="865" cy="520"/>
              <a:chOff x="1636" y="3234"/>
              <a:chExt cx="1507" cy="927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</a:t>
                </a:r>
                <a:endParaRPr lang="en-US" altLang="zh-CN" sz="2000"/>
              </a:p>
            </p:txBody>
          </p:sp>
        </p:grpSp>
        <p:cxnSp>
          <p:nvCxnSpPr>
            <p:cNvPr id="47" name="直接连接符 46"/>
            <p:cNvCxnSpPr/>
            <p:nvPr/>
          </p:nvCxnSpPr>
          <p:spPr>
            <a:xfrm>
              <a:off x="3147" y="7312"/>
              <a:ext cx="860" cy="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50" name="组合 49"/>
            <p:cNvGrpSpPr/>
            <p:nvPr/>
          </p:nvGrpSpPr>
          <p:grpSpPr>
            <a:xfrm rot="0">
              <a:off x="3143" y="7760"/>
              <a:ext cx="865" cy="520"/>
              <a:chOff x="1636" y="3234"/>
              <a:chExt cx="1507" cy="927"/>
            </a:xfrm>
          </p:grpSpPr>
          <p:sp>
            <p:nvSpPr>
              <p:cNvPr id="51" name="椭圆 50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文本框 51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18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3" name="组合 52"/>
            <p:cNvGrpSpPr/>
            <p:nvPr/>
          </p:nvGrpSpPr>
          <p:grpSpPr>
            <a:xfrm rot="0">
              <a:off x="3862" y="7760"/>
              <a:ext cx="865" cy="520"/>
              <a:chOff x="1636" y="3234"/>
              <a:chExt cx="1507" cy="927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52</a:t>
                </a:r>
                <a:endParaRPr lang="en-US" altLang="zh-CN" sz="2000"/>
              </a:p>
            </p:txBody>
          </p:sp>
        </p:grpSp>
        <p:grpSp>
          <p:nvGrpSpPr>
            <p:cNvPr id="61" name="组合 60"/>
            <p:cNvGrpSpPr/>
            <p:nvPr/>
          </p:nvGrpSpPr>
          <p:grpSpPr>
            <a:xfrm rot="0">
              <a:off x="4560" y="7760"/>
              <a:ext cx="864" cy="520"/>
              <a:chOff x="5290" y="3927"/>
              <a:chExt cx="1100" cy="650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5504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文本框 57"/>
              <p:cNvSpPr txBox="1"/>
              <p:nvPr/>
            </p:nvSpPr>
            <p:spPr>
              <a:xfrm>
                <a:off x="5290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38</a:t>
                </a:r>
                <a:endParaRPr lang="en-US" altLang="zh-CN" sz="2000"/>
              </a:p>
            </p:txBody>
          </p:sp>
        </p:grpSp>
        <p:grpSp>
          <p:nvGrpSpPr>
            <p:cNvPr id="72" name="组合 71"/>
            <p:cNvGrpSpPr/>
            <p:nvPr/>
          </p:nvGrpSpPr>
          <p:grpSpPr>
            <a:xfrm rot="0">
              <a:off x="3139" y="8439"/>
              <a:ext cx="865" cy="520"/>
              <a:chOff x="1636" y="3234"/>
              <a:chExt cx="1507" cy="927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文本框 73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39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78" name="直接连接符 77"/>
            <p:cNvCxnSpPr>
              <a:stCxn id="52" idx="0"/>
            </p:cNvCxnSpPr>
            <p:nvPr/>
          </p:nvCxnSpPr>
          <p:spPr>
            <a:xfrm flipV="1">
              <a:off x="3576" y="7501"/>
              <a:ext cx="518" cy="25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9" name="直接连接符 78"/>
            <p:cNvCxnSpPr>
              <a:stCxn id="55" idx="0"/>
              <a:endCxn id="37" idx="4"/>
            </p:cNvCxnSpPr>
            <p:nvPr/>
          </p:nvCxnSpPr>
          <p:spPr>
            <a:xfrm flipV="1">
              <a:off x="4295" y="7600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58" idx="0"/>
            </p:cNvCxnSpPr>
            <p:nvPr/>
          </p:nvCxnSpPr>
          <p:spPr>
            <a:xfrm flipH="1" flipV="1">
              <a:off x="4503" y="7514"/>
              <a:ext cx="489" cy="24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74" idx="0"/>
              <a:endCxn id="51" idx="4"/>
            </p:cNvCxnSpPr>
            <p:nvPr/>
          </p:nvCxnSpPr>
          <p:spPr>
            <a:xfrm flipV="1">
              <a:off x="3572" y="8280"/>
              <a:ext cx="5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>
              <a:off x="4256" y="6716"/>
              <a:ext cx="8" cy="36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7" name="文本框 86"/>
            <p:cNvSpPr txBox="1"/>
            <p:nvPr/>
          </p:nvSpPr>
          <p:spPr>
            <a:xfrm>
              <a:off x="3577" y="6223"/>
              <a:ext cx="156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</a:t>
              </a:r>
              <a:r>
                <a:rPr lang="en-US" altLang="zh-CN" baseline="-25000"/>
                <a:t>1</a:t>
              </a:r>
              <a:r>
                <a:rPr lang="en-US" altLang="zh-CN"/>
                <a:t>.min</a:t>
              </a:r>
              <a:endParaRPr lang="en-US" altLang="zh-CN"/>
            </a:p>
          </p:txBody>
        </p:sp>
        <p:sp>
          <p:nvSpPr>
            <p:cNvPr id="5" name="椭圆 4"/>
            <p:cNvSpPr/>
            <p:nvPr/>
          </p:nvSpPr>
          <p:spPr>
            <a:xfrm>
              <a:off x="4686" y="8440"/>
              <a:ext cx="595" cy="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4497" y="8440"/>
              <a:ext cx="972" cy="4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41</a:t>
              </a:r>
              <a:endParaRPr lang="en-US" altLang="zh-CN" sz="2000"/>
            </a:p>
          </p:txBody>
        </p:sp>
        <p:cxnSp>
          <p:nvCxnSpPr>
            <p:cNvPr id="11" name="直接连接符 10"/>
            <p:cNvCxnSpPr/>
            <p:nvPr/>
          </p:nvCxnSpPr>
          <p:spPr>
            <a:xfrm flipV="1">
              <a:off x="4983" y="8262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 rot="0">
              <a:off x="2382" y="7027"/>
              <a:ext cx="942" cy="558"/>
              <a:chOff x="1636" y="3234"/>
              <a:chExt cx="1507" cy="927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21</a:t>
                </a:r>
                <a:endParaRPr lang="en-US" altLang="zh-CN" sz="200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 rot="0">
              <a:off x="1440" y="7027"/>
              <a:ext cx="942" cy="558"/>
              <a:chOff x="1636" y="3234"/>
              <a:chExt cx="1507" cy="927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7</a:t>
                </a:r>
                <a:endParaRPr lang="en-US" altLang="zh-CN" sz="2000"/>
              </a:p>
            </p:txBody>
          </p:sp>
        </p:grpSp>
        <p:cxnSp>
          <p:nvCxnSpPr>
            <p:cNvPr id="105" name="直接连接符 104"/>
            <p:cNvCxnSpPr/>
            <p:nvPr/>
          </p:nvCxnSpPr>
          <p:spPr>
            <a:xfrm flipV="1">
              <a:off x="2200" y="7275"/>
              <a:ext cx="367" cy="3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1" name="组合 40"/>
            <p:cNvGrpSpPr/>
            <p:nvPr/>
          </p:nvGrpSpPr>
          <p:grpSpPr>
            <a:xfrm rot="0">
              <a:off x="498" y="7043"/>
              <a:ext cx="942" cy="558"/>
              <a:chOff x="1636" y="3234"/>
              <a:chExt cx="1507" cy="927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23</a:t>
                </a:r>
                <a:endParaRPr lang="en-US" altLang="zh-CN" sz="2000"/>
              </a:p>
            </p:txBody>
          </p:sp>
        </p:grpSp>
        <p:cxnSp>
          <p:nvCxnSpPr>
            <p:cNvPr id="44" name="直接连接符 43"/>
            <p:cNvCxnSpPr/>
            <p:nvPr/>
          </p:nvCxnSpPr>
          <p:spPr>
            <a:xfrm flipV="1">
              <a:off x="1258" y="7291"/>
              <a:ext cx="367" cy="3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0" name="组合 69"/>
          <p:cNvGrpSpPr/>
          <p:nvPr/>
        </p:nvGrpSpPr>
        <p:grpSpPr>
          <a:xfrm>
            <a:off x="6724015" y="3951605"/>
            <a:ext cx="4429125" cy="2215515"/>
            <a:chOff x="10589" y="6223"/>
            <a:chExt cx="6975" cy="3489"/>
          </a:xfrm>
        </p:grpSpPr>
        <p:grpSp>
          <p:nvGrpSpPr>
            <p:cNvPr id="123" name="组合 122"/>
            <p:cNvGrpSpPr/>
            <p:nvPr/>
          </p:nvGrpSpPr>
          <p:grpSpPr>
            <a:xfrm rot="0">
              <a:off x="13700" y="6998"/>
              <a:ext cx="865" cy="520"/>
              <a:chOff x="1636" y="3234"/>
              <a:chExt cx="1507" cy="927"/>
            </a:xfrm>
          </p:grpSpPr>
          <p:sp>
            <p:nvSpPr>
              <p:cNvPr id="124" name="椭圆 123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文本框 124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</a:t>
                </a:r>
                <a:endParaRPr lang="en-US" altLang="zh-CN" sz="2000"/>
              </a:p>
            </p:txBody>
          </p:sp>
        </p:grpSp>
        <p:grpSp>
          <p:nvGrpSpPr>
            <p:cNvPr id="126" name="组合 125"/>
            <p:cNvGrpSpPr/>
            <p:nvPr/>
          </p:nvGrpSpPr>
          <p:grpSpPr>
            <a:xfrm rot="0">
              <a:off x="15200" y="6998"/>
              <a:ext cx="865" cy="520"/>
              <a:chOff x="1636" y="3234"/>
              <a:chExt cx="1507" cy="927"/>
            </a:xfrm>
          </p:grpSpPr>
          <p:sp>
            <p:nvSpPr>
              <p:cNvPr id="127" name="椭圆 12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28" name="文本框 12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17</a:t>
                </a:r>
                <a:endParaRPr lang="en-US" altLang="zh-CN" sz="2000"/>
              </a:p>
            </p:txBody>
          </p:sp>
        </p:grpSp>
        <p:grpSp>
          <p:nvGrpSpPr>
            <p:cNvPr id="129" name="组合 128"/>
            <p:cNvGrpSpPr/>
            <p:nvPr/>
          </p:nvGrpSpPr>
          <p:grpSpPr>
            <a:xfrm rot="0">
              <a:off x="16284" y="6998"/>
              <a:ext cx="865" cy="520"/>
              <a:chOff x="1636" y="3234"/>
              <a:chExt cx="1507" cy="927"/>
            </a:xfrm>
          </p:grpSpPr>
          <p:sp>
            <p:nvSpPr>
              <p:cNvPr id="130" name="椭圆 129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1" name="文本框 130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24</a:t>
                </a:r>
                <a:endParaRPr lang="en-US" altLang="zh-CN" sz="2000"/>
              </a:p>
            </p:txBody>
          </p:sp>
        </p:grpSp>
        <p:cxnSp>
          <p:nvCxnSpPr>
            <p:cNvPr id="133" name="直接连接符 132"/>
            <p:cNvCxnSpPr/>
            <p:nvPr/>
          </p:nvCxnSpPr>
          <p:spPr>
            <a:xfrm>
              <a:off x="13235" y="7230"/>
              <a:ext cx="600" cy="13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4" name="直接连接符 133"/>
            <p:cNvCxnSpPr/>
            <p:nvPr/>
          </p:nvCxnSpPr>
          <p:spPr>
            <a:xfrm>
              <a:off x="14398" y="7235"/>
              <a:ext cx="979" cy="2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5" name="直接连接符 134"/>
            <p:cNvCxnSpPr/>
            <p:nvPr/>
          </p:nvCxnSpPr>
          <p:spPr>
            <a:xfrm>
              <a:off x="15898" y="7234"/>
              <a:ext cx="564" cy="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136" name="组合 135"/>
            <p:cNvGrpSpPr/>
            <p:nvPr/>
          </p:nvGrpSpPr>
          <p:grpSpPr>
            <a:xfrm rot="0">
              <a:off x="12981" y="7678"/>
              <a:ext cx="865" cy="520"/>
              <a:chOff x="1636" y="3234"/>
              <a:chExt cx="1507" cy="927"/>
            </a:xfrm>
          </p:grpSpPr>
          <p:sp>
            <p:nvSpPr>
              <p:cNvPr id="137" name="椭圆 13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38" name="文本框 13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18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39" name="组合 138"/>
            <p:cNvGrpSpPr/>
            <p:nvPr/>
          </p:nvGrpSpPr>
          <p:grpSpPr>
            <a:xfrm rot="0">
              <a:off x="13700" y="7678"/>
              <a:ext cx="865" cy="520"/>
              <a:chOff x="1636" y="3234"/>
              <a:chExt cx="1507" cy="927"/>
            </a:xfrm>
          </p:grpSpPr>
          <p:sp>
            <p:nvSpPr>
              <p:cNvPr id="140" name="椭圆 139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1" name="文本框 140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52</a:t>
                </a:r>
                <a:endParaRPr lang="en-US" altLang="zh-CN" sz="2000"/>
              </a:p>
            </p:txBody>
          </p:sp>
        </p:grpSp>
        <p:grpSp>
          <p:nvGrpSpPr>
            <p:cNvPr id="142" name="组合 141"/>
            <p:cNvGrpSpPr/>
            <p:nvPr/>
          </p:nvGrpSpPr>
          <p:grpSpPr>
            <a:xfrm rot="0">
              <a:off x="14398" y="7678"/>
              <a:ext cx="864" cy="520"/>
              <a:chOff x="5290" y="3927"/>
              <a:chExt cx="1100" cy="650"/>
            </a:xfrm>
          </p:grpSpPr>
          <p:sp>
            <p:nvSpPr>
              <p:cNvPr id="143" name="椭圆 142"/>
              <p:cNvSpPr/>
              <p:nvPr/>
            </p:nvSpPr>
            <p:spPr>
              <a:xfrm>
                <a:off x="5504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4" name="文本框 143"/>
              <p:cNvSpPr txBox="1"/>
              <p:nvPr/>
            </p:nvSpPr>
            <p:spPr>
              <a:xfrm>
                <a:off x="5290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38</a:t>
                </a:r>
                <a:endParaRPr lang="en-US" altLang="zh-CN" sz="2000"/>
              </a:p>
            </p:txBody>
          </p:sp>
        </p:grpSp>
        <p:grpSp>
          <p:nvGrpSpPr>
            <p:cNvPr id="145" name="组合 144"/>
            <p:cNvGrpSpPr/>
            <p:nvPr/>
          </p:nvGrpSpPr>
          <p:grpSpPr>
            <a:xfrm rot="0">
              <a:off x="15200" y="7678"/>
              <a:ext cx="864" cy="520"/>
              <a:chOff x="6311" y="3927"/>
              <a:chExt cx="1100" cy="650"/>
            </a:xfrm>
          </p:grpSpPr>
          <p:sp>
            <p:nvSpPr>
              <p:cNvPr id="146" name="椭圆 145"/>
              <p:cNvSpPr/>
              <p:nvPr/>
            </p:nvSpPr>
            <p:spPr>
              <a:xfrm>
                <a:off x="6525" y="3927"/>
                <a:ext cx="674" cy="65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47" name="文本框 146"/>
              <p:cNvSpPr txBox="1"/>
              <p:nvPr/>
            </p:nvSpPr>
            <p:spPr>
              <a:xfrm>
                <a:off x="6311" y="3927"/>
                <a:ext cx="1101" cy="468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30</a:t>
                </a:r>
                <a:endParaRPr lang="en-US" altLang="zh-CN" sz="2000"/>
              </a:p>
            </p:txBody>
          </p:sp>
        </p:grpSp>
        <p:grpSp>
          <p:nvGrpSpPr>
            <p:cNvPr id="151" name="组合 150"/>
            <p:cNvGrpSpPr/>
            <p:nvPr/>
          </p:nvGrpSpPr>
          <p:grpSpPr>
            <a:xfrm rot="0">
              <a:off x="15916" y="7654"/>
              <a:ext cx="784" cy="544"/>
              <a:chOff x="1636" y="3191"/>
              <a:chExt cx="1366" cy="970"/>
            </a:xfrm>
          </p:grpSpPr>
          <p:sp>
            <p:nvSpPr>
              <p:cNvPr id="152" name="椭圆 151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文本框 152"/>
              <p:cNvSpPr txBox="1"/>
              <p:nvPr/>
            </p:nvSpPr>
            <p:spPr>
              <a:xfrm>
                <a:off x="1636" y="3191"/>
                <a:ext cx="1366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26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54" name="组合 153"/>
            <p:cNvGrpSpPr/>
            <p:nvPr/>
          </p:nvGrpSpPr>
          <p:grpSpPr>
            <a:xfrm rot="0">
              <a:off x="16700" y="7678"/>
              <a:ext cx="865" cy="520"/>
              <a:chOff x="1636" y="3234"/>
              <a:chExt cx="1507" cy="927"/>
            </a:xfrm>
          </p:grpSpPr>
          <p:sp>
            <p:nvSpPr>
              <p:cNvPr id="155" name="椭圆 154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文本框 155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46</a:t>
                </a:r>
                <a:endParaRPr lang="en-US" altLang="zh-CN" sz="2000"/>
              </a:p>
            </p:txBody>
          </p:sp>
        </p:grpSp>
        <p:grpSp>
          <p:nvGrpSpPr>
            <p:cNvPr id="157" name="组合 156"/>
            <p:cNvGrpSpPr/>
            <p:nvPr/>
          </p:nvGrpSpPr>
          <p:grpSpPr>
            <a:xfrm rot="0">
              <a:off x="12977" y="8357"/>
              <a:ext cx="865" cy="520"/>
              <a:chOff x="1636" y="3234"/>
              <a:chExt cx="1507" cy="927"/>
            </a:xfrm>
          </p:grpSpPr>
          <p:sp>
            <p:nvSpPr>
              <p:cNvPr id="158" name="椭圆 157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59" name="文本框 158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>
                    <a:solidFill>
                      <a:schemeClr val="bg1"/>
                    </a:solidFill>
                  </a:rPr>
                  <a:t>39</a:t>
                </a:r>
                <a:endParaRPr lang="en-US" altLang="zh-CN" sz="200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组合 159"/>
            <p:cNvGrpSpPr/>
            <p:nvPr/>
          </p:nvGrpSpPr>
          <p:grpSpPr>
            <a:xfrm rot="0">
              <a:off x="15916" y="8357"/>
              <a:ext cx="865" cy="520"/>
              <a:chOff x="1636" y="3234"/>
              <a:chExt cx="1507" cy="927"/>
            </a:xfrm>
          </p:grpSpPr>
          <p:sp>
            <p:nvSpPr>
              <p:cNvPr id="161" name="椭圆 160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162" name="文本框 161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35</a:t>
                </a:r>
                <a:endParaRPr lang="en-US" altLang="zh-CN" sz="2000"/>
              </a:p>
            </p:txBody>
          </p:sp>
        </p:grpSp>
        <p:cxnSp>
          <p:nvCxnSpPr>
            <p:cNvPr id="163" name="直接连接符 162"/>
            <p:cNvCxnSpPr>
              <a:stCxn id="138" idx="0"/>
            </p:cNvCxnSpPr>
            <p:nvPr/>
          </p:nvCxnSpPr>
          <p:spPr>
            <a:xfrm flipV="1">
              <a:off x="13414" y="7418"/>
              <a:ext cx="518" cy="259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4" name="直接连接符 163"/>
            <p:cNvCxnSpPr>
              <a:stCxn id="141" idx="0"/>
              <a:endCxn id="124" idx="4"/>
            </p:cNvCxnSpPr>
            <p:nvPr/>
          </p:nvCxnSpPr>
          <p:spPr>
            <a:xfrm flipV="1">
              <a:off x="14133" y="7518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>
              <a:stCxn id="144" idx="0"/>
            </p:cNvCxnSpPr>
            <p:nvPr/>
          </p:nvCxnSpPr>
          <p:spPr>
            <a:xfrm flipH="1" flipV="1">
              <a:off x="14341" y="7431"/>
              <a:ext cx="489" cy="24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59" idx="0"/>
              <a:endCxn id="137" idx="4"/>
            </p:cNvCxnSpPr>
            <p:nvPr/>
          </p:nvCxnSpPr>
          <p:spPr>
            <a:xfrm flipV="1">
              <a:off x="13410" y="8197"/>
              <a:ext cx="5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7" name="直接连接符 166"/>
            <p:cNvCxnSpPr>
              <a:stCxn id="147" idx="0"/>
              <a:endCxn id="127" idx="4"/>
            </p:cNvCxnSpPr>
            <p:nvPr/>
          </p:nvCxnSpPr>
          <p:spPr>
            <a:xfrm flipV="1">
              <a:off x="15633" y="7518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8" name="直接连接符 167"/>
            <p:cNvCxnSpPr>
              <a:stCxn id="153" idx="0"/>
              <a:endCxn id="130" idx="3"/>
            </p:cNvCxnSpPr>
            <p:nvPr/>
          </p:nvCxnSpPr>
          <p:spPr>
            <a:xfrm flipV="1">
              <a:off x="16389" y="7442"/>
              <a:ext cx="140" cy="211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9" name="直接连接符 168"/>
            <p:cNvCxnSpPr>
              <a:stCxn id="156" idx="0"/>
              <a:endCxn id="130" idx="5"/>
            </p:cNvCxnSpPr>
            <p:nvPr/>
          </p:nvCxnSpPr>
          <p:spPr>
            <a:xfrm flipH="1" flipV="1">
              <a:off x="16904" y="7442"/>
              <a:ext cx="229" cy="236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0" name="直接连接符 169"/>
            <p:cNvCxnSpPr>
              <a:stCxn id="162" idx="0"/>
              <a:endCxn id="152" idx="4"/>
            </p:cNvCxnSpPr>
            <p:nvPr/>
          </p:nvCxnSpPr>
          <p:spPr>
            <a:xfrm flipV="1">
              <a:off x="16349" y="8197"/>
              <a:ext cx="0" cy="160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71" name="直接箭头连接符 170"/>
            <p:cNvCxnSpPr>
              <a:endCxn id="125" idx="0"/>
            </p:cNvCxnSpPr>
            <p:nvPr/>
          </p:nvCxnSpPr>
          <p:spPr>
            <a:xfrm>
              <a:off x="14125" y="6633"/>
              <a:ext cx="8" cy="3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72" name="文本框 171"/>
            <p:cNvSpPr txBox="1"/>
            <p:nvPr/>
          </p:nvSpPr>
          <p:spPr>
            <a:xfrm>
              <a:off x="13602" y="6223"/>
              <a:ext cx="122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H.min</a:t>
              </a:r>
              <a:endParaRPr lang="en-US" altLang="zh-CN"/>
            </a:p>
          </p:txBody>
        </p:sp>
        <p:sp>
          <p:nvSpPr>
            <p:cNvPr id="173" name="文本框 172"/>
            <p:cNvSpPr txBox="1"/>
            <p:nvPr/>
          </p:nvSpPr>
          <p:spPr>
            <a:xfrm>
              <a:off x="13704" y="9132"/>
              <a:ext cx="8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（</a:t>
              </a:r>
              <a:r>
                <a:rPr lang="en-US" altLang="zh-CN"/>
                <a:t>c</a:t>
              </a:r>
              <a:r>
                <a:rPr lang="zh-CN" altLang="en-US"/>
                <a:t>）</a:t>
              </a:r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4585" y="8357"/>
              <a:ext cx="595" cy="57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 sz="1600">
                <a:solidFill>
                  <a:schemeClr val="tx1"/>
                </a:solidFill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4396" y="8357"/>
              <a:ext cx="972" cy="41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ctr"/>
              <a:r>
                <a:rPr lang="en-US" altLang="zh-CN" sz="2000"/>
                <a:t>41</a:t>
              </a:r>
              <a:endParaRPr lang="en-US" altLang="zh-CN" sz="2000"/>
            </a:p>
          </p:txBody>
        </p:sp>
        <p:cxnSp>
          <p:nvCxnSpPr>
            <p:cNvPr id="26" name="直接连接符 25"/>
            <p:cNvCxnSpPr/>
            <p:nvPr/>
          </p:nvCxnSpPr>
          <p:spPr>
            <a:xfrm flipV="1">
              <a:off x="14882" y="8179"/>
              <a:ext cx="0" cy="178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49" name="组合 48"/>
            <p:cNvGrpSpPr/>
            <p:nvPr/>
          </p:nvGrpSpPr>
          <p:grpSpPr>
            <a:xfrm rot="0">
              <a:off x="12473" y="6988"/>
              <a:ext cx="942" cy="558"/>
              <a:chOff x="1636" y="3234"/>
              <a:chExt cx="1507" cy="927"/>
            </a:xfrm>
          </p:grpSpPr>
          <p:sp>
            <p:nvSpPr>
              <p:cNvPr id="56" name="椭圆 55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文本框 58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21</a:t>
                </a:r>
                <a:endParaRPr lang="en-US" altLang="zh-CN" sz="2000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 rot="0">
              <a:off x="11531" y="6988"/>
              <a:ext cx="942" cy="558"/>
              <a:chOff x="1636" y="3234"/>
              <a:chExt cx="1507" cy="927"/>
            </a:xfrm>
          </p:grpSpPr>
          <p:sp>
            <p:nvSpPr>
              <p:cNvPr id="63" name="椭圆 62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文本框 63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7</a:t>
                </a:r>
                <a:endParaRPr lang="en-US" altLang="zh-CN" sz="2000"/>
              </a:p>
            </p:txBody>
          </p:sp>
        </p:grpSp>
        <p:cxnSp>
          <p:nvCxnSpPr>
            <p:cNvPr id="65" name="直接连接符 64"/>
            <p:cNvCxnSpPr/>
            <p:nvPr/>
          </p:nvCxnSpPr>
          <p:spPr>
            <a:xfrm flipV="1">
              <a:off x="12291" y="7236"/>
              <a:ext cx="367" cy="3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6" name="组合 65"/>
            <p:cNvGrpSpPr/>
            <p:nvPr/>
          </p:nvGrpSpPr>
          <p:grpSpPr>
            <a:xfrm rot="0">
              <a:off x="10589" y="7004"/>
              <a:ext cx="942" cy="558"/>
              <a:chOff x="1636" y="3234"/>
              <a:chExt cx="1507" cy="927"/>
            </a:xfrm>
          </p:grpSpPr>
          <p:sp>
            <p:nvSpPr>
              <p:cNvPr id="67" name="椭圆 66"/>
              <p:cNvSpPr/>
              <p:nvPr/>
            </p:nvSpPr>
            <p:spPr>
              <a:xfrm>
                <a:off x="1929" y="3234"/>
                <a:ext cx="922" cy="92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altLang="zh-CN" sz="160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文本框 67"/>
              <p:cNvSpPr txBox="1"/>
              <p:nvPr/>
            </p:nvSpPr>
            <p:spPr>
              <a:xfrm>
                <a:off x="1636" y="3234"/>
                <a:ext cx="1507" cy="667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ctr"/>
                <a:r>
                  <a:rPr lang="en-US" altLang="zh-CN" sz="2000"/>
                  <a:t>23</a:t>
                </a:r>
                <a:endParaRPr lang="en-US" altLang="zh-CN" sz="2000"/>
              </a:p>
            </p:txBody>
          </p:sp>
        </p:grpSp>
        <p:cxnSp>
          <p:nvCxnSpPr>
            <p:cNvPr id="69" name="直接连接符 68"/>
            <p:cNvCxnSpPr/>
            <p:nvPr/>
          </p:nvCxnSpPr>
          <p:spPr>
            <a:xfrm flipV="1">
              <a:off x="11349" y="7252"/>
              <a:ext cx="367" cy="3"/>
            </a:xfrm>
            <a:prstGeom prst="line">
              <a:avLst/>
            </a:prstGeom>
            <a:ln w="12700" cap="flat" cmpd="sng" algn="ctr">
              <a:solidFill>
                <a:schemeClr val="tx1"/>
              </a:solidFill>
              <a:prstDash val="dash"/>
              <a:miter lim="800000"/>
            </a:ln>
          </p:spPr>
          <p:style>
            <a:lnRef idx="0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50*230"/>
  <p:tag name="TABLE_ENDDRAG_RECT" val="56*93*550*230"/>
</p:tagLst>
</file>

<file path=ppt/tags/tag2.xml><?xml version="1.0" encoding="utf-8"?>
<p:tagLst xmlns:p="http://schemas.openxmlformats.org/presentationml/2006/main">
  <p:tag name="commondata" val="eyJoZGlkIjoiMmVmZmQzYTMxZGM3NDI2MjUzNGIyZTBlYmZjNzg3ZGYifQ=="/>
</p:tagLst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-V2-e11b9bd4-71d2-4fb6-bedc-f182e3b07fc2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7609E"/>
      </a:accent1>
      <a:accent2>
        <a:srgbClr val="6785B1"/>
      </a:accent2>
      <a:accent3>
        <a:srgbClr val="F3B5B6"/>
      </a:accent3>
      <a:accent4>
        <a:srgbClr val="FF926D"/>
      </a:accent4>
      <a:accent5>
        <a:srgbClr val="72CCCC"/>
      </a:accent5>
      <a:accent6>
        <a:srgbClr val="E7CC96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lang="zh-CN" altLang="en-US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5321</Words>
  <Application>WPS 演示</Application>
  <PresentationFormat>宽屏</PresentationFormat>
  <Paragraphs>1058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Lucida Sans Unicode</vt:lpstr>
      <vt:lpstr>微软雅黑</vt:lpstr>
      <vt:lpstr>Arial Unicode MS</vt:lpstr>
      <vt:lpstr>等线</vt:lpstr>
      <vt:lpstr>等线 Light</vt:lpstr>
      <vt:lpstr>Calibri</vt:lpstr>
      <vt:lpstr>1_Office 主题​​</vt:lpstr>
      <vt:lpstr>OfficePLUS-V2-e11b9bd4-71d2-4fb6-bedc-f182e3b07fc2</vt:lpstr>
      <vt:lpstr>Equation.KSEE3</vt:lpstr>
      <vt:lpstr>Equation.KSEE3</vt:lpstr>
      <vt:lpstr>Equation.KSEE3</vt:lpstr>
      <vt:lpstr>斐波那契堆</vt:lpstr>
      <vt:lpstr>目录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例：在图a中插入一个结点 21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斐波那契堆</dc:title>
  <dc:creator>1205037094@qq.com</dc:creator>
  <cp:lastModifiedBy>长白</cp:lastModifiedBy>
  <cp:revision>40</cp:revision>
  <dcterms:created xsi:type="dcterms:W3CDTF">2024-03-19T14:35:00Z</dcterms:created>
  <dcterms:modified xsi:type="dcterms:W3CDTF">2024-04-01T14:23:06Z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AAC5483894344D6893231F247D41C00A_12</vt:lpwstr>
  </property>
  <property fmtid="{D5CDD505-2E9C-101B-9397-08002B2CF9AE}" pid="3" name="KSOProductBuildVer">
    <vt:lpwstr>2052-12.1.0.16388</vt:lpwstr>
  </property>
</Properties>
</file>