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439" r:id="rId3"/>
    <p:sldId id="787" r:id="rId5"/>
    <p:sldId id="1009" r:id="rId6"/>
    <p:sldId id="1011" r:id="rId7"/>
    <p:sldId id="829" r:id="rId8"/>
    <p:sldId id="843" r:id="rId9"/>
    <p:sldId id="1013" r:id="rId10"/>
    <p:sldId id="1015" r:id="rId11"/>
    <p:sldId id="1020" r:id="rId12"/>
    <p:sldId id="1014" r:id="rId13"/>
    <p:sldId id="1019" r:id="rId14"/>
    <p:sldId id="1012" r:id="rId15"/>
    <p:sldId id="850" r:id="rId16"/>
    <p:sldId id="846" r:id="rId17"/>
    <p:sldId id="845" r:id="rId18"/>
    <p:sldId id="1021" r:id="rId19"/>
    <p:sldId id="848" r:id="rId20"/>
    <p:sldId id="849" r:id="rId21"/>
    <p:sldId id="1022" r:id="rId22"/>
    <p:sldId id="852" r:id="rId23"/>
    <p:sldId id="847" r:id="rId24"/>
    <p:sldId id="853" r:id="rId25"/>
    <p:sldId id="854" r:id="rId26"/>
    <p:sldId id="855" r:id="rId27"/>
    <p:sldId id="856" r:id="rId28"/>
    <p:sldId id="851" r:id="rId29"/>
    <p:sldId id="842" r:id="rId30"/>
    <p:sldId id="747" r:id="rId31"/>
    <p:sldId id="841" r:id="rId32"/>
    <p:sldId id="797" r:id="rId33"/>
    <p:sldId id="798" r:id="rId34"/>
    <p:sldId id="799" r:id="rId35"/>
    <p:sldId id="793" r:id="rId36"/>
    <p:sldId id="933" r:id="rId37"/>
    <p:sldId id="1045" r:id="rId38"/>
    <p:sldId id="934" r:id="rId39"/>
    <p:sldId id="935" r:id="rId40"/>
    <p:sldId id="803" r:id="rId41"/>
    <p:sldId id="858" r:id="rId42"/>
    <p:sldId id="990" r:id="rId43"/>
    <p:sldId id="991" r:id="rId44"/>
    <p:sldId id="1008" r:id="rId45"/>
    <p:sldId id="936" r:id="rId46"/>
    <p:sldId id="801" r:id="rId47"/>
    <p:sldId id="937" r:id="rId48"/>
    <p:sldId id="992" r:id="rId49"/>
    <p:sldId id="993" r:id="rId50"/>
    <p:sldId id="994" r:id="rId51"/>
    <p:sldId id="857" r:id="rId52"/>
    <p:sldId id="995" r:id="rId53"/>
    <p:sldId id="996" r:id="rId54"/>
    <p:sldId id="802" r:id="rId55"/>
    <p:sldId id="998" r:id="rId56"/>
  </p:sldIdLst>
  <p:sldSz cx="9144000" cy="6858000" type="screen4x3"/>
  <p:notesSz cx="6858000" cy="9144000"/>
  <p:custDataLst>
    <p:tags r:id="rId6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4472C4"/>
    <a:srgbClr val="FFFD82"/>
    <a:srgbClr val="1B998B"/>
    <a:srgbClr val="D2DEEF"/>
    <a:srgbClr val="EAEFF7"/>
    <a:srgbClr val="0066FF"/>
    <a:srgbClr val="0070C0"/>
    <a:srgbClr val="55D9D3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13" autoAdjust="0"/>
    <p:restoredTop sz="64281" autoAdjust="0"/>
  </p:normalViewPr>
  <p:slideViewPr>
    <p:cSldViewPr showGuides="1">
      <p:cViewPr varScale="1">
        <p:scale>
          <a:sx n="71" d="100"/>
          <a:sy n="71" d="100"/>
        </p:scale>
        <p:origin x="905" y="55"/>
      </p:cViewPr>
      <p:guideLst>
        <p:guide orient="horz" pos="2120"/>
        <p:guide pos="2857"/>
      </p:guideLst>
    </p:cSldViewPr>
  </p:slideViewPr>
  <p:outlineViewPr>
    <p:cViewPr>
      <p:scale>
        <a:sx n="33" d="100"/>
        <a:sy n="33" d="100"/>
      </p:scale>
      <p:origin x="0" y="-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26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gs" Target="tags/tag59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Tx/>
              <a:buAutoNum type="arabicPeriod"/>
            </a:pP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-228600">
              <a:buFont typeface="+mj-lt"/>
              <a:buAutoNum type="arabicPeriod"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sz="12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12.xml"/><Relationship Id="rId2" Type="http://schemas.openxmlformats.org/officeDocument/2006/relationships/image" Target="../media/image7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14.xml"/><Relationship Id="rId2" Type="http://schemas.openxmlformats.org/officeDocument/2006/relationships/image" Target="../media/image7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image" Target="../media/image8.png"/><Relationship Id="rId5" Type="http://schemas.openxmlformats.org/officeDocument/2006/relationships/tags" Target="../tags/tag18.xml"/><Relationship Id="rId4" Type="http://schemas.openxmlformats.org/officeDocument/2006/relationships/image" Target="../media/image7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8" Type="http://schemas.openxmlformats.org/officeDocument/2006/relationships/notesSlide" Target="../notesSlides/notesSlide12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4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tags" Target="../tags/tag47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805272" y="2193528"/>
            <a:ext cx="7533456" cy="2387600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第六章 虚拟化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容器技术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云计算技术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  <p:sp>
        <p:nvSpPr>
          <p:cNvPr id="13" name="副标题 7"/>
          <p:cNvSpPr txBox="1"/>
          <p:nvPr/>
        </p:nvSpPr>
        <p:spPr>
          <a:xfrm>
            <a:off x="1143000" y="469427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第七次课：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2025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03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31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命名空间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：（资源的隔离）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命名空间可以存在嵌套关系</a:t>
            </a: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父namespace可以查看所有后代namespace的进程信息，但子namespace无法看到父namespace或兄弟namespace的进程信息</a:t>
            </a: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8265" y="5157470"/>
            <a:ext cx="36468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可以存在嵌套关系，无法相互查看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195830" y="2637155"/>
            <a:ext cx="4254500" cy="2200275"/>
            <a:chOff x="7086" y="5060"/>
            <a:chExt cx="6700" cy="3465"/>
          </a:xfrm>
        </p:grpSpPr>
        <p:pic>
          <p:nvPicPr>
            <p:cNvPr id="100" name="图片 99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7086" y="5060"/>
              <a:ext cx="6575" cy="330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" name="图片 18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308" y="8089"/>
              <a:ext cx="2478" cy="4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787900" y="1917065"/>
            <a:ext cx="4182745" cy="2200910"/>
            <a:chOff x="7086" y="5060"/>
            <a:chExt cx="6587" cy="3466"/>
          </a:xfrm>
        </p:grpSpPr>
        <p:pic>
          <p:nvPicPr>
            <p:cNvPr id="11" name="图片 10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7086" y="5060"/>
              <a:ext cx="6575" cy="330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11195" y="8089"/>
              <a:ext cx="2478" cy="437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705" y="1196975"/>
            <a:ext cx="871283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命名空间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：（资源的隔离）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命名空间可以存在嵌套关系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ps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inspect -f '{{.State.Pid}}'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0c662ead3047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95" y="4457065"/>
            <a:ext cx="7717155" cy="215773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H="1">
            <a:off x="2268220" y="2708910"/>
            <a:ext cx="4752340" cy="223202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1564640"/>
            <a:ext cx="5899785" cy="2459990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H="1">
            <a:off x="1187450" y="5013325"/>
            <a:ext cx="864235" cy="1224280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619250" y="3357245"/>
            <a:ext cx="6049010" cy="14414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1619250" y="3644900"/>
            <a:ext cx="6049010" cy="51435"/>
          </a:xfrm>
          <a:prstGeom prst="straightConnector1">
            <a:avLst/>
          </a:prstGeom>
          <a:ln w="57150"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命名空间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：（资源的隔离）</a:t>
            </a:r>
            <a:endParaRPr 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94985" y="5214620"/>
            <a:ext cx="329755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可以存在嵌套关系，无法相互查看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4889500" y="2720340"/>
            <a:ext cx="4254500" cy="2200275"/>
            <a:chOff x="7086" y="5060"/>
            <a:chExt cx="6700" cy="3465"/>
          </a:xfrm>
        </p:grpSpPr>
        <p:pic>
          <p:nvPicPr>
            <p:cNvPr id="100" name="图片 99"/>
            <p:cNvPicPr/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7086" y="5060"/>
              <a:ext cx="6575" cy="330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" name="图片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11308" y="8089"/>
              <a:ext cx="2478" cy="43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>
            <p:custDataLst>
              <p:tags r:id="rId7"/>
            </p:custDataLst>
          </p:nvPr>
        </p:nvGrpSpPr>
        <p:grpSpPr>
          <a:xfrm>
            <a:off x="411480" y="2758440"/>
            <a:ext cx="4572000" cy="2793365"/>
            <a:chOff x="624" y="4950"/>
            <a:chExt cx="7200" cy="4399"/>
          </a:xfrm>
        </p:grpSpPr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1077" y="4950"/>
              <a:ext cx="5557" cy="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9"/>
              </p:custDataLst>
            </p:nvPr>
          </p:nvSpPr>
          <p:spPr>
            <a:xfrm>
              <a:off x="3117" y="5176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宿主机</a:t>
              </a:r>
              <a:endPara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0"/>
              </p:custDataLst>
            </p:nvPr>
          </p:nvSpPr>
          <p:spPr>
            <a:xfrm>
              <a:off x="1417" y="7558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容器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1"/>
              </p:custDataLst>
            </p:nvPr>
          </p:nvSpPr>
          <p:spPr>
            <a:xfrm>
              <a:off x="3345" y="7558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容器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5046" y="7558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容器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13"/>
              </p:custDataLst>
            </p:nvPr>
          </p:nvSpPr>
          <p:spPr>
            <a:xfrm>
              <a:off x="1189" y="6197"/>
              <a:ext cx="1617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进程</a:t>
              </a: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27" name="椭圆 26"/>
            <p:cNvSpPr/>
            <p:nvPr>
              <p:custDataLst>
                <p:tags r:id="rId14"/>
              </p:custDataLst>
            </p:nvPr>
          </p:nvSpPr>
          <p:spPr>
            <a:xfrm>
              <a:off x="3002" y="6197"/>
              <a:ext cx="1617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进程</a:t>
              </a: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28" name="椭圆 27"/>
            <p:cNvSpPr/>
            <p:nvPr>
              <p:custDataLst>
                <p:tags r:id="rId15"/>
              </p:custDataLst>
            </p:nvPr>
          </p:nvSpPr>
          <p:spPr>
            <a:xfrm>
              <a:off x="4815" y="6197"/>
              <a:ext cx="1617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进程</a:t>
              </a: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29" name="文本框 28"/>
            <p:cNvSpPr txBox="1"/>
            <p:nvPr>
              <p:custDataLst>
                <p:tags r:id="rId16"/>
              </p:custDataLst>
            </p:nvPr>
          </p:nvSpPr>
          <p:spPr>
            <a:xfrm>
              <a:off x="624" y="8818"/>
              <a:ext cx="72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不同namespace下的进程可以拥有相同的PID</a:t>
              </a:r>
              <a:endPara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24997"/>
            <a:ext cx="8712968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命名空间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：（资源的隔离）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提供的隔离能力：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0929"/>
          <a:stretch>
            <a:fillRect/>
          </a:stretch>
        </p:blipFill>
        <p:spPr>
          <a:xfrm>
            <a:off x="223520" y="2853055"/>
            <a:ext cx="8697595" cy="185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67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命名空间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的缺点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隔离不彻底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：在某些情况下，一个进程可以通过文件描述符访问另一个容器的文件系统。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有些资源和对象不能被Namespace化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，如：容器中的程序调用 settimeofday() 修改了时间，整个宿主机的时间都会被修改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安全问题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：因为共享宿主机内核，容器中的应用暴露出来的攻击面很大。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449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内核中是为进程设置资源限制的重要手段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把多个进程放到组里面，对组设置资源使用的权限，实现对进程的控制。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82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具体功能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资源控制，Resource Limiting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：cgroup通过进程组对资源总额进行限制。如：程序使用内存时，要为程序设定可以使用主机的多少内存，也叫作限额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优先级分配，Prioritization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：使用硬件的权重值。如：当两个程序都需要进程读取cpu，哪个先哪个后，通过优先级来进行控制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资源统计，Accounting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：可以统计硬件资源的用量，如：cpu、内存…使用了多长时间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进程控制，Control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：可以对进程组实现挂起/恢复的操作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子系统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（可以限制哪些资源）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 子系统，主要限制进程的 cpu 使用率。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cpuacct 子系统，可以统计 cgroups 中的进程的 cpu 使用情况。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cpuset 子系统，可以为 cgroups 中的进程分配单独的 cpu 核或者内存。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memory 子系统，可以限制进程的 memory 使用量。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blkio 子系统，可以限制进程对存储设备的读取。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devices 子系统，可以控制进程能够访问某些设备。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72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步骤：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）创建cgroup：目录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sym typeface="+mn-ea"/>
              </a:rPr>
              <a:t>/sys/fs/cgroup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3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[root@93f953bef0c0 cgroup]# ls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3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blkio  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cpuacct  devices  hugetlb  misc     net_prio    pids  systemd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3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cpu    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cpuset   freezer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memory   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net_cls  perf_event  rdma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3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[root@93f953bef0c0 cpu]# ls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3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cgroup.clone_children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cpu.cfs_period_us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cpu.rt_period_us   cpu.stat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3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cgroup.procs           cpu.cfs_quota_us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cpu.rt_runtime_us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notify_on_release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371600" lvl="3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cpu.cfs_burst_us       cpu.idle           cpu.shares      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tasks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45720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45720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[root@93f953bef0c0 cpu]# cat cpu.cfs_period_us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45720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100000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72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步骤：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45720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）创建cgroup：目录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400" b="0" dirty="0">
                <a:sym typeface="+mn-ea"/>
              </a:rPr>
              <a:t>/sys/fs/cgroup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）设置cgroup配额（将cpu/内存等各种子系统添加到该cgroup中）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）将进程添加为cgroup的任务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[root@93f953bef0c0 cpu]# ls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cgroup.clone_children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cpu.cfs_period_us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cpu.rt_period_us   cpu.stat  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cgroup.procs           cpu.cfs_quota_us   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cpu.rt_runtime_us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notify_on_release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cpu.cfs_burst_us       cpu.idle           cpu.shares        </a:t>
            </a:r>
            <a:r>
              <a:rPr lang="en-US" altLang="zh-CN" sz="1400" b="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400" dirty="0"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tasks</a:t>
            </a:r>
            <a:endParaRPr lang="en-US" altLang="zh-CN" sz="1400" b="0" dirty="0">
              <a:highlight>
                <a:srgbClr val="FFFF00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[root@93f953bef0c0 cpu]# cat </a:t>
            </a:r>
            <a:r>
              <a:rPr lang="en-US" altLang="zh-CN" sz="1400" dirty="0">
                <a:solidFill>
                  <a:srgbClr val="C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</a:t>
            </a:r>
            <a:endParaRPr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1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28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1505" y="1628775"/>
            <a:ext cx="78987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有了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Xen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KVM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等虚拟化的解决方案，为什么我们还需要操作系统级虚拟化</a:t>
            </a:r>
            <a:r>
              <a:rPr lang="zh-CN" altLang="en-US" sz="200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？？</a:t>
            </a:r>
            <a:endParaRPr lang="zh-CN" altLang="en-US" sz="2000">
              <a:solidFill>
                <a:srgbClr val="FF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73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：Cgroups中的资源控制都以cgroup为单位实现的。cgroup表示按照某种资源控制标准划分而成的任务组，包含一个或多个子系统。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层级关系（hierarchy）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：hierarchy由一系列cgroup以一个树状结构排列而成，每个hierarchy通过绑定对应的subsystem进行资源调度。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3429000"/>
            <a:ext cx="4989830" cy="302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3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层级关系（hierarchy）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：目的是简化配置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3" indent="457200" latinLnBrk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）一群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组成的树状结构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3" indent="457200" latinLnBrk="0">
              <a:lnSpc>
                <a:spcPct val="150000"/>
              </a:lnSpc>
              <a:spcBef>
                <a:spcPts val="0"/>
              </a:spcBef>
              <a:buClrTx/>
              <a:buNone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）每个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可以看成一个节点，子节点可以继承父节点属性</a:t>
            </a: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3" indent="-28575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zh-CN" altLang="en-US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2820" y="4337050"/>
            <a:ext cx="1990725" cy="7245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66215" y="4351020"/>
            <a:ext cx="9321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Cgroup1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965" y="4657090"/>
            <a:ext cx="984885" cy="32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CPU: 0.2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3637280" y="3547745"/>
            <a:ext cx="2584450" cy="711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4499610" y="3547745"/>
            <a:ext cx="9321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Cgroup2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3781425" y="3854450"/>
            <a:ext cx="984885" cy="32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Mem: 0.2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5077460" y="3854450"/>
            <a:ext cx="984885" cy="32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CPU: 0.2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6301740" y="3723005"/>
            <a:ext cx="575945" cy="14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5"/>
            </p:custDataLst>
          </p:nvPr>
        </p:nvSpPr>
        <p:spPr>
          <a:xfrm>
            <a:off x="6301740" y="4010660"/>
            <a:ext cx="575945" cy="14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48170" y="367538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CPU = ?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 = ?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3620770" y="5038090"/>
            <a:ext cx="2584450" cy="711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4483100" y="5038090"/>
            <a:ext cx="9321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Cgroup3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4410710" y="5344795"/>
            <a:ext cx="984885" cy="32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Mem: 0.2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右箭头 22"/>
          <p:cNvSpPr/>
          <p:nvPr>
            <p:custDataLst>
              <p:tags r:id="rId9"/>
            </p:custDataLst>
          </p:nvPr>
        </p:nvSpPr>
        <p:spPr>
          <a:xfrm>
            <a:off x="6285230" y="5213350"/>
            <a:ext cx="575945" cy="14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>
            <p:custDataLst>
              <p:tags r:id="rId10"/>
            </p:custDataLst>
          </p:nvPr>
        </p:nvSpPr>
        <p:spPr>
          <a:xfrm>
            <a:off x="6285230" y="5501005"/>
            <a:ext cx="575945" cy="14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11"/>
            </p:custDataLst>
          </p:nvPr>
        </p:nvSpPr>
        <p:spPr>
          <a:xfrm>
            <a:off x="7075170" y="515747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CPU = ?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Mem = ?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6" name="肘形连接符 25"/>
          <p:cNvCxnSpPr>
            <a:stCxn id="2" idx="3"/>
            <a:endCxn id="9" idx="1"/>
          </p:cNvCxnSpPr>
          <p:nvPr/>
        </p:nvCxnSpPr>
        <p:spPr>
          <a:xfrm flipV="1">
            <a:off x="2963545" y="3903345"/>
            <a:ext cx="673735" cy="796290"/>
          </a:xfrm>
          <a:prstGeom prst="bentConnector3">
            <a:avLst>
              <a:gd name="adj1" fmla="val 500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2" idx="3"/>
            <a:endCxn id="18" idx="1"/>
          </p:cNvCxnSpPr>
          <p:nvPr/>
        </p:nvCxnSpPr>
        <p:spPr>
          <a:xfrm>
            <a:off x="2963545" y="4699635"/>
            <a:ext cx="657225" cy="694055"/>
          </a:xfrm>
          <a:prstGeom prst="bentConnector3">
            <a:avLst>
              <a:gd name="adj1" fmla="val 500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45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3" indent="-28575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endParaRPr lang="zh-CN" altLang="en-US" sz="18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3" indent="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同一个hierarchy能够附加一个或多个subsystem。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3" indent="-28575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565400"/>
            <a:ext cx="6701790" cy="406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45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3" indent="-28575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endParaRPr lang="zh-CN" altLang="en-US" sz="18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3" indent="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一个subsystem只能附加到一个hierarchy上。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3" indent="-28575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1331595" y="2653665"/>
            <a:ext cx="6848475" cy="3723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3" indent="-28575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endParaRPr lang="zh-CN" altLang="en-US" sz="18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3" indent="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（3）</a:t>
            </a:r>
            <a:r>
              <a:rPr 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一个task不能存在于同一个hierarchy的不同cgroup中，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可以存在于不同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Hierarchy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的多个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3" indent="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1738630" y="2811780"/>
            <a:ext cx="6028690" cy="3756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456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控制组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Cgroups：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（资源的限制）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3" indent="-28575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endParaRPr lang="zh-CN" altLang="en-US" sz="18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3" indent="0" latinLnBrk="0">
              <a:lnSpc>
                <a:spcPct val="12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任何一个task(Linux中的进程)fork自己创建一个子task(子进程)时，子task会自动的继承父task cgroup的关系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2679065"/>
            <a:ext cx="5976620" cy="38677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995" y="1412875"/>
            <a:ext cx="75349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如何实现容器之间的隔离和限制：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Namespace；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Cgroups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412" y="2421032"/>
            <a:ext cx="871296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产品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软件开发、部署的流程中面临的问题（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）：开发环境和部署环境不一致的问题。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开发和部署环境不一致；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对于一些应用来说，环境配置十分麻烦；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无法跨平台使用：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Windows -- Linux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解决方案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：将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应用程序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所有依赖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项、库、配置文件和运行时环境合二为一，打包成镜像。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None/>
            </a:pP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容器往往容纳了该程序运行所需要的全部文件，它可能包含自己的库、自己的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/boot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目录、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0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目录、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/home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目录等。然而，如果需要的话，运行中的容器甚至可能仅包含一个文件，比如运行一个不依赖任何文件的二进制程序。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综上，操作系统级虚拟化很好的解决和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97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一些重要的操作系统级虚拟化技术有：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OpenVZ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：基于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内核和操作系统，允许物理服务器运行多个相互隔离的操作系统实例（容器），以实现更高的服务器利用率，并防止应用间的冲突。这些容器又称为专用虚拟服务器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(Virtual Private Server, VPS)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或虚拟环境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(Virtual Environment, VE)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FreeBSD Jail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：可以把一个基于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FreeBSD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的系统分割成若干独立的子系统，称为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。每一个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Jail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都是一个虚拟化计算环境，运行在宿主机上并拥有文件、进程、用户和超级用户账户。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 Container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SPARC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系统设计的操作系统层面虚拟化技术，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 Zone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是单一操作系统实例中的一个完全隔离的虚拟服务器，一个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容器则由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Solaris Zone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边界隔离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以及相应的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系统资源控制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AIX Workload Partition(WPAR)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：是构建于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公司的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AIX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操作系统上的虚拟化计算环境，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WPAR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提供应用环境的隔离以最小化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WPAR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之间的应用干扰。尽管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WPAR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都使用相同的操作系统，但它们之间的资源交互是有限的。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306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本身是一个开源项目，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年诞生于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dotCloud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公司。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该项目加入了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基金会，并遵从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Apache2.0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协议。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用户操作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的容器就像管理一个无比快速且轻量级的虚拟机一样简单。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希望将用户的大型应用拆分成若干不同的微服务，每个微服务提供原子的功能，互相连接；每个微服务有相同镜像相同配置的一组容器组成，一个或多个服务组成了一个完整的容器“应用”。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4120" y="4077335"/>
            <a:ext cx="4439920" cy="159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340262"/>
            <a:ext cx="8712968" cy="1691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虚拟机的缺点</a:t>
            </a:r>
            <a:endParaRPr lang="zh-CN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尽管实现了隔离，但是每个应用对应一个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Guest OS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资源占用高，导致资源浪费。</a:t>
            </a:r>
            <a:endParaRPr 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启动和部署速度慢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100" name="Picture 4" descr="Diagram showing the hardware/software stack of a traditional VM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65" y="3141345"/>
            <a:ext cx="3602355" cy="312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572242" y="6383893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虚拟机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8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“Build, Ship and Run”</a:t>
            </a:r>
            <a:endParaRPr lang="en-GB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 Build once</a:t>
            </a:r>
            <a:r>
              <a:rPr lang="zh-CN" altLang="en-GB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Run anywhere ”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45" y="1412875"/>
            <a:ext cx="2842260" cy="149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3140710"/>
            <a:ext cx="6873240" cy="1309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820" y="4712335"/>
            <a:ext cx="6364605" cy="1972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是一个工具，能帮助我们快速的创建、分享和运行软件。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GB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允许我们将一个软件和其依赖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运行环境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打包成一个单独的库，更利于移植可运行的软件。</a:t>
            </a:r>
            <a:endParaRPr lang="zh-CN" altLang="en-GB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215707" y="1196752"/>
            <a:ext cx="8712968" cy="1291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镜像（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Image</a:t>
            </a:r>
            <a:r>
              <a:rPr lang="zh-CN" altLang="en-GB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GB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容器（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Container</a:t>
            </a:r>
            <a:r>
              <a:rPr lang="zh-CN" altLang="en-GB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GB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仓库（</a:t>
            </a:r>
            <a:r>
              <a:rPr lang="en-GB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Repository</a:t>
            </a:r>
            <a:r>
              <a:rPr lang="zh-CN" altLang="en-GB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GB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0495" y="2925445"/>
            <a:ext cx="6303010" cy="338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3620" y="623760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Docker 架构图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" y="28317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3448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是一个构建容器的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只读模板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，提供了容器应用打包的标准格式，容器即为一个通过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镜像创建的运行时实例。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镜像包含</a:t>
            </a: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、依赖、程序代码和重要配置参数（环境变量、网络配置）。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一个镜像可以同时生成多个运行的容器实例。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尽量使用被人制作好的镜像文件，而不是从头开始制作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28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是一个构建容器的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只读模板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，提供了容器应用打包的标准格式，容器即为一个通过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镜像创建的运行时实例。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镜像的文件系统由一系列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只读层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(read-only layer)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组成，只读层自底向上逐层堆叠，构成了容器所需要的基础文件系统。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优点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：使得镜像的复用、定制变的更为容易实现。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3568" y="4114085"/>
            <a:ext cx="3456384" cy="1981380"/>
            <a:chOff x="1763688" y="1759305"/>
            <a:chExt cx="6362280" cy="4871508"/>
          </a:xfrm>
        </p:grpSpPr>
        <p:pic>
          <p:nvPicPr>
            <p:cNvPr id="12" name="Picture 2" descr="图片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759305"/>
              <a:ext cx="6362280" cy="4871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184" y="6131545"/>
              <a:ext cx="1806178" cy="393700"/>
            </a:xfrm>
            <a:prstGeom prst="rect">
              <a:avLst/>
            </a:prstGeom>
          </p:spPr>
        </p:pic>
      </p:grpSp>
      <p:pic>
        <p:nvPicPr>
          <p:cNvPr id="14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47" y="3807337"/>
            <a:ext cx="4274932" cy="22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56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镜像的文件系统由一系列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只读层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(read-only layer)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组成，只读层自底向上逐层堆叠，构成了容器所需要的基础文件系统。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83568" y="3324780"/>
            <a:ext cx="3456384" cy="1981380"/>
            <a:chOff x="1763688" y="1759305"/>
            <a:chExt cx="6362280" cy="4871508"/>
          </a:xfrm>
        </p:grpSpPr>
        <p:pic>
          <p:nvPicPr>
            <p:cNvPr id="12" name="Picture 2" descr="图片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759305"/>
              <a:ext cx="6362280" cy="4871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8184" y="6131545"/>
              <a:ext cx="1806178" cy="393700"/>
            </a:xfrm>
            <a:prstGeom prst="rect">
              <a:avLst/>
            </a:prstGeom>
          </p:spPr>
        </p:pic>
      </p:grpSp>
      <p:pic>
        <p:nvPicPr>
          <p:cNvPr id="14" name="Picture 2" descr="这里写图片描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947" y="3089787"/>
            <a:ext cx="4274932" cy="228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哈希函数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83"/>
          <a:stretch>
            <a:fillRect/>
          </a:stretch>
        </p:blipFill>
        <p:spPr bwMode="auto">
          <a:xfrm>
            <a:off x="971600" y="3749006"/>
            <a:ext cx="6888875" cy="22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03548" y="1816191"/>
            <a:ext cx="8136904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如果两个输入串的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函数的值一样，则称这两个串是一个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Collision)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既然是把任意长度的字符串变成固定长度的字符串，所以必有一个输出串对应无穷多个输入串，碰撞是必然存在的。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3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哈希函数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3548" y="1816191"/>
            <a:ext cx="8136904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如果两个输入串的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函数的值一样，则称这两个串是一个碰撞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Collision)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既然是把任意长度的字符串变成固定长度的字符串，所以必有一个输出串对应无穷多个输入串，碰撞是必然存在的。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Picture 2" descr="这里写图片描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452050"/>
            <a:ext cx="4191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66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官方镜像：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使用官方镜像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4394" y="2429774"/>
            <a:ext cx="5936615" cy="27997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docker image pull hello-world</a:t>
            </a:r>
            <a:endParaRPr lang="en-GB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docker image ls</a:t>
            </a:r>
            <a:endParaRPr lang="en-GB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docker container run hello-world</a:t>
            </a:r>
            <a:endParaRPr lang="en-GB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from Docker! 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message shows that your installation appears to be working 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correctly. ......</a:t>
            </a:r>
            <a:endParaRPr lang="en-GB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hello-world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66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官方镜像：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使用官方镜像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24394" y="1855734"/>
            <a:ext cx="2102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600" dirty="0">
              <a:latin typeface="Menlo" panose="020B0609030804020204" pitchFamily="49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run hello-world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4560" y="2480945"/>
            <a:ext cx="7670800" cy="3967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340262"/>
            <a:ext cx="8712968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：隔离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VS 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轻量级之间的矛盾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850" y="3501390"/>
            <a:ext cx="8424545" cy="6229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有没有一种方法能够在保证应用隔离性的同时，减少硬件资源的浪费呢？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322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官方镜像：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镜像结构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保存镜像文件：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save hello-world &gt; hello.tar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manifest.json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：包含了关于镜像层和配置的元数据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xxx.json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Repositories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858" y="4940860"/>
            <a:ext cx="4558665" cy="145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30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官方镜像：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manifest.json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：包含了关于镜像层和配置的元数据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Config: 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指向包含镜像配置的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xxx.JSON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文件，包括创建容器时需要的环境变量、运行命令、暴漏的端口等信息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RepoTags: 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表示镜像的名称和标签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Layers: xxx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文件夹，是镜像层文件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4288790"/>
            <a:ext cx="8559800" cy="781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40" y="5373370"/>
            <a:ext cx="4130040" cy="1318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397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官方镜像：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Hello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World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镜像结构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保存镜像文件：</a:t>
            </a:r>
            <a:r>
              <a:rPr lang="en-US" altLang="zh-CN" sz="1800" b="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save hello-world &gt; hello.tar</a:t>
            </a:r>
            <a:endParaRPr lang="en-US" altLang="zh-CN" sz="1800" b="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manifest.json</a:t>
            </a:r>
            <a:r>
              <a:rPr lang="zh-CN" altLang="en-US" sz="2000" b="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：包含了关于镜像层和配置的元数据</a:t>
            </a:r>
            <a:endParaRPr lang="zh-CN" altLang="en-US" sz="2000" b="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xxx.json</a:t>
            </a:r>
            <a:endParaRPr lang="en-US" altLang="zh-CN" sz="2000" b="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</a:t>
            </a:r>
            <a:r>
              <a:rPr lang="zh-CN" altLang="en-US" sz="2000" dirty="0">
                <a:solidFill>
                  <a:schemeClr val="bg2">
                    <a:lumMod val="9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文件夹</a:t>
            </a:r>
            <a:endParaRPr lang="zh-CN" altLang="en-US" sz="2000" dirty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Repositories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镜像仓库的元数据文件之一，用于存储镜像的标签和对应的哈希值。在 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 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镜像中，每个镜像可以有多个标签，而这些标签与具体的哈希值相对应。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6663" y="5236770"/>
            <a:ext cx="4558665" cy="145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460" y="28317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1800" b="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中包含一系列的指令用来创建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Image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3068673"/>
            <a:ext cx="5486400" cy="218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831" y="2027812"/>
            <a:ext cx="533781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一个包含创建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指令的文件：</a:t>
            </a:r>
            <a:r>
              <a:rPr kumimoji="1"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在Docker中使用Ubuntu镜像和Apache镜像构建新的镜像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2110" y="3719195"/>
            <a:ext cx="598233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FROM ubuntu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rgbClr val="C00000"/>
                </a:solidFill>
              </a:rPr>
              <a:t>RUN </a:t>
            </a:r>
            <a:r>
              <a:rPr lang="zh-CN" altLang="en-US" sz="1600"/>
              <a:t>apt-get update &amp;&amp; apt-get install -y apache2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COPY ./index.html /var/www/html/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EXPOSE 80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CMD ["/usr/sbin/apache2ctl", "-D", "FOREGROUND"]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2249805" y="3286760"/>
            <a:ext cx="4572000" cy="306705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每运行一条 RUN 指令，镜像添加新的一层，并提交。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在Docker中使用Ubuntu镜像和Apache镜像构建新的镜像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3305" y="2493010"/>
            <a:ext cx="70834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/>
              <a:t>FROM </a:t>
            </a:r>
            <a:r>
              <a:rPr lang="zh-CN" altLang="en-US" sz="1600"/>
              <a:t>ubuntu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>
                <a:solidFill>
                  <a:srgbClr val="C00000"/>
                </a:solidFill>
              </a:rPr>
              <a:t>RUN </a:t>
            </a:r>
            <a:r>
              <a:rPr lang="zh-CN" altLang="en-US" sz="1600"/>
              <a:t>apt-get update &amp;&amp; apt-get install -y apache2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COPY </a:t>
            </a:r>
            <a:r>
              <a:rPr lang="zh-CN" altLang="en-US" sz="1600"/>
              <a:t>./index.html /var/www/html/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EXPOSE </a:t>
            </a:r>
            <a:r>
              <a:rPr lang="zh-CN" altLang="en-US" sz="1600"/>
              <a:t>80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 b="1"/>
              <a:t>CMD </a:t>
            </a:r>
            <a:r>
              <a:rPr lang="zh-CN" altLang="en-US" sz="1600"/>
              <a:t>["/usr/sbin/apache2ctl", "-D", "FOREGROUND"]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831" y="2027812"/>
            <a:ext cx="76041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一个包含创建</a:t>
            </a:r>
            <a:r>
              <a:rPr kumimoji="1"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kumimoji="1"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指令的文件：</a:t>
            </a:r>
            <a:r>
              <a:rPr kumimoji="1" lang="en-US" altLang="zh-CN" sz="1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Dockerfile</a:t>
            </a:r>
            <a:endParaRPr kumimoji="1" lang="en-US" altLang="zh-CN" sz="1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建新镜像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docker build -t myubuntu_apache .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运行镜像：docker run -d --name mycontainer -p 80:80 myubuntu_apache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chemeClr val="bg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在Docker中使用Ubuntu镜像和Apache镜像构建新的镜像</a:t>
            </a:r>
            <a:endParaRPr lang="en-US" altLang="zh-CN" sz="1800" b="0" dirty="0">
              <a:solidFill>
                <a:schemeClr val="bg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镜像结构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manifest.json：包含了关于镜像层和配置的元数据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xxx.json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xxx文件夹：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repositories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4581525"/>
            <a:ext cx="7250430" cy="1545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10" y="3041650"/>
            <a:ext cx="5241290" cy="774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在Docker中使用Flask镜像和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自己编写的应用程序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71831" y="2027812"/>
            <a:ext cx="79209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一个包含创建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指令的文件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Dockerfile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创建自己的应用程序：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建新镜像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docker build -t my-flask-image .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运行镜像：</a:t>
            </a:r>
            <a:r>
              <a:rPr kumimoji="1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run -d --name </a:t>
            </a:r>
            <a:r>
              <a:rPr kumimoji="1"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my-flask-container </a:t>
            </a:r>
            <a:r>
              <a:rPr kumimoji="1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 8</a:t>
            </a:r>
            <a:r>
              <a:rPr kumimoji="1"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:8</a:t>
            </a:r>
            <a:r>
              <a:rPr kumimoji="1"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my</a:t>
            </a:r>
            <a:r>
              <a:rPr kumimoji="1"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-flask-image</a:t>
            </a:r>
            <a:endParaRPr kumimoji="1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在Docker中使用Flask镜像和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自己编写的应用程序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71831" y="2027812"/>
            <a:ext cx="51784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一个包含创建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指令的文件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Dockerfile</a:t>
            </a:r>
            <a:endParaRPr kumimoji="1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43530" y="2765425"/>
            <a:ext cx="311404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06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操作系统级虚拟化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(Operating System Level Virtualization)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是一种虚拟技术，能够实现多个相互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隔离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的实例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共享一个操作系统内核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容器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(Container)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：包含相应应用程序组件的服务实例。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在一个容器中运行的程序无法看到容器外的程序进程，包括那些直接运行在宿主机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(host)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上的应用和其它容器中的应用。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 descr="Diagram showing the hardware/software stack for Docker containers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348244"/>
            <a:ext cx="3168352" cy="313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iagram showing the hardware/software stack of a traditional V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48244"/>
            <a:ext cx="2880320" cy="312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618222" y="648866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虚拟机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29412" y="6484044"/>
            <a:ext cx="1428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b="1" dirty="0">
                <a:solidFill>
                  <a:srgbClr val="171717"/>
                </a:solidFill>
                <a:latin typeface="Segoe UI" panose="020B0502040204020203" pitchFamily="34" charset="0"/>
              </a:rPr>
              <a:t>Docker </a:t>
            </a:r>
            <a:r>
              <a:rPr lang="zh-CN" alt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容器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在Docker中使用Flask镜像和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自己编写的应用程序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71831" y="2027812"/>
            <a:ext cx="33978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创建自己的应用程序：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app.py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kumimoji="1" 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51275" y="2997835"/>
            <a:ext cx="1070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app.py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5285" y="3501390"/>
            <a:ext cx="2866390" cy="2529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建立自己的镜像和容器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在Docker中使用Flask镜像和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自己编写的应用程序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71831" y="2027812"/>
            <a:ext cx="792099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kumimoji="1"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一个包含创建</a:t>
            </a:r>
            <a:r>
              <a:rPr kumimoji="1"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kumimoji="1"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指令的文件</a:t>
            </a:r>
            <a:r>
              <a:rPr kumimoji="1"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Dockerfile</a:t>
            </a:r>
            <a:endParaRPr kumimoji="1" lang="en-US" altLang="zh-CN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kumimoji="1" lang="zh-CN" altLang="en-US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创建自己的应用程序：</a:t>
            </a:r>
            <a:r>
              <a:rPr kumimoji="1" lang="en-US" altLang="zh-CN" sz="16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app.py</a:t>
            </a:r>
            <a:endParaRPr kumimoji="1" lang="zh-CN" altLang="en-US" sz="1600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建新镜像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docker build -t my-flask-image .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运行镜像：</a:t>
            </a:r>
            <a:r>
              <a:rPr kumimoji="1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run -d --name </a:t>
            </a:r>
            <a:r>
              <a:rPr kumimoji="1"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my-flask-container </a:t>
            </a:r>
            <a:r>
              <a:rPr kumimoji="1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 8</a:t>
            </a:r>
            <a:r>
              <a:rPr kumimoji="1"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:8</a:t>
            </a:r>
            <a:r>
              <a:rPr kumimoji="1"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my</a:t>
            </a:r>
            <a:r>
              <a:rPr kumimoji="1"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-flask-image</a:t>
            </a:r>
            <a:endParaRPr kumimoji="1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1871947"/>
            <a:ext cx="6876256" cy="3114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78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Docker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1196752"/>
            <a:ext cx="8712968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Dockerfile 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</a:t>
            </a:r>
            <a:endParaRPr lang="zh-CN" altLang="en-US" sz="2000" b="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FROM：</a:t>
            </a:r>
            <a:endParaRPr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指定基础镜像。</a:t>
            </a:r>
            <a:endParaRPr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注意事项：应该尽可能选择轻量级的基础镜像，并确保基础镜像的可靠性和安全性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WORKDIR：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设置工作目录。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algn="l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注意事项：确保使用绝对路径，并避免在一个 Dockerfile 中频繁地更改工作目录。</a:t>
            </a:r>
            <a:endParaRPr lang="en-US" altLang="zh-CN" sz="16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latinLnBrk="0">
              <a:lnSpc>
                <a:spcPct val="150000"/>
              </a:lnSpc>
              <a:spcBef>
                <a:spcPts val="0"/>
              </a:spcBef>
              <a:buClrTx/>
              <a:buFont typeface="Wingdings" panose="05000000000000000000" charset="0"/>
              <a:buChar char="p"/>
            </a:pPr>
            <a:endParaRPr lang="en-US" altLang="zh-CN" sz="1400" b="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13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如何实现容器之间的隔离和限制：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Cgroups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命名空间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：（资源的隔离）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使用多个命名空间来隔离容器之间的</a:t>
            </a:r>
            <a:r>
              <a:rPr 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</a:t>
            </a: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</a:t>
            </a: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文件系统</a:t>
            </a: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等资源。每个容器都有自己的命名空间，使得不同容器之间的资源相互</a:t>
            </a:r>
            <a:r>
              <a:rPr 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隔离</a:t>
            </a: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03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命名空间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：（资源的隔离）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例如：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PID Namespace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两个不同namespace下的进程可以拥有相同的PID。</a:t>
            </a: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6145" y="2637155"/>
            <a:ext cx="4572000" cy="2649855"/>
            <a:chOff x="624" y="4950"/>
            <a:chExt cx="7200" cy="4173"/>
          </a:xfrm>
        </p:grpSpPr>
        <p:sp>
          <p:nvSpPr>
            <p:cNvPr id="5" name="矩形 4"/>
            <p:cNvSpPr/>
            <p:nvPr/>
          </p:nvSpPr>
          <p:spPr>
            <a:xfrm>
              <a:off x="1077" y="4950"/>
              <a:ext cx="5557" cy="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17" y="5176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宿主机</a:t>
              </a:r>
              <a:endPara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"/>
              </p:custDataLst>
            </p:nvPr>
          </p:nvSpPr>
          <p:spPr>
            <a:xfrm>
              <a:off x="1417" y="7558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容器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3345" y="7558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容器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5046" y="7558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容器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89" y="6197"/>
              <a:ext cx="1617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进程</a:t>
              </a: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3002" y="6197"/>
              <a:ext cx="1617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进程</a:t>
              </a: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4815" y="6197"/>
              <a:ext cx="1617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进程</a:t>
              </a: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4" y="8592"/>
              <a:ext cx="72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不同namespace下的进程可以拥有相同的PID</a:t>
              </a:r>
              <a:endPara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60" y="2637155"/>
            <a:ext cx="8369300" cy="3086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03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命名空间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：（资源的隔离）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例如：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PID Namespace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两个不同namespace下的进程可以拥有相同的PID。</a:t>
            </a: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716145" y="2637155"/>
            <a:ext cx="4572000" cy="2649855"/>
            <a:chOff x="624" y="4950"/>
            <a:chExt cx="7200" cy="4173"/>
          </a:xfrm>
        </p:grpSpPr>
        <p:sp>
          <p:nvSpPr>
            <p:cNvPr id="5" name="矩形 4"/>
            <p:cNvSpPr/>
            <p:nvPr/>
          </p:nvSpPr>
          <p:spPr>
            <a:xfrm>
              <a:off x="1077" y="4950"/>
              <a:ext cx="5557" cy="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117" y="5176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宿主机</a:t>
              </a:r>
              <a:endPara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"/>
              </p:custDataLst>
            </p:nvPr>
          </p:nvSpPr>
          <p:spPr>
            <a:xfrm>
              <a:off x="1417" y="7558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容器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3345" y="7558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容器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5046" y="7558"/>
              <a:ext cx="1386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容器</a:t>
              </a:r>
              <a:r>
                <a: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189" y="6197"/>
              <a:ext cx="1617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进程</a:t>
              </a: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16" name="椭圆 15"/>
            <p:cNvSpPr/>
            <p:nvPr>
              <p:custDataLst>
                <p:tags r:id="rId4"/>
              </p:custDataLst>
            </p:nvPr>
          </p:nvSpPr>
          <p:spPr>
            <a:xfrm>
              <a:off x="3002" y="6197"/>
              <a:ext cx="1617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进程</a:t>
              </a: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4815" y="6197"/>
              <a:ext cx="1617" cy="102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进程</a:t>
              </a:r>
              <a:r>
                <a:rPr lang="en-US" altLang="zh-CN" sz="1600"/>
                <a:t>1</a:t>
              </a:r>
              <a:endParaRPr lang="en-US" altLang="zh-CN" sz="16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24" y="8592"/>
              <a:ext cx="7200" cy="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不同namespace下的进程可以拥有相同的PID</a:t>
              </a:r>
              <a:endPara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2637155"/>
            <a:ext cx="8568690" cy="314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操作系统级虚拟化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容器技术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4034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命名空间</a:t>
            </a:r>
            <a:r>
              <a:rPr 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Namespace</a:t>
            </a:r>
            <a:r>
              <a:rPr 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：（资源的隔离）</a:t>
            </a: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p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例如：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PID Namespace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两个不同namespace下的进程可以拥有相同的PID。</a:t>
            </a: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charset="0"/>
              <a:buChar char="n"/>
            </a:pPr>
            <a:endParaRPr 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</a:pP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348865"/>
            <a:ext cx="6249035" cy="22898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5157470"/>
            <a:ext cx="6546850" cy="994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DIAGRAM_VIRTUALLY_FRAME" val="{&quot;height&quot;:292,&quot;left&quot;:32.4,&quot;top&quot;:174.65,&quot;width&quot;:698.95}"/>
</p:tagLst>
</file>

<file path=ppt/tags/tag16.xml><?xml version="1.0" encoding="utf-8"?>
<p:tagLst xmlns:p="http://schemas.openxmlformats.org/presentationml/2006/main">
  <p:tag name="KSO_WM_DIAGRAM_VIRTUALLY_FRAME" val="{&quot;height&quot;:292,&quot;left&quot;:32.4,&quot;top&quot;:174.65,&quot;width&quot;:698.95}"/>
</p:tagLst>
</file>

<file path=ppt/tags/tag17.xml><?xml version="1.0" encoding="utf-8"?>
<p:tagLst xmlns:p="http://schemas.openxmlformats.org/presentationml/2006/main">
  <p:tag name="KSO_WM_BEAUTIFY_FLAG" val=""/>
  <p:tag name="KSO_WM_DIAGRAM_VIRTUALLY_FRAME" val="{&quot;height&quot;:292,&quot;left&quot;:32.4,&quot;top&quot;:174.65,&quot;width&quot;:698.95}"/>
</p:tagLst>
</file>

<file path=ppt/tags/tag18.xml><?xml version="1.0" encoding="utf-8"?>
<p:tagLst xmlns:p="http://schemas.openxmlformats.org/presentationml/2006/main">
  <p:tag name="KSO_WM_BEAUTIFY_FLAG" val=""/>
  <p:tag name="KSO_WM_DIAGRAM_VIRTUALLY_FRAME" val="{&quot;height&quot;:292,&quot;left&quot;:32.4,&quot;top&quot;:174.65,&quot;width&quot;:698.95}"/>
</p:tagLst>
</file>

<file path=ppt/tags/tag19.xml><?xml version="1.0" encoding="utf-8"?>
<p:tagLst xmlns:p="http://schemas.openxmlformats.org/presentationml/2006/main">
  <p:tag name="KSO_WM_DIAGRAM_VIRTUALLY_FRAME" val="{&quot;height&quot;:292,&quot;left&quot;:32.4,&quot;top&quot;:174.65,&quot;width&quot;:698.95}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DIAGRAM_VIRTUALLY_FRAME" val="{&quot;height&quot;:292,&quot;left&quot;:32.4,&quot;top&quot;:174.65,&quot;width&quot;:698.95}"/>
</p:tagLst>
</file>

<file path=ppt/tags/tag21.xml><?xml version="1.0" encoding="utf-8"?>
<p:tagLst xmlns:p="http://schemas.openxmlformats.org/presentationml/2006/main">
  <p:tag name="KSO_WM_DIAGRAM_VIRTUALLY_FRAME" val="{&quot;height&quot;:292,&quot;left&quot;:32.4,&quot;top&quot;:174.65,&quot;width&quot;:698.95}"/>
</p:tagLst>
</file>

<file path=ppt/tags/tag22.xml><?xml version="1.0" encoding="utf-8"?>
<p:tagLst xmlns:p="http://schemas.openxmlformats.org/presentationml/2006/main">
  <p:tag name="KSO_WM_BEAUTIFY_FLAG" val=""/>
  <p:tag name="KSO_WM_DIAGRAM_VIRTUALLY_FRAME" val="{&quot;height&quot;:292,&quot;left&quot;:32.4,&quot;top&quot;:174.65,&quot;width&quot;:698.95}"/>
</p:tagLst>
</file>

<file path=ppt/tags/tag23.xml><?xml version="1.0" encoding="utf-8"?>
<p:tagLst xmlns:p="http://schemas.openxmlformats.org/presentationml/2006/main">
  <p:tag name="KSO_WM_BEAUTIFY_FLAG" val=""/>
  <p:tag name="KSO_WM_DIAGRAM_VIRTUALLY_FRAME" val="{&quot;height&quot;:292,&quot;left&quot;:32.4,&quot;top&quot;:174.65,&quot;width&quot;:698.95}"/>
</p:tagLst>
</file>

<file path=ppt/tags/tag24.xml><?xml version="1.0" encoding="utf-8"?>
<p:tagLst xmlns:p="http://schemas.openxmlformats.org/presentationml/2006/main">
  <p:tag name="KSO_WM_BEAUTIFY_FLAG" val=""/>
  <p:tag name="KSO_WM_DIAGRAM_VIRTUALLY_FRAME" val="{&quot;height&quot;:292,&quot;left&quot;:32.4,&quot;top&quot;:174.65,&quot;width&quot;:698.95}"/>
</p:tagLst>
</file>

<file path=ppt/tags/tag25.xml><?xml version="1.0" encoding="utf-8"?>
<p:tagLst xmlns:p="http://schemas.openxmlformats.org/presentationml/2006/main">
  <p:tag name="KSO_WM_DIAGRAM_VIRTUALLY_FRAME" val="{&quot;height&quot;:292,&quot;left&quot;:32.4,&quot;top&quot;:174.65,&quot;width&quot;:698.95}"/>
</p:tagLst>
</file>

<file path=ppt/tags/tag26.xml><?xml version="1.0" encoding="utf-8"?>
<p:tagLst xmlns:p="http://schemas.openxmlformats.org/presentationml/2006/main">
  <p:tag name="KSO_WM_BEAUTIFY_FLAG" val=""/>
  <p:tag name="KSO_WM_DIAGRAM_VIRTUALLY_FRAME" val="{&quot;height&quot;:292,&quot;left&quot;:32.4,&quot;top&quot;:174.65,&quot;width&quot;:698.95}"/>
</p:tagLst>
</file>

<file path=ppt/tags/tag27.xml><?xml version="1.0" encoding="utf-8"?>
<p:tagLst xmlns:p="http://schemas.openxmlformats.org/presentationml/2006/main">
  <p:tag name="KSO_WM_BEAUTIFY_FLAG" val=""/>
  <p:tag name="KSO_WM_DIAGRAM_VIRTUALLY_FRAME" val="{&quot;height&quot;:292,&quot;left&quot;:32.4,&quot;top&quot;:174.65,&quot;width&quot;:698.95}"/>
</p:tagLst>
</file>

<file path=ppt/tags/tag28.xml><?xml version="1.0" encoding="utf-8"?>
<p:tagLst xmlns:p="http://schemas.openxmlformats.org/presentationml/2006/main">
  <p:tag name="KSO_WM_DIAGRAM_VIRTUALLY_FRAME" val="{&quot;height&quot;:292,&quot;left&quot;:32.4,&quot;top&quot;:174.65,&quot;width&quot;:698.95}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PLACING_PICTURE_USER_VIEWPORT" val="{&quot;height&quot;:5100,&quot;width&quot;:9720}"/>
</p:tagLst>
</file>

<file path=ppt/tags/tag43.xml><?xml version="1.0" encoding="utf-8"?>
<p:tagLst xmlns:p="http://schemas.openxmlformats.org/presentationml/2006/main">
  <p:tag name="KSO_WM_BEAUTIFY_FLAG" val=""/>
  <p:tag name="KSO_WM_UNIT_PLACING_PICTURE_USER_VIEWPORT" val="{&quot;height&quot;:9045,&quot;width&quot;:17490}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PP_MARK_KEY" val="deacf55f-6967-470c-9155-30c2dd9bcaf9"/>
  <p:tag name="COMMONDATA" val="eyJoZGlkIjoiZWNkZDdjMTBjYmY5MjViODMwZjhmY2I4Mzc3YTIxMmI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8404</Words>
  <Application>WPS 演示</Application>
  <PresentationFormat>全屏显示(4:3)</PresentationFormat>
  <Paragraphs>804</Paragraphs>
  <Slides>53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9" baseType="lpstr">
      <vt:lpstr>Arial</vt:lpstr>
      <vt:lpstr>宋体</vt:lpstr>
      <vt:lpstr>Wingdings</vt:lpstr>
      <vt:lpstr>Calibri</vt:lpstr>
      <vt:lpstr>Times New Roman</vt:lpstr>
      <vt:lpstr>微软雅黑</vt:lpstr>
      <vt:lpstr>Hei</vt:lpstr>
      <vt:lpstr>黑体</vt:lpstr>
      <vt:lpstr>Wingdings</vt:lpstr>
      <vt:lpstr>等线</vt:lpstr>
      <vt:lpstr>Arial Unicode MS</vt:lpstr>
      <vt:lpstr>等线 Light</vt:lpstr>
      <vt:lpstr>Segoe UI</vt:lpstr>
      <vt:lpstr>Menlo</vt:lpstr>
      <vt:lpstr>Segoe Print</vt:lpstr>
      <vt:lpstr>自定义设计方案</vt:lpstr>
      <vt:lpstr>第六章 虚拟化-容器技术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张国明</cp:lastModifiedBy>
  <cp:revision>2778</cp:revision>
  <dcterms:created xsi:type="dcterms:W3CDTF">2013-05-22T02:15:00Z</dcterms:created>
  <dcterms:modified xsi:type="dcterms:W3CDTF">2025-04-17T09:19:07Z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E34F42CE936C4A21BBF4CE916C07B75E_13</vt:lpwstr>
  </property>
</Properties>
</file>