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439" r:id="rId3"/>
    <p:sldId id="998" r:id="rId5"/>
    <p:sldId id="1046" r:id="rId6"/>
    <p:sldId id="999" r:id="rId7"/>
    <p:sldId id="1049" r:id="rId8"/>
    <p:sldId id="1000" r:id="rId9"/>
    <p:sldId id="1050" r:id="rId10"/>
    <p:sldId id="1051" r:id="rId11"/>
    <p:sldId id="1001" r:id="rId12"/>
    <p:sldId id="1052" r:id="rId13"/>
    <p:sldId id="1053" r:id="rId14"/>
    <p:sldId id="1054" r:id="rId15"/>
    <p:sldId id="1055" r:id="rId16"/>
    <p:sldId id="904" r:id="rId17"/>
    <p:sldId id="905" r:id="rId18"/>
    <p:sldId id="906" r:id="rId19"/>
    <p:sldId id="908" r:id="rId20"/>
    <p:sldId id="909" r:id="rId21"/>
    <p:sldId id="910" r:id="rId22"/>
    <p:sldId id="807" r:id="rId23"/>
    <p:sldId id="806" r:id="rId24"/>
    <p:sldId id="914" r:id="rId25"/>
    <p:sldId id="915" r:id="rId26"/>
    <p:sldId id="916" r:id="rId27"/>
    <p:sldId id="917" r:id="rId28"/>
    <p:sldId id="918" r:id="rId29"/>
    <p:sldId id="919" r:id="rId30"/>
    <p:sldId id="751" r:id="rId31"/>
    <p:sldId id="931" r:id="rId32"/>
    <p:sldId id="1002" r:id="rId33"/>
    <p:sldId id="800" r:id="rId34"/>
    <p:sldId id="925" r:id="rId35"/>
    <p:sldId id="927" r:id="rId36"/>
    <p:sldId id="752" r:id="rId37"/>
    <p:sldId id="796" r:id="rId38"/>
    <p:sldId id="808" r:id="rId39"/>
    <p:sldId id="809" r:id="rId40"/>
    <p:sldId id="753" r:id="rId41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4472C4"/>
    <a:srgbClr val="FFFD82"/>
    <a:srgbClr val="1B998B"/>
    <a:srgbClr val="D2DEEF"/>
    <a:srgbClr val="EAEFF7"/>
    <a:srgbClr val="0066FF"/>
    <a:srgbClr val="0070C0"/>
    <a:srgbClr val="55D9D3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13" autoAdjust="0"/>
    <p:restoredTop sz="64281" autoAdjust="0"/>
  </p:normalViewPr>
  <p:slideViewPr>
    <p:cSldViewPr showGuides="1">
      <p:cViewPr varScale="1">
        <p:scale>
          <a:sx n="77" d="100"/>
          <a:sy n="77" d="100"/>
        </p:scale>
        <p:origin x="710" y="62"/>
      </p:cViewPr>
      <p:guideLst>
        <p:guide orient="horz" pos="2119"/>
        <p:guide pos="2857"/>
      </p:guideLst>
    </p:cSldViewPr>
  </p:slideViewPr>
  <p:outlineViewPr>
    <p:cViewPr>
      <p:scale>
        <a:sx n="33" d="100"/>
        <a:sy n="33" d="100"/>
      </p:scale>
      <p:origin x="0" y="-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6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sz="12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b="0" i="0" dirty="0">
              <a:solidFill>
                <a:srgbClr val="05073B"/>
              </a:solidFill>
              <a:effectLst/>
              <a:highlight>
                <a:srgbClr val="000000">
                  <a:alpha val="0"/>
                </a:srgbClr>
              </a:highlight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sz="1200" b="0" i="0" kern="1200" dirty="0">
              <a:solidFill>
                <a:schemeClr val="tx1"/>
              </a:solidFill>
              <a:effectLst/>
              <a:highlight>
                <a:srgbClr val="000000">
                  <a:alpha val="0"/>
                </a:srgbClr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altLang="zh-CN" b="0" i="0" dirty="0">
              <a:solidFill>
                <a:srgbClr val="FFFFFF"/>
              </a:solidFill>
              <a:effectLst/>
              <a:highlight>
                <a:srgbClr val="000000">
                  <a:alpha val="0"/>
                </a:srgbClr>
              </a:highlight>
              <a:latin typeface="Söhne Mon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>
              <a:highlight>
                <a:srgbClr val="000000">
                  <a:alpha val="0"/>
                </a:srgbClr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altLang="zh-CN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tags" Target="../tags/tag1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805272" y="2193528"/>
            <a:ext cx="7533456" cy="2387600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第六章 虚拟化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容器技术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云计算技术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  <p:sp>
        <p:nvSpPr>
          <p:cNvPr id="13" name="副标题 7"/>
          <p:cNvSpPr txBox="1"/>
          <p:nvPr/>
        </p:nvSpPr>
        <p:spPr>
          <a:xfrm>
            <a:off x="1143000" y="4694277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第八次课：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2025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04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07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053242"/>
            <a:ext cx="8712968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CMD 和 ENTRYPOINT：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060575"/>
            <a:ext cx="7555230" cy="12719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3573145"/>
            <a:ext cx="2199005" cy="952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3895" y="4797425"/>
            <a:ext cx="29140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1. docker run python-cmd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运行结果：？？？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21380" y="4797425"/>
            <a:ext cx="58362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2. docker run python-cmd python app.py "Hello Python!"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运行结果：？？？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053242"/>
            <a:ext cx="8712968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CMD 和 ENTRYPOINT：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060575"/>
            <a:ext cx="7555230" cy="12719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3573145"/>
            <a:ext cx="2199005" cy="952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3895" y="5373370"/>
            <a:ext cx="8601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3. docker run python-entrypoint        4. docker run python-entrypoint "Hello Entrypoint!"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运行结果：？？？</a:t>
            </a:r>
            <a:r>
              <a:rPr lang="en-US" altLang="zh-CN"/>
              <a:t>                                  </a:t>
            </a:r>
            <a:r>
              <a:rPr lang="zh-CN" altLang="en-US"/>
              <a:t>运行结果：？？？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45" y="3529330"/>
            <a:ext cx="2995930" cy="104013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08400" y="3933190"/>
            <a:ext cx="503555" cy="2876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053242"/>
            <a:ext cx="8712968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CMD 和 ENTRYPOINT：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060575"/>
            <a:ext cx="7555230" cy="12719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3573145"/>
            <a:ext cx="2199005" cy="952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3895" y="5373370"/>
            <a:ext cx="8601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5.  docker run python-entrypoint echo "New Command"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运行结果：？？？</a:t>
            </a:r>
            <a:r>
              <a:rPr lang="en-US" altLang="zh-CN"/>
              <a:t>                                 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45" y="3529330"/>
            <a:ext cx="2995930" cy="104013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708400" y="3933190"/>
            <a:ext cx="503555" cy="2876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053242"/>
            <a:ext cx="8712968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CMD 和 ENTRYPOINT：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160" y="5085080"/>
            <a:ext cx="45942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6.  docker run test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运行结果：？？？</a:t>
            </a:r>
            <a:r>
              <a:rPr lang="en-US" altLang="zh-CN"/>
              <a:t>                                  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637155"/>
            <a:ext cx="3207385" cy="1350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images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来列出本地主机上的镜像。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22525"/>
          <a:stretch>
            <a:fillRect/>
          </a:stretch>
        </p:blipFill>
        <p:spPr>
          <a:xfrm>
            <a:off x="971550" y="2132965"/>
            <a:ext cx="7426325" cy="2533650"/>
          </a:xfrm>
          <a:prstGeom prst="rect">
            <a:avLst/>
          </a:prstGeom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15516" y="4687456"/>
            <a:ext cx="8712968" cy="194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REPOSITORY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：表示镜像的仓库源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：镜像的标签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IMAGE ID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：镜像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CREATED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：镜像创建时间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SIZE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：镜像大小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获取一个新的镜像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在本地主机上使用一个不存在的镜像时 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就会自动下载这个镜像。如果想预先下载这个镜像，可以使用 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pull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命令来下载它。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p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Desktop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里获取新镜像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342" y="3357321"/>
            <a:ext cx="8372555" cy="1988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83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查找镜像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p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Hub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网站来搜索镜像，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Hub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网址为： 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https://hub.docker.com/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p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也可以使用 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search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命令来搜索镜像。比如需要一个 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httpd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的镜像来作为 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服务。可以通过 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search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命令搜索 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httpd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来寻找适合的镜像。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4753"/>
          <a:stretch>
            <a:fillRect/>
          </a:stretch>
        </p:blipFill>
        <p:spPr>
          <a:xfrm>
            <a:off x="539115" y="3573145"/>
            <a:ext cx="8408035" cy="1533525"/>
          </a:xfrm>
          <a:prstGeom prst="rect">
            <a:avLst/>
          </a:prstGeom>
        </p:spPr>
      </p:pic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16151" y="5229205"/>
            <a:ext cx="8712968" cy="141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NAME: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镜像仓库源的名称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DESCRIPTION: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镜像的描述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OFFICIAL: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 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官方发布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AUTOMATED: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自动构建。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删除镜像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镜像删除使用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</a:t>
            </a:r>
            <a:r>
              <a:rPr lang="en-US" altLang="zh-CN" sz="1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rmi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命令，比如删除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hello-world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镜像：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" y="3040380"/>
            <a:ext cx="8954135" cy="1746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更新镜像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更新镜像之前，使用镜像来创建一个容器。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2571704"/>
            <a:ext cx="8515350" cy="614679"/>
          </a:xfrm>
          <a:prstGeom prst="rect">
            <a:avLst/>
          </a:prstGeom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79512" y="3212976"/>
            <a:ext cx="871296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在运行的容器内使用 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apt-get update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命令进行更新。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在完成操作之后，输入 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exit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命令来退出这个容器。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此时 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e218edb10161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的容器，是按需求更改的容器。通过命令 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commit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来提交容器副本。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4774928"/>
            <a:ext cx="8515350" cy="598288"/>
          </a:xfrm>
          <a:prstGeom prst="rect">
            <a:avLst/>
          </a:prstGeom>
        </p:spPr>
      </p:pic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14325" y="5525131"/>
            <a:ext cx="8712968" cy="7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e218edb10161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：容器 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runoob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/ubuntu:v2: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指定要创建的目标镜像名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charset="0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更新镜像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images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命令来查看新镜像 </a:t>
            </a:r>
            <a:r>
              <a:rPr lang="en-US" altLang="zh-CN" sz="1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runoob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/ubuntu:v2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179512" y="4904817"/>
            <a:ext cx="8712968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使用新镜像 </a:t>
            </a:r>
            <a:r>
              <a:rPr lang="en-US" altLang="zh-CN" sz="1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runoob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/ubuntu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来启动一个容器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804" y="2460129"/>
            <a:ext cx="8100392" cy="23166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5445224"/>
            <a:ext cx="8100392" cy="555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FROM：</a:t>
            </a:r>
            <a:endParaRPr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指定基础镜像。</a:t>
            </a:r>
            <a:endParaRPr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注意事项：应该尽可能选择轻量级的基础镜像，并确保基础镜像的可靠性和安全性</a:t>
            </a: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；一般只能指定一次基础镜像</a:t>
            </a:r>
            <a:endParaRPr 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360" y="3624580"/>
            <a:ext cx="45593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FROM </a:t>
            </a:r>
            <a:r>
              <a:rPr lang="zh-CN" altLang="en-US" sz="1600"/>
              <a:t>ubuntu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>
                <a:solidFill>
                  <a:srgbClr val="C00000"/>
                </a:solidFill>
              </a:rPr>
              <a:t>RUN </a:t>
            </a:r>
            <a:r>
              <a:rPr lang="zh-CN" altLang="en-US" sz="1600"/>
              <a:t>apt-get update &amp;&amp; apt-get install -y apache2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/>
              <a:t>COPY </a:t>
            </a:r>
            <a:r>
              <a:rPr lang="zh-CN" altLang="en-US" sz="1600"/>
              <a:t>./index.html /var/www/html/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/>
              <a:t>EXPOSE </a:t>
            </a:r>
            <a:r>
              <a:rPr lang="zh-CN" altLang="en-US" sz="1600"/>
              <a:t>80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/>
              <a:t>CMD </a:t>
            </a:r>
            <a:r>
              <a:rPr lang="zh-CN" altLang="en-US" sz="1600"/>
              <a:t>["/usr/sbin/apache2ctl", "-D", "FOREGROUND"]</a:t>
            </a:r>
            <a:endParaRPr lang="zh-CN" altLang="en-US" sz="160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80380" y="3206115"/>
            <a:ext cx="2760345" cy="3242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镜像运行时的实体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容器是镜像运行时的实体。容器可以被创建、启动、停止、删除、暂停等 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42" name="Picture 2" descr="使用单个Docker镜像启动多个容器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79" y="2776751"/>
            <a:ext cx="7139434" cy="298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当启动一个容器时，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会在镜像栈的顶部增加一个新的、薄的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读写层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，这一层即“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。当前运行容器的所有操作（比如写新文件、修改现有文件、删除文件）都写到这一读写层中。当这一容器被删除时，其读写层也被删除，而底层的镜像保持原状，而重新利用该镜像创建的应用也不保留此前的更改。这种只读层结合顶部读写层的组合被称为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Union File System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。在这样的架构下，多个容器可以安全的共享一个底层镜像。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3568" y="4114085"/>
            <a:ext cx="3456384" cy="1981380"/>
            <a:chOff x="1763688" y="1759305"/>
            <a:chExt cx="6362280" cy="4871508"/>
          </a:xfrm>
        </p:grpSpPr>
        <p:pic>
          <p:nvPicPr>
            <p:cNvPr id="8194" name="Picture 2" descr="图片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759305"/>
              <a:ext cx="6362280" cy="4871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184" y="6131545"/>
              <a:ext cx="1806178" cy="393700"/>
            </a:xfrm>
            <a:prstGeom prst="rect">
              <a:avLst/>
            </a:prstGeom>
          </p:spPr>
        </p:pic>
      </p:grpSp>
      <p:pic>
        <p:nvPicPr>
          <p:cNvPr id="9218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47" y="3807337"/>
            <a:ext cx="4274932" cy="22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20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启动容器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ubuntu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镜像启动一个容器，参数为以命令行模式进入该容器：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15516" y="3140968"/>
            <a:ext cx="8712968" cy="227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交互式操作。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-t: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终端。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ubuntu: ubuntu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/bin/bash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：放在镜像名后的是命令，这里我们希望有个交互式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Shell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，因此用的是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/bin/bash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要退出终端，直接输入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exit: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43316"/>
          <a:stretch>
            <a:fillRect/>
          </a:stretch>
        </p:blipFill>
        <p:spPr>
          <a:xfrm>
            <a:off x="1835696" y="2564904"/>
            <a:ext cx="4872900" cy="4814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53367"/>
          <a:stretch>
            <a:fillRect/>
          </a:stretch>
        </p:blipFill>
        <p:spPr>
          <a:xfrm>
            <a:off x="2195736" y="5661248"/>
            <a:ext cx="4008804" cy="661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20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启动已停止运行的容器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使用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</a:t>
            </a:r>
            <a:r>
              <a:rPr lang="en-US" altLang="zh-CN" sz="1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-a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查看所有的容器：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15516" y="3104617"/>
            <a:ext cx="8712968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start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启动一个已停止的容器：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-1" r="21537" b="-31462"/>
          <a:stretch>
            <a:fillRect/>
          </a:stretch>
        </p:blipFill>
        <p:spPr>
          <a:xfrm>
            <a:off x="842320" y="2544604"/>
            <a:ext cx="7618112" cy="5243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r="44991" b="-6494"/>
          <a:stretch>
            <a:fillRect/>
          </a:stretch>
        </p:blipFill>
        <p:spPr>
          <a:xfrm>
            <a:off x="2003356" y="3753500"/>
            <a:ext cx="4728884" cy="539596"/>
          </a:xfrm>
          <a:prstGeom prst="rect">
            <a:avLst/>
          </a:prstGeom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79512" y="4040604"/>
            <a:ext cx="8712968" cy="150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后台运行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在大部分的场景下，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的服务是在后台运行的，可以过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-d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使容器在后台运行。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/>
          <a:srcRect r="49146" b="-7377"/>
          <a:stretch>
            <a:fillRect/>
          </a:stretch>
        </p:blipFill>
        <p:spPr>
          <a:xfrm>
            <a:off x="1038612" y="5805264"/>
            <a:ext cx="6994768" cy="576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14073" y="1111967"/>
            <a:ext cx="871296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进入容器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在使用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-d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参数时，容器启动后会进入后台。此时想要进入容器，可以通过以下指令进入：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attach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exec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attach连接的是容器的主进程，可以查看输出或与进程交互。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exit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Ctrl+C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会终止容器，推荐使用 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exec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命令，因为此命令会退出容器终端但不会导致容器的停止。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20000"/>
              </a:lnSpc>
              <a:spcBef>
                <a:spcPct val="2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attach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命令：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4175859"/>
            <a:ext cx="8404180" cy="1964826"/>
          </a:xfrm>
          <a:prstGeom prst="rect">
            <a:avLst/>
          </a:prstGeom>
        </p:spPr>
      </p:pic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214073" y="6338880"/>
            <a:ext cx="8712968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注意：如果从这个容器退出，会导致容器的停止。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14073" y="1111967"/>
            <a:ext cx="8712968" cy="120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进入容器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214073" y="4509120"/>
            <a:ext cx="8712968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注意：如果从这个容器退出，容器不会停止。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41" y="2518887"/>
            <a:ext cx="8460432" cy="1846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14073" y="1111967"/>
            <a:ext cx="8712968" cy="154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导出和导入容器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export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命令导出本地某个容器，例如导出容器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1e560fca3906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快照到本地文件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ubuntu.tar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214073" y="4221088"/>
            <a:ext cx="8712968" cy="72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可以使用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import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从容器快照文件中再导入为镜像，例如将快照文件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ubuntu.tar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导入到镜像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test/ubuntu:v1: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530" y="2686657"/>
            <a:ext cx="7670910" cy="14624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22" y="5061815"/>
            <a:ext cx="7670910" cy="1607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14073" y="1111967"/>
            <a:ext cx="8712968" cy="120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删除容器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rm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命令删除容器：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935673"/>
            <a:ext cx="7272808" cy="1668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86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数据卷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92725" y="1366520"/>
            <a:ext cx="3419475" cy="2612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360" y="1773555"/>
            <a:ext cx="4572000" cy="2536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思考: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Docker容器删除后，在容器中产生的数据也会随之销毁 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Docker容器和外部机器可以直接交换文件吗?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容器之间想要进行数据交互?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数据卷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9648" y="4247621"/>
            <a:ext cx="2880504" cy="22006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7360" y="1628800"/>
            <a:ext cx="7272992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数据卷是宿主机中的一个目录或文件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独立生存周期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实时同步：单个容器挂载多个数据卷当容器目录和数据卷目录绑定后，对方的修改会立即同步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多容器共享：一个数据卷可以被多个容器同时挂载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容器挂载多个数据卷：一个容器也可以被挂载多个数据卷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被使用时无法被删除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4748496"/>
            <a:ext cx="3684270" cy="1613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数据卷作用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容器数据持久化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外部机器和容器间接通信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容器之间数据交换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WORKDIR：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设置工作目录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，例如：</a:t>
            </a:r>
            <a:r>
              <a:rPr lang="en-US" altLang="zh-CN" sz="16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WORKDIR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/app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注意事项：确保使用绝对路径，并避免在一个 Dockerfile 中频繁地更改工作目录。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3716655"/>
            <a:ext cx="2727960" cy="1471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90" y="3484245"/>
            <a:ext cx="2778125" cy="2080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92090" y="5732780"/>
            <a:ext cx="215011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 b="1"/>
              <a:t>频繁切换工作目录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数据卷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360" y="1628775"/>
            <a:ext cx="81788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创建名为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volume create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mydata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CentOS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容器，并将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数据卷挂载到容器的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/data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run -d -v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:/data --name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mycontainer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centos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Registry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仓库（Repository）是集中存放镜像文件的场所。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仓库(Repository)和仓库注册服务器（Registry）是有区别的。仓库注册服务器上往往存放着多个仓库，每个仓库中又包含了多个镜像，每个镜像有不同的标签（tag）。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仓库分为公开仓库（Public）和私有仓库（Private）两种形式。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最大的公开仓库是DockerHub(https://hub.docker.com/)，存放了数量庞大的镜像供用户下载。国内的公开仓库包括阿里云、网易云等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214073" y="1111967"/>
            <a:ext cx="8712968" cy="120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仓库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注册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https://hub.docker.com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免费注册一个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账号。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/>
        </p:nvSpPr>
        <p:spPr bwMode="auto">
          <a:xfrm>
            <a:off x="210986" y="4877816"/>
            <a:ext cx="8712968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可以使用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logout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命令退出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Hub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10986" y="2336296"/>
            <a:ext cx="8712968" cy="11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登录和退出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登录需要输入用户名和密码，登录成功后，可以从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Hub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上拉取自己账号下的全部镜像。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3619322"/>
            <a:ext cx="7200800" cy="1027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214073" y="1111967"/>
            <a:ext cx="8712968" cy="159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仓库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推送镜像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用户登录后，可以通过 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push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命令将自己的镜像推送到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Hub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以下命令中的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username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账号用户名。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9" y="2780928"/>
            <a:ext cx="7869230" cy="2608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容器与传统虚拟机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容器技术不是虚拟化的替代方案，它还不能取代传统的服务器虚拟化技术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712968" cy="22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82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容器与虚拟机（</a:t>
            </a:r>
            <a:r>
              <a:rPr lang="en-GB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VM</a:t>
            </a:r>
            <a:r>
              <a:rPr lang="zh-CN" altLang="en-GB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两者是可以共存的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9" y="2367850"/>
            <a:ext cx="8028384" cy="38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3272" y="1661948"/>
            <a:ext cx="8712968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全虚拟化技术的多数应用场景是面向高度复杂服务的云基础设施，为其提供计算、存储、迁移等服务。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隔离用户，隔离应用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容器与传统虚拟机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容器技术优点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轻量级、易扩展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：虚拟机自身是一个完备系统，拥有虚拟化的硬件和特定资源，如果每个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2GB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容量，则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个虚拟机就需要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20GB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；若采用容器，因为共享其操作系统内核，因此并不会占据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20GB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资源利用率高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：虚拟机需要借助虚拟化软件层模拟硬件行为，而容器则直接运行在主机操作系统上。其启动时间也短。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简化配置、提升效率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：降低了硬件资源和应用环境的耦合度，并且可以给开发者提供理想的开发环境，提升开发效率。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容器与传统虚拟机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89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容器技术缺点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安全性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：容器极度依赖其主机操作系统，所以任何针对主机操作系统的攻击都会造成其安全问题。同时，主机操作系统能够看到容器中运行的一切资源。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隔离型相比虚拟机差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如果某个应用运行时导致内核崩溃，所有的容器都会崩溃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6.5.4 Docker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对云的扩展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335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的轻量级特性使其成为未来云计算的重要拓展方向之一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边缘计算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(Edge Computing)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的重要使能技术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地理分布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的边缘设备的计算方式，需要一种灵活可扩展的平台来实现应用和服务的部署。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该平台应当能够部署适合小型边缘设备的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轻量级可重用的服务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不依赖于异构硬件架构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该平台还应当能够有效的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与云端进行交互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，从而实现分布式大数据的边缘计算和云端存储。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这一平台还应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易于安装、配置、管理、升级、以及调试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466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COPY 和 ADD：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本地的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或者文件夹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复制到容器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指定的路径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注意事项：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COPY 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只能复制本地文件或目录到容器中，而 ADD 还支持从远程 URL 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下载内容并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复制文件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到容器的文件系统，还可以压缩包解压后复制到指定位置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构建的镜像比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COPY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体积要大，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尽量使用 COPY，除非需要自动解压缩或远程文件复制功能。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总结区别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657350" lvl="3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COPY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：简单复制，仅限本地文件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目录。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657350" lvl="3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：支持本地复制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远程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下载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自动解压缩。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133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COPY 和 ADD：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65" y="2637155"/>
            <a:ext cx="3665220" cy="2122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27020" y="5229225"/>
            <a:ext cx="27273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defRPr/>
            </a:pPr>
            <a:r>
              <a:rPr lang="zh-CN" altLang="en-US" sz="160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存在什么问题？？？</a:t>
            </a:r>
            <a:endParaRPr lang="zh-CN" altLang="en-US" sz="160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24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EXPOSE：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明容器运行时监听的端口。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注意事项：EXPOSE 命令仅用于声明端口，实际上并不会启动监听。运行时需通过 -p 或 -P 参数来映射端口。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run -d -p 80:80 nginx-web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2320" y="4149090"/>
            <a:ext cx="4572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nginx:alpine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index.html /usr/share/nginx/html/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8080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["nginx", "-g", "daemon off;"]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VOLUME：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说明：声明容器内的挂载点。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注意事项：VOLUME 命令创建一个具有指定名称的卷，并且通常用于持久化容器内的数据。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785" y="3933190"/>
            <a:ext cx="4572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nginx:alpine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index.html /usr/share/nginx/html/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80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/var/log/nginx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["nginx", "-g", "daemon off;"]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053242"/>
            <a:ext cx="8712968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创建镜像时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执行命令，用于安装软件包、运行脚本等操作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，先于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CMD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ENTRYPOINT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只在创建镜像时执行一次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注意事项：尽量将多个命令合并为单个 RUN 指令，使用 &amp;&amp; 运算符来将多个命令连接在一起，避免创建不必要的镜像层。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3860800"/>
            <a:ext cx="4787265" cy="237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053242"/>
            <a:ext cx="871296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CMD 和 ENTRYPOINT：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容器启动后执行的命令或程序。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CMD 用于指定默认的命令和参数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只允许使用一次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CMD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命令；如果使用多个，只有最后一个生效；一般作为文件中最后一个命令。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run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命令可以覆盖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CMD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指定的默认命令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FROM ubuntu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CMD [“echo”, “Hello Ubuntu”]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运行镜像：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run testcmd echo “Hello Docker!”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？？？？</a:t>
            </a:r>
            <a:endParaRPr lang="en-US" altLang="zh-CN" sz="16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ENTRYPOINT </a:t>
            </a:r>
            <a:r>
              <a:rPr lang="en-US" altLang="zh-CN" sz="1600" b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用于指定容器启动时执行的可执行文件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。docker run 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时把容器名之后的所有内容当成参数传递给其指定的命令（不会对命令覆盖）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p"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FROM ubuntu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ENTRYPOINT [“echo”]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371600" lvl="3" inden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运行镜像：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run testent “Hello Docker” 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？？？？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deacf55f-6967-470c-9155-30c2dd9bcaf9"/>
  <p:tag name="COMMONDATA" val="eyJoZGlkIjoiZWNkZDdjMTBjYmY5MjViODMwZjhmY2I4Mzc3YTIxMm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6056</Words>
  <Application>WPS 演示</Application>
  <PresentationFormat>全屏显示(4:3)</PresentationFormat>
  <Paragraphs>534</Paragraphs>
  <Slides>38</Slides>
  <Notes>73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微软雅黑</vt:lpstr>
      <vt:lpstr>Hei</vt:lpstr>
      <vt:lpstr>黑体</vt:lpstr>
      <vt:lpstr>Times New Roman</vt:lpstr>
      <vt:lpstr>Wingdings</vt:lpstr>
      <vt:lpstr>等线</vt:lpstr>
      <vt:lpstr>Arial Unicode MS</vt:lpstr>
      <vt:lpstr>等线 Light</vt:lpstr>
      <vt:lpstr>Söhne</vt:lpstr>
      <vt:lpstr>Segoe Print</vt:lpstr>
      <vt:lpstr>-apple-system</vt:lpstr>
      <vt:lpstr>PingFang-SC-Regular</vt:lpstr>
      <vt:lpstr>Söhne Mono</vt:lpstr>
      <vt:lpstr>自定义设计方案</vt:lpstr>
      <vt:lpstr>第六章 虚拟化-容器技术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张国明</cp:lastModifiedBy>
  <cp:revision>2790</cp:revision>
  <dcterms:created xsi:type="dcterms:W3CDTF">2013-05-22T02:15:00Z</dcterms:created>
  <dcterms:modified xsi:type="dcterms:W3CDTF">2025-04-17T09:19:52Z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E34F42CE936C4A21BBF4CE916C07B75E_13</vt:lpwstr>
  </property>
</Properties>
</file>