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4" r:id="rId3"/>
    <p:sldMasterId id="2147483668" r:id="rId4"/>
  </p:sldMasterIdLst>
  <p:notesMasterIdLst>
    <p:notesMasterId r:id="rId6"/>
  </p:notesMasterIdLst>
  <p:handoutMasterIdLst>
    <p:handoutMasterId r:id="rId65"/>
  </p:handoutMasterIdLst>
  <p:sldIdLst>
    <p:sldId id="439" r:id="rId5"/>
    <p:sldId id="688" r:id="rId7"/>
    <p:sldId id="903" r:id="rId8"/>
    <p:sldId id="1016" r:id="rId9"/>
    <p:sldId id="1017" r:id="rId10"/>
    <p:sldId id="1018" r:id="rId11"/>
    <p:sldId id="1019" r:id="rId12"/>
    <p:sldId id="945" r:id="rId13"/>
    <p:sldId id="946" r:id="rId14"/>
    <p:sldId id="1146" r:id="rId15"/>
    <p:sldId id="1147" r:id="rId16"/>
    <p:sldId id="1148" r:id="rId17"/>
    <p:sldId id="947" r:id="rId18"/>
    <p:sldId id="948" r:id="rId19"/>
    <p:sldId id="953" r:id="rId20"/>
    <p:sldId id="954" r:id="rId21"/>
    <p:sldId id="955" r:id="rId22"/>
    <p:sldId id="1087" r:id="rId23"/>
    <p:sldId id="905" r:id="rId24"/>
    <p:sldId id="906" r:id="rId25"/>
    <p:sldId id="910" r:id="rId26"/>
    <p:sldId id="911" r:id="rId27"/>
    <p:sldId id="912" r:id="rId28"/>
    <p:sldId id="913" r:id="rId29"/>
    <p:sldId id="914" r:id="rId30"/>
    <p:sldId id="915" r:id="rId31"/>
    <p:sldId id="916" r:id="rId32"/>
    <p:sldId id="918" r:id="rId33"/>
    <p:sldId id="922" r:id="rId34"/>
    <p:sldId id="923" r:id="rId35"/>
    <p:sldId id="812" r:id="rId36"/>
    <p:sldId id="839" r:id="rId37"/>
    <p:sldId id="840" r:id="rId38"/>
    <p:sldId id="819" r:id="rId39"/>
    <p:sldId id="842" r:id="rId40"/>
    <p:sldId id="843" r:id="rId41"/>
    <p:sldId id="844" r:id="rId42"/>
    <p:sldId id="926" r:id="rId43"/>
    <p:sldId id="927" r:id="rId44"/>
    <p:sldId id="1086" r:id="rId45"/>
    <p:sldId id="845" r:id="rId46"/>
    <p:sldId id="848" r:id="rId47"/>
    <p:sldId id="928" r:id="rId48"/>
    <p:sldId id="929" r:id="rId49"/>
    <p:sldId id="930" r:id="rId50"/>
    <p:sldId id="931" r:id="rId51"/>
    <p:sldId id="933" r:id="rId52"/>
    <p:sldId id="934" r:id="rId53"/>
    <p:sldId id="935" r:id="rId54"/>
    <p:sldId id="936" r:id="rId55"/>
    <p:sldId id="937" r:id="rId56"/>
    <p:sldId id="938" r:id="rId57"/>
    <p:sldId id="939" r:id="rId58"/>
    <p:sldId id="940" r:id="rId59"/>
    <p:sldId id="941" r:id="rId60"/>
    <p:sldId id="943" r:id="rId61"/>
    <p:sldId id="942" r:id="rId62"/>
    <p:sldId id="944" r:id="rId63"/>
    <p:sldId id="1088" r:id="rId64"/>
  </p:sldIdLst>
  <p:sldSz cx="9144000" cy="6858000" type="screen4x3"/>
  <p:notesSz cx="6858000" cy="9144000"/>
  <p:custDataLst>
    <p:tags r:id="rId70"/>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9"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00FF"/>
    <a:srgbClr val="E84855"/>
    <a:srgbClr val="0066FF"/>
    <a:srgbClr val="1B998B"/>
    <a:srgbClr val="FFFD82"/>
    <a:srgbClr val="D2DEEF"/>
    <a:srgbClr val="EAEFF7"/>
    <a:srgbClr val="4472C4"/>
    <a:srgbClr val="0070C0"/>
    <a:srgbClr val="55D9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52" autoAdjust="0"/>
    <p:restoredTop sz="64232" autoAdjust="0"/>
  </p:normalViewPr>
  <p:slideViewPr>
    <p:cSldViewPr showGuides="1">
      <p:cViewPr varScale="1">
        <p:scale>
          <a:sx n="71" d="100"/>
          <a:sy n="71" d="100"/>
        </p:scale>
        <p:origin x="905" y="51"/>
      </p:cViewPr>
      <p:guideLst>
        <p:guide orient="horz" pos="2129"/>
        <p:guide pos="2880"/>
      </p:guideLst>
    </p:cSldViewPr>
  </p:slideViewPr>
  <p:outlineViewPr>
    <p:cViewPr>
      <p:scale>
        <a:sx n="33" d="100"/>
        <a:sy n="33" d="100"/>
      </p:scale>
      <p:origin x="0" y="-158"/>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3" d="100"/>
          <a:sy n="63" d="100"/>
        </p:scale>
        <p:origin x="2280" y="62"/>
      </p:cViewPr>
      <p:guideLst>
        <p:guide orient="horz" pos="283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0" Type="http://schemas.openxmlformats.org/officeDocument/2006/relationships/tags" Target="tags/tag23.xml"/><Relationship Id="rId7" Type="http://schemas.openxmlformats.org/officeDocument/2006/relationships/slide" Target="slides/slide2.xml"/><Relationship Id="rId69" Type="http://schemas.openxmlformats.org/officeDocument/2006/relationships/commentAuthors" Target="commentAuthors.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handoutMaster" Target="handoutMasters/handoutMaster1.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78932C-8C37-49E0-91E7-9B62CE34B1F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7CF6E-9FB8-447C-91C7-AEBC91D8CB0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atin typeface="Calibri" panose="020F0502020204030204" charset="0"/>
                <a:ea typeface="宋体" panose="02010600030101010101" pitchFamily="2" charset="-122"/>
              </a:defRPr>
            </a:lvl1pPr>
          </a:lstStyle>
          <a:p>
            <a:pPr>
              <a:defRPr/>
            </a:pPr>
            <a:fld id="{6D63082C-D9FC-4144-9E95-4F8267D7FCC9}" type="datetimeFigureOut">
              <a:rPr lang="en-US"/>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en-US"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0" hangingPunct="0">
              <a:defRPr sz="1200">
                <a:latin typeface="Calibri" panose="020F0502020204030204" charset="0"/>
                <a:ea typeface="宋体" panose="02010600030101010101" pitchFamily="2" charset="-122"/>
              </a:defRPr>
            </a:lvl1pPr>
          </a:lstStyle>
          <a:p>
            <a:pPr>
              <a:defRPr/>
            </a:pPr>
            <a:fld id="{5D9548A5-B1AB-3F4F-9770-E08DEE99858B}"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宋体" panose="02010600030101010101" pitchFamily="2" charset="-122"/>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358C0F6F-2FB0-3A4F-8E90-044F055463D9}" type="slidenum">
              <a:rPr lang="en-US" altLang="zh-CN"/>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ym typeface="+mn-ea"/>
            </a:endParaRPr>
          </a:p>
        </p:txBody>
      </p:sp>
      <p:sp>
        <p:nvSpPr>
          <p:cNvPr id="4" name="灯片编号占位符 3"/>
          <p:cNvSpPr>
            <a:spLocks noGrp="1"/>
          </p:cNvSpPr>
          <p:nvPr>
            <p:ph type="sldNum" sz="quarter" idx="5"/>
          </p:nvPr>
        </p:nvSpPr>
        <p:spPr/>
        <p:txBody>
          <a:bodyPr/>
          <a:lstStyle/>
          <a:p>
            <a:pPr>
              <a:defRPr/>
            </a:pPr>
            <a:fld id="{5FCC83BA-9C41-48CC-B7CC-9DD4F1684B32}"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FCC83BA-9C41-48CC-B7CC-9DD4F1684B32}"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CC83BA-9C41-48CC-B7CC-9DD4F1684B32}"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CC83BA-9C41-48CC-B7CC-9DD4F1684B32}"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FCC83BA-9C41-48CC-B7CC-9DD4F1684B32}"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p:nvPr>
        </p:nvSpPr>
        <p:spPr/>
      </p:sp>
      <p:sp>
        <p:nvSpPr>
          <p:cNvPr id="2150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 typeface="+mj-lt"/>
              <a:buAutoNum type="arabicPeriod"/>
            </a:pPr>
            <a:endParaRPr lang="zh-CN" altLang="en-US" dirty="0"/>
          </a:p>
        </p:txBody>
      </p:sp>
      <p:sp>
        <p:nvSpPr>
          <p:cNvPr id="2150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17B9FD-9238-4029-88C2-2B1EF01184CF}"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p:nvPr>
        </p:nvSpPr>
        <p:spPr/>
      </p:sp>
      <p:sp>
        <p:nvSpPr>
          <p:cNvPr id="2150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buFont typeface="+mj-lt"/>
              <a:buAutoNum type="arabicPeriod"/>
            </a:pPr>
            <a:endParaRPr lang="zh-CN" altLang="en-US" dirty="0"/>
          </a:p>
        </p:txBody>
      </p:sp>
      <p:sp>
        <p:nvSpPr>
          <p:cNvPr id="2150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17B9FD-9238-4029-88C2-2B1EF01184CF}"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b="0" i="0" dirty="0">
              <a:solidFill>
                <a:srgbClr val="4D4D4D"/>
              </a:solidFill>
              <a:effectLst/>
              <a:latin typeface="-apple-system"/>
            </a:endParaRPr>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b="1"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p:nvPr>
        </p:nvSpPr>
        <p:spPr/>
      </p:sp>
      <p:sp>
        <p:nvSpPr>
          <p:cNvPr id="2355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200" u="sng" dirty="0">
              <a:solidFill>
                <a:srgbClr val="FF0000"/>
              </a:solidFill>
              <a:latin typeface="微软雅黑" panose="020B0503020204020204" pitchFamily="34" charset="-122"/>
            </a:endParaRPr>
          </a:p>
        </p:txBody>
      </p:sp>
      <p:sp>
        <p:nvSpPr>
          <p:cNvPr id="2355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E2A1D7-6464-4BBE-8A1E-8367EAC77077}"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ChangeArrowheads="1" noTextEdit="1"/>
          </p:cNvSpPr>
          <p:nvPr>
            <p:ph type="sldImg"/>
          </p:nvPr>
        </p:nvSpPr>
        <p:spPr/>
      </p:sp>
      <p:sp>
        <p:nvSpPr>
          <p:cNvPr id="2662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defRPr/>
            </a:pPr>
            <a:endParaRPr lang="zh-CN" altLang="en-US" dirty="0"/>
          </a:p>
        </p:txBody>
      </p:sp>
      <p:sp>
        <p:nvSpPr>
          <p:cNvPr id="2662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732EFA-6B2C-492E-AF8E-82BF780B6B87}"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ChangeArrowheads="1" noTextEdit="1"/>
          </p:cNvSpPr>
          <p:nvPr>
            <p:ph type="sldImg"/>
          </p:nvPr>
        </p:nvSpPr>
        <p:spPr/>
      </p:sp>
      <p:sp>
        <p:nvSpPr>
          <p:cNvPr id="2867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2867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4664D67-8E91-4B70-9024-DA8383752828}"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p:sp>
      <p:sp>
        <p:nvSpPr>
          <p:cNvPr id="5325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gn="l">
              <a:buFont typeface="+mj-lt"/>
              <a:buAutoNum type="arabicPeriod"/>
            </a:pPr>
            <a:endParaRPr lang="zh-CN" altLang="en-US" b="0" i="0" dirty="0">
              <a:solidFill>
                <a:srgbClr val="05073B"/>
              </a:solidFill>
              <a:effectLst/>
              <a:highlight>
                <a:srgbClr val="FDFDFE"/>
              </a:highlight>
              <a:latin typeface="-apple-system"/>
            </a:endParaRPr>
          </a:p>
        </p:txBody>
      </p:sp>
      <p:sp>
        <p:nvSpPr>
          <p:cNvPr id="5325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5953F3-1B06-4CFA-9389-689829F08874}"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p:nvPr>
        </p:nvSpPr>
        <p:spPr/>
      </p:sp>
      <p:sp>
        <p:nvSpPr>
          <p:cNvPr id="5734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algn="l">
              <a:buFont typeface="+mj-lt"/>
              <a:buAutoNum type="arabicPeriod"/>
            </a:pPr>
            <a:endParaRPr lang="zh-CN" altLang="en-US" dirty="0"/>
          </a:p>
        </p:txBody>
      </p:sp>
      <p:sp>
        <p:nvSpPr>
          <p:cNvPr id="5734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557863-AF5A-4C73-9F20-7B83910051AD}"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mj-lt"/>
              <a:buNone/>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CN"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5FCC83BA-9C41-48CC-B7CC-9DD4F1684B32}"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ChangeArrowheads="1" noTextEdit="1"/>
          </p:cNvSpPr>
          <p:nvPr>
            <p:ph type="sldImg"/>
          </p:nvPr>
        </p:nvSpPr>
        <p:spPr/>
      </p:sp>
      <p:sp>
        <p:nvSpPr>
          <p:cNvPr id="73731"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defRPr/>
            </a:pPr>
            <a:endParaRPr lang="zh-CN" altLang="en-US" dirty="0"/>
          </a:p>
        </p:txBody>
      </p:sp>
      <p:sp>
        <p:nvSpPr>
          <p:cNvPr id="73732"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5DE1E5-878A-462E-AF5F-D3FDA7766737}"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83E2EA09-291A-4C25-975B-A15E1CD1F151}"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FCC83BA-9C41-48CC-B7CC-9DD4F1684B32}"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5FCC83BA-9C41-48CC-B7CC-9DD4F1684B32}"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ym typeface="+mn-ea"/>
            </a:endParaRPr>
          </a:p>
        </p:txBody>
      </p:sp>
      <p:sp>
        <p:nvSpPr>
          <p:cNvPr id="4" name="灯片编号占位符 3"/>
          <p:cNvSpPr>
            <a:spLocks noGrp="1"/>
          </p:cNvSpPr>
          <p:nvPr>
            <p:ph type="sldNum" sz="quarter" idx="5"/>
          </p:nvPr>
        </p:nvSpPr>
        <p:spPr/>
        <p:txBody>
          <a:bodyPr/>
          <a:lstStyle/>
          <a:p>
            <a:pPr>
              <a:defRPr/>
            </a:pPr>
            <a:fld id="{5FCC83BA-9C41-48CC-B7CC-9DD4F1684B32}"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ym typeface="+mn-ea"/>
            </a:endParaRPr>
          </a:p>
        </p:txBody>
      </p:sp>
      <p:sp>
        <p:nvSpPr>
          <p:cNvPr id="4" name="灯片编号占位符 3"/>
          <p:cNvSpPr>
            <a:spLocks noGrp="1"/>
          </p:cNvSpPr>
          <p:nvPr>
            <p:ph type="sldNum" sz="quarter" idx="5"/>
          </p:nvPr>
        </p:nvSpPr>
        <p:spPr/>
        <p:txBody>
          <a:bodyPr/>
          <a:lstStyle/>
          <a:p>
            <a:pPr>
              <a:defRPr/>
            </a:pPr>
            <a:fld id="{5FCC83BA-9C41-48CC-B7CC-9DD4F1684B32}"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dirty="0"/>
              <a:t>BY1306147 </a:t>
            </a:r>
            <a:r>
              <a:rPr lang="en-US" dirty="0" err="1"/>
              <a:t>张硕</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4106B08-2A05-4E4A-BB4F-B483A66EA091}"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600">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57200" y="2174875"/>
            <a:ext cx="4040188"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4645025" y="2174875"/>
            <a:ext cx="4041775" cy="3951288"/>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2"/>
          <p:cNvSpPr>
            <a:spLocks noGrp="1" noChangeArrowheads="1"/>
          </p:cNvSpPr>
          <p:nvPr>
            <p:ph type="ftr" sz="quarter" idx="10"/>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fld id="{AC2EB34C-2B79-40C6-85BC-C5B7940DF0C3}" type="slidenum">
              <a:rPr lang="en-US" altLang="zh-CN"/>
            </a:fld>
            <a:endParaRPr lang="en-US" altLang="zh-CN"/>
          </a:p>
        </p:txBody>
      </p:sp>
      <p:sp>
        <p:nvSpPr>
          <p:cNvPr id="9" name="Rectangle 16"/>
          <p:cNvSpPr>
            <a:spLocks noGrp="1" noChangeArrowheads="1"/>
          </p:cNvSpPr>
          <p:nvPr>
            <p:ph type="dt" sz="half" idx="12"/>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1">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a:defRPr/>
            </a:lvl1pPr>
          </a:lstStyle>
          <a:p>
            <a:pPr>
              <a:defRPr/>
            </a:pPr>
            <a:fld id="{3847A9AC-D817-4672-BC21-46609F29CA4E}" type="slidenum">
              <a:rPr lang="en-US" altLang="zh-CN"/>
            </a:fld>
            <a:endParaRPr lang="en-US" altLang="zh-CN"/>
          </a:p>
        </p:txBody>
      </p:sp>
      <p:sp>
        <p:nvSpPr>
          <p:cNvPr id="5"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a:lvl1pPr>
          </a:lstStyle>
          <a:p>
            <a:pPr>
              <a:defRPr/>
            </a:pPr>
            <a:fld id="{A84458C0-C74C-450F-A8CB-754A623600A8}" type="slidenum">
              <a:rPr lang="en-US" altLang="zh-CN"/>
            </a:fld>
            <a:endParaRPr lang="en-US" altLang="zh-CN"/>
          </a:p>
        </p:txBody>
      </p:sp>
      <p:sp>
        <p:nvSpPr>
          <p:cNvPr id="4"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2"/>
          <p:cNvSpPr>
            <a:spLocks noGrp="1" noChangeArrowheads="1"/>
          </p:cNvSpPr>
          <p:nvPr>
            <p:ph type="ftr" sz="quarter" idx="10"/>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fld id="{CC58E763-1C83-4B0B-BE3E-BC0ED7764A54}" type="slidenum">
              <a:rPr lang="en-US" altLang="zh-CN"/>
            </a:fld>
            <a:endParaRPr lang="en-US" altLang="zh-CN"/>
          </a:p>
        </p:txBody>
      </p:sp>
      <p:sp>
        <p:nvSpPr>
          <p:cNvPr id="7" name="Rectangle 16"/>
          <p:cNvSpPr>
            <a:spLocks noGrp="1" noChangeArrowheads="1"/>
          </p:cNvSpPr>
          <p:nvPr>
            <p:ph type="dt" sz="half" idx="12"/>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Times New Roman" panose="02020603050405020304" pitchFamily="18" charset="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2"/>
          <p:cNvSpPr>
            <a:spLocks noGrp="1" noChangeArrowheads="1"/>
          </p:cNvSpPr>
          <p:nvPr>
            <p:ph type="ftr" sz="quarter" idx="10"/>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fld id="{4BFA81CD-B1B7-4304-907B-00A68F27D295}" type="slidenum">
              <a:rPr lang="en-US" altLang="zh-CN"/>
            </a:fld>
            <a:endParaRPr lang="en-US" altLang="zh-CN"/>
          </a:p>
        </p:txBody>
      </p:sp>
      <p:sp>
        <p:nvSpPr>
          <p:cNvPr id="7" name="Rectangle 16"/>
          <p:cNvSpPr>
            <a:spLocks noGrp="1" noChangeArrowheads="1"/>
          </p:cNvSpPr>
          <p:nvPr>
            <p:ph type="dt" sz="half" idx="12"/>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ftr" sz="quarter" idx="10"/>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fld id="{980E1536-928C-4C76-8EEE-0ED0D590A09C}"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791200"/>
          </a:xfrm>
        </p:spPr>
        <p:txBody>
          <a:bodyPr vert="eaVert"/>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457200" y="457200"/>
            <a:ext cx="6019800" cy="5791200"/>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ftr" sz="quarter" idx="10"/>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fld id="{87426B47-7AA8-4395-B2EF-3ADD92868868}"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a:p>
        </p:txBody>
      </p:sp>
      <p:sp>
        <p:nvSpPr>
          <p:cNvPr id="3" name="Text Placeholder 2"/>
          <p:cNvSpPr>
            <a:spLocks noGrp="1"/>
          </p:cNvSpPr>
          <p:nvPr>
            <p:ph type="body" sz="half" idx="1"/>
          </p:nvPr>
        </p:nvSpPr>
        <p:spPr>
          <a:xfrm>
            <a:off x="457200" y="1447800"/>
            <a:ext cx="4038600" cy="48006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48200" y="1447800"/>
            <a:ext cx="4038600" cy="23241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648200" y="3924300"/>
            <a:ext cx="4038600" cy="23241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2"/>
          <p:cNvSpPr>
            <a:spLocks noGrp="1" noChangeArrowheads="1"/>
          </p:cNvSpPr>
          <p:nvPr>
            <p:ph type="ftr" sz="quarter" idx="10"/>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7" name="Rectangle 3"/>
          <p:cNvSpPr>
            <a:spLocks noGrp="1" noChangeArrowheads="1"/>
          </p:cNvSpPr>
          <p:nvPr>
            <p:ph type="sldNum"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fld id="{A4E5B946-3738-447A-B520-A9DC17CD8C81}" type="slidenum">
              <a:rPr lang="en-US" altLang="zh-CN"/>
            </a:fld>
            <a:endParaRPr lang="en-US" altLang="zh-CN"/>
          </a:p>
        </p:txBody>
      </p:sp>
      <p:sp>
        <p:nvSpPr>
          <p:cNvPr id="8" name="Rectangle 16"/>
          <p:cNvSpPr>
            <a:spLocks noGrp="1" noChangeArrowheads="1"/>
          </p:cNvSpPr>
          <p:nvPr>
            <p:ph type="dt" sz="half" idx="12"/>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endParaRPr lang="en-US"/>
          </a:p>
        </p:txBody>
      </p:sp>
      <p:sp>
        <p:nvSpPr>
          <p:cNvPr id="3" name="Text Placeholder 2"/>
          <p:cNvSpPr>
            <a:spLocks noGrp="1"/>
          </p:cNvSpPr>
          <p:nvPr>
            <p:ph type="body" sz="half" idx="1"/>
          </p:nvPr>
        </p:nvSpPr>
        <p:spPr>
          <a:xfrm>
            <a:off x="457200" y="1447800"/>
            <a:ext cx="4038600" cy="48006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2"/>
          <p:cNvSpPr>
            <a:spLocks noGrp="1" noChangeArrowheads="1"/>
          </p:cNvSpPr>
          <p:nvPr>
            <p:ph type="ftr" sz="quarter" idx="10"/>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fld id="{538D05A5-BFB8-45B6-A0BF-D0D4BE510A88}" type="slidenum">
              <a:rPr lang="en-US" altLang="zh-CN"/>
            </a:fld>
            <a:endParaRPr lang="en-US" altLang="zh-CN"/>
          </a:p>
        </p:txBody>
      </p:sp>
      <p:sp>
        <p:nvSpPr>
          <p:cNvPr id="7" name="Rectangle 16"/>
          <p:cNvSpPr>
            <a:spLocks noGrp="1" noChangeArrowheads="1"/>
          </p:cNvSpPr>
          <p:nvPr>
            <p:ph type="dt" sz="half" idx="12"/>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en-US" altLang="zh-CN"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grpSp>
      </p:grpSp>
      <p:sp>
        <p:nvSpPr>
          <p:cNvPr id="23571" name="Rectangle 19"/>
          <p:cNvSpPr>
            <a:spLocks noGrp="1" noChangeArrowheads="1"/>
          </p:cNvSpPr>
          <p:nvPr>
            <p:ph type="ctrTitle"/>
          </p:nvPr>
        </p:nvSpPr>
        <p:spPr>
          <a:xfrm>
            <a:off x="2971800" y="1828800"/>
            <a:ext cx="6019800" cy="2209800"/>
          </a:xfrm>
        </p:spPr>
        <p:txBody>
          <a:bodyPr/>
          <a:lstStyle>
            <a:lvl1pPr>
              <a:defRPr sz="5000">
                <a:solidFill>
                  <a:srgbClr val="FFFFFF"/>
                </a:solidFill>
                <a:latin typeface="+mj-lt"/>
              </a:defRPr>
            </a:lvl1pPr>
          </a:lstStyle>
          <a:p>
            <a:r>
              <a:rPr lang="en-US" altLang="zh-CN" dirty="0"/>
              <a:t>Click to edit Master title style</a:t>
            </a:r>
            <a:endParaRPr lang="en-US" altLang="zh-CN" dirty="0"/>
          </a:p>
        </p:txBody>
      </p:sp>
      <p:sp>
        <p:nvSpPr>
          <p:cNvPr id="23572"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en-US" altLang="zh-CN" dirty="0"/>
              <a:t>Click to edit Master subtitle style</a:t>
            </a:r>
            <a:endParaRPr lang="en-US" altLang="zh-CN" dirty="0"/>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94855FE7-D1E6-4E6B-9BE1-3B1DDF8C8D9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457950" y="6448251"/>
            <a:ext cx="2057400" cy="365125"/>
          </a:xfrm>
          <a:prstGeom prst="rect">
            <a:avLst/>
          </a:prstGeom>
        </p:spPr>
        <p:txBody>
          <a:bodyPr/>
          <a:lstStyle>
            <a:lvl1pPr>
              <a:defRPr/>
            </a:lvl1pPr>
          </a:lstStyle>
          <a:p>
            <a:pPr>
              <a:defRPr/>
            </a:pPr>
            <a:fld id="{71D828F9-2628-9149-86BE-B70DE401120D}"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4DE74851-685B-427D-81FC-60A36F6C892D}"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B046DD0A-2225-4BCA-B5F0-18158BECD39A}"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0FEA41D4-CF52-4C6C-87F2-1A26271B7F05}" type="slidenum">
              <a:rPr lang="en-US" altLang="zh-CN"/>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2"/>
          <p:cNvSpPr>
            <a:spLocks noGrp="1" noChangeArrowheads="1"/>
          </p:cNvSpPr>
          <p:nvPr>
            <p:ph type="ftr" sz="quarter" idx="10"/>
          </p:nvPr>
        </p:nvSpPr>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a:defRPr/>
            </a:lvl1pPr>
          </a:lstStyle>
          <a:p>
            <a:pPr>
              <a:defRPr/>
            </a:pPr>
            <a:fld id="{69C6232C-7742-4855-87B1-1DBAA907DCB8}" type="slidenum">
              <a:rPr lang="en-US" altLang="zh-CN"/>
            </a:fld>
            <a:endParaRPr lang="en-US" altLang="zh-CN"/>
          </a:p>
        </p:txBody>
      </p:sp>
      <p:sp>
        <p:nvSpPr>
          <p:cNvPr id="9"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a:defRPr/>
            </a:lvl1pPr>
          </a:lstStyle>
          <a:p>
            <a:pPr>
              <a:defRPr/>
            </a:pPr>
            <a:fld id="{56F4EC28-6D7A-4984-945D-9FD83922506D}" type="slidenum">
              <a:rPr lang="en-US" altLang="zh-CN"/>
            </a:fld>
            <a:endParaRPr lang="en-US" altLang="zh-CN"/>
          </a:p>
        </p:txBody>
      </p:sp>
      <p:sp>
        <p:nvSpPr>
          <p:cNvPr id="5"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a:lvl1pPr>
          </a:lstStyle>
          <a:p>
            <a:pPr>
              <a:defRPr/>
            </a:pPr>
            <a:fld id="{C8E271E9-182B-413A-B7CA-A6FAE5987C55}" type="slidenum">
              <a:rPr lang="en-US" altLang="zh-CN"/>
            </a:fld>
            <a:endParaRPr lang="en-US" altLang="zh-CN"/>
          </a:p>
        </p:txBody>
      </p:sp>
      <p:sp>
        <p:nvSpPr>
          <p:cNvPr id="4"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394072F9-EA75-49E7-B884-5BB1FBD707CC}" type="slidenum">
              <a:rPr lang="en-US" altLang="zh-CN"/>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2F352ABE-2031-4F0C-AC66-A160AB20254E}" type="slidenum">
              <a:rPr lang="en-US" altLang="zh-CN"/>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887E78EF-06C4-4FBE-AFD8-16206071ADE2}"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7912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457200"/>
            <a:ext cx="6019800" cy="5791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CBDA580D-6BC4-4152-87E6-EE7653087ABA}"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A51CB-2EA0-4CCE-BC1F-19C7633E457D}" type="datetimeFigureOut">
              <a:rPr lang="zh-CN" altLang="en-US" smtClean="0"/>
            </a:fld>
            <a:endParaRPr lang="zh-CN" altLang="en-US"/>
          </a:p>
        </p:txBody>
      </p:sp>
      <p:sp>
        <p:nvSpPr>
          <p:cNvPr id="3" name="灯片编号占位符 2"/>
          <p:cNvSpPr>
            <a:spLocks noGrp="1"/>
          </p:cNvSpPr>
          <p:nvPr>
            <p:ph type="sldNum" sz="quarter" idx="11"/>
          </p:nvPr>
        </p:nvSpPr>
        <p:spPr/>
        <p:txBody>
          <a:bodyPr/>
          <a:lstStyle/>
          <a:p>
            <a:fld id="{69874BC8-A9E1-416A-999A-738A0D0266CB}"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57200" y="1447800"/>
            <a:ext cx="4038600" cy="4800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648200" y="1447800"/>
            <a:ext cx="4038600" cy="23241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648200" y="3924300"/>
            <a:ext cx="4038600" cy="23241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2"/>
          <p:cNvSpPr>
            <a:spLocks noGrp="1" noChangeArrowheads="1"/>
          </p:cNvSpPr>
          <p:nvPr>
            <p:ph type="ftr" sz="quarter" idx="10"/>
          </p:nvPr>
        </p:nvSpPr>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p:txBody>
          <a:bodyPr/>
          <a:lstStyle>
            <a:lvl1pPr>
              <a:defRPr/>
            </a:lvl1pPr>
          </a:lstStyle>
          <a:p>
            <a:pPr>
              <a:defRPr/>
            </a:pPr>
            <a:fld id="{75282849-E9F8-4F66-9281-8447E3AB75B7}" type="slidenum">
              <a:rPr lang="en-US" altLang="zh-CN"/>
            </a:fld>
            <a:endParaRPr lang="en-US" altLang="zh-CN"/>
          </a:p>
        </p:txBody>
      </p:sp>
      <p:sp>
        <p:nvSpPr>
          <p:cNvPr id="8"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457200" y="1447800"/>
            <a:ext cx="4038600" cy="4800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447800"/>
            <a:ext cx="4038600" cy="4800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3E42A703-C6A5-4914-9A04-7AC6D534C013}" type="slidenum">
              <a:rPr lang="en-US" altLang="zh-CN"/>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2"/>
          <p:cNvSpPr>
            <a:spLocks noGrp="1" noChangeArrowheads="1"/>
          </p:cNvSpPr>
          <p:nvPr>
            <p:ph type="ftr" sz="quarter" idx="10"/>
          </p:nvPr>
        </p:nvSpPr>
        <p:spPr>
          <a:xfrm>
            <a:off x="2743200" y="6400800"/>
            <a:ext cx="3581400" cy="457200"/>
          </a:xfrm>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0FEA41D4-CF52-4C6C-87F2-1A26271B7F05}" type="slidenum">
              <a:rPr lang="en-US" altLang="zh-CN"/>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a:defRPr b="1">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2"/>
          <p:cNvSpPr>
            <a:spLocks noGrp="1" noChangeArrowheads="1"/>
          </p:cNvSpPr>
          <p:nvPr>
            <p:ph type="ftr" sz="quarter" idx="10"/>
          </p:nvPr>
        </p:nvSpPr>
        <p:spPr>
          <a:xfrm>
            <a:off x="2743200" y="6400800"/>
            <a:ext cx="3581400" cy="457200"/>
          </a:xfrm>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11DAF2A7-01B5-42D5-BB70-0F27A6E7D407}"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en-US" altLang="zh-CN"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grpSp>
      </p:grpSp>
      <p:sp>
        <p:nvSpPr>
          <p:cNvPr id="23571" name="Rectangle 19"/>
          <p:cNvSpPr>
            <a:spLocks noGrp="1" noChangeArrowheads="1"/>
          </p:cNvSpPr>
          <p:nvPr>
            <p:ph type="ctrTitle"/>
          </p:nvPr>
        </p:nvSpPr>
        <p:spPr>
          <a:xfrm>
            <a:off x="2971800" y="1828800"/>
            <a:ext cx="6019800" cy="2209800"/>
          </a:xfrm>
        </p:spPr>
        <p:txBody>
          <a:bodyPr/>
          <a:lstStyle>
            <a:lvl1pPr>
              <a:defRPr sz="5000" b="1">
                <a:solidFill>
                  <a:srgbClr val="FFFFFF"/>
                </a:solidFi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en-US" altLang="zh-CN" dirty="0"/>
          </a:p>
        </p:txBody>
      </p:sp>
      <p:sp>
        <p:nvSpPr>
          <p:cNvPr id="23572"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atin typeface="Times New Roman" panose="02020603050405020304" pitchFamily="18" charset="0"/>
                <a:cs typeface="Times New Roman" panose="02020603050405020304" pitchFamily="18" charset="0"/>
              </a:defRPr>
            </a:lvl1pPr>
          </a:lstStyle>
          <a:p>
            <a:r>
              <a:rPr lang="zh-CN" altLang="en-US"/>
              <a:t>单击此处编辑母版副标题样式</a:t>
            </a:r>
            <a:endParaRPr lang="en-US" altLang="zh-CN" dirty="0"/>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4221AD92-7A9B-4011-B530-B17D392B59F1}"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a:defRPr b="1">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11DAF2A7-01B5-42D5-BB70-0F27A6E7D407}"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Times New Roman" panose="02020603050405020304" pitchFamily="18" charset="0"/>
                <a:cs typeface="Times New Roman" panose="02020603050405020304" pitchFamily="18" charset="0"/>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Times New Roman" panose="02020603050405020304" pitchFamily="18" charset="0"/>
                <a:cs typeface="Times New Roman" panose="020206030504050203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endParaRPr lang="en-US" dirty="0"/>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3020DDB8-45A4-4044-90D8-A4473B2C994B}"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Times New Roman" panose="02020603050405020304" pitchFamily="18" charset="0"/>
                <a:cs typeface="Times New Roman" panose="02020603050405020304" pitchFamily="18" charset="0"/>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457200" y="1447800"/>
            <a:ext cx="4038600" cy="4800600"/>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4648200" y="1447800"/>
            <a:ext cx="4038600" cy="4800600"/>
          </a:xfrm>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600">
                <a:latin typeface="Times New Roman" panose="02020603050405020304" pitchFamily="18" charset="0"/>
                <a:cs typeface="Times New Roman" panose="02020603050405020304" pitchFamily="18" charset="0"/>
              </a:defRPr>
            </a:lvl4pPr>
            <a:lvl5pPr>
              <a:defRPr sz="1600">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2"/>
          <p:cNvSpPr>
            <a:spLocks noGrp="1" noChangeArrowheads="1"/>
          </p:cNvSpPr>
          <p:nvPr>
            <p:ph type="ftr" sz="quarter" idx="10"/>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atin typeface="Times New Roman" panose="02020603050405020304" pitchFamily="18" charset="0"/>
                <a:cs typeface="Times New Roman" panose="02020603050405020304" pitchFamily="18" charset="0"/>
              </a:defRPr>
            </a:lvl1pPr>
          </a:lstStyle>
          <a:p>
            <a:pPr>
              <a:defRPr/>
            </a:pPr>
            <a:fld id="{702F4896-9BFE-479A-97F1-14E706582EB2}" type="slidenum">
              <a:rPr lang="en-US" altLang="zh-CN"/>
            </a:fld>
            <a:endParaRPr lang="en-US" altLang="zh-CN"/>
          </a:p>
        </p:txBody>
      </p:sp>
      <p:sp>
        <p:nvSpPr>
          <p:cNvPr id="7" name="Rectangle 16"/>
          <p:cNvSpPr>
            <a:spLocks noGrp="1" noChangeArrowheads="1"/>
          </p:cNvSpPr>
          <p:nvPr>
            <p:ph type="dt" sz="half" idx="12"/>
          </p:nvPr>
        </p:nvSpPr>
        <p:spPr/>
        <p:txBody>
          <a:bodyPr/>
          <a:lstStyle>
            <a:lvl1pPr>
              <a:defRPr>
                <a:latin typeface="Times New Roman" panose="02020603050405020304" pitchFamily="18" charset="0"/>
                <a:cs typeface="Times New Roman" panose="02020603050405020304" pitchFamily="18" charset="0"/>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4" Type="http://schemas.openxmlformats.org/officeDocument/2006/relationships/theme" Target="../theme/theme2.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4" Type="http://schemas.openxmlformats.org/officeDocument/2006/relationships/theme" Target="../theme/theme3.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A51CB-2EA0-4CCE-BC1F-19C7633E457D}" type="datetimeFigureOut">
              <a:rPr lang="zh-CN" altLang="en-US" smtClean="0"/>
            </a:fld>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74BC8-A9E1-416A-999A-738A0D0266C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ftr" sz="quarter" idx="3"/>
          </p:nvPr>
        </p:nvSpPr>
        <p:spPr bwMode="auto">
          <a:xfrm>
            <a:off x="2743200" y="6400800"/>
            <a:ext cx="35814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B0604020202020204" pitchFamily="34" charset="0"/>
              </a:defRPr>
            </a:lvl1pPr>
          </a:lstStyle>
          <a:p>
            <a:pPr>
              <a:defRPr/>
            </a:pPr>
            <a:endParaRPr lang="en-US" altLang="zh-CN"/>
          </a:p>
        </p:txBody>
      </p:sp>
      <p:sp>
        <p:nvSpPr>
          <p:cNvPr id="2253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a:defRPr/>
            </a:pPr>
            <a:fld id="{6DFEC0B6-6412-48BC-A086-60AE5551CF72}" type="slidenum">
              <a:rPr lang="en-US" altLang="zh-CN"/>
            </a:fld>
            <a:endParaRPr lang="en-US" altLang="zh-CN"/>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en-US" altLang="zh-CN"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a:solidFill>
                  <a:schemeClr val="accent2"/>
                </a:solidFill>
              </a:endParaRPr>
            </a:p>
          </p:txBody>
        </p:sp>
      </p:grpSp>
      <p:sp>
        <p:nvSpPr>
          <p:cNvPr id="1029" name="Rectangle 14"/>
          <p:cNvSpPr>
            <a:spLocks noGrp="1" noChangeArrowheads="1"/>
          </p:cNvSpPr>
          <p:nvPr>
            <p:ph type="title"/>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r>
              <a:rPr lang="zh-CN" altLang="en-US"/>
              <a:t>中文</a:t>
            </a:r>
            <a:endParaRPr lang="en-US" altLang="zh-CN"/>
          </a:p>
        </p:txBody>
      </p:sp>
      <p:sp>
        <p:nvSpPr>
          <p:cNvPr id="1030" name="Rectangle 15"/>
          <p:cNvSpPr>
            <a:spLocks noGrp="1" noChangeArrowheads="1"/>
          </p:cNvSpPr>
          <p:nvPr>
            <p:ph type="body" idx="1"/>
          </p:nvPr>
        </p:nvSpPr>
        <p:spPr bwMode="auto">
          <a:xfrm>
            <a:off x="457200" y="14478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r>
              <a:rPr lang="zh-CN" altLang="en-US"/>
              <a:t>中文</a:t>
            </a:r>
            <a:endParaRPr lang="en-US" altLang="zh-CN"/>
          </a:p>
          <a:p>
            <a:pPr lvl="1"/>
            <a:r>
              <a:rPr lang="en-US" altLang="zh-CN"/>
              <a:t>Second level</a:t>
            </a:r>
            <a:r>
              <a:rPr lang="zh-CN" altLang="en-US"/>
              <a:t>中文</a:t>
            </a:r>
            <a:endParaRPr lang="en-US" altLang="zh-CN"/>
          </a:p>
        </p:txBody>
      </p:sp>
      <p:sp>
        <p:nvSpPr>
          <p:cNvPr id="22544" name="Rectangle 16"/>
          <p:cNvSpPr>
            <a:spLocks noGrp="1" noChangeArrowheads="1"/>
          </p:cNvSpPr>
          <p:nvPr>
            <p:ph type="dt" sz="half" idx="2"/>
          </p:nvPr>
        </p:nvSpPr>
        <p:spPr bwMode="auto">
          <a:xfrm>
            <a:off x="457200" y="6381750"/>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Lst>
  <p:hf hdr="0" ftr="0" dt="0"/>
  <p:txStyles>
    <p:titleStyle>
      <a:lvl1pPr algn="l" rtl="0" eaLnBrk="0" fontAlgn="base" hangingPunct="0">
        <a:spcBef>
          <a:spcPct val="0"/>
        </a:spcBef>
        <a:spcAft>
          <a:spcPct val="0"/>
        </a:spcAft>
        <a:defRPr sz="3600">
          <a:solidFill>
            <a:schemeClr val="tx1"/>
          </a:solidFill>
          <a:latin typeface="+mj-lt"/>
          <a:ea typeface="微软雅黑" panose="020B0503020204020204" pitchFamily="34" charset="-122"/>
          <a:cs typeface="+mj-cs"/>
        </a:defRPr>
      </a:lvl1pPr>
      <a:lvl2pPr algn="l" rtl="0" eaLnBrk="0" fontAlgn="base" hangingPunct="0">
        <a:spcBef>
          <a:spcPct val="0"/>
        </a:spcBef>
        <a:spcAft>
          <a:spcPct val="0"/>
        </a:spcAft>
        <a:defRPr sz="3600">
          <a:solidFill>
            <a:schemeClr val="tx1"/>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a:solidFill>
            <a:schemeClr val="tx1"/>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a:solidFill>
            <a:schemeClr val="tx1"/>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a:solidFill>
            <a:schemeClr val="tx1"/>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mn-lt"/>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ftr" sz="quarter" idx="3"/>
          </p:nvPr>
        </p:nvSpPr>
        <p:spPr bwMode="auto">
          <a:xfrm>
            <a:off x="2743200" y="6400800"/>
            <a:ext cx="35814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B0604020202020204" pitchFamily="34" charset="0"/>
              </a:defRPr>
            </a:lvl1pPr>
          </a:lstStyle>
          <a:p>
            <a:pPr>
              <a:defRPr/>
            </a:pPr>
            <a:endParaRPr lang="en-US" altLang="zh-CN"/>
          </a:p>
        </p:txBody>
      </p:sp>
      <p:sp>
        <p:nvSpPr>
          <p:cNvPr id="22531"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a:defRPr/>
            </a:pPr>
            <a:fld id="{C64772B9-EEDB-4872-947F-5C652CDCB085}" type="slidenum">
              <a:rPr lang="en-US" altLang="zh-CN"/>
            </a:fld>
            <a:endParaRPr lang="en-US" altLang="zh-CN"/>
          </a:p>
        </p:txBody>
      </p:sp>
      <p:grpSp>
        <p:nvGrpSpPr>
          <p:cNvPr id="1028" name="Group 4"/>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en-US" altLang="zh-CN"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dirty="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zh-CN">
                <a:solidFill>
                  <a:schemeClr val="accent2"/>
                </a:solidFill>
              </a:endParaRPr>
            </a:p>
          </p:txBody>
        </p:sp>
      </p:grpSp>
      <p:sp>
        <p:nvSpPr>
          <p:cNvPr id="1029" name="Rectangle 14"/>
          <p:cNvSpPr>
            <a:spLocks noGrp="1" noChangeArrowheads="1"/>
          </p:cNvSpPr>
          <p:nvPr>
            <p:ph type="title"/>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1030" name="Rectangle 15"/>
          <p:cNvSpPr>
            <a:spLocks noGrp="1" noChangeArrowheads="1"/>
          </p:cNvSpPr>
          <p:nvPr>
            <p:ph type="body" idx="1"/>
          </p:nvPr>
        </p:nvSpPr>
        <p:spPr bwMode="auto">
          <a:xfrm>
            <a:off x="457200" y="14478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22544" name="Rectangle 16"/>
          <p:cNvSpPr>
            <a:spLocks noGrp="1" noChangeArrowheads="1"/>
          </p:cNvSpPr>
          <p:nvPr>
            <p:ph type="dt" sz="half" idx="2"/>
          </p:nvPr>
        </p:nvSpPr>
        <p:spPr bwMode="auto">
          <a:xfrm>
            <a:off x="457200" y="6381750"/>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Lst>
  <p:hf hdr="0" ftr="0" dt="0"/>
  <p:txStyles>
    <p:title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2.xml"/><Relationship Id="rId5" Type="http://schemas.openxmlformats.org/officeDocument/2006/relationships/tags" Target="../tags/tag2.xml"/><Relationship Id="rId4" Type="http://schemas.openxmlformats.org/officeDocument/2006/relationships/image" Target="../media/image7.GIF"/><Relationship Id="rId3" Type="http://schemas.openxmlformats.org/officeDocument/2006/relationships/image" Target="../media/image6.png"/><Relationship Id="rId2" Type="http://schemas.openxmlformats.org/officeDocument/2006/relationships/tags" Target="../tags/tag1.xml"/><Relationship Id="rId1" Type="http://schemas.openxmlformats.org/officeDocument/2006/relationships/image" Target="../media/image5.GIF"/></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2.xml"/><Relationship Id="rId3" Type="http://schemas.openxmlformats.org/officeDocument/2006/relationships/image" Target="../media/image6.png"/><Relationship Id="rId2" Type="http://schemas.openxmlformats.org/officeDocument/2006/relationships/tags" Target="../tags/tag3.xml"/><Relationship Id="rId1" Type="http://schemas.openxmlformats.org/officeDocument/2006/relationships/image" Target="../media/image8.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8.xml"/><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5.xml"/><Relationship Id="rId2" Type="http://schemas.openxmlformats.org/officeDocument/2006/relationships/tags" Target="../tags/tag4.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5.xml"/><Relationship Id="rId4" Type="http://schemas.openxmlformats.org/officeDocument/2006/relationships/slideLayout" Target="../slideLayouts/slideLayout5.xml"/><Relationship Id="rId3" Type="http://schemas.openxmlformats.org/officeDocument/2006/relationships/tags" Target="../tags/tag5.xml"/><Relationship Id="rId2" Type="http://schemas.openxmlformats.org/officeDocument/2006/relationships/image" Target="../media/image28.png"/><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30.png"/><Relationship Id="rId1" Type="http://schemas.openxmlformats.org/officeDocument/2006/relationships/image" Target="../media/image29.png"/></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39.xml"/><Relationship Id="rId7" Type="http://schemas.openxmlformats.org/officeDocument/2006/relationships/vmlDrawing" Target="../drawings/vmlDrawing2.vml"/><Relationship Id="rId6" Type="http://schemas.openxmlformats.org/officeDocument/2006/relationships/slideLayout" Target="../slideLayouts/slideLayout5.xml"/><Relationship Id="rId5" Type="http://schemas.openxmlformats.org/officeDocument/2006/relationships/tags" Target="../tags/tag9.xml"/><Relationship Id="rId4" Type="http://schemas.openxmlformats.org/officeDocument/2006/relationships/image" Target="../media/image33.wmf"/><Relationship Id="rId3" Type="http://schemas.openxmlformats.org/officeDocument/2006/relationships/oleObject" Target="../embeddings/oleObject2.bin"/><Relationship Id="rId2" Type="http://schemas.openxmlformats.org/officeDocument/2006/relationships/image" Target="../media/image32.png"/><Relationship Id="rId1" Type="http://schemas.openxmlformats.org/officeDocument/2006/relationships/image" Target="../media/image3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slideLayout" Target="../slideLayouts/slideLayout5.xml"/><Relationship Id="rId3" Type="http://schemas.openxmlformats.org/officeDocument/2006/relationships/tags" Target="../tags/tag10.xml"/><Relationship Id="rId2" Type="http://schemas.openxmlformats.org/officeDocument/2006/relationships/image" Target="../media/image35.png"/><Relationship Id="rId1"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image" Target="../media/image36.png"/></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5.xml"/><Relationship Id="rId3" Type="http://schemas.openxmlformats.org/officeDocument/2006/relationships/tags" Target="../tags/tag12.xml"/><Relationship Id="rId2" Type="http://schemas.openxmlformats.org/officeDocument/2006/relationships/image" Target="../media/image32.png"/><Relationship Id="rId1"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image" Target="../media/image38.pn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4.xml"/><Relationship Id="rId3" Type="http://schemas.openxmlformats.org/officeDocument/2006/relationships/tags" Target="../tags/tag15.xml"/><Relationship Id="rId2" Type="http://schemas.openxmlformats.org/officeDocument/2006/relationships/image" Target="../media/image40.png"/><Relationship Id="rId1" Type="http://schemas.openxmlformats.org/officeDocument/2006/relationships/image" Target="../media/image39.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image" Target="../media/image4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5.xml"/><Relationship Id="rId2" Type="http://schemas.openxmlformats.org/officeDocument/2006/relationships/tags" Target="../tags/tag19.xml"/><Relationship Id="rId1" Type="http://schemas.openxmlformats.org/officeDocument/2006/relationships/image" Target="../media/image42.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5.xml"/><Relationship Id="rId2" Type="http://schemas.openxmlformats.org/officeDocument/2006/relationships/tags" Target="../tags/tag22.xml"/><Relationship Id="rId1" Type="http://schemas.openxmlformats.org/officeDocument/2006/relationships/image" Target="../media/image43.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501900"/>
            <a:ext cx="9144000" cy="1935163"/>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endParaRPr>
          </a:p>
        </p:txBody>
      </p:sp>
      <p:sp>
        <p:nvSpPr>
          <p:cNvPr id="22530" name="Title 1"/>
          <p:cNvSpPr>
            <a:spLocks noGrp="1"/>
          </p:cNvSpPr>
          <p:nvPr>
            <p:ph type="ctrTitle"/>
          </p:nvPr>
        </p:nvSpPr>
        <p:spPr>
          <a:xfrm>
            <a:off x="805272" y="2193528"/>
            <a:ext cx="7533456" cy="2387600"/>
          </a:xfrm>
        </p:spPr>
        <p:txBody>
          <a:bodyPr anchor="ctr" anchorCtr="1"/>
          <a:lstStyle/>
          <a:p>
            <a:r>
              <a:rPr lang="zh-CN" altLang="en-US" dirty="0">
                <a:solidFill>
                  <a:srgbClr val="000000"/>
                </a:solidFill>
                <a:latin typeface="微软雅黑" panose="020B0503020204020204" pitchFamily="34" charset="-122"/>
                <a:ea typeface="微软雅黑" panose="020B0503020204020204" pitchFamily="34" charset="-122"/>
                <a:cs typeface="Hei" charset="-122"/>
              </a:rPr>
              <a:t>第七章 云安全机制</a:t>
            </a:r>
            <a:endParaRPr lang="en-US" altLang="en-US" dirty="0">
              <a:solidFill>
                <a:srgbClr val="000000"/>
              </a:solidFill>
              <a:latin typeface="微软雅黑" panose="020B0503020204020204" pitchFamily="34" charset="-122"/>
              <a:ea typeface="微软雅黑" panose="020B0503020204020204" pitchFamily="34" charset="-122"/>
              <a:cs typeface="Hei" charset="-122"/>
            </a:endParaRPr>
          </a:p>
        </p:txBody>
      </p:sp>
      <p:sp>
        <p:nvSpPr>
          <p:cNvPr id="5" name="TextBox 4"/>
          <p:cNvSpPr txBox="1"/>
          <p:nvPr/>
        </p:nvSpPr>
        <p:spPr>
          <a:xfrm>
            <a:off x="1296194" y="1815207"/>
            <a:ext cx="6985000" cy="461665"/>
          </a:xfrm>
          <a:prstGeom prst="rect">
            <a:avLst/>
          </a:prstGeom>
          <a:noFill/>
        </p:spPr>
        <p:txBody>
          <a:bodyPr wrap="square">
            <a:spAutoFit/>
          </a:bodyPr>
          <a:lstStyle/>
          <a:p>
            <a:pPr algn="ctr">
              <a:defRPr/>
            </a:pPr>
            <a:r>
              <a:rPr lang="zh-CN" alt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rPr>
              <a:t>云计算技术</a:t>
            </a:r>
            <a:endParaRPr 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 name="TextBox 1"/>
          <p:cNvSpPr txBox="1"/>
          <p:nvPr/>
        </p:nvSpPr>
        <p:spPr>
          <a:xfrm>
            <a:off x="10372725" y="571500"/>
            <a:ext cx="184731" cy="369332"/>
          </a:xfrm>
          <a:prstGeom prst="rect">
            <a:avLst/>
          </a:prstGeom>
          <a:noFill/>
        </p:spPr>
        <p:txBody>
          <a:bodyPr wrap="none" rtlCol="0">
            <a:spAutoFit/>
          </a:bodyPr>
          <a:lstStyle/>
          <a:p>
            <a:endParaRPr 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1502" y="297292"/>
            <a:ext cx="2832628" cy="899460"/>
          </a:xfrm>
          <a:prstGeom prst="rect">
            <a:avLst/>
          </a:prstGeom>
        </p:spPr>
      </p:pic>
      <p:sp>
        <p:nvSpPr>
          <p:cNvPr id="13" name="副标题 7"/>
          <p:cNvSpPr>
            <a:spLocks noGrp="1"/>
          </p:cNvSpPr>
          <p:nvPr>
            <p:ph type="subTitle" idx="1"/>
          </p:nvPr>
        </p:nvSpPr>
        <p:spPr>
          <a:xfrm>
            <a:off x="1143000" y="4694277"/>
            <a:ext cx="6858000" cy="1655762"/>
          </a:xfrm>
        </p:spPr>
        <p:txBody>
          <a:bodyPr/>
          <a:lstStyle/>
          <a:p>
            <a:r>
              <a:rPr lang="zh-CN" altLang="en-US" sz="1800" dirty="0">
                <a:solidFill>
                  <a:srgbClr val="000000"/>
                </a:solidFill>
                <a:latin typeface="微软雅黑" panose="020B0503020204020204" pitchFamily="34" charset="-122"/>
                <a:ea typeface="微软雅黑" panose="020B0503020204020204" pitchFamily="34" charset="-122"/>
              </a:rPr>
              <a:t>第九次课：</a:t>
            </a:r>
            <a:r>
              <a:rPr lang="en-US" altLang="zh-CN" sz="1800" dirty="0">
                <a:solidFill>
                  <a:srgbClr val="000000"/>
                </a:solidFill>
                <a:latin typeface="微软雅黑" panose="020B0503020204020204" pitchFamily="34" charset="-122"/>
                <a:ea typeface="微软雅黑" panose="020B0503020204020204" pitchFamily="34" charset="-122"/>
                <a:cs typeface="Hei" charset="-122"/>
              </a:rPr>
              <a:t>2025</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年</a:t>
            </a:r>
            <a:r>
              <a:rPr lang="en-US" altLang="zh-CN" sz="1800" dirty="0">
                <a:solidFill>
                  <a:srgbClr val="000000"/>
                </a:solidFill>
                <a:latin typeface="微软雅黑" panose="020B0503020204020204" pitchFamily="34" charset="-122"/>
                <a:ea typeface="微软雅黑" panose="020B0503020204020204" pitchFamily="34" charset="-122"/>
                <a:cs typeface="Hei" charset="-122"/>
              </a:rPr>
              <a:t>04</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月</a:t>
            </a:r>
            <a:r>
              <a:rPr lang="en-US" altLang="zh-CN" dirty="0">
                <a:solidFill>
                  <a:srgbClr val="000000"/>
                </a:solidFill>
                <a:latin typeface="微软雅黑" panose="020B0503020204020204" pitchFamily="34" charset="-122"/>
                <a:ea typeface="微软雅黑" panose="020B0503020204020204" pitchFamily="34" charset="-122"/>
                <a:cs typeface="Hei" charset="-122"/>
              </a:rPr>
              <a:t>14</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日</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4"/>
          <p:cNvSpPr>
            <a:spLocks noGrp="1" noChangeArrowheads="1"/>
          </p:cNvSpPr>
          <p:nvPr>
            <p:ph type="title"/>
          </p:nvPr>
        </p:nvSpPr>
        <p:spPr/>
        <p:txBody>
          <a:bodyPr/>
          <a:lstStyle/>
          <a:p>
            <a:r>
              <a:rPr lang="zh-CN" altLang="en-US" sz="3600" b="1" dirty="0">
                <a:latin typeface="Times New Roman" panose="02020603050405020304" pitchFamily="18" charset="0"/>
              </a:rPr>
              <a:t>欧几里德算法</a:t>
            </a:r>
            <a:endParaRPr lang="zh-CN" altLang="en-US" sz="3600" b="1" dirty="0">
              <a:latin typeface="Times New Roman" panose="02020603050405020304" pitchFamily="18" charset="0"/>
            </a:endParaRPr>
          </a:p>
        </p:txBody>
      </p:sp>
      <p:sp>
        <p:nvSpPr>
          <p:cNvPr id="16388"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fld id="{72C1A898-055F-43DF-AFAB-7CFF229DD852}" type="slidenum">
              <a:rPr lang="en-US" altLang="zh-CN" sz="1200" kern="0" smtClean="0">
                <a:latin typeface="Times New Roman" panose="02020603050405020304" pitchFamily="18" charset="0"/>
              </a:rPr>
            </a:fld>
            <a:endParaRPr lang="en-US" altLang="zh-CN" sz="1200" kern="0">
              <a:latin typeface="Times New Roman" panose="02020603050405020304" pitchFamily="18" charset="0"/>
            </a:endParaRPr>
          </a:p>
        </p:txBody>
      </p:sp>
      <p:sp>
        <p:nvSpPr>
          <p:cNvPr id="5" name="矩形 4"/>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kern="0">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kern="0">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68830"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kern="0" dirty="0">
                <a:solidFill>
                  <a:schemeClr val="bg1"/>
                </a:solidFill>
                <a:latin typeface="Times New Roman" panose="02020603050405020304" pitchFamily="18" charset="0"/>
                <a:ea typeface="微软雅黑" panose="020B0503020204020204" pitchFamily="34" charset="-122"/>
              </a:rPr>
              <a:t> 云安全机制</a:t>
            </a:r>
            <a:endParaRPr lang="zh-CN" altLang="en-US" kern="0" dirty="0">
              <a:solidFill>
                <a:schemeClr val="bg1"/>
              </a:solidFill>
              <a:latin typeface="Times New Roman" panose="02020603050405020304" pitchFamily="18" charset="0"/>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09625" y="2012315"/>
            <a:ext cx="7519035" cy="4706620"/>
          </a:xfrm>
          <a:prstGeom prst="rect">
            <a:avLst/>
          </a:prstGeom>
        </p:spPr>
      </p:pic>
      <p:sp>
        <p:nvSpPr>
          <p:cNvPr id="4" name="文本框 3"/>
          <p:cNvSpPr txBox="1"/>
          <p:nvPr/>
        </p:nvSpPr>
        <p:spPr>
          <a:xfrm>
            <a:off x="539750" y="1515110"/>
            <a:ext cx="4572000" cy="368300"/>
          </a:xfrm>
          <a:prstGeom prst="rect">
            <a:avLst/>
          </a:prstGeom>
          <a:noFill/>
        </p:spPr>
        <p:txBody>
          <a:bodyPr wrap="square" rtlCol="0" anchor="t">
            <a:spAutoFit/>
          </a:bodyPr>
          <a:lstStyle/>
          <a:p>
            <a:r>
              <a:rPr kumimoji="1" lang="zh-CN" altLang="en-US" dirty="0">
                <a:sym typeface="+mn-ea"/>
              </a:rPr>
              <a:t>将最大的公约数设置为 n</a:t>
            </a:r>
            <a:endParaRPr kumimoji="1" lang="zh-CN" altLang="en-US" dirty="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4"/>
          <p:cNvSpPr>
            <a:spLocks noGrp="1" noChangeArrowheads="1"/>
          </p:cNvSpPr>
          <p:nvPr>
            <p:ph type="title"/>
          </p:nvPr>
        </p:nvSpPr>
        <p:spPr/>
        <p:txBody>
          <a:bodyPr/>
          <a:lstStyle/>
          <a:p>
            <a:r>
              <a:rPr lang="zh-CN" altLang="en-US" sz="3600" b="1" dirty="0">
                <a:latin typeface="Times New Roman" panose="02020603050405020304" pitchFamily="18" charset="0"/>
              </a:rPr>
              <a:t>欧几里德算法</a:t>
            </a:r>
            <a:endParaRPr lang="zh-CN" altLang="en-US" sz="3600" b="1" dirty="0">
              <a:latin typeface="Times New Roman" panose="02020603050405020304" pitchFamily="18" charset="0"/>
            </a:endParaRPr>
          </a:p>
        </p:txBody>
      </p:sp>
      <p:sp>
        <p:nvSpPr>
          <p:cNvPr id="16388"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fld id="{72C1A898-055F-43DF-AFAB-7CFF229DD852}" type="slidenum">
              <a:rPr lang="en-US" altLang="zh-CN" sz="1200" kern="0" smtClean="0">
                <a:latin typeface="Times New Roman" panose="02020603050405020304" pitchFamily="18" charset="0"/>
              </a:rPr>
            </a:fld>
            <a:endParaRPr lang="en-US" altLang="zh-CN" sz="1200" kern="0">
              <a:latin typeface="Times New Roman" panose="02020603050405020304" pitchFamily="18" charset="0"/>
            </a:endParaRPr>
          </a:p>
        </p:txBody>
      </p:sp>
      <p:sp>
        <p:nvSpPr>
          <p:cNvPr id="5" name="矩形 4"/>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kern="0">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kern="0">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68830"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kern="0" dirty="0">
                <a:solidFill>
                  <a:schemeClr val="bg1"/>
                </a:solidFill>
                <a:latin typeface="Times New Roman" panose="02020603050405020304" pitchFamily="18" charset="0"/>
                <a:ea typeface="微软雅黑" panose="020B0503020204020204" pitchFamily="34" charset="-122"/>
              </a:rPr>
              <a:t> 云安全机制</a:t>
            </a:r>
            <a:endParaRPr lang="zh-CN" altLang="en-US" kern="0" dirty="0">
              <a:solidFill>
                <a:schemeClr val="bg1"/>
              </a:solidFill>
              <a:latin typeface="Times New Roman" panose="02020603050405020304" pitchFamily="18" charset="0"/>
              <a:ea typeface="微软雅黑" panose="020B0503020204020204" pitchFamily="34" charset="-122"/>
            </a:endParaRPr>
          </a:p>
        </p:txBody>
      </p:sp>
      <p:grpSp>
        <p:nvGrpSpPr>
          <p:cNvPr id="4" name="组合 3"/>
          <p:cNvGrpSpPr/>
          <p:nvPr/>
        </p:nvGrpSpPr>
        <p:grpSpPr>
          <a:xfrm>
            <a:off x="899795" y="2059940"/>
            <a:ext cx="6096000" cy="2346960"/>
            <a:chOff x="1417" y="2679"/>
            <a:chExt cx="9600" cy="3696"/>
          </a:xfrm>
        </p:grpSpPr>
        <p:pic>
          <p:nvPicPr>
            <p:cNvPr id="100" name="图片 99"/>
            <p:cNvPicPr/>
            <p:nvPr/>
          </p:nvPicPr>
          <p:blipFill>
            <a:blip r:embed="rId1"/>
            <a:stretch>
              <a:fillRect/>
            </a:stretch>
          </p:blipFill>
          <p:spPr>
            <a:xfrm>
              <a:off x="1417" y="2679"/>
              <a:ext cx="9600" cy="3615"/>
            </a:xfrm>
            <a:prstGeom prst="rect">
              <a:avLst/>
            </a:prstGeom>
            <a:noFill/>
            <a:ln w="9525">
              <a:noFill/>
            </a:ln>
          </p:spPr>
        </p:pic>
        <p:pic>
          <p:nvPicPr>
            <p:cNvPr id="2" name="图片 1"/>
            <p:cNvPicPr>
              <a:picLocks noChangeAspect="1"/>
            </p:cNvPicPr>
            <p:nvPr>
              <p:custDataLst>
                <p:tags r:id="rId2"/>
              </p:custDataLst>
            </p:nvPr>
          </p:nvPicPr>
          <p:blipFill>
            <a:blip r:embed="rId3"/>
            <a:stretch>
              <a:fillRect/>
            </a:stretch>
          </p:blipFill>
          <p:spPr>
            <a:xfrm>
              <a:off x="7767" y="4833"/>
              <a:ext cx="3120" cy="1543"/>
            </a:xfrm>
            <a:prstGeom prst="rect">
              <a:avLst/>
            </a:prstGeom>
          </p:spPr>
        </p:pic>
      </p:grpSp>
      <p:sp>
        <p:nvSpPr>
          <p:cNvPr id="8" name="文本框 7"/>
          <p:cNvSpPr txBox="1"/>
          <p:nvPr/>
        </p:nvSpPr>
        <p:spPr>
          <a:xfrm>
            <a:off x="457200" y="1484630"/>
            <a:ext cx="4572000" cy="368300"/>
          </a:xfrm>
          <a:prstGeom prst="rect">
            <a:avLst/>
          </a:prstGeom>
          <a:noFill/>
        </p:spPr>
        <p:txBody>
          <a:bodyPr wrap="square" rtlCol="0" anchor="t">
            <a:spAutoFit/>
          </a:bodyPr>
          <a:lstStyle/>
          <a:p>
            <a:r>
              <a:rPr lang="zh-CN" altLang="en-US"/>
              <a:t>通过 mod 操作，不停的找余数。</a:t>
            </a:r>
            <a:endParaRPr lang="zh-CN" altLang="en-US"/>
          </a:p>
        </p:txBody>
      </p:sp>
      <p:grpSp>
        <p:nvGrpSpPr>
          <p:cNvPr id="10" name="组合 9"/>
          <p:cNvGrpSpPr/>
          <p:nvPr/>
        </p:nvGrpSpPr>
        <p:grpSpPr>
          <a:xfrm>
            <a:off x="251460" y="4288790"/>
            <a:ext cx="6096000" cy="2294890"/>
            <a:chOff x="396" y="5854"/>
            <a:chExt cx="9600" cy="3614"/>
          </a:xfrm>
        </p:grpSpPr>
        <p:pic>
          <p:nvPicPr>
            <p:cNvPr id="101" name="图片 100"/>
            <p:cNvPicPr/>
            <p:nvPr/>
          </p:nvPicPr>
          <p:blipFill>
            <a:blip r:embed="rId4"/>
            <a:stretch>
              <a:fillRect/>
            </a:stretch>
          </p:blipFill>
          <p:spPr>
            <a:xfrm>
              <a:off x="396" y="5854"/>
              <a:ext cx="9600" cy="3615"/>
            </a:xfrm>
            <a:prstGeom prst="rect">
              <a:avLst/>
            </a:prstGeom>
            <a:noFill/>
            <a:ln w="9525">
              <a:noFill/>
            </a:ln>
          </p:spPr>
        </p:pic>
        <p:pic>
          <p:nvPicPr>
            <p:cNvPr id="9" name="图片 8"/>
            <p:cNvPicPr>
              <a:picLocks noChangeAspect="1"/>
            </p:cNvPicPr>
            <p:nvPr>
              <p:custDataLst>
                <p:tags r:id="rId5"/>
              </p:custDataLst>
            </p:nvPr>
          </p:nvPicPr>
          <p:blipFill>
            <a:blip r:embed="rId3"/>
            <a:stretch>
              <a:fillRect/>
            </a:stretch>
          </p:blipFill>
          <p:spPr>
            <a:xfrm>
              <a:off x="6746" y="7781"/>
              <a:ext cx="3120" cy="1543"/>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4"/>
          <p:cNvSpPr>
            <a:spLocks noGrp="1" noChangeArrowheads="1"/>
          </p:cNvSpPr>
          <p:nvPr>
            <p:ph type="title"/>
          </p:nvPr>
        </p:nvSpPr>
        <p:spPr/>
        <p:txBody>
          <a:bodyPr/>
          <a:lstStyle/>
          <a:p>
            <a:r>
              <a:rPr lang="zh-CN" altLang="en-US" sz="3600" b="1" dirty="0">
                <a:latin typeface="Times New Roman" panose="02020603050405020304" pitchFamily="18" charset="0"/>
              </a:rPr>
              <a:t>欧几里德算法</a:t>
            </a:r>
            <a:endParaRPr lang="zh-CN" altLang="en-US" sz="3600" b="1" dirty="0">
              <a:latin typeface="Times New Roman" panose="02020603050405020304" pitchFamily="18" charset="0"/>
            </a:endParaRPr>
          </a:p>
        </p:txBody>
      </p:sp>
      <p:sp>
        <p:nvSpPr>
          <p:cNvPr id="16388"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fld id="{72C1A898-055F-43DF-AFAB-7CFF229DD852}" type="slidenum">
              <a:rPr lang="en-US" altLang="zh-CN" sz="1200" kern="0" smtClean="0">
                <a:latin typeface="Times New Roman" panose="02020603050405020304" pitchFamily="18" charset="0"/>
              </a:rPr>
            </a:fld>
            <a:endParaRPr lang="en-US" altLang="zh-CN" sz="1200" kern="0">
              <a:latin typeface="Times New Roman" panose="02020603050405020304" pitchFamily="18" charset="0"/>
            </a:endParaRPr>
          </a:p>
        </p:txBody>
      </p:sp>
      <p:sp>
        <p:nvSpPr>
          <p:cNvPr id="5" name="矩形 4"/>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kern="0">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kern="0">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68830"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kern="0" dirty="0">
                <a:solidFill>
                  <a:schemeClr val="bg1"/>
                </a:solidFill>
                <a:latin typeface="Times New Roman" panose="02020603050405020304" pitchFamily="18" charset="0"/>
                <a:ea typeface="微软雅黑" panose="020B0503020204020204" pitchFamily="34" charset="-122"/>
              </a:rPr>
              <a:t> 云安全机制</a:t>
            </a:r>
            <a:endParaRPr lang="zh-CN" altLang="en-US" kern="0" dirty="0">
              <a:solidFill>
                <a:schemeClr val="bg1"/>
              </a:solidFill>
              <a:latin typeface="Times New Roman" panose="02020603050405020304" pitchFamily="18" charset="0"/>
              <a:ea typeface="微软雅黑" panose="020B0503020204020204" pitchFamily="34" charset="-122"/>
            </a:endParaRPr>
          </a:p>
        </p:txBody>
      </p:sp>
      <p:grpSp>
        <p:nvGrpSpPr>
          <p:cNvPr id="13" name="组合 12"/>
          <p:cNvGrpSpPr/>
          <p:nvPr/>
        </p:nvGrpSpPr>
        <p:grpSpPr>
          <a:xfrm>
            <a:off x="-36830" y="2142490"/>
            <a:ext cx="6096000" cy="2294890"/>
            <a:chOff x="-58" y="7216"/>
            <a:chExt cx="9600" cy="3614"/>
          </a:xfrm>
        </p:grpSpPr>
        <p:pic>
          <p:nvPicPr>
            <p:cNvPr id="102" name="图片 101"/>
            <p:cNvPicPr/>
            <p:nvPr/>
          </p:nvPicPr>
          <p:blipFill>
            <a:blip r:embed="rId1"/>
            <a:stretch>
              <a:fillRect/>
            </a:stretch>
          </p:blipFill>
          <p:spPr>
            <a:xfrm>
              <a:off x="-58" y="7216"/>
              <a:ext cx="9600" cy="3615"/>
            </a:xfrm>
            <a:prstGeom prst="rect">
              <a:avLst/>
            </a:prstGeom>
            <a:noFill/>
            <a:ln w="9525">
              <a:noFill/>
            </a:ln>
          </p:spPr>
        </p:pic>
        <p:pic>
          <p:nvPicPr>
            <p:cNvPr id="12" name="图片 11"/>
            <p:cNvPicPr>
              <a:picLocks noChangeAspect="1"/>
            </p:cNvPicPr>
            <p:nvPr>
              <p:custDataLst>
                <p:tags r:id="rId2"/>
              </p:custDataLst>
            </p:nvPr>
          </p:nvPicPr>
          <p:blipFill>
            <a:blip r:embed="rId3"/>
            <a:stretch>
              <a:fillRect/>
            </a:stretch>
          </p:blipFill>
          <p:spPr>
            <a:xfrm>
              <a:off x="6293" y="9049"/>
              <a:ext cx="3120" cy="1543"/>
            </a:xfrm>
            <a:prstGeom prst="rect">
              <a:avLst/>
            </a:prstGeom>
          </p:spPr>
        </p:pic>
      </p:grpSp>
      <p:sp>
        <p:nvSpPr>
          <p:cNvPr id="11" name="文本框 10"/>
          <p:cNvSpPr txBox="1"/>
          <p:nvPr/>
        </p:nvSpPr>
        <p:spPr>
          <a:xfrm>
            <a:off x="457200" y="1661795"/>
            <a:ext cx="6962775" cy="368300"/>
          </a:xfrm>
          <a:prstGeom prst="rect">
            <a:avLst/>
          </a:prstGeom>
          <a:noFill/>
        </p:spPr>
        <p:txBody>
          <a:bodyPr wrap="square" rtlCol="0" anchor="t">
            <a:spAutoFit/>
          </a:bodyPr>
          <a:lstStyle/>
          <a:p>
            <a:r>
              <a:rPr lang="zh-CN" altLang="en-US"/>
              <a:t>最后两个数是倍数关系，可以整除，余数为 0 ，结束了操作。</a:t>
            </a:r>
            <a:endParaRPr lang="zh-CN" altLang="en-US"/>
          </a:p>
        </p:txBody>
      </p:sp>
      <p:sp>
        <p:nvSpPr>
          <p:cNvPr id="14" name="文本框 13"/>
          <p:cNvSpPr txBox="1"/>
          <p:nvPr/>
        </p:nvSpPr>
        <p:spPr>
          <a:xfrm>
            <a:off x="457200" y="4370705"/>
            <a:ext cx="7399655" cy="368300"/>
          </a:xfrm>
          <a:prstGeom prst="rect">
            <a:avLst/>
          </a:prstGeom>
          <a:noFill/>
        </p:spPr>
        <p:txBody>
          <a:bodyPr wrap="square" rtlCol="0" anchor="t">
            <a:spAutoFit/>
          </a:bodyPr>
          <a:lstStyle/>
          <a:p>
            <a:r>
              <a:rPr lang="zh-CN" altLang="en-US"/>
              <a:t>此时剩下的一条线段的长度就是 1112 和 695 的最大公因数。</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4"/>
          <p:cNvSpPr>
            <a:spLocks noGrp="1" noChangeArrowheads="1"/>
          </p:cNvSpPr>
          <p:nvPr>
            <p:ph type="title"/>
          </p:nvPr>
        </p:nvSpPr>
        <p:spPr/>
        <p:txBody>
          <a:bodyPr/>
          <a:lstStyle/>
          <a:p>
            <a:r>
              <a:rPr lang="zh-CN" altLang="en-US" sz="3600" b="1" dirty="0">
                <a:latin typeface="Times New Roman" panose="02020603050405020304" pitchFamily="18" charset="0"/>
              </a:rPr>
              <a:t>欧几里德算法</a:t>
            </a:r>
            <a:endParaRPr lang="zh-CN" altLang="en-US" sz="3600" b="1" dirty="0">
              <a:latin typeface="Times New Roman" panose="02020603050405020304" pitchFamily="18" charset="0"/>
            </a:endParaRPr>
          </a:p>
        </p:txBody>
      </p:sp>
      <p:sp>
        <p:nvSpPr>
          <p:cNvPr id="16388"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fld id="{72C1A898-055F-43DF-AFAB-7CFF229DD852}" type="slidenum">
              <a:rPr lang="en-US" altLang="zh-CN" sz="1200" kern="0" smtClean="0">
                <a:latin typeface="Times New Roman" panose="02020603050405020304" pitchFamily="18" charset="0"/>
              </a:rPr>
            </a:fld>
            <a:endParaRPr lang="en-US" altLang="zh-CN" sz="1200" kern="0">
              <a:latin typeface="Times New Roman" panose="02020603050405020304" pitchFamily="18" charset="0"/>
            </a:endParaRPr>
          </a:p>
        </p:txBody>
      </p:sp>
      <p:sp>
        <p:nvSpPr>
          <p:cNvPr id="2" name="文本框 1"/>
          <p:cNvSpPr txBox="1"/>
          <p:nvPr/>
        </p:nvSpPr>
        <p:spPr>
          <a:xfrm>
            <a:off x="571500" y="1371600"/>
            <a:ext cx="8229600" cy="4246245"/>
          </a:xfrm>
          <a:prstGeom prst="rect">
            <a:avLst/>
          </a:prstGeom>
          <a:noFill/>
        </p:spPr>
        <p:txBody>
          <a:bodyPr wrap="square" rtlCol="0">
            <a:spAutoFit/>
          </a:bodyPr>
          <a:lstStyle/>
          <a:p>
            <a:pPr>
              <a:lnSpc>
                <a:spcPct val="125000"/>
              </a:lnSpc>
            </a:pPr>
            <a:r>
              <a:rPr lang="zh-CN" altLang="en-US" b="1" kern="0" dirty="0">
                <a:solidFill>
                  <a:srgbClr val="002368"/>
                </a:solidFill>
                <a:latin typeface="Times New Roman" panose="02020603050405020304" pitchFamily="18" charset="0"/>
                <a:ea typeface="微软雅黑" panose="020B0503020204020204" pitchFamily="34" charset="-122"/>
              </a:rPr>
              <a:t>示例： 求 </a:t>
            </a:r>
            <a:r>
              <a:rPr lang="en-US" altLang="zh-CN" b="1" kern="0" dirty="0">
                <a:solidFill>
                  <a:srgbClr val="002368"/>
                </a:solidFill>
                <a:latin typeface="Times New Roman" panose="02020603050405020304" pitchFamily="18" charset="0"/>
                <a:ea typeface="微软雅黑" panose="020B0503020204020204" pitchFamily="34" charset="-122"/>
              </a:rPr>
              <a:t>d = </a:t>
            </a:r>
            <a:r>
              <a:rPr lang="en-US" altLang="zh-CN" b="1" kern="0" dirty="0" err="1">
                <a:solidFill>
                  <a:srgbClr val="002368"/>
                </a:solidFill>
                <a:latin typeface="Times New Roman" panose="02020603050405020304" pitchFamily="18" charset="0"/>
                <a:ea typeface="微软雅黑" panose="020B0503020204020204" pitchFamily="34" charset="-122"/>
              </a:rPr>
              <a:t>gcd</a:t>
            </a:r>
            <a:r>
              <a:rPr lang="en-US" altLang="zh-CN" b="1" kern="0" dirty="0">
                <a:solidFill>
                  <a:srgbClr val="002368"/>
                </a:solidFill>
                <a:latin typeface="Times New Roman" panose="02020603050405020304" pitchFamily="18" charset="0"/>
                <a:ea typeface="微软雅黑" panose="020B0503020204020204" pitchFamily="34" charset="-122"/>
              </a:rPr>
              <a:t>(710</a:t>
            </a:r>
            <a:r>
              <a:rPr lang="zh-CN" altLang="en-US" b="1" kern="0" dirty="0">
                <a:solidFill>
                  <a:srgbClr val="002368"/>
                </a:solidFill>
                <a:latin typeface="Times New Roman" panose="02020603050405020304" pitchFamily="18" charset="0"/>
                <a:ea typeface="微软雅黑" panose="020B0503020204020204" pitchFamily="34" charset="-122"/>
              </a:rPr>
              <a:t>，</a:t>
            </a:r>
            <a:r>
              <a:rPr lang="en-US" altLang="zh-CN" b="1" kern="0" dirty="0">
                <a:solidFill>
                  <a:srgbClr val="002368"/>
                </a:solidFill>
                <a:latin typeface="Times New Roman" panose="02020603050405020304" pitchFamily="18" charset="0"/>
                <a:ea typeface="微软雅黑" panose="020B0503020204020204" pitchFamily="34" charset="-122"/>
              </a:rPr>
              <a:t>310)</a:t>
            </a:r>
            <a:endParaRPr lang="en-US" altLang="zh-CN" b="1" kern="0" dirty="0">
              <a:solidFill>
                <a:srgbClr val="002368"/>
              </a:solidFill>
              <a:latin typeface="Times New Roman" panose="02020603050405020304" pitchFamily="18" charset="0"/>
              <a:ea typeface="微软雅黑" panose="020B0503020204020204" pitchFamily="34" charset="-122"/>
            </a:endParaRPr>
          </a:p>
          <a:p>
            <a:pPr>
              <a:lnSpc>
                <a:spcPct val="125000"/>
              </a:lnSpc>
            </a:pPr>
            <a:endParaRPr lang="en-US" altLang="zh-CN" b="1" kern="0" dirty="0">
              <a:solidFill>
                <a:srgbClr val="002368"/>
              </a:solidFill>
              <a:latin typeface="Times New Roman" panose="02020603050405020304" pitchFamily="18" charset="0"/>
              <a:ea typeface="微软雅黑" panose="020B0503020204020204" pitchFamily="34" charset="-122"/>
            </a:endParaRPr>
          </a:p>
          <a:p>
            <a:pPr>
              <a:lnSpc>
                <a:spcPct val="125000"/>
              </a:lnSpc>
            </a:pPr>
            <a:r>
              <a:rPr lang="en-US" altLang="zh-CN" b="1" kern="0" dirty="0">
                <a:latin typeface="Times New Roman" panose="02020603050405020304" pitchFamily="18" charset="0"/>
                <a:ea typeface="微软雅黑" panose="020B0503020204020204" pitchFamily="34" charset="-122"/>
              </a:rPr>
              <a:t>710 = 2 x 310 + 90</a:t>
            </a:r>
            <a:r>
              <a:rPr lang="zh-CN" altLang="en-US" b="1" kern="0" dirty="0">
                <a:latin typeface="Times New Roman" panose="02020603050405020304" pitchFamily="18" charset="0"/>
                <a:ea typeface="微软雅黑" panose="020B0503020204020204" pitchFamily="34" charset="-122"/>
              </a:rPr>
              <a:t> </a:t>
            </a:r>
            <a:r>
              <a:rPr lang="en-US" altLang="zh-CN" b="1" kern="0" dirty="0">
                <a:latin typeface="Times New Roman" panose="02020603050405020304" pitchFamily="18" charset="0"/>
                <a:ea typeface="微软雅黑" panose="020B0503020204020204" pitchFamily="34" charset="-122"/>
              </a:rPr>
              <a:t>r1</a:t>
            </a:r>
            <a:endParaRPr lang="en-US" altLang="zh-CN" b="1" kern="0" dirty="0">
              <a:latin typeface="Times New Roman" panose="02020603050405020304" pitchFamily="18" charset="0"/>
              <a:ea typeface="微软雅黑" panose="020B0503020204020204" pitchFamily="34" charset="-122"/>
            </a:endParaRPr>
          </a:p>
          <a:p>
            <a:pPr>
              <a:lnSpc>
                <a:spcPct val="125000"/>
              </a:lnSpc>
            </a:pPr>
            <a:endParaRPr lang="en-US" altLang="zh-CN" b="1" kern="0" dirty="0">
              <a:latin typeface="Times New Roman" panose="02020603050405020304" pitchFamily="18" charset="0"/>
              <a:ea typeface="微软雅黑" panose="020B0503020204020204" pitchFamily="34" charset="-122"/>
            </a:endParaRPr>
          </a:p>
          <a:p>
            <a:pPr>
              <a:lnSpc>
                <a:spcPct val="125000"/>
              </a:lnSpc>
            </a:pPr>
            <a:r>
              <a:rPr lang="en-US" altLang="zh-CN" b="1" kern="0" dirty="0">
                <a:latin typeface="Times New Roman" panose="02020603050405020304" pitchFamily="18" charset="0"/>
                <a:ea typeface="微软雅黑" panose="020B0503020204020204" pitchFamily="34" charset="-122"/>
              </a:rPr>
              <a:t>310 = 3 x 90 + 40 r2</a:t>
            </a:r>
            <a:endParaRPr lang="en-US" altLang="zh-CN" b="1" kern="0" dirty="0">
              <a:latin typeface="Times New Roman" panose="02020603050405020304" pitchFamily="18" charset="0"/>
              <a:ea typeface="微软雅黑" panose="020B0503020204020204" pitchFamily="34" charset="-122"/>
            </a:endParaRPr>
          </a:p>
          <a:p>
            <a:pPr>
              <a:lnSpc>
                <a:spcPct val="125000"/>
              </a:lnSpc>
            </a:pPr>
            <a:endParaRPr lang="en-US" altLang="zh-CN" b="1" kern="0" dirty="0">
              <a:latin typeface="Times New Roman" panose="02020603050405020304" pitchFamily="18" charset="0"/>
              <a:ea typeface="微软雅黑" panose="020B0503020204020204" pitchFamily="34" charset="-122"/>
            </a:endParaRPr>
          </a:p>
          <a:p>
            <a:pPr>
              <a:lnSpc>
                <a:spcPct val="125000"/>
              </a:lnSpc>
            </a:pPr>
            <a:r>
              <a:rPr lang="en-US" altLang="zh-CN" b="1" kern="0" dirty="0">
                <a:latin typeface="Times New Roman" panose="02020603050405020304" pitchFamily="18" charset="0"/>
                <a:ea typeface="微软雅黑" panose="020B0503020204020204" pitchFamily="34" charset="-122"/>
              </a:rPr>
              <a:t>90 = 2 x 40 + 10 r3</a:t>
            </a:r>
            <a:endParaRPr lang="en-US" altLang="zh-CN" b="1" kern="0" dirty="0">
              <a:latin typeface="Times New Roman" panose="02020603050405020304" pitchFamily="18" charset="0"/>
              <a:ea typeface="微软雅黑" panose="020B0503020204020204" pitchFamily="34" charset="-122"/>
            </a:endParaRPr>
          </a:p>
          <a:p>
            <a:pPr>
              <a:lnSpc>
                <a:spcPct val="125000"/>
              </a:lnSpc>
            </a:pPr>
            <a:endParaRPr lang="en-US" altLang="zh-CN" b="1" kern="0" dirty="0">
              <a:latin typeface="Times New Roman" panose="02020603050405020304" pitchFamily="18" charset="0"/>
              <a:ea typeface="微软雅黑" panose="020B0503020204020204" pitchFamily="34" charset="-122"/>
            </a:endParaRPr>
          </a:p>
          <a:p>
            <a:pPr>
              <a:lnSpc>
                <a:spcPct val="125000"/>
              </a:lnSpc>
            </a:pPr>
            <a:r>
              <a:rPr lang="en-US" altLang="zh-CN" b="1" kern="0" dirty="0">
                <a:latin typeface="Times New Roman" panose="02020603050405020304" pitchFamily="18" charset="0"/>
                <a:ea typeface="微软雅黑" panose="020B0503020204020204" pitchFamily="34" charset="-122"/>
              </a:rPr>
              <a:t>40 = 4 x 10</a:t>
            </a:r>
            <a:endParaRPr lang="en-US" altLang="zh-CN" b="1" kern="0" dirty="0">
              <a:latin typeface="Times New Roman" panose="02020603050405020304" pitchFamily="18" charset="0"/>
              <a:ea typeface="微软雅黑" panose="020B0503020204020204" pitchFamily="34" charset="-122"/>
            </a:endParaRPr>
          </a:p>
          <a:p>
            <a:pPr>
              <a:lnSpc>
                <a:spcPct val="125000"/>
              </a:lnSpc>
            </a:pPr>
            <a:endParaRPr lang="en-US" altLang="zh-CN" b="1" kern="0" dirty="0">
              <a:latin typeface="Times New Roman" panose="02020603050405020304" pitchFamily="18" charset="0"/>
              <a:ea typeface="微软雅黑" panose="020B0503020204020204" pitchFamily="34" charset="-122"/>
            </a:endParaRPr>
          </a:p>
          <a:p>
            <a:pPr>
              <a:lnSpc>
                <a:spcPct val="125000"/>
              </a:lnSpc>
            </a:pPr>
            <a:r>
              <a:rPr lang="en-US" altLang="zh-CN" b="1" kern="0" dirty="0">
                <a:latin typeface="Times New Roman" panose="02020603050405020304" pitchFamily="18" charset="0"/>
                <a:ea typeface="微软雅黑" panose="020B0503020204020204" pitchFamily="34" charset="-122"/>
              </a:rPr>
              <a:t>d = </a:t>
            </a:r>
            <a:r>
              <a:rPr lang="en-US" altLang="zh-CN" b="1" kern="0" dirty="0" err="1">
                <a:latin typeface="Times New Roman" panose="02020603050405020304" pitchFamily="18" charset="0"/>
                <a:ea typeface="微软雅黑" panose="020B0503020204020204" pitchFamily="34" charset="-122"/>
              </a:rPr>
              <a:t>gcd</a:t>
            </a:r>
            <a:r>
              <a:rPr lang="en-US" altLang="zh-CN" b="1" kern="0" dirty="0">
                <a:latin typeface="Times New Roman" panose="02020603050405020304" pitchFamily="18" charset="0"/>
                <a:ea typeface="微软雅黑" panose="020B0503020204020204" pitchFamily="34" charset="-122"/>
              </a:rPr>
              <a:t>(710,310) = 10</a:t>
            </a:r>
            <a:endParaRPr lang="en-US" altLang="zh-CN" b="1" kern="0" dirty="0">
              <a:latin typeface="Times New Roman" panose="02020603050405020304" pitchFamily="18" charset="0"/>
              <a:ea typeface="微软雅黑" panose="020B0503020204020204" pitchFamily="34" charset="-122"/>
            </a:endParaRPr>
          </a:p>
          <a:p>
            <a:pPr>
              <a:lnSpc>
                <a:spcPct val="125000"/>
              </a:lnSpc>
            </a:pPr>
            <a:endParaRPr lang="zh-CN" altLang="en-US" kern="0" dirty="0">
              <a:latin typeface="Times New Roman" panose="02020603050405020304" pitchFamily="18" charset="0"/>
              <a:ea typeface="微软雅黑" panose="020B0503020204020204" pitchFamily="34" charset="-122"/>
            </a:endParaRPr>
          </a:p>
        </p:txBody>
      </p:sp>
      <p:cxnSp>
        <p:nvCxnSpPr>
          <p:cNvPr id="4" name="直接箭头连接符 3"/>
          <p:cNvCxnSpPr/>
          <p:nvPr/>
        </p:nvCxnSpPr>
        <p:spPr>
          <a:xfrm flipH="1">
            <a:off x="965977" y="2438400"/>
            <a:ext cx="862823" cy="3599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1943100" y="2420620"/>
            <a:ext cx="396875" cy="3924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871855" y="3140779"/>
            <a:ext cx="819785" cy="3644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1862455" y="3140710"/>
            <a:ext cx="333375" cy="3435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1691640" y="3860800"/>
            <a:ext cx="360045" cy="4324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a:off x="871855" y="3789045"/>
            <a:ext cx="676275" cy="3683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Euclidean algorith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0" y="2192774"/>
            <a:ext cx="4352109" cy="3210939"/>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kern="0">
              <a:ea typeface="微软雅黑" panose="020B0503020204020204" pitchFamily="34" charset="-122"/>
            </a:endParaRPr>
          </a:p>
        </p:txBody>
      </p:sp>
      <p:sp>
        <p:nvSpPr>
          <p:cNvPr id="14"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kern="0">
              <a:solidFill>
                <a:schemeClr val="lt1"/>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07504" y="35913"/>
            <a:ext cx="2068830"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kern="0" dirty="0">
                <a:solidFill>
                  <a:schemeClr val="bg1"/>
                </a:solidFill>
                <a:latin typeface="Times New Roman" panose="02020603050405020304" pitchFamily="18" charset="0"/>
                <a:ea typeface="微软雅黑" panose="020B0503020204020204" pitchFamily="34" charset="-122"/>
              </a:rPr>
              <a:t> 云安全机制</a:t>
            </a:r>
            <a:endParaRPr lang="zh-CN" altLang="en-US" kern="0" dirty="0">
              <a:solidFill>
                <a:schemeClr val="bg1"/>
              </a:solidFill>
              <a:latin typeface="Times New Roman" panose="02020603050405020304" pitchFamily="18"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par>
                                <p:cTn id="18" presetID="22" presetClass="entr" presetSubtype="2"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right)">
                                      <p:cBhvr>
                                        <p:cTn id="20" dur="500"/>
                                        <p:tgtEl>
                                          <p:spTgt spid="12"/>
                                        </p:tgtEl>
                                      </p:cBhvr>
                                    </p:animEffec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right)">
                                      <p:cBhvr>
                                        <p:cTn id="27" dur="500"/>
                                        <p:tgtEl>
                                          <p:spTgt spid="19"/>
                                        </p:tgtEl>
                                      </p:cBhvr>
                                    </p:animEffect>
                                  </p:childTnLst>
                                </p:cTn>
                              </p:par>
                              <p:par>
                                <p:cTn id="28" presetID="22" presetClass="entr" presetSubtype="2"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right)">
                                      <p:cBhvr>
                                        <p:cTn id="30" dur="500"/>
                                        <p:tgtEl>
                                          <p:spTgt spid="17"/>
                                        </p:tgtEl>
                                      </p:cBhvr>
                                    </p:animEffect>
                                  </p:childTnLst>
                                </p:cTn>
                              </p:par>
                              <p:par>
                                <p:cTn id="31" presetID="1"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4"/>
          <p:cNvSpPr>
            <a:spLocks noGrp="1" noChangeArrowheads="1"/>
          </p:cNvSpPr>
          <p:nvPr>
            <p:ph type="title"/>
          </p:nvPr>
        </p:nvSpPr>
        <p:spPr/>
        <p:txBody>
          <a:bodyPr/>
          <a:lstStyle/>
          <a:p>
            <a:r>
              <a:rPr lang="zh-CN" altLang="en-US" sz="3600" b="1" dirty="0"/>
              <a:t>欧几里德算法</a:t>
            </a:r>
            <a:endParaRPr lang="zh-CN" altLang="en-US" sz="3600" b="1" dirty="0"/>
          </a:p>
        </p:txBody>
      </p:sp>
      <p:sp>
        <p:nvSpPr>
          <p:cNvPr id="16388"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fld id="{72C1A898-055F-43DF-AFAB-7CFF229DD852}"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2" name="文本框 1"/>
          <p:cNvSpPr txBox="1"/>
          <p:nvPr/>
        </p:nvSpPr>
        <p:spPr>
          <a:xfrm>
            <a:off x="571500" y="1371600"/>
            <a:ext cx="8229600" cy="753220"/>
          </a:xfrm>
          <a:prstGeom prst="rect">
            <a:avLst/>
          </a:prstGeom>
          <a:noFill/>
        </p:spPr>
        <p:txBody>
          <a:bodyPr wrap="square" rtlCol="0">
            <a:spAutoFit/>
          </a:bodyPr>
          <a:lstStyle/>
          <a:p>
            <a:pPr>
              <a:lnSpc>
                <a:spcPct val="125000"/>
              </a:lnSpc>
            </a:pPr>
            <a:r>
              <a:rPr lang="zh-CN" altLang="en-US" b="1" dirty="0">
                <a:solidFill>
                  <a:srgbClr val="002368"/>
                </a:solidFill>
                <a:latin typeface="+mn-ea"/>
                <a:ea typeface="+mn-ea"/>
              </a:rPr>
              <a:t>习题： 求 </a:t>
            </a:r>
            <a:r>
              <a:rPr lang="en-US" altLang="zh-CN" b="1" dirty="0">
                <a:solidFill>
                  <a:srgbClr val="002368"/>
                </a:solidFill>
                <a:latin typeface="+mn-ea"/>
                <a:ea typeface="+mn-ea"/>
              </a:rPr>
              <a:t>d = </a:t>
            </a:r>
            <a:r>
              <a:rPr lang="en-US" altLang="zh-CN" b="1" dirty="0" err="1">
                <a:solidFill>
                  <a:srgbClr val="002368"/>
                </a:solidFill>
                <a:latin typeface="+mn-ea"/>
                <a:ea typeface="+mn-ea"/>
              </a:rPr>
              <a:t>gcd</a:t>
            </a:r>
            <a:r>
              <a:rPr lang="en-US" altLang="zh-CN" b="1" dirty="0">
                <a:solidFill>
                  <a:srgbClr val="002368"/>
                </a:solidFill>
                <a:latin typeface="+mn-ea"/>
                <a:ea typeface="+mn-ea"/>
              </a:rPr>
              <a:t>(58680</a:t>
            </a:r>
            <a:r>
              <a:rPr lang="zh-CN" altLang="en-US" b="1" dirty="0">
                <a:solidFill>
                  <a:srgbClr val="002368"/>
                </a:solidFill>
                <a:latin typeface="+mn-ea"/>
                <a:ea typeface="+mn-ea"/>
              </a:rPr>
              <a:t>，</a:t>
            </a:r>
            <a:r>
              <a:rPr lang="en-US" altLang="zh-CN" b="1" dirty="0">
                <a:solidFill>
                  <a:srgbClr val="002368"/>
                </a:solidFill>
                <a:latin typeface="+mn-ea"/>
                <a:ea typeface="+mn-ea"/>
              </a:rPr>
              <a:t>3500)</a:t>
            </a:r>
            <a:endParaRPr lang="en-US" altLang="zh-CN" b="1" dirty="0">
              <a:solidFill>
                <a:srgbClr val="002368"/>
              </a:solidFill>
              <a:latin typeface="+mn-ea"/>
              <a:ea typeface="+mn-ea"/>
            </a:endParaRPr>
          </a:p>
          <a:p>
            <a:pPr>
              <a:lnSpc>
                <a:spcPct val="125000"/>
              </a:lnSpc>
            </a:pPr>
            <a:endParaRPr lang="zh-CN" altLang="en-US" dirty="0">
              <a:latin typeface="+mn-ea"/>
              <a:ea typeface="+mn-ea"/>
            </a:endParaRPr>
          </a:p>
        </p:txBody>
      </p:sp>
      <p:sp>
        <p:nvSpPr>
          <p:cNvPr id="5" name="矩形 4"/>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457200" y="1512996"/>
            <a:ext cx="8229600" cy="1687404"/>
          </a:xfrm>
          <a:prstGeom prst="roundRect">
            <a:avLst>
              <a:gd name="adj" fmla="val 12033"/>
            </a:avLst>
          </a:prstGeom>
          <a:solidFill>
            <a:schemeClr val="bg1"/>
          </a:solidFill>
          <a:ln>
            <a:no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387" name="标题 4"/>
          <p:cNvSpPr>
            <a:spLocks noGrp="1" noChangeArrowheads="1"/>
          </p:cNvSpPr>
          <p:nvPr>
            <p:ph type="title"/>
          </p:nvPr>
        </p:nvSpPr>
        <p:spPr/>
        <p:txBody>
          <a:bodyPr/>
          <a:lstStyle/>
          <a:p>
            <a:r>
              <a:rPr lang="zh-CN" altLang="en-US" sz="3600" b="1" dirty="0"/>
              <a:t>拓展欧几里得算法</a:t>
            </a:r>
            <a:endParaRPr lang="zh-CN" altLang="en-US" sz="3600" b="1" dirty="0"/>
          </a:p>
        </p:txBody>
      </p:sp>
      <p:sp>
        <p:nvSpPr>
          <p:cNvPr id="16388"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fld id="{72C1A898-055F-43DF-AFAB-7CFF229DD852}"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2" name="文本框 1"/>
          <p:cNvSpPr txBox="1"/>
          <p:nvPr/>
        </p:nvSpPr>
        <p:spPr>
          <a:xfrm>
            <a:off x="658346" y="1524000"/>
            <a:ext cx="8001000" cy="1445717"/>
          </a:xfrm>
          <a:prstGeom prst="rect">
            <a:avLst/>
          </a:prstGeom>
          <a:noFill/>
        </p:spPr>
        <p:txBody>
          <a:bodyPr wrap="square" rtlCol="0">
            <a:spAutoFit/>
          </a:bodyPr>
          <a:lstStyle/>
          <a:p>
            <a:pPr>
              <a:lnSpc>
                <a:spcPct val="125000"/>
              </a:lnSpc>
            </a:pPr>
            <a:r>
              <a:rPr lang="zh-CN" altLang="en-US" b="1" dirty="0">
                <a:solidFill>
                  <a:srgbClr val="002368"/>
                </a:solidFill>
                <a:latin typeface="+mn-ea"/>
                <a:ea typeface="+mn-ea"/>
              </a:rPr>
              <a:t>拓展欧几里得算法</a:t>
            </a:r>
            <a:r>
              <a:rPr lang="zh-CN" altLang="en-US" dirty="0">
                <a:latin typeface="+mn-ea"/>
                <a:ea typeface="+mn-ea"/>
              </a:rPr>
              <a:t>：对于给定整数</a:t>
            </a:r>
            <a:r>
              <a:rPr lang="en-US" altLang="zh-CN" dirty="0" err="1">
                <a:latin typeface="+mn-ea"/>
                <a:ea typeface="+mn-ea"/>
              </a:rPr>
              <a:t>a,b</a:t>
            </a:r>
            <a:r>
              <a:rPr lang="zh-CN" altLang="en-US" dirty="0">
                <a:latin typeface="+mn-ea"/>
                <a:ea typeface="+mn-ea"/>
              </a:rPr>
              <a:t>，拓展的欧几里得算法不仅可以计算出最大公因子</a:t>
            </a:r>
            <a:r>
              <a:rPr lang="en-US" altLang="zh-CN" dirty="0">
                <a:latin typeface="+mn-ea"/>
                <a:ea typeface="+mn-ea"/>
              </a:rPr>
              <a:t>d, </a:t>
            </a:r>
            <a:r>
              <a:rPr lang="zh-CN" altLang="en-US" dirty="0">
                <a:latin typeface="+mn-ea"/>
                <a:ea typeface="+mn-ea"/>
              </a:rPr>
              <a:t>而且可以得到两个整数</a:t>
            </a:r>
            <a:r>
              <a:rPr lang="en-US" altLang="zh-CN" dirty="0" err="1">
                <a:latin typeface="+mn-ea"/>
                <a:ea typeface="+mn-ea"/>
              </a:rPr>
              <a:t>x,y</a:t>
            </a:r>
            <a:r>
              <a:rPr lang="zh-CN" altLang="en-US" dirty="0">
                <a:latin typeface="+mn-ea"/>
                <a:ea typeface="+mn-ea"/>
              </a:rPr>
              <a:t>，并满足：</a:t>
            </a:r>
            <a:endParaRPr lang="en-US" altLang="zh-CN" dirty="0">
              <a:latin typeface="+mn-ea"/>
              <a:ea typeface="+mn-ea"/>
            </a:endParaRPr>
          </a:p>
          <a:p>
            <a:pPr>
              <a:lnSpc>
                <a:spcPct val="125000"/>
              </a:lnSpc>
            </a:pPr>
            <a:endParaRPr lang="en-US" altLang="zh-CN" dirty="0">
              <a:latin typeface="+mn-ea"/>
              <a:ea typeface="+mn-ea"/>
            </a:endParaRPr>
          </a:p>
          <a:p>
            <a:pPr algn="ctr">
              <a:lnSpc>
                <a:spcPct val="125000"/>
              </a:lnSpc>
            </a:pPr>
            <a:r>
              <a:rPr lang="en-US" altLang="zh-CN" dirty="0">
                <a:latin typeface="+mn-ea"/>
                <a:ea typeface="+mn-ea"/>
              </a:rPr>
              <a:t>ax + by = d = </a:t>
            </a:r>
            <a:r>
              <a:rPr lang="en-US" altLang="zh-CN" dirty="0" err="1">
                <a:latin typeface="+mn-ea"/>
                <a:ea typeface="+mn-ea"/>
              </a:rPr>
              <a:t>gcd</a:t>
            </a:r>
            <a:r>
              <a:rPr lang="en-US" altLang="zh-CN" dirty="0">
                <a:latin typeface="+mn-ea"/>
                <a:ea typeface="+mn-ea"/>
              </a:rPr>
              <a:t> (a, b)</a:t>
            </a:r>
            <a:endParaRPr lang="en-US" altLang="zh-CN" dirty="0">
              <a:latin typeface="+mn-ea"/>
              <a:ea typeface="+mn-ea"/>
            </a:endParaRPr>
          </a:p>
        </p:txBody>
      </p:sp>
      <p:sp>
        <p:nvSpPr>
          <p:cNvPr id="12" name="文本框 11"/>
          <p:cNvSpPr txBox="1"/>
          <p:nvPr/>
        </p:nvSpPr>
        <p:spPr>
          <a:xfrm>
            <a:off x="304800" y="3733800"/>
            <a:ext cx="5181600" cy="406971"/>
          </a:xfrm>
          <a:prstGeom prst="rect">
            <a:avLst/>
          </a:prstGeom>
          <a:noFill/>
        </p:spPr>
        <p:txBody>
          <a:bodyPr wrap="square">
            <a:spAutoFit/>
          </a:bodyPr>
          <a:lstStyle/>
          <a:p>
            <a:pPr marL="0" marR="0" lvl="0" indent="0" algn="ctr" defTabSz="914400" rtl="0" eaLnBrk="0" fontAlgn="base" latinLnBrk="0" hangingPunct="0">
              <a:lnSpc>
                <a:spcPct val="125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如果</a:t>
            </a:r>
            <a:r>
              <a:rPr kumimoji="0" lang="en-US" altLang="zh-CN" sz="1800" b="0" i="0" u="none" strike="noStrike" kern="120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a,b</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互素，</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b </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有模</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的乘法逆元：</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b</a:t>
            </a:r>
            <a:r>
              <a:rPr kumimoji="0" lang="en-US" altLang="zh-CN" sz="1800" b="0" i="0" u="none" strike="noStrike" kern="1200" cap="none" spc="0" normalizeH="0" baseline="30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 y</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95536" y="4693493"/>
            <a:ext cx="8544316" cy="1615827"/>
          </a:xfrm>
          <a:prstGeom prst="rect">
            <a:avLst/>
          </a:prstGeom>
          <a:noFill/>
        </p:spPr>
        <p:txBody>
          <a:bodyPr wrap="square">
            <a:spAutoFit/>
          </a:bodyPr>
          <a:lstStyle/>
          <a:p>
            <a:pPr>
              <a:lnSpc>
                <a:spcPct val="150000"/>
              </a:lnSpc>
            </a:pPr>
            <a:r>
              <a:rPr lang="zh-CN" altLang="en-US" dirty="0">
                <a:latin typeface="+mn-ea"/>
                <a:ea typeface="+mn-ea"/>
              </a:rPr>
              <a:t>在模运算中，如果一个数</a:t>
            </a:r>
            <a:r>
              <a:rPr lang="en-US" altLang="zh-CN" dirty="0">
                <a:latin typeface="+mn-ea"/>
                <a:ea typeface="+mn-ea"/>
              </a:rPr>
              <a:t>a</a:t>
            </a:r>
            <a:r>
              <a:rPr lang="zh-CN" altLang="en-US" dirty="0">
                <a:latin typeface="+mn-ea"/>
                <a:ea typeface="+mn-ea"/>
              </a:rPr>
              <a:t>和模数</a:t>
            </a:r>
            <a:r>
              <a:rPr lang="en-US" altLang="zh-CN" dirty="0">
                <a:latin typeface="+mn-ea"/>
                <a:ea typeface="+mn-ea"/>
              </a:rPr>
              <a:t>m</a:t>
            </a:r>
            <a:r>
              <a:rPr lang="zh-CN" altLang="en-US" dirty="0">
                <a:latin typeface="+mn-ea"/>
                <a:ea typeface="+mn-ea"/>
              </a:rPr>
              <a:t>互质，那么</a:t>
            </a:r>
            <a:r>
              <a:rPr lang="en-US" altLang="zh-CN" dirty="0">
                <a:latin typeface="+mn-ea"/>
                <a:ea typeface="+mn-ea"/>
              </a:rPr>
              <a:t>a</a:t>
            </a:r>
            <a:r>
              <a:rPr lang="zh-CN" altLang="en-US" dirty="0">
                <a:latin typeface="+mn-ea"/>
                <a:ea typeface="+mn-ea"/>
              </a:rPr>
              <a:t>在模</a:t>
            </a:r>
            <a:r>
              <a:rPr lang="en-US" altLang="zh-CN" dirty="0">
                <a:latin typeface="+mn-ea"/>
                <a:ea typeface="+mn-ea"/>
              </a:rPr>
              <a:t>m</a:t>
            </a:r>
            <a:r>
              <a:rPr lang="zh-CN" altLang="en-US" dirty="0">
                <a:latin typeface="+mn-ea"/>
                <a:ea typeface="+mn-ea"/>
              </a:rPr>
              <a:t>下存在</a:t>
            </a:r>
            <a:r>
              <a:rPr lang="zh-CN" altLang="en-US" b="1" dirty="0">
                <a:solidFill>
                  <a:srgbClr val="C00000"/>
                </a:solidFill>
                <a:latin typeface="+mn-ea"/>
                <a:ea typeface="+mn-ea"/>
              </a:rPr>
              <a:t>乘法逆元</a:t>
            </a:r>
            <a:r>
              <a:rPr lang="zh-CN" altLang="en-US" dirty="0">
                <a:latin typeface="+mn-ea"/>
                <a:ea typeface="+mn-ea"/>
              </a:rPr>
              <a:t>，表示为</a:t>
            </a:r>
            <a:r>
              <a:rPr lang="en-US" altLang="zh-CN" dirty="0">
                <a:latin typeface="+mn-ea"/>
                <a:ea typeface="+mn-ea"/>
              </a:rPr>
              <a:t>a</a:t>
            </a:r>
            <a:r>
              <a:rPr lang="zh-CN" altLang="en-US" dirty="0">
                <a:latin typeface="+mn-ea"/>
                <a:ea typeface="+mn-ea"/>
              </a:rPr>
              <a:t>的逆元，记作</a:t>
            </a:r>
            <a:r>
              <a:rPr lang="en-US" altLang="zh-CN" dirty="0">
                <a:latin typeface="+mn-ea"/>
                <a:ea typeface="+mn-ea"/>
              </a:rPr>
              <a:t>a</a:t>
            </a:r>
            <a:r>
              <a:rPr lang="en-US" altLang="zh-CN" baseline="30000" dirty="0">
                <a:latin typeface="+mn-ea"/>
                <a:ea typeface="+mn-ea"/>
              </a:rPr>
              <a:t>-1</a:t>
            </a:r>
            <a:r>
              <a:rPr lang="zh-CN" altLang="en-US" dirty="0">
                <a:latin typeface="+mn-ea"/>
                <a:ea typeface="+mn-ea"/>
              </a:rPr>
              <a:t>，满足以下条件：</a:t>
            </a:r>
            <a:endParaRPr lang="zh-CN" altLang="en-US" dirty="0">
              <a:latin typeface="+mn-ea"/>
              <a:ea typeface="+mn-ea"/>
            </a:endParaRPr>
          </a:p>
          <a:p>
            <a:pPr>
              <a:lnSpc>
                <a:spcPct val="150000"/>
              </a:lnSpc>
            </a:pPr>
            <a:r>
              <a:rPr lang="en-US" altLang="zh-CN" dirty="0">
                <a:latin typeface="+mn-ea"/>
                <a:ea typeface="+mn-ea"/>
              </a:rPr>
              <a:t> a * a</a:t>
            </a:r>
            <a:r>
              <a:rPr lang="en-US" altLang="zh-CN" baseline="30000" dirty="0">
                <a:latin typeface="+mn-ea"/>
                <a:ea typeface="+mn-ea"/>
              </a:rPr>
              <a:t>-1</a:t>
            </a:r>
            <a:r>
              <a:rPr lang="en-US" altLang="zh-CN" dirty="0">
                <a:latin typeface="+mn-ea"/>
                <a:ea typeface="+mn-ea"/>
              </a:rPr>
              <a:t> ≡ 1 (mod m)</a:t>
            </a:r>
            <a:endParaRPr lang="en-US" altLang="zh-CN" dirty="0">
              <a:latin typeface="+mn-ea"/>
              <a:ea typeface="+mn-ea"/>
            </a:endParaRPr>
          </a:p>
          <a:p>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4"/>
          <p:cNvSpPr>
            <a:spLocks noGrp="1" noChangeArrowheads="1"/>
          </p:cNvSpPr>
          <p:nvPr>
            <p:ph type="title"/>
          </p:nvPr>
        </p:nvSpPr>
        <p:spPr/>
        <p:txBody>
          <a:bodyPr/>
          <a:lstStyle/>
          <a:p>
            <a:r>
              <a:rPr lang="zh-CN" altLang="en-US" sz="3600" b="1" dirty="0"/>
              <a:t>拓展欧几里得算法</a:t>
            </a:r>
            <a:endParaRPr lang="zh-CN" altLang="en-US" sz="3600" b="1" dirty="0"/>
          </a:p>
        </p:txBody>
      </p:sp>
      <p:sp>
        <p:nvSpPr>
          <p:cNvPr id="16388"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fld id="{72C1A898-055F-43DF-AFAB-7CFF229DD852}"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2" name="文本框 1"/>
          <p:cNvSpPr txBox="1"/>
          <p:nvPr/>
        </p:nvSpPr>
        <p:spPr>
          <a:xfrm>
            <a:off x="571500" y="1772816"/>
            <a:ext cx="8001000" cy="4218305"/>
          </a:xfrm>
          <a:prstGeom prst="rect">
            <a:avLst/>
          </a:prstGeom>
          <a:noFill/>
        </p:spPr>
        <p:txBody>
          <a:bodyPr wrap="square" rtlCol="0">
            <a:spAutoFit/>
          </a:bodyPr>
          <a:lstStyle/>
          <a:p>
            <a:pPr>
              <a:lnSpc>
                <a:spcPct val="125000"/>
              </a:lnSpc>
            </a:pPr>
            <a:r>
              <a:rPr lang="zh-CN" altLang="en-US" b="1" dirty="0">
                <a:solidFill>
                  <a:srgbClr val="002368"/>
                </a:solidFill>
                <a:latin typeface="+mn-ea"/>
                <a:ea typeface="+mn-ea"/>
              </a:rPr>
              <a:t>拓展欧几里得算法</a:t>
            </a:r>
            <a:r>
              <a:rPr lang="zh-CN" altLang="en-US" dirty="0">
                <a:latin typeface="+mn-ea"/>
                <a:ea typeface="+mn-ea"/>
              </a:rPr>
              <a:t>：</a:t>
            </a:r>
            <a:r>
              <a:rPr lang="en-US" altLang="zh-CN" dirty="0">
                <a:latin typeface="+mn-ea"/>
                <a:ea typeface="+mn-ea"/>
              </a:rPr>
              <a:t>ax + by = d = </a:t>
            </a:r>
            <a:r>
              <a:rPr lang="en-US" altLang="zh-CN" dirty="0" err="1">
                <a:latin typeface="+mn-ea"/>
                <a:ea typeface="+mn-ea"/>
              </a:rPr>
              <a:t>gcd</a:t>
            </a:r>
            <a:r>
              <a:rPr lang="en-US" altLang="zh-CN" dirty="0">
                <a:latin typeface="+mn-ea"/>
                <a:ea typeface="+mn-ea"/>
              </a:rPr>
              <a:t> (a, b)</a:t>
            </a:r>
            <a:endParaRPr lang="en-US" altLang="zh-CN" dirty="0">
              <a:latin typeface="+mn-ea"/>
              <a:ea typeface="+mn-ea"/>
            </a:endParaRPr>
          </a:p>
          <a:p>
            <a:r>
              <a:rPr lang="en-US" altLang="zh-CN" dirty="0">
                <a:latin typeface="+mn-ea"/>
                <a:ea typeface="+mn-ea"/>
              </a:rPr>
              <a:t>r</a:t>
            </a:r>
            <a:r>
              <a:rPr lang="en-US" altLang="zh-CN" baseline="-25000" dirty="0">
                <a:latin typeface="+mn-ea"/>
                <a:ea typeface="+mn-ea"/>
              </a:rPr>
              <a:t>-1</a:t>
            </a:r>
            <a:r>
              <a:rPr lang="en-US" altLang="zh-CN" dirty="0">
                <a:latin typeface="+mn-ea"/>
                <a:ea typeface="+mn-ea"/>
              </a:rPr>
              <a:t> = a                       	   x</a:t>
            </a:r>
            <a:r>
              <a:rPr lang="en-US" altLang="zh-CN" baseline="-25000" dirty="0">
                <a:latin typeface="+mn-ea"/>
                <a:ea typeface="+mn-ea"/>
              </a:rPr>
              <a:t>-1</a:t>
            </a:r>
            <a:r>
              <a:rPr lang="en-US" altLang="zh-CN" dirty="0">
                <a:latin typeface="+mn-ea"/>
                <a:ea typeface="+mn-ea"/>
              </a:rPr>
              <a:t> = 1; y</a:t>
            </a:r>
            <a:r>
              <a:rPr lang="en-US" altLang="zh-CN" baseline="-25000" dirty="0">
                <a:latin typeface="+mn-ea"/>
                <a:ea typeface="+mn-ea"/>
              </a:rPr>
              <a:t>-1 </a:t>
            </a:r>
            <a:r>
              <a:rPr lang="en-US" altLang="zh-CN" dirty="0">
                <a:latin typeface="+mn-ea"/>
                <a:ea typeface="+mn-ea"/>
              </a:rPr>
              <a:t>= 0</a:t>
            </a:r>
            <a:endParaRPr lang="en-US" altLang="zh-CN" baseline="-25000" dirty="0">
              <a:latin typeface="+mn-ea"/>
              <a:ea typeface="+mn-ea"/>
            </a:endParaRPr>
          </a:p>
          <a:p>
            <a:r>
              <a:rPr lang="en-US" altLang="zh-CN" dirty="0">
                <a:latin typeface="+mn-ea"/>
                <a:ea typeface="+mn-ea"/>
              </a:rPr>
              <a:t>r</a:t>
            </a:r>
            <a:r>
              <a:rPr lang="en-US" altLang="zh-CN" baseline="-25000" dirty="0">
                <a:latin typeface="+mn-ea"/>
                <a:ea typeface="+mn-ea"/>
              </a:rPr>
              <a:t>0 </a:t>
            </a:r>
            <a:r>
              <a:rPr lang="en-US" altLang="zh-CN" dirty="0">
                <a:latin typeface="+mn-ea"/>
                <a:ea typeface="+mn-ea"/>
              </a:rPr>
              <a:t>= b                       	   x</a:t>
            </a:r>
            <a:r>
              <a:rPr lang="en-US" altLang="zh-CN" baseline="-25000" dirty="0">
                <a:latin typeface="+mn-ea"/>
                <a:ea typeface="+mn-ea"/>
              </a:rPr>
              <a:t>0 </a:t>
            </a:r>
            <a:r>
              <a:rPr lang="en-US" altLang="zh-CN" dirty="0">
                <a:latin typeface="+mn-ea"/>
                <a:ea typeface="+mn-ea"/>
              </a:rPr>
              <a:t>= 0; y</a:t>
            </a:r>
            <a:r>
              <a:rPr lang="en-US" altLang="zh-CN" baseline="-25000" dirty="0">
                <a:latin typeface="+mn-ea"/>
                <a:ea typeface="+mn-ea"/>
              </a:rPr>
              <a:t>0 </a:t>
            </a:r>
            <a:r>
              <a:rPr lang="en-US" altLang="zh-CN" dirty="0">
                <a:latin typeface="+mn-ea"/>
                <a:ea typeface="+mn-ea"/>
              </a:rPr>
              <a:t>= 1</a:t>
            </a:r>
            <a:endParaRPr lang="en-US" altLang="zh-CN" dirty="0">
              <a:latin typeface="+mn-ea"/>
              <a:ea typeface="+mn-ea"/>
            </a:endParaRPr>
          </a:p>
          <a:p>
            <a:endParaRPr lang="en-US" altLang="zh-CN" dirty="0">
              <a:latin typeface="+mn-ea"/>
              <a:ea typeface="+mn-ea"/>
            </a:endParaRPr>
          </a:p>
          <a:p>
            <a:r>
              <a:rPr lang="en-US" altLang="zh-CN" dirty="0">
                <a:latin typeface="+mn-ea"/>
                <a:ea typeface="+mn-ea"/>
              </a:rPr>
              <a:t>r</a:t>
            </a:r>
            <a:r>
              <a:rPr lang="en-US" altLang="zh-CN" baseline="-25000" dirty="0">
                <a:latin typeface="+mn-ea"/>
                <a:ea typeface="+mn-ea"/>
              </a:rPr>
              <a:t>1</a:t>
            </a:r>
            <a:r>
              <a:rPr lang="en-US" altLang="zh-CN" dirty="0">
                <a:latin typeface="+mn-ea"/>
                <a:ea typeface="+mn-ea"/>
              </a:rPr>
              <a:t> = a mod b            	   x</a:t>
            </a:r>
            <a:r>
              <a:rPr lang="en-US" altLang="zh-CN" baseline="-25000" dirty="0">
                <a:latin typeface="+mn-ea"/>
                <a:ea typeface="+mn-ea"/>
              </a:rPr>
              <a:t>1</a:t>
            </a:r>
            <a:r>
              <a:rPr lang="en-US" altLang="zh-CN" dirty="0">
                <a:latin typeface="+mn-ea"/>
                <a:ea typeface="+mn-ea"/>
              </a:rPr>
              <a:t> = x</a:t>
            </a:r>
            <a:r>
              <a:rPr lang="en-US" altLang="zh-CN" baseline="-25000" dirty="0">
                <a:latin typeface="+mn-ea"/>
                <a:ea typeface="+mn-ea"/>
              </a:rPr>
              <a:t>-1 </a:t>
            </a:r>
            <a:r>
              <a:rPr lang="en-US" altLang="zh-CN" dirty="0">
                <a:latin typeface="+mn-ea"/>
                <a:ea typeface="+mn-ea"/>
              </a:rPr>
              <a:t>– q</a:t>
            </a:r>
            <a:r>
              <a:rPr lang="en-US" altLang="zh-CN" baseline="-25000" dirty="0">
                <a:latin typeface="+mn-ea"/>
                <a:ea typeface="+mn-ea"/>
              </a:rPr>
              <a:t>1</a:t>
            </a:r>
            <a:r>
              <a:rPr lang="en-US" altLang="zh-CN" dirty="0">
                <a:latin typeface="+mn-ea"/>
                <a:ea typeface="+mn-ea"/>
              </a:rPr>
              <a:t>x</a:t>
            </a:r>
            <a:r>
              <a:rPr lang="en-US" altLang="zh-CN" baseline="-25000" dirty="0">
                <a:latin typeface="+mn-ea"/>
                <a:ea typeface="+mn-ea"/>
              </a:rPr>
              <a:t>0</a:t>
            </a:r>
            <a:r>
              <a:rPr lang="en-US" altLang="zh-CN" dirty="0">
                <a:latin typeface="+mn-ea"/>
                <a:ea typeface="+mn-ea"/>
              </a:rPr>
              <a:t> = 1</a:t>
            </a:r>
            <a:endParaRPr lang="en-US" altLang="zh-CN" dirty="0">
              <a:latin typeface="+mn-ea"/>
              <a:ea typeface="+mn-ea"/>
            </a:endParaRPr>
          </a:p>
          <a:p>
            <a:r>
              <a:rPr lang="en-US" altLang="zh-CN" dirty="0">
                <a:latin typeface="+mn-ea"/>
                <a:ea typeface="+mn-ea"/>
              </a:rPr>
              <a:t>q</a:t>
            </a:r>
            <a:r>
              <a:rPr lang="en-US" altLang="zh-CN" baseline="-25000" dirty="0">
                <a:latin typeface="+mn-ea"/>
                <a:ea typeface="+mn-ea"/>
              </a:rPr>
              <a:t>1</a:t>
            </a:r>
            <a:r>
              <a:rPr lang="en-US" altLang="zh-CN" dirty="0">
                <a:latin typeface="+mn-ea"/>
                <a:ea typeface="+mn-ea"/>
              </a:rPr>
              <a:t> = a/b                   	   y</a:t>
            </a:r>
            <a:r>
              <a:rPr lang="en-US" altLang="zh-CN" baseline="-25000" dirty="0">
                <a:latin typeface="+mn-ea"/>
                <a:ea typeface="+mn-ea"/>
              </a:rPr>
              <a:t>1 </a:t>
            </a:r>
            <a:r>
              <a:rPr lang="en-US" altLang="zh-CN" dirty="0">
                <a:latin typeface="+mn-ea"/>
                <a:ea typeface="+mn-ea"/>
              </a:rPr>
              <a:t>= y</a:t>
            </a:r>
            <a:r>
              <a:rPr lang="en-US" altLang="zh-CN" baseline="-25000" dirty="0">
                <a:latin typeface="+mn-ea"/>
                <a:ea typeface="+mn-ea"/>
              </a:rPr>
              <a:t>-1</a:t>
            </a:r>
            <a:r>
              <a:rPr lang="en-US" altLang="zh-CN" dirty="0">
                <a:latin typeface="+mn-ea"/>
                <a:ea typeface="+mn-ea"/>
              </a:rPr>
              <a:t> – q</a:t>
            </a:r>
            <a:r>
              <a:rPr lang="en-US" altLang="zh-CN" baseline="-25000" dirty="0">
                <a:latin typeface="+mn-ea"/>
                <a:ea typeface="+mn-ea"/>
              </a:rPr>
              <a:t>1</a:t>
            </a:r>
            <a:r>
              <a:rPr lang="en-US" altLang="zh-CN" dirty="0">
                <a:latin typeface="+mn-ea"/>
                <a:ea typeface="+mn-ea"/>
              </a:rPr>
              <a:t>y</a:t>
            </a:r>
            <a:r>
              <a:rPr lang="en-US" altLang="zh-CN" baseline="-25000" dirty="0">
                <a:latin typeface="+mn-ea"/>
                <a:ea typeface="+mn-ea"/>
              </a:rPr>
              <a:t>0 </a:t>
            </a:r>
            <a:r>
              <a:rPr lang="en-US" altLang="zh-CN" dirty="0">
                <a:latin typeface="+mn-ea"/>
                <a:ea typeface="+mn-ea"/>
              </a:rPr>
              <a:t>= -q</a:t>
            </a:r>
            <a:r>
              <a:rPr lang="en-US" altLang="zh-CN" baseline="-25000" dirty="0">
                <a:latin typeface="+mn-ea"/>
                <a:ea typeface="+mn-ea"/>
              </a:rPr>
              <a:t>1</a:t>
            </a:r>
            <a:endParaRPr lang="en-US" altLang="zh-CN" baseline="-25000" dirty="0">
              <a:latin typeface="+mn-ea"/>
              <a:ea typeface="+mn-ea"/>
            </a:endParaRPr>
          </a:p>
          <a:p>
            <a:endParaRPr lang="en-US" altLang="zh-CN" dirty="0">
              <a:latin typeface="+mn-ea"/>
              <a:ea typeface="+mn-ea"/>
            </a:endParaRPr>
          </a:p>
          <a:p>
            <a:r>
              <a:rPr lang="en-US" altLang="zh-CN" dirty="0">
                <a:latin typeface="+mn-ea"/>
                <a:ea typeface="+mn-ea"/>
              </a:rPr>
              <a:t>r</a:t>
            </a:r>
            <a:r>
              <a:rPr lang="en-US" altLang="zh-CN" baseline="-25000" dirty="0">
                <a:latin typeface="+mn-ea"/>
                <a:ea typeface="+mn-ea"/>
              </a:rPr>
              <a:t>2 </a:t>
            </a:r>
            <a:r>
              <a:rPr lang="en-US" altLang="zh-CN" dirty="0">
                <a:latin typeface="+mn-ea"/>
                <a:ea typeface="+mn-ea"/>
              </a:rPr>
              <a:t>= b</a:t>
            </a:r>
            <a:r>
              <a:rPr lang="zh-CN" altLang="en-US" dirty="0">
                <a:solidFill>
                  <a:srgbClr val="FF0000"/>
                </a:solidFill>
                <a:latin typeface="+mn-ea"/>
                <a:ea typeface="+mn-ea"/>
              </a:rPr>
              <a:t>（</a:t>
            </a:r>
            <a:r>
              <a:rPr lang="en-US" altLang="zh-CN" dirty="0">
                <a:solidFill>
                  <a:srgbClr val="FF0000"/>
                </a:solidFill>
                <a:latin typeface="+mn-ea"/>
                <a:ea typeface="+mn-ea"/>
              </a:rPr>
              <a:t>r0</a:t>
            </a:r>
            <a:r>
              <a:rPr lang="zh-CN" altLang="en-US" dirty="0">
                <a:solidFill>
                  <a:srgbClr val="FF0000"/>
                </a:solidFill>
                <a:latin typeface="+mn-ea"/>
                <a:ea typeface="+mn-ea"/>
              </a:rPr>
              <a:t>）</a:t>
            </a:r>
            <a:r>
              <a:rPr lang="en-US" altLang="zh-CN" dirty="0">
                <a:solidFill>
                  <a:srgbClr val="FF0000"/>
                </a:solidFill>
                <a:latin typeface="+mn-ea"/>
                <a:ea typeface="+mn-ea"/>
              </a:rPr>
              <a:t> </a:t>
            </a:r>
            <a:r>
              <a:rPr lang="en-US" altLang="zh-CN" dirty="0">
                <a:latin typeface="+mn-ea"/>
                <a:ea typeface="+mn-ea"/>
              </a:rPr>
              <a:t>mod r</a:t>
            </a:r>
            <a:r>
              <a:rPr lang="en-US" altLang="zh-CN" baseline="-25000" dirty="0">
                <a:latin typeface="+mn-ea"/>
                <a:ea typeface="+mn-ea"/>
              </a:rPr>
              <a:t>1</a:t>
            </a:r>
            <a:r>
              <a:rPr lang="en-US" altLang="zh-CN" dirty="0">
                <a:latin typeface="+mn-ea"/>
                <a:ea typeface="+mn-ea"/>
              </a:rPr>
              <a:t>             x</a:t>
            </a:r>
            <a:r>
              <a:rPr lang="en-US" altLang="zh-CN" baseline="-25000" dirty="0">
                <a:latin typeface="+mn-ea"/>
                <a:ea typeface="+mn-ea"/>
              </a:rPr>
              <a:t>2 </a:t>
            </a:r>
            <a:r>
              <a:rPr lang="en-US" altLang="zh-CN" dirty="0">
                <a:latin typeface="+mn-ea"/>
                <a:ea typeface="+mn-ea"/>
              </a:rPr>
              <a:t>= x</a:t>
            </a:r>
            <a:r>
              <a:rPr lang="en-US" altLang="zh-CN" baseline="-25000" dirty="0">
                <a:latin typeface="+mn-ea"/>
                <a:ea typeface="+mn-ea"/>
              </a:rPr>
              <a:t>0 </a:t>
            </a:r>
            <a:r>
              <a:rPr lang="en-US" altLang="zh-CN" dirty="0">
                <a:latin typeface="+mn-ea"/>
                <a:ea typeface="+mn-ea"/>
              </a:rPr>
              <a:t>– q</a:t>
            </a:r>
            <a:r>
              <a:rPr lang="en-US" altLang="zh-CN" baseline="-25000" dirty="0">
                <a:latin typeface="+mn-ea"/>
                <a:ea typeface="+mn-ea"/>
              </a:rPr>
              <a:t>2</a:t>
            </a:r>
            <a:r>
              <a:rPr lang="en-US" altLang="zh-CN" dirty="0">
                <a:latin typeface="+mn-ea"/>
                <a:ea typeface="+mn-ea"/>
              </a:rPr>
              <a:t>x</a:t>
            </a:r>
            <a:r>
              <a:rPr lang="en-US" altLang="zh-CN" baseline="-25000" dirty="0">
                <a:latin typeface="+mn-ea"/>
                <a:ea typeface="+mn-ea"/>
              </a:rPr>
              <a:t>1</a:t>
            </a:r>
            <a:endParaRPr lang="en-US" altLang="zh-CN" baseline="-25000" dirty="0">
              <a:latin typeface="+mn-ea"/>
              <a:ea typeface="+mn-ea"/>
            </a:endParaRPr>
          </a:p>
          <a:p>
            <a:r>
              <a:rPr lang="en-US" altLang="zh-CN" dirty="0">
                <a:latin typeface="+mn-ea"/>
                <a:ea typeface="+mn-ea"/>
              </a:rPr>
              <a:t>q</a:t>
            </a:r>
            <a:r>
              <a:rPr lang="en-US" altLang="zh-CN" baseline="-25000" dirty="0">
                <a:latin typeface="+mn-ea"/>
                <a:ea typeface="+mn-ea"/>
              </a:rPr>
              <a:t>2 </a:t>
            </a:r>
            <a:r>
              <a:rPr lang="en-US" altLang="zh-CN" dirty="0">
                <a:latin typeface="+mn-ea"/>
                <a:ea typeface="+mn-ea"/>
              </a:rPr>
              <a:t>= b/r</a:t>
            </a:r>
            <a:r>
              <a:rPr lang="en-US" altLang="zh-CN" baseline="-25000" dirty="0">
                <a:latin typeface="+mn-ea"/>
                <a:ea typeface="+mn-ea"/>
              </a:rPr>
              <a:t>1  </a:t>
            </a:r>
            <a:r>
              <a:rPr lang="en-US" altLang="zh-CN" dirty="0">
                <a:latin typeface="+mn-ea"/>
                <a:ea typeface="+mn-ea"/>
              </a:rPr>
              <a:t>                  	   y</a:t>
            </a:r>
            <a:r>
              <a:rPr lang="en-US" altLang="zh-CN" baseline="-25000" dirty="0">
                <a:latin typeface="+mn-ea"/>
                <a:ea typeface="+mn-ea"/>
              </a:rPr>
              <a:t>2 </a:t>
            </a:r>
            <a:r>
              <a:rPr lang="en-US" altLang="zh-CN" dirty="0">
                <a:latin typeface="+mn-ea"/>
                <a:ea typeface="+mn-ea"/>
              </a:rPr>
              <a:t>= y</a:t>
            </a:r>
            <a:r>
              <a:rPr lang="en-US" altLang="zh-CN" baseline="-25000" dirty="0">
                <a:latin typeface="+mn-ea"/>
                <a:ea typeface="+mn-ea"/>
              </a:rPr>
              <a:t>0</a:t>
            </a:r>
            <a:r>
              <a:rPr lang="en-US" altLang="zh-CN" dirty="0">
                <a:latin typeface="+mn-ea"/>
                <a:ea typeface="+mn-ea"/>
              </a:rPr>
              <a:t> – q</a:t>
            </a:r>
            <a:r>
              <a:rPr lang="en-US" altLang="zh-CN" baseline="-25000" dirty="0">
                <a:latin typeface="+mn-ea"/>
                <a:ea typeface="+mn-ea"/>
              </a:rPr>
              <a:t>2</a:t>
            </a:r>
            <a:r>
              <a:rPr lang="en-US" altLang="zh-CN" dirty="0">
                <a:latin typeface="+mn-ea"/>
                <a:ea typeface="+mn-ea"/>
              </a:rPr>
              <a:t>y</a:t>
            </a:r>
            <a:r>
              <a:rPr lang="en-US" altLang="zh-CN" baseline="-25000" dirty="0">
                <a:latin typeface="+mn-ea"/>
                <a:ea typeface="+mn-ea"/>
              </a:rPr>
              <a:t>1</a:t>
            </a:r>
            <a:endParaRPr lang="en-US" altLang="zh-CN" baseline="-25000" dirty="0">
              <a:latin typeface="+mn-ea"/>
              <a:ea typeface="+mn-ea"/>
            </a:endParaRPr>
          </a:p>
          <a:p>
            <a:r>
              <a:rPr lang="en-US" altLang="zh-CN" dirty="0">
                <a:latin typeface="+mn-ea"/>
                <a:ea typeface="+mn-ea"/>
              </a:rPr>
              <a:t> </a:t>
            </a:r>
            <a:endParaRPr lang="en-US" altLang="zh-CN" dirty="0">
              <a:latin typeface="+mn-ea"/>
              <a:ea typeface="+mn-ea"/>
            </a:endParaRPr>
          </a:p>
          <a:p>
            <a:r>
              <a:rPr lang="en-US" altLang="zh-CN" dirty="0" err="1">
                <a:latin typeface="+mn-ea"/>
                <a:ea typeface="+mn-ea"/>
              </a:rPr>
              <a:t>r</a:t>
            </a:r>
            <a:r>
              <a:rPr lang="en-US" altLang="zh-CN" baseline="-25000" dirty="0" err="1">
                <a:latin typeface="+mn-ea"/>
                <a:ea typeface="+mn-ea"/>
              </a:rPr>
              <a:t>n</a:t>
            </a:r>
            <a:r>
              <a:rPr lang="en-US" altLang="zh-CN" dirty="0">
                <a:latin typeface="+mn-ea"/>
                <a:ea typeface="+mn-ea"/>
              </a:rPr>
              <a:t> = r</a:t>
            </a:r>
            <a:r>
              <a:rPr lang="en-US" altLang="zh-CN" baseline="-25000" dirty="0">
                <a:latin typeface="+mn-ea"/>
                <a:ea typeface="+mn-ea"/>
              </a:rPr>
              <a:t>n-2</a:t>
            </a:r>
            <a:r>
              <a:rPr lang="en-US" altLang="zh-CN" dirty="0">
                <a:latin typeface="+mn-ea"/>
                <a:ea typeface="+mn-ea"/>
              </a:rPr>
              <a:t> mod r</a:t>
            </a:r>
            <a:r>
              <a:rPr lang="en-US" altLang="zh-CN" baseline="-25000" dirty="0">
                <a:latin typeface="+mn-ea"/>
                <a:ea typeface="+mn-ea"/>
              </a:rPr>
              <a:t>n-1 </a:t>
            </a:r>
            <a:r>
              <a:rPr lang="en-US" altLang="zh-CN" dirty="0">
                <a:latin typeface="+mn-ea"/>
                <a:ea typeface="+mn-ea"/>
              </a:rPr>
              <a:t>        	   </a:t>
            </a:r>
            <a:r>
              <a:rPr lang="en-US" altLang="zh-CN" dirty="0" err="1">
                <a:latin typeface="+mn-ea"/>
                <a:ea typeface="+mn-ea"/>
              </a:rPr>
              <a:t>x</a:t>
            </a:r>
            <a:r>
              <a:rPr lang="en-US" altLang="zh-CN" baseline="-25000" dirty="0" err="1">
                <a:latin typeface="+mn-ea"/>
                <a:ea typeface="+mn-ea"/>
              </a:rPr>
              <a:t>n</a:t>
            </a:r>
            <a:r>
              <a:rPr lang="en-US" altLang="zh-CN" dirty="0">
                <a:latin typeface="+mn-ea"/>
                <a:ea typeface="+mn-ea"/>
              </a:rPr>
              <a:t> = x</a:t>
            </a:r>
            <a:r>
              <a:rPr lang="en-US" altLang="zh-CN" baseline="-25000" dirty="0">
                <a:latin typeface="+mn-ea"/>
                <a:ea typeface="+mn-ea"/>
              </a:rPr>
              <a:t>n-2 </a:t>
            </a:r>
            <a:r>
              <a:rPr lang="en-US" altLang="zh-CN" dirty="0">
                <a:latin typeface="+mn-ea"/>
                <a:ea typeface="+mn-ea"/>
              </a:rPr>
              <a:t>– q</a:t>
            </a:r>
            <a:r>
              <a:rPr lang="en-US" altLang="zh-CN" baseline="-25000" dirty="0">
                <a:latin typeface="+mn-ea"/>
                <a:ea typeface="+mn-ea"/>
              </a:rPr>
              <a:t>n</a:t>
            </a:r>
            <a:r>
              <a:rPr lang="en-US" altLang="zh-CN" dirty="0">
                <a:latin typeface="+mn-ea"/>
                <a:ea typeface="+mn-ea"/>
              </a:rPr>
              <a:t>x</a:t>
            </a:r>
            <a:r>
              <a:rPr lang="en-US" altLang="zh-CN" baseline="-25000" dirty="0">
                <a:latin typeface="+mn-ea"/>
                <a:ea typeface="+mn-ea"/>
              </a:rPr>
              <a:t>n-1</a:t>
            </a:r>
            <a:endParaRPr lang="en-US" altLang="zh-CN" baseline="-25000" dirty="0">
              <a:latin typeface="+mn-ea"/>
              <a:ea typeface="+mn-ea"/>
            </a:endParaRPr>
          </a:p>
          <a:p>
            <a:r>
              <a:rPr lang="en-US" altLang="zh-CN" dirty="0" err="1">
                <a:latin typeface="+mn-ea"/>
                <a:ea typeface="+mn-ea"/>
              </a:rPr>
              <a:t>q</a:t>
            </a:r>
            <a:r>
              <a:rPr lang="en-US" altLang="zh-CN" baseline="-25000" dirty="0" err="1">
                <a:latin typeface="+mn-ea"/>
                <a:ea typeface="+mn-ea"/>
              </a:rPr>
              <a:t>n</a:t>
            </a:r>
            <a:r>
              <a:rPr lang="en-US" altLang="zh-CN" baseline="-25000" dirty="0">
                <a:latin typeface="+mn-ea"/>
                <a:ea typeface="+mn-ea"/>
              </a:rPr>
              <a:t> </a:t>
            </a:r>
            <a:r>
              <a:rPr lang="en-US" altLang="zh-CN" dirty="0">
                <a:latin typeface="+mn-ea"/>
                <a:ea typeface="+mn-ea"/>
              </a:rPr>
              <a:t>= r</a:t>
            </a:r>
            <a:r>
              <a:rPr lang="en-US" altLang="zh-CN" baseline="-25000" dirty="0">
                <a:latin typeface="+mn-ea"/>
                <a:ea typeface="+mn-ea"/>
              </a:rPr>
              <a:t>n-2</a:t>
            </a:r>
            <a:r>
              <a:rPr lang="en-US" altLang="zh-CN" dirty="0">
                <a:latin typeface="+mn-ea"/>
                <a:ea typeface="+mn-ea"/>
              </a:rPr>
              <a:t>/r</a:t>
            </a:r>
            <a:r>
              <a:rPr lang="en-US" altLang="zh-CN" baseline="-25000" dirty="0">
                <a:latin typeface="+mn-ea"/>
                <a:ea typeface="+mn-ea"/>
              </a:rPr>
              <a:t>n-1 </a:t>
            </a:r>
            <a:r>
              <a:rPr lang="en-US" altLang="zh-CN" dirty="0">
                <a:latin typeface="+mn-ea"/>
                <a:ea typeface="+mn-ea"/>
              </a:rPr>
              <a:t>          	   </a:t>
            </a:r>
            <a:r>
              <a:rPr lang="en-US" altLang="zh-CN" dirty="0" err="1">
                <a:latin typeface="+mn-ea"/>
                <a:ea typeface="+mn-ea"/>
              </a:rPr>
              <a:t>y</a:t>
            </a:r>
            <a:r>
              <a:rPr lang="en-US" altLang="zh-CN" baseline="-25000" dirty="0" err="1">
                <a:latin typeface="+mn-ea"/>
                <a:ea typeface="+mn-ea"/>
              </a:rPr>
              <a:t>n</a:t>
            </a:r>
            <a:r>
              <a:rPr lang="en-US" altLang="zh-CN" baseline="-25000" dirty="0">
                <a:latin typeface="+mn-ea"/>
                <a:ea typeface="+mn-ea"/>
              </a:rPr>
              <a:t> </a:t>
            </a:r>
            <a:r>
              <a:rPr lang="en-US" altLang="zh-CN" dirty="0">
                <a:latin typeface="+mn-ea"/>
                <a:ea typeface="+mn-ea"/>
              </a:rPr>
              <a:t>= y</a:t>
            </a:r>
            <a:r>
              <a:rPr lang="en-US" altLang="zh-CN" baseline="-25000" dirty="0">
                <a:latin typeface="+mn-ea"/>
                <a:ea typeface="+mn-ea"/>
              </a:rPr>
              <a:t>n-2 </a:t>
            </a:r>
            <a:r>
              <a:rPr lang="en-US" altLang="zh-CN" dirty="0">
                <a:latin typeface="+mn-ea"/>
                <a:ea typeface="+mn-ea"/>
              </a:rPr>
              <a:t>– q</a:t>
            </a:r>
            <a:r>
              <a:rPr lang="en-US" altLang="zh-CN" baseline="-25000" dirty="0">
                <a:latin typeface="+mn-ea"/>
                <a:ea typeface="+mn-ea"/>
              </a:rPr>
              <a:t>n</a:t>
            </a:r>
            <a:r>
              <a:rPr lang="en-US" altLang="zh-CN" dirty="0">
                <a:latin typeface="+mn-ea"/>
                <a:ea typeface="+mn-ea"/>
              </a:rPr>
              <a:t>y</a:t>
            </a:r>
            <a:r>
              <a:rPr lang="en-US" altLang="zh-CN" baseline="-25000" dirty="0">
                <a:latin typeface="+mn-ea"/>
                <a:ea typeface="+mn-ea"/>
              </a:rPr>
              <a:t>n-1</a:t>
            </a:r>
            <a:endParaRPr lang="en-US" altLang="zh-CN" baseline="-25000" dirty="0">
              <a:latin typeface="+mn-ea"/>
              <a:ea typeface="+mn-ea"/>
            </a:endParaRPr>
          </a:p>
          <a:p>
            <a:endParaRPr lang="en-US" altLang="zh-CN" baseline="-25000" dirty="0">
              <a:latin typeface="+mn-ea"/>
              <a:ea typeface="+mn-ea"/>
            </a:endParaRPr>
          </a:p>
          <a:p>
            <a:r>
              <a:rPr lang="en-US" altLang="zh-CN" dirty="0">
                <a:latin typeface="+mn-ea"/>
                <a:ea typeface="+mn-ea"/>
              </a:rPr>
              <a:t>r</a:t>
            </a:r>
            <a:r>
              <a:rPr lang="en-US" altLang="zh-CN" baseline="-25000" dirty="0">
                <a:latin typeface="+mn-ea"/>
                <a:ea typeface="+mn-ea"/>
              </a:rPr>
              <a:t>n+1 </a:t>
            </a:r>
            <a:r>
              <a:rPr lang="en-US" altLang="zh-CN" dirty="0">
                <a:latin typeface="+mn-ea"/>
                <a:ea typeface="+mn-ea"/>
              </a:rPr>
              <a:t>= r</a:t>
            </a:r>
            <a:r>
              <a:rPr lang="en-US" altLang="zh-CN" baseline="-25000" dirty="0">
                <a:latin typeface="+mn-ea"/>
                <a:ea typeface="+mn-ea"/>
              </a:rPr>
              <a:t>n-1 </a:t>
            </a:r>
            <a:r>
              <a:rPr lang="en-US" altLang="zh-CN" dirty="0">
                <a:latin typeface="+mn-ea"/>
                <a:ea typeface="+mn-ea"/>
              </a:rPr>
              <a:t>mod </a:t>
            </a:r>
            <a:r>
              <a:rPr lang="en-US" altLang="zh-CN" dirty="0" err="1">
                <a:latin typeface="+mn-ea"/>
                <a:ea typeface="+mn-ea"/>
              </a:rPr>
              <a:t>r</a:t>
            </a:r>
            <a:r>
              <a:rPr lang="en-US" altLang="zh-CN" baseline="-25000" dirty="0" err="1">
                <a:latin typeface="+mn-ea"/>
                <a:ea typeface="+mn-ea"/>
              </a:rPr>
              <a:t>n</a:t>
            </a:r>
            <a:r>
              <a:rPr lang="en-US" altLang="zh-CN" baseline="-25000" dirty="0">
                <a:latin typeface="+mn-ea"/>
                <a:ea typeface="+mn-ea"/>
              </a:rPr>
              <a:t> </a:t>
            </a:r>
            <a:r>
              <a:rPr lang="en-US" altLang="zh-CN" dirty="0">
                <a:latin typeface="+mn-ea"/>
                <a:ea typeface="+mn-ea"/>
              </a:rPr>
              <a:t>= 0          d = </a:t>
            </a:r>
            <a:r>
              <a:rPr lang="en-US" altLang="zh-CN" dirty="0" err="1">
                <a:latin typeface="+mn-ea"/>
                <a:ea typeface="+mn-ea"/>
              </a:rPr>
              <a:t>gcd</a:t>
            </a:r>
            <a:r>
              <a:rPr lang="en-US" altLang="zh-CN" dirty="0">
                <a:latin typeface="+mn-ea"/>
                <a:ea typeface="+mn-ea"/>
              </a:rPr>
              <a:t>(</a:t>
            </a:r>
            <a:r>
              <a:rPr lang="en-US" altLang="zh-CN" dirty="0" err="1">
                <a:latin typeface="+mn-ea"/>
                <a:ea typeface="+mn-ea"/>
              </a:rPr>
              <a:t>a,b</a:t>
            </a:r>
            <a:r>
              <a:rPr lang="en-US" altLang="zh-CN" dirty="0">
                <a:latin typeface="+mn-ea"/>
                <a:ea typeface="+mn-ea"/>
              </a:rPr>
              <a:t>) = </a:t>
            </a:r>
            <a:r>
              <a:rPr lang="en-US" altLang="zh-CN" dirty="0" err="1">
                <a:latin typeface="+mn-ea"/>
                <a:ea typeface="+mn-ea"/>
              </a:rPr>
              <a:t>r</a:t>
            </a:r>
            <a:r>
              <a:rPr lang="en-US" altLang="zh-CN" baseline="-25000" dirty="0" err="1">
                <a:latin typeface="+mn-ea"/>
                <a:ea typeface="+mn-ea"/>
              </a:rPr>
              <a:t>n</a:t>
            </a:r>
            <a:endParaRPr lang="en-US" altLang="zh-CN" baseline="-25000" dirty="0" err="1">
              <a:latin typeface="+mn-ea"/>
              <a:ea typeface="+mn-ea"/>
            </a:endParaRPr>
          </a:p>
          <a:p>
            <a:r>
              <a:rPr lang="en-US" altLang="zh-CN" baseline="-25000" dirty="0">
                <a:latin typeface="+mn-ea"/>
                <a:ea typeface="+mn-ea"/>
              </a:rPr>
              <a:t> </a:t>
            </a:r>
            <a:r>
              <a:rPr lang="en-US" altLang="zh-CN" dirty="0">
                <a:latin typeface="+mn-ea"/>
                <a:ea typeface="+mn-ea"/>
              </a:rPr>
              <a:t>x = </a:t>
            </a:r>
            <a:r>
              <a:rPr lang="en-US" altLang="zh-CN" dirty="0" err="1">
                <a:latin typeface="+mn-ea"/>
                <a:ea typeface="+mn-ea"/>
              </a:rPr>
              <a:t>x</a:t>
            </a:r>
            <a:r>
              <a:rPr lang="en-US" altLang="zh-CN" baseline="-25000" dirty="0" err="1">
                <a:latin typeface="+mn-ea"/>
                <a:ea typeface="+mn-ea"/>
              </a:rPr>
              <a:t>n</a:t>
            </a:r>
            <a:r>
              <a:rPr lang="en-US" altLang="zh-CN" dirty="0">
                <a:latin typeface="+mn-ea"/>
                <a:ea typeface="+mn-ea"/>
              </a:rPr>
              <a:t>; y = </a:t>
            </a:r>
            <a:r>
              <a:rPr lang="en-US" altLang="zh-CN" dirty="0" err="1">
                <a:latin typeface="+mn-ea"/>
                <a:ea typeface="+mn-ea"/>
              </a:rPr>
              <a:t>y</a:t>
            </a:r>
            <a:r>
              <a:rPr lang="en-US" altLang="zh-CN" baseline="-25000" dirty="0" err="1">
                <a:latin typeface="+mn-ea"/>
                <a:ea typeface="+mn-ea"/>
              </a:rPr>
              <a:t>n</a:t>
            </a:r>
            <a:endParaRPr lang="en-US" altLang="zh-CN" baseline="-25000" dirty="0">
              <a:latin typeface="+mn-ea"/>
              <a:ea typeface="+mn-ea"/>
            </a:endParaRPr>
          </a:p>
        </p:txBody>
      </p:sp>
      <p:sp>
        <p:nvSpPr>
          <p:cNvPr id="6" name="矩形 5"/>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4"/>
          <p:cNvSpPr>
            <a:spLocks noGrp="1" noChangeArrowheads="1"/>
          </p:cNvSpPr>
          <p:nvPr>
            <p:ph type="title"/>
          </p:nvPr>
        </p:nvSpPr>
        <p:spPr/>
        <p:txBody>
          <a:bodyPr/>
          <a:lstStyle/>
          <a:p>
            <a:r>
              <a:rPr lang="zh-CN" altLang="en-US" sz="3600" b="1" dirty="0"/>
              <a:t>拓展欧几里得算法</a:t>
            </a:r>
            <a:endParaRPr lang="zh-CN" altLang="en-US" sz="3600" b="1" dirty="0"/>
          </a:p>
        </p:txBody>
      </p:sp>
      <p:sp>
        <p:nvSpPr>
          <p:cNvPr id="16388"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fld id="{72C1A898-055F-43DF-AFAB-7CFF229DD852}"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2" name="文本框 1"/>
          <p:cNvSpPr txBox="1"/>
          <p:nvPr/>
        </p:nvSpPr>
        <p:spPr>
          <a:xfrm>
            <a:off x="658346" y="1585585"/>
            <a:ext cx="8001000" cy="994568"/>
          </a:xfrm>
          <a:prstGeom prst="rect">
            <a:avLst/>
          </a:prstGeom>
          <a:noFill/>
        </p:spPr>
        <p:txBody>
          <a:bodyPr wrap="square" rtlCol="0">
            <a:spAutoFit/>
          </a:bodyPr>
          <a:lstStyle/>
          <a:p>
            <a:pPr>
              <a:lnSpc>
                <a:spcPct val="125000"/>
              </a:lnSpc>
            </a:pPr>
            <a:endParaRPr lang="en-US" altLang="zh-CN" b="1" dirty="0">
              <a:solidFill>
                <a:srgbClr val="002368"/>
              </a:solidFill>
              <a:latin typeface="+mn-ea"/>
              <a:ea typeface="+mn-ea"/>
            </a:endParaRPr>
          </a:p>
          <a:p>
            <a:pPr>
              <a:lnSpc>
                <a:spcPct val="125000"/>
              </a:lnSpc>
            </a:pPr>
            <a:r>
              <a:rPr lang="zh-CN" altLang="en-US" b="1" dirty="0">
                <a:solidFill>
                  <a:srgbClr val="002368"/>
                </a:solidFill>
                <a:latin typeface="+mn-ea"/>
                <a:ea typeface="+mn-ea"/>
              </a:rPr>
              <a:t>习题</a:t>
            </a:r>
            <a:r>
              <a:rPr lang="zh-CN" altLang="en-US" dirty="0">
                <a:latin typeface="+mn-ea"/>
                <a:ea typeface="+mn-ea"/>
              </a:rPr>
              <a:t>：</a:t>
            </a:r>
            <a:r>
              <a:rPr lang="en-US" altLang="zh-CN" dirty="0">
                <a:latin typeface="+mn-ea"/>
                <a:ea typeface="+mn-ea"/>
              </a:rPr>
              <a:t>a = 1759, b = 550</a:t>
            </a:r>
            <a:r>
              <a:rPr lang="zh-CN" altLang="en-US" dirty="0">
                <a:latin typeface="+mn-ea"/>
                <a:ea typeface="+mn-ea"/>
              </a:rPr>
              <a:t>，求出</a:t>
            </a:r>
            <a:r>
              <a:rPr lang="en-US" altLang="zh-CN" dirty="0">
                <a:latin typeface="+mn-ea"/>
                <a:ea typeface="+mn-ea"/>
              </a:rPr>
              <a:t>ax + by = d = </a:t>
            </a:r>
            <a:r>
              <a:rPr lang="en-US" altLang="zh-CN" dirty="0" err="1">
                <a:latin typeface="+mn-ea"/>
                <a:ea typeface="+mn-ea"/>
              </a:rPr>
              <a:t>gcd</a:t>
            </a:r>
            <a:r>
              <a:rPr lang="en-US" altLang="zh-CN" dirty="0">
                <a:latin typeface="+mn-ea"/>
                <a:ea typeface="+mn-ea"/>
              </a:rPr>
              <a:t> (a, b)</a:t>
            </a:r>
            <a:r>
              <a:rPr lang="zh-CN" altLang="en-US" dirty="0">
                <a:latin typeface="+mn-ea"/>
                <a:ea typeface="+mn-ea"/>
              </a:rPr>
              <a:t>中的</a:t>
            </a:r>
            <a:r>
              <a:rPr lang="en-US" altLang="zh-CN" dirty="0">
                <a:latin typeface="+mn-ea"/>
                <a:ea typeface="+mn-ea"/>
              </a:rPr>
              <a:t>x, y, d</a:t>
            </a:r>
            <a:endParaRPr lang="en-US" altLang="zh-CN" dirty="0">
              <a:latin typeface="+mn-ea"/>
              <a:ea typeface="+mn-ea"/>
            </a:endParaRPr>
          </a:p>
          <a:p>
            <a:pPr>
              <a:lnSpc>
                <a:spcPct val="125000"/>
              </a:lnSpc>
            </a:pPr>
            <a:endParaRPr lang="en-US" altLang="zh-CN" baseline="-25000" dirty="0">
              <a:latin typeface="+mn-ea"/>
              <a:ea typeface="+mn-ea"/>
            </a:endParaRPr>
          </a:p>
        </p:txBody>
      </p:sp>
      <p:sp>
        <p:nvSpPr>
          <p:cNvPr id="5" name="矩形 4"/>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4"/>
          <p:cNvSpPr>
            <a:spLocks noGrp="1" noChangeArrowheads="1"/>
          </p:cNvSpPr>
          <p:nvPr>
            <p:ph type="title"/>
          </p:nvPr>
        </p:nvSpPr>
        <p:spPr/>
        <p:txBody>
          <a:bodyPr/>
          <a:lstStyle/>
          <a:p>
            <a:r>
              <a:rPr lang="zh-CN" altLang="en-US" sz="3600" b="1" dirty="0"/>
              <a:t>拓展欧几里得算法</a:t>
            </a:r>
            <a:endParaRPr lang="zh-CN" altLang="en-US" sz="3600" b="1" dirty="0"/>
          </a:p>
        </p:txBody>
      </p:sp>
      <p:sp>
        <p:nvSpPr>
          <p:cNvPr id="16388"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fld id="{72C1A898-055F-43DF-AFAB-7CFF229DD852}"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2" name="文本框 1"/>
          <p:cNvSpPr txBox="1"/>
          <p:nvPr/>
        </p:nvSpPr>
        <p:spPr>
          <a:xfrm>
            <a:off x="564652" y="2204864"/>
            <a:ext cx="8001000" cy="4218305"/>
          </a:xfrm>
          <a:prstGeom prst="rect">
            <a:avLst/>
          </a:prstGeom>
          <a:noFill/>
        </p:spPr>
        <p:txBody>
          <a:bodyPr wrap="square" rtlCol="0">
            <a:spAutoFit/>
          </a:bodyPr>
          <a:lstStyle/>
          <a:p>
            <a:pPr>
              <a:lnSpc>
                <a:spcPct val="125000"/>
              </a:lnSpc>
            </a:pPr>
            <a:r>
              <a:rPr lang="zh-CN" altLang="en-US" b="1" dirty="0">
                <a:solidFill>
                  <a:srgbClr val="002368"/>
                </a:solidFill>
                <a:latin typeface="+mn-ea"/>
                <a:ea typeface="+mn-ea"/>
              </a:rPr>
              <a:t>拓展欧几里得算法</a:t>
            </a:r>
            <a:r>
              <a:rPr lang="zh-CN" altLang="en-US" dirty="0">
                <a:latin typeface="+mn-ea"/>
                <a:ea typeface="+mn-ea"/>
              </a:rPr>
              <a:t>：</a:t>
            </a:r>
            <a:r>
              <a:rPr lang="en-US" altLang="zh-CN" dirty="0">
                <a:latin typeface="+mn-ea"/>
                <a:ea typeface="+mn-ea"/>
              </a:rPr>
              <a:t>ax + by = d = </a:t>
            </a:r>
            <a:r>
              <a:rPr lang="en-US" altLang="zh-CN" dirty="0" err="1">
                <a:latin typeface="+mn-ea"/>
                <a:ea typeface="+mn-ea"/>
              </a:rPr>
              <a:t>gcd</a:t>
            </a:r>
            <a:r>
              <a:rPr lang="en-US" altLang="zh-CN" dirty="0">
                <a:latin typeface="+mn-ea"/>
                <a:ea typeface="+mn-ea"/>
              </a:rPr>
              <a:t> (a, b)</a:t>
            </a:r>
            <a:endParaRPr lang="en-US" altLang="zh-CN" dirty="0">
              <a:latin typeface="+mn-ea"/>
              <a:ea typeface="+mn-ea"/>
            </a:endParaRPr>
          </a:p>
          <a:p>
            <a:r>
              <a:rPr lang="en-US" altLang="zh-CN" dirty="0">
                <a:latin typeface="+mn-ea"/>
                <a:ea typeface="+mn-ea"/>
              </a:rPr>
              <a:t>r</a:t>
            </a:r>
            <a:r>
              <a:rPr lang="en-US" altLang="zh-CN" baseline="-25000" dirty="0">
                <a:latin typeface="+mn-ea"/>
                <a:ea typeface="+mn-ea"/>
              </a:rPr>
              <a:t>-1</a:t>
            </a:r>
            <a:r>
              <a:rPr lang="en-US" altLang="zh-CN" dirty="0">
                <a:latin typeface="+mn-ea"/>
                <a:ea typeface="+mn-ea"/>
              </a:rPr>
              <a:t> = a                       	   x</a:t>
            </a:r>
            <a:r>
              <a:rPr lang="en-US" altLang="zh-CN" baseline="-25000" dirty="0">
                <a:latin typeface="+mn-ea"/>
                <a:ea typeface="+mn-ea"/>
              </a:rPr>
              <a:t>-1</a:t>
            </a:r>
            <a:r>
              <a:rPr lang="en-US" altLang="zh-CN" dirty="0">
                <a:latin typeface="+mn-ea"/>
                <a:ea typeface="+mn-ea"/>
              </a:rPr>
              <a:t> = 1; y</a:t>
            </a:r>
            <a:r>
              <a:rPr lang="en-US" altLang="zh-CN" baseline="-25000" dirty="0">
                <a:latin typeface="+mn-ea"/>
                <a:ea typeface="+mn-ea"/>
              </a:rPr>
              <a:t>-1 </a:t>
            </a:r>
            <a:r>
              <a:rPr lang="en-US" altLang="zh-CN" dirty="0">
                <a:latin typeface="+mn-ea"/>
                <a:ea typeface="+mn-ea"/>
              </a:rPr>
              <a:t>= 0</a:t>
            </a:r>
            <a:endParaRPr lang="en-US" altLang="zh-CN" baseline="-25000" dirty="0">
              <a:latin typeface="+mn-ea"/>
              <a:ea typeface="+mn-ea"/>
            </a:endParaRPr>
          </a:p>
          <a:p>
            <a:r>
              <a:rPr lang="en-US" altLang="zh-CN" dirty="0">
                <a:latin typeface="+mn-ea"/>
                <a:ea typeface="+mn-ea"/>
              </a:rPr>
              <a:t>r</a:t>
            </a:r>
            <a:r>
              <a:rPr lang="en-US" altLang="zh-CN" baseline="-25000" dirty="0">
                <a:latin typeface="+mn-ea"/>
                <a:ea typeface="+mn-ea"/>
              </a:rPr>
              <a:t>0 </a:t>
            </a:r>
            <a:r>
              <a:rPr lang="en-US" altLang="zh-CN" dirty="0">
                <a:latin typeface="+mn-ea"/>
                <a:ea typeface="+mn-ea"/>
              </a:rPr>
              <a:t>= b                       	   x</a:t>
            </a:r>
            <a:r>
              <a:rPr lang="en-US" altLang="zh-CN" baseline="-25000" dirty="0">
                <a:latin typeface="+mn-ea"/>
                <a:ea typeface="+mn-ea"/>
              </a:rPr>
              <a:t>0 </a:t>
            </a:r>
            <a:r>
              <a:rPr lang="en-US" altLang="zh-CN" dirty="0">
                <a:latin typeface="+mn-ea"/>
                <a:ea typeface="+mn-ea"/>
              </a:rPr>
              <a:t>= 0; y</a:t>
            </a:r>
            <a:r>
              <a:rPr lang="en-US" altLang="zh-CN" baseline="-25000" dirty="0">
                <a:latin typeface="+mn-ea"/>
                <a:ea typeface="+mn-ea"/>
              </a:rPr>
              <a:t>0 </a:t>
            </a:r>
            <a:r>
              <a:rPr lang="en-US" altLang="zh-CN" dirty="0">
                <a:latin typeface="+mn-ea"/>
                <a:ea typeface="+mn-ea"/>
              </a:rPr>
              <a:t>= 1</a:t>
            </a:r>
            <a:endParaRPr lang="en-US" altLang="zh-CN" dirty="0">
              <a:latin typeface="+mn-ea"/>
              <a:ea typeface="+mn-ea"/>
            </a:endParaRPr>
          </a:p>
          <a:p>
            <a:endParaRPr lang="en-US" altLang="zh-CN" dirty="0">
              <a:latin typeface="+mn-ea"/>
              <a:ea typeface="+mn-ea"/>
            </a:endParaRPr>
          </a:p>
          <a:p>
            <a:r>
              <a:rPr lang="en-US" altLang="zh-CN" dirty="0">
                <a:latin typeface="+mn-ea"/>
                <a:ea typeface="+mn-ea"/>
              </a:rPr>
              <a:t>r</a:t>
            </a:r>
            <a:r>
              <a:rPr lang="en-US" altLang="zh-CN" baseline="-25000" dirty="0">
                <a:latin typeface="+mn-ea"/>
                <a:ea typeface="+mn-ea"/>
              </a:rPr>
              <a:t>1</a:t>
            </a:r>
            <a:r>
              <a:rPr lang="en-US" altLang="zh-CN" dirty="0">
                <a:latin typeface="+mn-ea"/>
                <a:ea typeface="+mn-ea"/>
              </a:rPr>
              <a:t> = a mod b            	   x</a:t>
            </a:r>
            <a:r>
              <a:rPr lang="en-US" altLang="zh-CN" baseline="-25000" dirty="0">
                <a:latin typeface="+mn-ea"/>
                <a:ea typeface="+mn-ea"/>
              </a:rPr>
              <a:t>1</a:t>
            </a:r>
            <a:r>
              <a:rPr lang="en-US" altLang="zh-CN" dirty="0">
                <a:latin typeface="+mn-ea"/>
                <a:ea typeface="+mn-ea"/>
              </a:rPr>
              <a:t> = x</a:t>
            </a:r>
            <a:r>
              <a:rPr lang="en-US" altLang="zh-CN" baseline="-25000" dirty="0">
                <a:latin typeface="+mn-ea"/>
                <a:ea typeface="+mn-ea"/>
              </a:rPr>
              <a:t>-1 </a:t>
            </a:r>
            <a:r>
              <a:rPr lang="en-US" altLang="zh-CN" dirty="0">
                <a:latin typeface="+mn-ea"/>
                <a:ea typeface="+mn-ea"/>
              </a:rPr>
              <a:t>– q</a:t>
            </a:r>
            <a:r>
              <a:rPr lang="en-US" altLang="zh-CN" baseline="-25000" dirty="0">
                <a:latin typeface="+mn-ea"/>
                <a:ea typeface="+mn-ea"/>
              </a:rPr>
              <a:t>1</a:t>
            </a:r>
            <a:r>
              <a:rPr lang="en-US" altLang="zh-CN" dirty="0">
                <a:latin typeface="+mn-ea"/>
                <a:ea typeface="+mn-ea"/>
              </a:rPr>
              <a:t>x</a:t>
            </a:r>
            <a:r>
              <a:rPr lang="en-US" altLang="zh-CN" baseline="-25000" dirty="0">
                <a:latin typeface="+mn-ea"/>
                <a:ea typeface="+mn-ea"/>
              </a:rPr>
              <a:t>0</a:t>
            </a:r>
            <a:r>
              <a:rPr lang="en-US" altLang="zh-CN" dirty="0">
                <a:latin typeface="+mn-ea"/>
                <a:ea typeface="+mn-ea"/>
              </a:rPr>
              <a:t> = 1</a:t>
            </a:r>
            <a:endParaRPr lang="en-US" altLang="zh-CN" dirty="0">
              <a:latin typeface="+mn-ea"/>
              <a:ea typeface="+mn-ea"/>
            </a:endParaRPr>
          </a:p>
          <a:p>
            <a:r>
              <a:rPr lang="en-US" altLang="zh-CN" dirty="0">
                <a:latin typeface="+mn-ea"/>
                <a:ea typeface="+mn-ea"/>
              </a:rPr>
              <a:t>q</a:t>
            </a:r>
            <a:r>
              <a:rPr lang="en-US" altLang="zh-CN" baseline="-25000" dirty="0">
                <a:latin typeface="+mn-ea"/>
                <a:ea typeface="+mn-ea"/>
              </a:rPr>
              <a:t>1</a:t>
            </a:r>
            <a:r>
              <a:rPr lang="en-US" altLang="zh-CN" dirty="0">
                <a:latin typeface="+mn-ea"/>
                <a:ea typeface="+mn-ea"/>
              </a:rPr>
              <a:t> = a/b                   	   y</a:t>
            </a:r>
            <a:r>
              <a:rPr lang="en-US" altLang="zh-CN" baseline="-25000" dirty="0">
                <a:latin typeface="+mn-ea"/>
                <a:ea typeface="+mn-ea"/>
              </a:rPr>
              <a:t>1 </a:t>
            </a:r>
            <a:r>
              <a:rPr lang="en-US" altLang="zh-CN" dirty="0">
                <a:latin typeface="+mn-ea"/>
                <a:ea typeface="+mn-ea"/>
              </a:rPr>
              <a:t>= y</a:t>
            </a:r>
            <a:r>
              <a:rPr lang="en-US" altLang="zh-CN" baseline="-25000" dirty="0">
                <a:latin typeface="+mn-ea"/>
                <a:ea typeface="+mn-ea"/>
              </a:rPr>
              <a:t>-1</a:t>
            </a:r>
            <a:r>
              <a:rPr lang="en-US" altLang="zh-CN" dirty="0">
                <a:latin typeface="+mn-ea"/>
                <a:ea typeface="+mn-ea"/>
              </a:rPr>
              <a:t> – q</a:t>
            </a:r>
            <a:r>
              <a:rPr lang="en-US" altLang="zh-CN" baseline="-25000" dirty="0">
                <a:latin typeface="+mn-ea"/>
                <a:ea typeface="+mn-ea"/>
              </a:rPr>
              <a:t>1</a:t>
            </a:r>
            <a:r>
              <a:rPr lang="en-US" altLang="zh-CN" dirty="0">
                <a:latin typeface="+mn-ea"/>
                <a:ea typeface="+mn-ea"/>
              </a:rPr>
              <a:t>y</a:t>
            </a:r>
            <a:r>
              <a:rPr lang="en-US" altLang="zh-CN" baseline="-25000" dirty="0">
                <a:latin typeface="+mn-ea"/>
                <a:ea typeface="+mn-ea"/>
              </a:rPr>
              <a:t>0 </a:t>
            </a:r>
            <a:r>
              <a:rPr lang="en-US" altLang="zh-CN" dirty="0">
                <a:latin typeface="+mn-ea"/>
                <a:ea typeface="+mn-ea"/>
              </a:rPr>
              <a:t>= -q</a:t>
            </a:r>
            <a:r>
              <a:rPr lang="en-US" altLang="zh-CN" baseline="-25000" dirty="0">
                <a:latin typeface="+mn-ea"/>
                <a:ea typeface="+mn-ea"/>
              </a:rPr>
              <a:t>1</a:t>
            </a:r>
            <a:endParaRPr lang="en-US" altLang="zh-CN" baseline="-25000" dirty="0">
              <a:latin typeface="+mn-ea"/>
              <a:ea typeface="+mn-ea"/>
            </a:endParaRPr>
          </a:p>
          <a:p>
            <a:endParaRPr lang="en-US" altLang="zh-CN" dirty="0">
              <a:latin typeface="+mn-ea"/>
              <a:ea typeface="+mn-ea"/>
            </a:endParaRPr>
          </a:p>
          <a:p>
            <a:r>
              <a:rPr lang="en-US" altLang="zh-CN" dirty="0">
                <a:latin typeface="+mn-ea"/>
                <a:ea typeface="+mn-ea"/>
              </a:rPr>
              <a:t>r</a:t>
            </a:r>
            <a:r>
              <a:rPr lang="en-US" altLang="zh-CN" baseline="-25000" dirty="0">
                <a:latin typeface="+mn-ea"/>
                <a:ea typeface="+mn-ea"/>
              </a:rPr>
              <a:t>2 </a:t>
            </a:r>
            <a:r>
              <a:rPr lang="en-US" altLang="zh-CN" dirty="0">
                <a:latin typeface="+mn-ea"/>
                <a:ea typeface="+mn-ea"/>
              </a:rPr>
              <a:t>= b mod r</a:t>
            </a:r>
            <a:r>
              <a:rPr lang="en-US" altLang="zh-CN" baseline="-25000" dirty="0">
                <a:latin typeface="+mn-ea"/>
                <a:ea typeface="+mn-ea"/>
              </a:rPr>
              <a:t>1</a:t>
            </a:r>
            <a:r>
              <a:rPr lang="en-US" altLang="zh-CN" dirty="0">
                <a:latin typeface="+mn-ea"/>
                <a:ea typeface="+mn-ea"/>
              </a:rPr>
              <a:t>            	   x</a:t>
            </a:r>
            <a:r>
              <a:rPr lang="en-US" altLang="zh-CN" baseline="-25000" dirty="0">
                <a:latin typeface="+mn-ea"/>
                <a:ea typeface="+mn-ea"/>
              </a:rPr>
              <a:t>2 </a:t>
            </a:r>
            <a:r>
              <a:rPr lang="en-US" altLang="zh-CN" dirty="0">
                <a:latin typeface="+mn-ea"/>
                <a:ea typeface="+mn-ea"/>
              </a:rPr>
              <a:t>= x</a:t>
            </a:r>
            <a:r>
              <a:rPr lang="en-US" altLang="zh-CN" baseline="-25000" dirty="0">
                <a:latin typeface="+mn-ea"/>
                <a:ea typeface="+mn-ea"/>
              </a:rPr>
              <a:t>0 </a:t>
            </a:r>
            <a:r>
              <a:rPr lang="en-US" altLang="zh-CN" dirty="0">
                <a:latin typeface="+mn-ea"/>
                <a:ea typeface="+mn-ea"/>
              </a:rPr>
              <a:t>– q</a:t>
            </a:r>
            <a:r>
              <a:rPr lang="en-US" altLang="zh-CN" baseline="-25000" dirty="0">
                <a:latin typeface="+mn-ea"/>
                <a:ea typeface="+mn-ea"/>
              </a:rPr>
              <a:t>2</a:t>
            </a:r>
            <a:r>
              <a:rPr lang="en-US" altLang="zh-CN" dirty="0">
                <a:latin typeface="+mn-ea"/>
                <a:ea typeface="+mn-ea"/>
              </a:rPr>
              <a:t>x</a:t>
            </a:r>
            <a:r>
              <a:rPr lang="en-US" altLang="zh-CN" baseline="-25000" dirty="0">
                <a:latin typeface="+mn-ea"/>
                <a:ea typeface="+mn-ea"/>
              </a:rPr>
              <a:t>1</a:t>
            </a:r>
            <a:endParaRPr lang="en-US" altLang="zh-CN" baseline="-25000" dirty="0">
              <a:latin typeface="+mn-ea"/>
              <a:ea typeface="+mn-ea"/>
            </a:endParaRPr>
          </a:p>
          <a:p>
            <a:r>
              <a:rPr lang="en-US" altLang="zh-CN" dirty="0">
                <a:latin typeface="+mn-ea"/>
                <a:ea typeface="+mn-ea"/>
              </a:rPr>
              <a:t>q</a:t>
            </a:r>
            <a:r>
              <a:rPr lang="en-US" altLang="zh-CN" baseline="-25000" dirty="0">
                <a:latin typeface="+mn-ea"/>
                <a:ea typeface="+mn-ea"/>
              </a:rPr>
              <a:t>2 </a:t>
            </a:r>
            <a:r>
              <a:rPr lang="en-US" altLang="zh-CN" dirty="0">
                <a:latin typeface="+mn-ea"/>
                <a:ea typeface="+mn-ea"/>
              </a:rPr>
              <a:t>= b/r</a:t>
            </a:r>
            <a:r>
              <a:rPr lang="en-US" altLang="zh-CN" baseline="-25000" dirty="0">
                <a:latin typeface="+mn-ea"/>
                <a:ea typeface="+mn-ea"/>
              </a:rPr>
              <a:t>1  </a:t>
            </a:r>
            <a:r>
              <a:rPr lang="en-US" altLang="zh-CN" dirty="0">
                <a:latin typeface="+mn-ea"/>
                <a:ea typeface="+mn-ea"/>
              </a:rPr>
              <a:t>                  	   y</a:t>
            </a:r>
            <a:r>
              <a:rPr lang="en-US" altLang="zh-CN" baseline="-25000" dirty="0">
                <a:latin typeface="+mn-ea"/>
                <a:ea typeface="+mn-ea"/>
              </a:rPr>
              <a:t>2 </a:t>
            </a:r>
            <a:r>
              <a:rPr lang="en-US" altLang="zh-CN" dirty="0">
                <a:latin typeface="+mn-ea"/>
                <a:ea typeface="+mn-ea"/>
              </a:rPr>
              <a:t>= y</a:t>
            </a:r>
            <a:r>
              <a:rPr lang="en-US" altLang="zh-CN" baseline="-25000" dirty="0">
                <a:latin typeface="+mn-ea"/>
                <a:ea typeface="+mn-ea"/>
              </a:rPr>
              <a:t>0</a:t>
            </a:r>
            <a:r>
              <a:rPr lang="en-US" altLang="zh-CN" dirty="0">
                <a:latin typeface="+mn-ea"/>
                <a:ea typeface="+mn-ea"/>
              </a:rPr>
              <a:t> – q</a:t>
            </a:r>
            <a:r>
              <a:rPr lang="en-US" altLang="zh-CN" baseline="-25000" dirty="0">
                <a:latin typeface="+mn-ea"/>
                <a:ea typeface="+mn-ea"/>
              </a:rPr>
              <a:t>2</a:t>
            </a:r>
            <a:r>
              <a:rPr lang="en-US" altLang="zh-CN" dirty="0">
                <a:latin typeface="+mn-ea"/>
                <a:ea typeface="+mn-ea"/>
              </a:rPr>
              <a:t>y</a:t>
            </a:r>
            <a:r>
              <a:rPr lang="en-US" altLang="zh-CN" baseline="-25000" dirty="0">
                <a:latin typeface="+mn-ea"/>
                <a:ea typeface="+mn-ea"/>
              </a:rPr>
              <a:t>1</a:t>
            </a:r>
            <a:endParaRPr lang="en-US" altLang="zh-CN" baseline="-25000" dirty="0">
              <a:latin typeface="+mn-ea"/>
              <a:ea typeface="+mn-ea"/>
            </a:endParaRPr>
          </a:p>
          <a:p>
            <a:r>
              <a:rPr lang="en-US" altLang="zh-CN" dirty="0">
                <a:latin typeface="+mn-ea"/>
                <a:ea typeface="+mn-ea"/>
              </a:rPr>
              <a:t> </a:t>
            </a:r>
            <a:endParaRPr lang="en-US" altLang="zh-CN" dirty="0">
              <a:latin typeface="+mn-ea"/>
              <a:ea typeface="+mn-ea"/>
            </a:endParaRPr>
          </a:p>
          <a:p>
            <a:r>
              <a:rPr lang="en-US" altLang="zh-CN" dirty="0" err="1">
                <a:latin typeface="+mn-ea"/>
                <a:ea typeface="+mn-ea"/>
              </a:rPr>
              <a:t>r</a:t>
            </a:r>
            <a:r>
              <a:rPr lang="en-US" altLang="zh-CN" baseline="-25000" dirty="0" err="1">
                <a:latin typeface="+mn-ea"/>
                <a:ea typeface="+mn-ea"/>
              </a:rPr>
              <a:t>n</a:t>
            </a:r>
            <a:r>
              <a:rPr lang="en-US" altLang="zh-CN" dirty="0">
                <a:latin typeface="+mn-ea"/>
                <a:ea typeface="+mn-ea"/>
              </a:rPr>
              <a:t> = r</a:t>
            </a:r>
            <a:r>
              <a:rPr lang="en-US" altLang="zh-CN" baseline="-25000" dirty="0">
                <a:latin typeface="+mn-ea"/>
                <a:ea typeface="+mn-ea"/>
              </a:rPr>
              <a:t>n-2</a:t>
            </a:r>
            <a:r>
              <a:rPr lang="en-US" altLang="zh-CN" dirty="0">
                <a:latin typeface="+mn-ea"/>
                <a:ea typeface="+mn-ea"/>
              </a:rPr>
              <a:t> mod r</a:t>
            </a:r>
            <a:r>
              <a:rPr lang="en-US" altLang="zh-CN" baseline="-25000" dirty="0">
                <a:latin typeface="+mn-ea"/>
                <a:ea typeface="+mn-ea"/>
              </a:rPr>
              <a:t>n-1 </a:t>
            </a:r>
            <a:r>
              <a:rPr lang="en-US" altLang="zh-CN" dirty="0">
                <a:latin typeface="+mn-ea"/>
                <a:ea typeface="+mn-ea"/>
              </a:rPr>
              <a:t>        	   </a:t>
            </a:r>
            <a:r>
              <a:rPr lang="en-US" altLang="zh-CN" dirty="0" err="1">
                <a:latin typeface="+mn-ea"/>
                <a:ea typeface="+mn-ea"/>
              </a:rPr>
              <a:t>x</a:t>
            </a:r>
            <a:r>
              <a:rPr lang="en-US" altLang="zh-CN" baseline="-25000" dirty="0" err="1">
                <a:latin typeface="+mn-ea"/>
                <a:ea typeface="+mn-ea"/>
              </a:rPr>
              <a:t>n</a:t>
            </a:r>
            <a:r>
              <a:rPr lang="en-US" altLang="zh-CN" dirty="0">
                <a:latin typeface="+mn-ea"/>
                <a:ea typeface="+mn-ea"/>
              </a:rPr>
              <a:t> = x</a:t>
            </a:r>
            <a:r>
              <a:rPr lang="en-US" altLang="zh-CN" baseline="-25000" dirty="0">
                <a:latin typeface="+mn-ea"/>
                <a:ea typeface="+mn-ea"/>
              </a:rPr>
              <a:t>n-2 </a:t>
            </a:r>
            <a:r>
              <a:rPr lang="en-US" altLang="zh-CN" dirty="0">
                <a:latin typeface="+mn-ea"/>
                <a:ea typeface="+mn-ea"/>
              </a:rPr>
              <a:t>– q</a:t>
            </a:r>
            <a:r>
              <a:rPr lang="en-US" altLang="zh-CN" baseline="-25000" dirty="0">
                <a:latin typeface="+mn-ea"/>
                <a:ea typeface="+mn-ea"/>
              </a:rPr>
              <a:t>n</a:t>
            </a:r>
            <a:r>
              <a:rPr lang="en-US" altLang="zh-CN" dirty="0">
                <a:latin typeface="+mn-ea"/>
                <a:ea typeface="+mn-ea"/>
              </a:rPr>
              <a:t>x</a:t>
            </a:r>
            <a:r>
              <a:rPr lang="en-US" altLang="zh-CN" baseline="-25000" dirty="0">
                <a:latin typeface="+mn-ea"/>
                <a:ea typeface="+mn-ea"/>
              </a:rPr>
              <a:t>n-1</a:t>
            </a:r>
            <a:endParaRPr lang="en-US" altLang="zh-CN" baseline="-25000" dirty="0">
              <a:latin typeface="+mn-ea"/>
              <a:ea typeface="+mn-ea"/>
            </a:endParaRPr>
          </a:p>
          <a:p>
            <a:r>
              <a:rPr lang="en-US" altLang="zh-CN" dirty="0" err="1">
                <a:latin typeface="+mn-ea"/>
                <a:ea typeface="+mn-ea"/>
              </a:rPr>
              <a:t>q</a:t>
            </a:r>
            <a:r>
              <a:rPr lang="en-US" altLang="zh-CN" baseline="-25000" dirty="0" err="1">
                <a:latin typeface="+mn-ea"/>
                <a:ea typeface="+mn-ea"/>
              </a:rPr>
              <a:t>n</a:t>
            </a:r>
            <a:r>
              <a:rPr lang="en-US" altLang="zh-CN" baseline="-25000" dirty="0">
                <a:latin typeface="+mn-ea"/>
                <a:ea typeface="+mn-ea"/>
              </a:rPr>
              <a:t> </a:t>
            </a:r>
            <a:r>
              <a:rPr lang="en-US" altLang="zh-CN" dirty="0">
                <a:latin typeface="+mn-ea"/>
                <a:ea typeface="+mn-ea"/>
              </a:rPr>
              <a:t>= r</a:t>
            </a:r>
            <a:r>
              <a:rPr lang="en-US" altLang="zh-CN" baseline="-25000" dirty="0">
                <a:latin typeface="+mn-ea"/>
                <a:ea typeface="+mn-ea"/>
              </a:rPr>
              <a:t>n-2</a:t>
            </a:r>
            <a:r>
              <a:rPr lang="en-US" altLang="zh-CN" dirty="0">
                <a:latin typeface="+mn-ea"/>
                <a:ea typeface="+mn-ea"/>
              </a:rPr>
              <a:t>/r</a:t>
            </a:r>
            <a:r>
              <a:rPr lang="en-US" altLang="zh-CN" baseline="-25000" dirty="0">
                <a:latin typeface="+mn-ea"/>
                <a:ea typeface="+mn-ea"/>
              </a:rPr>
              <a:t>n-1 </a:t>
            </a:r>
            <a:r>
              <a:rPr lang="en-US" altLang="zh-CN" dirty="0">
                <a:latin typeface="+mn-ea"/>
                <a:ea typeface="+mn-ea"/>
              </a:rPr>
              <a:t>          	   </a:t>
            </a:r>
            <a:r>
              <a:rPr lang="en-US" altLang="zh-CN" dirty="0" err="1">
                <a:latin typeface="+mn-ea"/>
                <a:ea typeface="+mn-ea"/>
              </a:rPr>
              <a:t>y</a:t>
            </a:r>
            <a:r>
              <a:rPr lang="en-US" altLang="zh-CN" baseline="-25000" dirty="0" err="1">
                <a:latin typeface="+mn-ea"/>
                <a:ea typeface="+mn-ea"/>
              </a:rPr>
              <a:t>n</a:t>
            </a:r>
            <a:r>
              <a:rPr lang="en-US" altLang="zh-CN" baseline="-25000" dirty="0">
                <a:latin typeface="+mn-ea"/>
                <a:ea typeface="+mn-ea"/>
              </a:rPr>
              <a:t> </a:t>
            </a:r>
            <a:r>
              <a:rPr lang="en-US" altLang="zh-CN" dirty="0">
                <a:latin typeface="+mn-ea"/>
                <a:ea typeface="+mn-ea"/>
              </a:rPr>
              <a:t>= y</a:t>
            </a:r>
            <a:r>
              <a:rPr lang="en-US" altLang="zh-CN" baseline="-25000" dirty="0">
                <a:latin typeface="+mn-ea"/>
                <a:ea typeface="+mn-ea"/>
              </a:rPr>
              <a:t>n-2 </a:t>
            </a:r>
            <a:r>
              <a:rPr lang="en-US" altLang="zh-CN" dirty="0">
                <a:latin typeface="+mn-ea"/>
                <a:ea typeface="+mn-ea"/>
              </a:rPr>
              <a:t>– q</a:t>
            </a:r>
            <a:r>
              <a:rPr lang="en-US" altLang="zh-CN" baseline="-25000" dirty="0">
                <a:latin typeface="+mn-ea"/>
                <a:ea typeface="+mn-ea"/>
              </a:rPr>
              <a:t>n</a:t>
            </a:r>
            <a:r>
              <a:rPr lang="en-US" altLang="zh-CN" dirty="0">
                <a:latin typeface="+mn-ea"/>
                <a:ea typeface="+mn-ea"/>
              </a:rPr>
              <a:t>y</a:t>
            </a:r>
            <a:r>
              <a:rPr lang="en-US" altLang="zh-CN" baseline="-25000" dirty="0">
                <a:latin typeface="+mn-ea"/>
                <a:ea typeface="+mn-ea"/>
              </a:rPr>
              <a:t>n-1</a:t>
            </a:r>
            <a:endParaRPr lang="en-US" altLang="zh-CN" baseline="-25000" dirty="0">
              <a:latin typeface="+mn-ea"/>
              <a:ea typeface="+mn-ea"/>
            </a:endParaRPr>
          </a:p>
          <a:p>
            <a:endParaRPr lang="en-US" altLang="zh-CN" baseline="-25000" dirty="0">
              <a:latin typeface="+mn-ea"/>
              <a:ea typeface="+mn-ea"/>
            </a:endParaRPr>
          </a:p>
          <a:p>
            <a:r>
              <a:rPr lang="en-US" altLang="zh-CN" dirty="0">
                <a:latin typeface="+mn-ea"/>
                <a:ea typeface="+mn-ea"/>
              </a:rPr>
              <a:t>r</a:t>
            </a:r>
            <a:r>
              <a:rPr lang="en-US" altLang="zh-CN" baseline="-25000" dirty="0">
                <a:latin typeface="+mn-ea"/>
                <a:ea typeface="+mn-ea"/>
              </a:rPr>
              <a:t>n+1 </a:t>
            </a:r>
            <a:r>
              <a:rPr lang="en-US" altLang="zh-CN" dirty="0">
                <a:latin typeface="+mn-ea"/>
                <a:ea typeface="+mn-ea"/>
              </a:rPr>
              <a:t>= r</a:t>
            </a:r>
            <a:r>
              <a:rPr lang="en-US" altLang="zh-CN" baseline="-25000" dirty="0">
                <a:latin typeface="+mn-ea"/>
                <a:ea typeface="+mn-ea"/>
              </a:rPr>
              <a:t>n-1 </a:t>
            </a:r>
            <a:r>
              <a:rPr lang="en-US" altLang="zh-CN" dirty="0">
                <a:latin typeface="+mn-ea"/>
                <a:ea typeface="+mn-ea"/>
              </a:rPr>
              <a:t>mod </a:t>
            </a:r>
            <a:r>
              <a:rPr lang="en-US" altLang="zh-CN" dirty="0" err="1">
                <a:latin typeface="+mn-ea"/>
                <a:ea typeface="+mn-ea"/>
              </a:rPr>
              <a:t>r</a:t>
            </a:r>
            <a:r>
              <a:rPr lang="en-US" altLang="zh-CN" baseline="-25000" dirty="0" err="1">
                <a:latin typeface="+mn-ea"/>
                <a:ea typeface="+mn-ea"/>
              </a:rPr>
              <a:t>n</a:t>
            </a:r>
            <a:r>
              <a:rPr lang="en-US" altLang="zh-CN" baseline="-25000" dirty="0">
                <a:latin typeface="+mn-ea"/>
                <a:ea typeface="+mn-ea"/>
              </a:rPr>
              <a:t> </a:t>
            </a:r>
            <a:r>
              <a:rPr lang="en-US" altLang="zh-CN" dirty="0">
                <a:latin typeface="+mn-ea"/>
                <a:ea typeface="+mn-ea"/>
              </a:rPr>
              <a:t>= 0          d = </a:t>
            </a:r>
            <a:r>
              <a:rPr lang="en-US" altLang="zh-CN" dirty="0" err="1">
                <a:latin typeface="+mn-ea"/>
                <a:ea typeface="+mn-ea"/>
              </a:rPr>
              <a:t>gcd</a:t>
            </a:r>
            <a:r>
              <a:rPr lang="en-US" altLang="zh-CN" dirty="0">
                <a:latin typeface="+mn-ea"/>
                <a:ea typeface="+mn-ea"/>
              </a:rPr>
              <a:t>(</a:t>
            </a:r>
            <a:r>
              <a:rPr lang="en-US" altLang="zh-CN" dirty="0" err="1">
                <a:latin typeface="+mn-ea"/>
                <a:ea typeface="+mn-ea"/>
              </a:rPr>
              <a:t>a,b</a:t>
            </a:r>
            <a:r>
              <a:rPr lang="en-US" altLang="zh-CN" dirty="0">
                <a:latin typeface="+mn-ea"/>
                <a:ea typeface="+mn-ea"/>
              </a:rPr>
              <a:t>) = </a:t>
            </a:r>
            <a:r>
              <a:rPr lang="en-US" altLang="zh-CN" dirty="0" err="1">
                <a:latin typeface="+mn-ea"/>
                <a:ea typeface="+mn-ea"/>
              </a:rPr>
              <a:t>r</a:t>
            </a:r>
            <a:r>
              <a:rPr lang="en-US" altLang="zh-CN" baseline="-25000" dirty="0" err="1">
                <a:latin typeface="+mn-ea"/>
                <a:ea typeface="+mn-ea"/>
              </a:rPr>
              <a:t>n</a:t>
            </a:r>
            <a:endParaRPr lang="en-US" altLang="zh-CN" baseline="-25000" dirty="0" err="1">
              <a:latin typeface="+mn-ea"/>
              <a:ea typeface="+mn-ea"/>
            </a:endParaRPr>
          </a:p>
          <a:p>
            <a:r>
              <a:rPr lang="en-US" altLang="zh-CN" baseline="-25000" dirty="0">
                <a:latin typeface="+mn-ea"/>
                <a:ea typeface="+mn-ea"/>
              </a:rPr>
              <a:t> </a:t>
            </a:r>
            <a:r>
              <a:rPr lang="en-US" altLang="zh-CN" dirty="0">
                <a:latin typeface="+mn-ea"/>
                <a:ea typeface="+mn-ea"/>
              </a:rPr>
              <a:t>x = </a:t>
            </a:r>
            <a:r>
              <a:rPr lang="en-US" altLang="zh-CN" dirty="0" err="1">
                <a:latin typeface="+mn-ea"/>
                <a:ea typeface="+mn-ea"/>
              </a:rPr>
              <a:t>x</a:t>
            </a:r>
            <a:r>
              <a:rPr lang="en-US" altLang="zh-CN" baseline="-25000" dirty="0" err="1">
                <a:latin typeface="+mn-ea"/>
                <a:ea typeface="+mn-ea"/>
              </a:rPr>
              <a:t>n</a:t>
            </a:r>
            <a:r>
              <a:rPr lang="en-US" altLang="zh-CN" dirty="0">
                <a:latin typeface="+mn-ea"/>
                <a:ea typeface="+mn-ea"/>
              </a:rPr>
              <a:t>; y = </a:t>
            </a:r>
            <a:r>
              <a:rPr lang="en-US" altLang="zh-CN" dirty="0" err="1">
                <a:latin typeface="+mn-ea"/>
                <a:ea typeface="+mn-ea"/>
              </a:rPr>
              <a:t>y</a:t>
            </a:r>
            <a:r>
              <a:rPr lang="en-US" altLang="zh-CN" baseline="-25000" dirty="0" err="1">
                <a:latin typeface="+mn-ea"/>
                <a:ea typeface="+mn-ea"/>
              </a:rPr>
              <a:t>n</a:t>
            </a:r>
            <a:endParaRPr lang="en-US" altLang="zh-CN" baseline="-25000" dirty="0">
              <a:latin typeface="+mn-ea"/>
              <a:ea typeface="+mn-ea"/>
            </a:endParaRPr>
          </a:p>
        </p:txBody>
      </p:sp>
      <p:sp>
        <p:nvSpPr>
          <p:cNvPr id="5" name="文本框 4"/>
          <p:cNvSpPr txBox="1"/>
          <p:nvPr/>
        </p:nvSpPr>
        <p:spPr>
          <a:xfrm>
            <a:off x="456919" y="1491797"/>
            <a:ext cx="8001000" cy="648319"/>
          </a:xfrm>
          <a:prstGeom prst="rect">
            <a:avLst/>
          </a:prstGeom>
          <a:noFill/>
        </p:spPr>
        <p:txBody>
          <a:bodyPr wrap="square" rtlCol="0">
            <a:spAutoFit/>
          </a:bodyPr>
          <a:lstStyle/>
          <a:p>
            <a:pPr>
              <a:lnSpc>
                <a:spcPct val="125000"/>
              </a:lnSpc>
            </a:pPr>
            <a:r>
              <a:rPr lang="zh-CN" altLang="en-US" b="1" dirty="0">
                <a:solidFill>
                  <a:srgbClr val="002368"/>
                </a:solidFill>
                <a:latin typeface="+mn-ea"/>
                <a:ea typeface="+mn-ea"/>
              </a:rPr>
              <a:t>习题</a:t>
            </a:r>
            <a:r>
              <a:rPr lang="zh-CN" altLang="en-US" dirty="0">
                <a:latin typeface="+mn-ea"/>
                <a:ea typeface="+mn-ea"/>
              </a:rPr>
              <a:t>：</a:t>
            </a:r>
            <a:r>
              <a:rPr lang="en-US" altLang="zh-CN" dirty="0">
                <a:latin typeface="+mn-ea"/>
                <a:ea typeface="+mn-ea"/>
              </a:rPr>
              <a:t>a = 1759, b = 550</a:t>
            </a:r>
            <a:r>
              <a:rPr lang="zh-CN" altLang="en-US" dirty="0">
                <a:latin typeface="+mn-ea"/>
                <a:ea typeface="+mn-ea"/>
              </a:rPr>
              <a:t>，求出</a:t>
            </a:r>
            <a:r>
              <a:rPr lang="en-US" altLang="zh-CN" dirty="0">
                <a:latin typeface="+mn-ea"/>
                <a:ea typeface="+mn-ea"/>
              </a:rPr>
              <a:t>ax + by = d = </a:t>
            </a:r>
            <a:r>
              <a:rPr lang="en-US" altLang="zh-CN" dirty="0" err="1">
                <a:latin typeface="+mn-ea"/>
                <a:ea typeface="+mn-ea"/>
              </a:rPr>
              <a:t>gcd</a:t>
            </a:r>
            <a:r>
              <a:rPr lang="en-US" altLang="zh-CN" dirty="0">
                <a:latin typeface="+mn-ea"/>
                <a:ea typeface="+mn-ea"/>
              </a:rPr>
              <a:t> (a, b)</a:t>
            </a:r>
            <a:r>
              <a:rPr lang="zh-CN" altLang="en-US" dirty="0">
                <a:latin typeface="+mn-ea"/>
                <a:ea typeface="+mn-ea"/>
              </a:rPr>
              <a:t>中的</a:t>
            </a:r>
            <a:r>
              <a:rPr lang="en-US" altLang="zh-CN" dirty="0">
                <a:latin typeface="+mn-ea"/>
                <a:ea typeface="+mn-ea"/>
              </a:rPr>
              <a:t>x, y, d</a:t>
            </a:r>
            <a:endParaRPr lang="en-US" altLang="zh-CN" dirty="0">
              <a:latin typeface="+mn-ea"/>
              <a:ea typeface="+mn-ea"/>
            </a:endParaRPr>
          </a:p>
          <a:p>
            <a:pPr>
              <a:lnSpc>
                <a:spcPct val="125000"/>
              </a:lnSpc>
            </a:pPr>
            <a:endParaRPr lang="en-US" altLang="zh-CN" baseline="-25000" dirty="0">
              <a:latin typeface="+mn-ea"/>
              <a:ea typeface="+mn-ea"/>
            </a:endParaRPr>
          </a:p>
        </p:txBody>
      </p:sp>
      <p:sp>
        <p:nvSpPr>
          <p:cNvPr id="6" name="矩形 5"/>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标题 2"/>
          <p:cNvSpPr>
            <a:spLocks noGrp="1" noChangeArrowheads="1"/>
          </p:cNvSpPr>
          <p:nvPr>
            <p:ph type="title"/>
          </p:nvPr>
        </p:nvSpPr>
        <p:spPr/>
        <p:txBody>
          <a:bodyPr/>
          <a:lstStyle/>
          <a:p>
            <a:r>
              <a:rPr lang="zh-CN" altLang="en-US" dirty="0">
                <a:latin typeface="微软雅黑" panose="020B0503020204020204" pitchFamily="34" charset="-122"/>
              </a:rPr>
              <a:t>密码学的发展</a:t>
            </a:r>
            <a:endParaRPr lang="zh-CN" altLang="en-US" dirty="0">
              <a:latin typeface="微软雅黑" panose="020B0503020204020204" pitchFamily="34" charset="-122"/>
            </a:endParaRPr>
          </a:p>
        </p:txBody>
      </p:sp>
      <p:sp>
        <p:nvSpPr>
          <p:cNvPr id="20484"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22478B09-759E-47A3-A706-A2B991843B6F}"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3" name="箭头: 燕尾形 2"/>
          <p:cNvSpPr/>
          <p:nvPr/>
        </p:nvSpPr>
        <p:spPr>
          <a:xfrm>
            <a:off x="452438" y="4214813"/>
            <a:ext cx="8218487" cy="44767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椭圆 3"/>
          <p:cNvSpPr/>
          <p:nvPr/>
        </p:nvSpPr>
        <p:spPr>
          <a:xfrm>
            <a:off x="974725" y="436245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defRPr/>
            </a:pPr>
            <a:endParaRPr lang="zh-CN" altLang="en-US" sz="1800">
              <a:solidFill>
                <a:srgbClr val="FFFFFF"/>
              </a:solidFill>
              <a:latin typeface="微软雅黑" panose="020B0503020204020204" pitchFamily="34" charset="-122"/>
              <a:ea typeface="微软雅黑" panose="020B0503020204020204" pitchFamily="34" charset="-122"/>
            </a:endParaRPr>
          </a:p>
        </p:txBody>
      </p:sp>
      <p:sp>
        <p:nvSpPr>
          <p:cNvPr id="7" name="椭圆 6"/>
          <p:cNvSpPr/>
          <p:nvPr/>
        </p:nvSpPr>
        <p:spPr>
          <a:xfrm>
            <a:off x="2193925" y="436245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defRPr/>
            </a:pPr>
            <a:endParaRPr lang="zh-CN" altLang="en-US" sz="1800">
              <a:solidFill>
                <a:srgbClr val="FFFFFF"/>
              </a:solidFill>
              <a:latin typeface="微软雅黑" panose="020B0503020204020204" pitchFamily="34" charset="-122"/>
              <a:ea typeface="微软雅黑" panose="020B0503020204020204" pitchFamily="34" charset="-122"/>
            </a:endParaRPr>
          </a:p>
        </p:txBody>
      </p:sp>
      <p:sp>
        <p:nvSpPr>
          <p:cNvPr id="8" name="椭圆 7"/>
          <p:cNvSpPr/>
          <p:nvPr/>
        </p:nvSpPr>
        <p:spPr>
          <a:xfrm>
            <a:off x="3419475" y="4367213"/>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defRPr/>
            </a:pPr>
            <a:endParaRPr lang="zh-CN" altLang="en-US" sz="1800">
              <a:solidFill>
                <a:srgbClr val="FFFFFF"/>
              </a:solidFill>
              <a:latin typeface="微软雅黑" panose="020B0503020204020204" pitchFamily="34" charset="-122"/>
              <a:ea typeface="微软雅黑" panose="020B0503020204020204" pitchFamily="34" charset="-122"/>
            </a:endParaRPr>
          </a:p>
        </p:txBody>
      </p:sp>
      <p:sp>
        <p:nvSpPr>
          <p:cNvPr id="9" name="椭圆 8"/>
          <p:cNvSpPr/>
          <p:nvPr/>
        </p:nvSpPr>
        <p:spPr>
          <a:xfrm>
            <a:off x="4638675" y="436245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defRPr/>
            </a:pPr>
            <a:endParaRPr lang="zh-CN" altLang="en-US" sz="1800">
              <a:solidFill>
                <a:srgbClr val="FFFFFF"/>
              </a:solidFill>
              <a:latin typeface="微软雅黑" panose="020B0503020204020204" pitchFamily="34" charset="-122"/>
              <a:ea typeface="微软雅黑" panose="020B0503020204020204" pitchFamily="34" charset="-122"/>
            </a:endParaRPr>
          </a:p>
        </p:txBody>
      </p:sp>
      <p:sp>
        <p:nvSpPr>
          <p:cNvPr id="10" name="椭圆 9"/>
          <p:cNvSpPr/>
          <p:nvPr/>
        </p:nvSpPr>
        <p:spPr>
          <a:xfrm>
            <a:off x="5851525" y="436245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defRPr/>
            </a:pPr>
            <a:endParaRPr lang="zh-CN" altLang="en-US" sz="1800">
              <a:solidFill>
                <a:srgbClr val="FFFFFF"/>
              </a:solidFill>
              <a:latin typeface="微软雅黑" panose="020B0503020204020204" pitchFamily="34" charset="-122"/>
              <a:ea typeface="微软雅黑" panose="020B0503020204020204" pitchFamily="34" charset="-122"/>
            </a:endParaRPr>
          </a:p>
        </p:txBody>
      </p:sp>
      <p:sp>
        <p:nvSpPr>
          <p:cNvPr id="11" name="椭圆 10"/>
          <p:cNvSpPr/>
          <p:nvPr/>
        </p:nvSpPr>
        <p:spPr>
          <a:xfrm>
            <a:off x="7077075" y="436245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defRPr/>
            </a:pPr>
            <a:endParaRPr lang="zh-CN" altLang="en-US" sz="1800">
              <a:solidFill>
                <a:srgbClr val="FFFFFF"/>
              </a:solidFill>
              <a:latin typeface="微软雅黑" panose="020B0503020204020204" pitchFamily="34" charset="-122"/>
              <a:ea typeface="微软雅黑" panose="020B0503020204020204" pitchFamily="34" charset="-122"/>
            </a:endParaRPr>
          </a:p>
        </p:txBody>
      </p:sp>
      <p:sp>
        <p:nvSpPr>
          <p:cNvPr id="6" name="左大括号 5"/>
          <p:cNvSpPr/>
          <p:nvPr/>
        </p:nvSpPr>
        <p:spPr>
          <a:xfrm rot="5400000">
            <a:off x="1492250" y="3160713"/>
            <a:ext cx="317500" cy="1200150"/>
          </a:xfrm>
          <a:prstGeom prst="leftBrace">
            <a:avLst/>
          </a:prstGeom>
        </p:spPr>
        <p:style>
          <a:lnRef idx="2">
            <a:schemeClr val="accent4"/>
          </a:lnRef>
          <a:fillRef idx="0">
            <a:schemeClr val="accent4"/>
          </a:fillRef>
          <a:effectRef idx="1">
            <a:schemeClr val="accent4"/>
          </a:effectRef>
          <a:fontRef idx="minor">
            <a:schemeClr val="tx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defRPr/>
            </a:pPr>
            <a:endParaRPr lang="zh-CN" altLang="en-US" sz="1800">
              <a:latin typeface="微软雅黑" panose="020B0503020204020204" pitchFamily="34" charset="-122"/>
              <a:ea typeface="微软雅黑" panose="020B0503020204020204" pitchFamily="34" charset="-122"/>
            </a:endParaRPr>
          </a:p>
        </p:txBody>
      </p:sp>
      <p:sp>
        <p:nvSpPr>
          <p:cNvPr id="20493" name="文本框 11"/>
          <p:cNvSpPr txBox="1">
            <a:spLocks noChangeArrowheads="1"/>
          </p:cNvSpPr>
          <p:nvPr/>
        </p:nvSpPr>
        <p:spPr bwMode="auto">
          <a:xfrm>
            <a:off x="555625" y="3919538"/>
            <a:ext cx="1143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800">
                <a:latin typeface="微软雅黑" panose="020B0503020204020204" pitchFamily="34" charset="-122"/>
              </a:rPr>
              <a:t>远古以来</a:t>
            </a:r>
            <a:endParaRPr lang="zh-CN" altLang="en-US" sz="1800">
              <a:latin typeface="微软雅黑" panose="020B0503020204020204" pitchFamily="34" charset="-122"/>
            </a:endParaRPr>
          </a:p>
        </p:txBody>
      </p:sp>
      <p:sp>
        <p:nvSpPr>
          <p:cNvPr id="20494" name="文本框 14"/>
          <p:cNvSpPr txBox="1">
            <a:spLocks noChangeArrowheads="1"/>
          </p:cNvSpPr>
          <p:nvPr/>
        </p:nvSpPr>
        <p:spPr bwMode="auto">
          <a:xfrm>
            <a:off x="1771650" y="4662488"/>
            <a:ext cx="996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1800">
                <a:latin typeface="微软雅黑" panose="020B0503020204020204" pitchFamily="34" charset="-122"/>
              </a:rPr>
              <a:t>1800</a:t>
            </a:r>
            <a:r>
              <a:rPr lang="zh-CN" altLang="en-US" sz="1800">
                <a:latin typeface="微软雅黑" panose="020B0503020204020204" pitchFamily="34" charset="-122"/>
              </a:rPr>
              <a:t>年</a:t>
            </a:r>
            <a:endParaRPr lang="zh-CN" altLang="en-US" sz="1800">
              <a:latin typeface="微软雅黑" panose="020B0503020204020204" pitchFamily="34" charset="-122"/>
            </a:endParaRPr>
          </a:p>
        </p:txBody>
      </p:sp>
      <p:sp>
        <p:nvSpPr>
          <p:cNvPr id="20495" name="文本框 15"/>
          <p:cNvSpPr txBox="1">
            <a:spLocks noChangeArrowheads="1"/>
          </p:cNvSpPr>
          <p:nvPr/>
        </p:nvSpPr>
        <p:spPr bwMode="auto">
          <a:xfrm>
            <a:off x="2997200" y="3963988"/>
            <a:ext cx="996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1800" dirty="0">
                <a:solidFill>
                  <a:srgbClr val="FF0000"/>
                </a:solidFill>
                <a:latin typeface="微软雅黑" panose="020B0503020204020204" pitchFamily="34" charset="-122"/>
              </a:rPr>
              <a:t>1949</a:t>
            </a:r>
            <a:r>
              <a:rPr lang="zh-CN" altLang="en-US" sz="1800" dirty="0">
                <a:solidFill>
                  <a:srgbClr val="FF0000"/>
                </a:solidFill>
                <a:latin typeface="微软雅黑" panose="020B0503020204020204" pitchFamily="34" charset="-122"/>
              </a:rPr>
              <a:t>年</a:t>
            </a:r>
            <a:endParaRPr lang="zh-CN" altLang="en-US" sz="1800" dirty="0">
              <a:solidFill>
                <a:srgbClr val="FF0000"/>
              </a:solidFill>
              <a:latin typeface="微软雅黑" panose="020B0503020204020204" pitchFamily="34" charset="-122"/>
            </a:endParaRPr>
          </a:p>
        </p:txBody>
      </p:sp>
      <p:sp>
        <p:nvSpPr>
          <p:cNvPr id="20496" name="文本框 16"/>
          <p:cNvSpPr txBox="1">
            <a:spLocks noChangeArrowheads="1"/>
          </p:cNvSpPr>
          <p:nvPr/>
        </p:nvSpPr>
        <p:spPr bwMode="auto">
          <a:xfrm>
            <a:off x="4224338" y="4662488"/>
            <a:ext cx="996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1800" dirty="0">
                <a:solidFill>
                  <a:srgbClr val="FF0000"/>
                </a:solidFill>
                <a:latin typeface="微软雅黑" panose="020B0503020204020204" pitchFamily="34" charset="-122"/>
              </a:rPr>
              <a:t>1976</a:t>
            </a:r>
            <a:r>
              <a:rPr lang="zh-CN" altLang="en-US" sz="1800" dirty="0">
                <a:solidFill>
                  <a:srgbClr val="FF0000"/>
                </a:solidFill>
                <a:latin typeface="微软雅黑" panose="020B0503020204020204" pitchFamily="34" charset="-122"/>
              </a:rPr>
              <a:t>年</a:t>
            </a:r>
            <a:endParaRPr lang="zh-CN" altLang="en-US" sz="1800" dirty="0">
              <a:solidFill>
                <a:srgbClr val="FF0000"/>
              </a:solidFill>
              <a:latin typeface="微软雅黑" panose="020B0503020204020204" pitchFamily="34" charset="-122"/>
            </a:endParaRPr>
          </a:p>
        </p:txBody>
      </p:sp>
      <p:sp>
        <p:nvSpPr>
          <p:cNvPr id="20497" name="文本框 17"/>
          <p:cNvSpPr txBox="1">
            <a:spLocks noChangeArrowheads="1"/>
          </p:cNvSpPr>
          <p:nvPr/>
        </p:nvSpPr>
        <p:spPr bwMode="auto">
          <a:xfrm>
            <a:off x="5429250" y="3919538"/>
            <a:ext cx="996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1800">
                <a:latin typeface="微软雅黑" panose="020B0503020204020204" pitchFamily="34" charset="-122"/>
              </a:rPr>
              <a:t>1994</a:t>
            </a:r>
            <a:r>
              <a:rPr lang="zh-CN" altLang="en-US" sz="1800">
                <a:latin typeface="微软雅黑" panose="020B0503020204020204" pitchFamily="34" charset="-122"/>
              </a:rPr>
              <a:t>年</a:t>
            </a:r>
            <a:endParaRPr lang="zh-CN" altLang="en-US" sz="1800">
              <a:latin typeface="微软雅黑" panose="020B0503020204020204" pitchFamily="34" charset="-122"/>
            </a:endParaRPr>
          </a:p>
        </p:txBody>
      </p:sp>
      <p:sp>
        <p:nvSpPr>
          <p:cNvPr id="20498" name="文本框 18"/>
          <p:cNvSpPr txBox="1">
            <a:spLocks noChangeArrowheads="1"/>
          </p:cNvSpPr>
          <p:nvPr/>
        </p:nvSpPr>
        <p:spPr bwMode="auto">
          <a:xfrm>
            <a:off x="6473825" y="4662488"/>
            <a:ext cx="15097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1800">
                <a:latin typeface="微软雅黑" panose="020B0503020204020204" pitchFamily="34" charset="-122"/>
              </a:rPr>
              <a:t>2000</a:t>
            </a:r>
            <a:r>
              <a:rPr lang="zh-CN" altLang="en-US" sz="1800">
                <a:latin typeface="微软雅黑" panose="020B0503020204020204" pitchFamily="34" charset="-122"/>
              </a:rPr>
              <a:t>年以后</a:t>
            </a:r>
            <a:endParaRPr lang="zh-CN" altLang="en-US" sz="1800">
              <a:latin typeface="微软雅黑" panose="020B0503020204020204" pitchFamily="34" charset="-122"/>
            </a:endParaRPr>
          </a:p>
        </p:txBody>
      </p:sp>
      <p:sp>
        <p:nvSpPr>
          <p:cNvPr id="20" name="左大括号 19"/>
          <p:cNvSpPr/>
          <p:nvPr/>
        </p:nvSpPr>
        <p:spPr>
          <a:xfrm rot="5400000">
            <a:off x="2711450" y="3160713"/>
            <a:ext cx="317500" cy="1200150"/>
          </a:xfrm>
          <a:prstGeom prst="leftBrace">
            <a:avLst/>
          </a:prstGeom>
        </p:spPr>
        <p:style>
          <a:lnRef idx="2">
            <a:schemeClr val="accent4"/>
          </a:lnRef>
          <a:fillRef idx="0">
            <a:schemeClr val="accent4"/>
          </a:fillRef>
          <a:effectRef idx="1">
            <a:schemeClr val="accent4"/>
          </a:effectRef>
          <a:fontRef idx="minor">
            <a:schemeClr val="tx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defRPr/>
            </a:pPr>
            <a:endParaRPr lang="zh-CN" altLang="en-US" sz="1800">
              <a:latin typeface="微软雅黑" panose="020B0503020204020204" pitchFamily="34" charset="-122"/>
              <a:ea typeface="微软雅黑" panose="020B0503020204020204" pitchFamily="34" charset="-122"/>
            </a:endParaRPr>
          </a:p>
        </p:txBody>
      </p:sp>
      <p:sp>
        <p:nvSpPr>
          <p:cNvPr id="21" name="左大括号 20"/>
          <p:cNvSpPr/>
          <p:nvPr/>
        </p:nvSpPr>
        <p:spPr>
          <a:xfrm rot="5400000">
            <a:off x="3930650" y="3160713"/>
            <a:ext cx="317500" cy="1200150"/>
          </a:xfrm>
          <a:prstGeom prst="leftBrace">
            <a:avLst/>
          </a:prstGeom>
        </p:spPr>
        <p:style>
          <a:lnRef idx="2">
            <a:schemeClr val="accent4"/>
          </a:lnRef>
          <a:fillRef idx="0">
            <a:schemeClr val="accent4"/>
          </a:fillRef>
          <a:effectRef idx="1">
            <a:schemeClr val="accent4"/>
          </a:effectRef>
          <a:fontRef idx="minor">
            <a:schemeClr val="tx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defRPr/>
            </a:pPr>
            <a:endParaRPr lang="zh-CN" altLang="en-US" sz="1800">
              <a:latin typeface="微软雅黑" panose="020B0503020204020204" pitchFamily="34" charset="-122"/>
              <a:ea typeface="微软雅黑" panose="020B0503020204020204" pitchFamily="34" charset="-122"/>
            </a:endParaRPr>
          </a:p>
        </p:txBody>
      </p:sp>
      <p:sp>
        <p:nvSpPr>
          <p:cNvPr id="22" name="左大括号 21"/>
          <p:cNvSpPr/>
          <p:nvPr/>
        </p:nvSpPr>
        <p:spPr>
          <a:xfrm rot="5400000">
            <a:off x="5149850" y="3160713"/>
            <a:ext cx="317500" cy="1200150"/>
          </a:xfrm>
          <a:prstGeom prst="leftBrace">
            <a:avLst/>
          </a:prstGeom>
        </p:spPr>
        <p:style>
          <a:lnRef idx="2">
            <a:schemeClr val="accent4"/>
          </a:lnRef>
          <a:fillRef idx="0">
            <a:schemeClr val="accent4"/>
          </a:fillRef>
          <a:effectRef idx="1">
            <a:schemeClr val="accent4"/>
          </a:effectRef>
          <a:fontRef idx="minor">
            <a:schemeClr val="tx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defRPr/>
            </a:pPr>
            <a:endParaRPr lang="zh-CN" altLang="en-US" sz="1800">
              <a:latin typeface="微软雅黑" panose="020B0503020204020204" pitchFamily="34" charset="-122"/>
              <a:ea typeface="微软雅黑" panose="020B0503020204020204" pitchFamily="34" charset="-122"/>
            </a:endParaRPr>
          </a:p>
        </p:txBody>
      </p:sp>
      <p:sp>
        <p:nvSpPr>
          <p:cNvPr id="23" name="左大括号 22"/>
          <p:cNvSpPr/>
          <p:nvPr/>
        </p:nvSpPr>
        <p:spPr>
          <a:xfrm rot="5400000">
            <a:off x="6971507" y="2569369"/>
            <a:ext cx="322262" cy="2387600"/>
          </a:xfrm>
          <a:prstGeom prst="leftBrace">
            <a:avLst/>
          </a:prstGeom>
        </p:spPr>
        <p:style>
          <a:lnRef idx="2">
            <a:schemeClr val="accent4"/>
          </a:lnRef>
          <a:fillRef idx="0">
            <a:schemeClr val="accent4"/>
          </a:fillRef>
          <a:effectRef idx="1">
            <a:schemeClr val="accent4"/>
          </a:effectRef>
          <a:fontRef idx="minor">
            <a:schemeClr val="tx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defRPr/>
            </a:pPr>
            <a:endParaRPr lang="zh-CN" altLang="en-US" sz="1800">
              <a:latin typeface="微软雅黑" panose="020B0503020204020204" pitchFamily="34" charset="-122"/>
              <a:ea typeface="微软雅黑" panose="020B0503020204020204" pitchFamily="34" charset="-122"/>
            </a:endParaRPr>
          </a:p>
        </p:txBody>
      </p:sp>
      <p:sp>
        <p:nvSpPr>
          <p:cNvPr id="20503" name="文本框 23"/>
          <p:cNvSpPr txBox="1">
            <a:spLocks noChangeArrowheads="1"/>
          </p:cNvSpPr>
          <p:nvPr/>
        </p:nvSpPr>
        <p:spPr bwMode="auto">
          <a:xfrm>
            <a:off x="1127125" y="3195638"/>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800">
                <a:latin typeface="微软雅黑" panose="020B0503020204020204" pitchFamily="34" charset="-122"/>
              </a:rPr>
              <a:t>古代密码</a:t>
            </a:r>
            <a:endParaRPr lang="zh-CN" altLang="en-US" sz="1800">
              <a:latin typeface="微软雅黑" panose="020B0503020204020204" pitchFamily="34" charset="-122"/>
            </a:endParaRPr>
          </a:p>
        </p:txBody>
      </p:sp>
      <p:sp>
        <p:nvSpPr>
          <p:cNvPr id="20504" name="文本框 24"/>
          <p:cNvSpPr txBox="1">
            <a:spLocks noChangeArrowheads="1"/>
          </p:cNvSpPr>
          <p:nvPr/>
        </p:nvSpPr>
        <p:spPr bwMode="auto">
          <a:xfrm>
            <a:off x="2327275" y="3209925"/>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800">
                <a:latin typeface="微软雅黑" panose="020B0503020204020204" pitchFamily="34" charset="-122"/>
              </a:rPr>
              <a:t>近代密码</a:t>
            </a:r>
            <a:endParaRPr lang="zh-CN" altLang="en-US" sz="1800">
              <a:latin typeface="微软雅黑" panose="020B0503020204020204" pitchFamily="34" charset="-122"/>
            </a:endParaRPr>
          </a:p>
        </p:txBody>
      </p:sp>
      <p:sp>
        <p:nvSpPr>
          <p:cNvPr id="20505" name="文本框 25"/>
          <p:cNvSpPr txBox="1">
            <a:spLocks noChangeArrowheads="1"/>
          </p:cNvSpPr>
          <p:nvPr/>
        </p:nvSpPr>
        <p:spPr bwMode="auto">
          <a:xfrm>
            <a:off x="3495675" y="3208338"/>
            <a:ext cx="1271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800">
                <a:latin typeface="微软雅黑" panose="020B0503020204020204" pitchFamily="34" charset="-122"/>
              </a:rPr>
              <a:t>现代密码</a:t>
            </a:r>
            <a:r>
              <a:rPr lang="en-US" altLang="zh-CN" sz="1800">
                <a:latin typeface="微软雅黑" panose="020B0503020204020204" pitchFamily="34" charset="-122"/>
              </a:rPr>
              <a:t>I</a:t>
            </a:r>
            <a:endParaRPr lang="zh-CN" altLang="en-US" sz="1800">
              <a:latin typeface="微软雅黑" panose="020B0503020204020204" pitchFamily="34" charset="-122"/>
            </a:endParaRPr>
          </a:p>
        </p:txBody>
      </p:sp>
      <p:sp>
        <p:nvSpPr>
          <p:cNvPr id="20506" name="文本框 26"/>
          <p:cNvSpPr txBox="1">
            <a:spLocks noChangeArrowheads="1"/>
          </p:cNvSpPr>
          <p:nvPr/>
        </p:nvSpPr>
        <p:spPr bwMode="auto">
          <a:xfrm>
            <a:off x="4711700" y="3195638"/>
            <a:ext cx="1254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800">
                <a:latin typeface="微软雅黑" panose="020B0503020204020204" pitchFamily="34" charset="-122"/>
              </a:rPr>
              <a:t>现代密码</a:t>
            </a:r>
            <a:r>
              <a:rPr lang="en-US" altLang="zh-CN" sz="1800">
                <a:latin typeface="微软雅黑" panose="020B0503020204020204" pitchFamily="34" charset="-122"/>
              </a:rPr>
              <a:t>II</a:t>
            </a:r>
            <a:endParaRPr lang="zh-CN" altLang="en-US" sz="1800">
              <a:latin typeface="微软雅黑" panose="020B0503020204020204" pitchFamily="34" charset="-122"/>
            </a:endParaRPr>
          </a:p>
        </p:txBody>
      </p:sp>
      <p:sp>
        <p:nvSpPr>
          <p:cNvPr id="20507" name="文本框 27"/>
          <p:cNvSpPr txBox="1">
            <a:spLocks noChangeArrowheads="1"/>
          </p:cNvSpPr>
          <p:nvPr/>
        </p:nvSpPr>
        <p:spPr bwMode="auto">
          <a:xfrm>
            <a:off x="6442075" y="3195638"/>
            <a:ext cx="13795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800">
                <a:latin typeface="微软雅黑" panose="020B0503020204020204" pitchFamily="34" charset="-122"/>
              </a:rPr>
              <a:t>现代密码</a:t>
            </a:r>
            <a:r>
              <a:rPr lang="en-US" altLang="zh-CN" sz="1800">
                <a:latin typeface="微软雅黑" panose="020B0503020204020204" pitchFamily="34" charset="-122"/>
              </a:rPr>
              <a:t>III</a:t>
            </a:r>
            <a:endParaRPr lang="zh-CN" altLang="en-US" sz="1800">
              <a:latin typeface="微软雅黑" panose="020B0503020204020204" pitchFamily="34" charset="-122"/>
            </a:endParaRPr>
          </a:p>
        </p:txBody>
      </p:sp>
      <p:sp>
        <p:nvSpPr>
          <p:cNvPr id="29" name="左大括号 28"/>
          <p:cNvSpPr/>
          <p:nvPr/>
        </p:nvSpPr>
        <p:spPr>
          <a:xfrm rot="5400000">
            <a:off x="2097882" y="1780381"/>
            <a:ext cx="342900" cy="2439987"/>
          </a:xfrm>
          <a:prstGeom prst="leftBrace">
            <a:avLst/>
          </a:prstGeom>
        </p:spPr>
        <p:style>
          <a:lnRef idx="2">
            <a:schemeClr val="accent4"/>
          </a:lnRef>
          <a:fillRef idx="0">
            <a:schemeClr val="accent4"/>
          </a:fillRef>
          <a:effectRef idx="1">
            <a:schemeClr val="accent4"/>
          </a:effectRef>
          <a:fontRef idx="minor">
            <a:schemeClr val="tx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defRPr/>
            </a:pPr>
            <a:endParaRPr lang="zh-CN" altLang="en-US" sz="1800">
              <a:latin typeface="微软雅黑" panose="020B0503020204020204" pitchFamily="34" charset="-122"/>
              <a:ea typeface="微软雅黑" panose="020B0503020204020204" pitchFamily="34" charset="-122"/>
            </a:endParaRPr>
          </a:p>
        </p:txBody>
      </p:sp>
      <p:sp>
        <p:nvSpPr>
          <p:cNvPr id="30" name="左大括号 29"/>
          <p:cNvSpPr/>
          <p:nvPr/>
        </p:nvSpPr>
        <p:spPr>
          <a:xfrm rot="5400000">
            <a:off x="5726113" y="596900"/>
            <a:ext cx="377825" cy="4822825"/>
          </a:xfrm>
          <a:prstGeom prst="leftBrace">
            <a:avLst/>
          </a:prstGeom>
        </p:spPr>
        <p:style>
          <a:lnRef idx="2">
            <a:schemeClr val="accent4"/>
          </a:lnRef>
          <a:fillRef idx="0">
            <a:schemeClr val="accent4"/>
          </a:fillRef>
          <a:effectRef idx="1">
            <a:schemeClr val="accent4"/>
          </a:effectRef>
          <a:fontRef idx="minor">
            <a:schemeClr val="tx1"/>
          </a:fontRef>
        </p:style>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defRPr/>
            </a:pPr>
            <a:endParaRPr lang="zh-CN" altLang="en-US" sz="1800">
              <a:latin typeface="微软雅黑" panose="020B0503020204020204" pitchFamily="34" charset="-122"/>
              <a:ea typeface="微软雅黑" panose="020B0503020204020204" pitchFamily="34" charset="-122"/>
            </a:endParaRPr>
          </a:p>
        </p:txBody>
      </p:sp>
      <p:sp>
        <p:nvSpPr>
          <p:cNvPr id="20510" name="文本框 31"/>
          <p:cNvSpPr txBox="1">
            <a:spLocks noChangeArrowheads="1"/>
          </p:cNvSpPr>
          <p:nvPr/>
        </p:nvSpPr>
        <p:spPr bwMode="auto">
          <a:xfrm>
            <a:off x="1679575" y="2455863"/>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800">
                <a:latin typeface="微软雅黑" panose="020B0503020204020204" pitchFamily="34" charset="-122"/>
              </a:rPr>
              <a:t>古典密码</a:t>
            </a:r>
            <a:endParaRPr lang="zh-CN" altLang="en-US" sz="1800">
              <a:latin typeface="微软雅黑" panose="020B0503020204020204" pitchFamily="34" charset="-122"/>
            </a:endParaRPr>
          </a:p>
        </p:txBody>
      </p:sp>
      <p:sp>
        <p:nvSpPr>
          <p:cNvPr id="20511" name="文本框 32"/>
          <p:cNvSpPr txBox="1">
            <a:spLocks noChangeArrowheads="1"/>
          </p:cNvSpPr>
          <p:nvPr/>
        </p:nvSpPr>
        <p:spPr bwMode="auto">
          <a:xfrm>
            <a:off x="5337175" y="2446338"/>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800">
                <a:latin typeface="微软雅黑" panose="020B0503020204020204" pitchFamily="34" charset="-122"/>
              </a:rPr>
              <a:t>现代密码</a:t>
            </a:r>
            <a:endParaRPr lang="zh-CN" altLang="en-US" sz="1800">
              <a:latin typeface="微软雅黑" panose="020B0503020204020204" pitchFamily="34" charset="-122"/>
            </a:endParaRPr>
          </a:p>
        </p:txBody>
      </p:sp>
      <p:grpSp>
        <p:nvGrpSpPr>
          <p:cNvPr id="13" name="组合 12"/>
          <p:cNvGrpSpPr/>
          <p:nvPr/>
        </p:nvGrpSpPr>
        <p:grpSpPr>
          <a:xfrm>
            <a:off x="295322" y="1658144"/>
            <a:ext cx="8553356" cy="3981450"/>
            <a:chOff x="228656" y="2112963"/>
            <a:chExt cx="8553356" cy="3981450"/>
          </a:xfrm>
        </p:grpSpPr>
        <p:pic>
          <p:nvPicPr>
            <p:cNvPr id="2" name="图片 1"/>
            <p:cNvPicPr>
              <a:picLocks noChangeAspect="1"/>
            </p:cNvPicPr>
            <p:nvPr/>
          </p:nvPicPr>
          <p:blipFill>
            <a:blip r:embed="rId1"/>
            <a:stretch>
              <a:fillRect/>
            </a:stretch>
          </p:blipFill>
          <p:spPr>
            <a:xfrm>
              <a:off x="228656" y="2112963"/>
              <a:ext cx="8431306" cy="3981450"/>
            </a:xfrm>
            <a:prstGeom prst="rect">
              <a:avLst/>
            </a:prstGeom>
          </p:spPr>
        </p:pic>
        <p:pic>
          <p:nvPicPr>
            <p:cNvPr id="12" name="图片 11"/>
            <p:cNvPicPr>
              <a:picLocks noChangeAspect="1"/>
            </p:cNvPicPr>
            <p:nvPr/>
          </p:nvPicPr>
          <p:blipFill>
            <a:blip r:embed="rId2"/>
            <a:stretch>
              <a:fillRect/>
            </a:stretch>
          </p:blipFill>
          <p:spPr>
            <a:xfrm>
              <a:off x="6858000" y="5600670"/>
              <a:ext cx="1924012" cy="342930"/>
            </a:xfrm>
            <a:prstGeom prst="rect">
              <a:avLst/>
            </a:prstGeom>
          </p:spPr>
        </p:pic>
      </p:grpSp>
      <p:sp>
        <p:nvSpPr>
          <p:cNvPr id="34" name="矩形 33"/>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5"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1338828"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知识点回顾</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TextBox 8"/>
          <p:cNvSpPr txBox="1">
            <a:spLocks noChangeArrowheads="1"/>
          </p:cNvSpPr>
          <p:nvPr/>
        </p:nvSpPr>
        <p:spPr bwMode="auto">
          <a:xfrm>
            <a:off x="179512" y="903224"/>
            <a:ext cx="8712968" cy="375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操作系统级虚拟化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：是一种虚拟技术，能够实现多个相互隔离的实例共享一个操作系统内核。</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a:lnSpc>
                <a:spcPct val="120000"/>
              </a:lnSpc>
              <a:spcBef>
                <a:spcPct val="20000"/>
              </a:spcBef>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操作系统虚拟化技术：</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GB"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GB" altLang="zh-CN" sz="2000" b="0" dirty="0" err="1">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OpenVZ</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GB"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FreeBSD Jail</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GB"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Solaris Container</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GB"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AIX Workload Partition(WPAR)</a:t>
            </a:r>
            <a:endParaRPr lang="en-GB"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a:lnSpc>
                <a:spcPct val="120000"/>
              </a:lnSpc>
              <a:spcBef>
                <a:spcPct val="20000"/>
              </a:spcBef>
              <a:buFont typeface="Wingdings" panose="05000000000000000000" pitchFamily="2" charset="2"/>
              <a:buChar char="n"/>
            </a:pPr>
            <a:r>
              <a:rPr lang="en-GB"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1</a:t>
            </a:r>
            <a:r>
              <a:rPr lang="zh-CN" altLang="en-GB"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GB"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Namespace</a:t>
            </a:r>
            <a:r>
              <a:rPr lang="zh-CN" altLang="en-GB"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GB"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2</a:t>
            </a:r>
            <a:r>
              <a:rPr lang="zh-CN" altLang="en-GB"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GB" altLang="zh-CN" sz="2000" b="0" dirty="0" err="1">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Cgroups</a:t>
            </a:r>
            <a:endParaRPr lang="en-GB"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a:lnSpc>
                <a:spcPct val="120000"/>
              </a:lnSpc>
              <a:spcBef>
                <a:spcPct val="20000"/>
              </a:spcBef>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Docker</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三个核心概念：</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）镜像；</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2</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）容器；</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3</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）仓库</a:t>
            </a:r>
            <a:endParaRPr lang="en-US" altLang="zh-CN" sz="2000" b="0" dirty="0"/>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数据卷</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容器优点：</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）轻量级、易扩展；资源利用率高；简化配置、提升效率</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容器缺点：</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）安全性差；</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）隔离型差</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4"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22478B09-759E-47A3-A706-A2B991843B6F}"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16" name="标题 4"/>
          <p:cNvSpPr>
            <a:spLocks noGrp="1" noChangeArrowheads="1"/>
          </p:cNvSpPr>
          <p:nvPr>
            <p:ph type="title"/>
          </p:nvPr>
        </p:nvSpPr>
        <p:spPr>
          <a:xfrm>
            <a:off x="457200" y="457200"/>
            <a:ext cx="8229600" cy="914400"/>
          </a:xfrm>
        </p:spPr>
        <p:txBody>
          <a:bodyPr/>
          <a:lstStyle/>
          <a:p>
            <a:r>
              <a:rPr lang="zh-CN" altLang="en-US" b="1" dirty="0">
                <a:latin typeface="微软雅黑" panose="020B0503020204020204" pitchFamily="34" charset="-122"/>
              </a:rPr>
              <a:t>古典密码阶段 </a:t>
            </a:r>
            <a:r>
              <a:rPr lang="en-US" altLang="zh-CN" b="1" dirty="0">
                <a:latin typeface="微软雅黑" panose="020B0503020204020204" pitchFamily="34" charset="-122"/>
              </a:rPr>
              <a:t>— </a:t>
            </a:r>
            <a:r>
              <a:rPr lang="en-US" altLang="zh-CN" sz="2400" dirty="0">
                <a:latin typeface="微软雅黑" panose="020B0503020204020204" pitchFamily="34" charset="-122"/>
              </a:rPr>
              <a:t>1949</a:t>
            </a:r>
            <a:r>
              <a:rPr lang="zh-CN" altLang="en-US" sz="2400" dirty="0">
                <a:latin typeface="微软雅黑" panose="020B0503020204020204" pitchFamily="34" charset="-122"/>
              </a:rPr>
              <a:t>年之前</a:t>
            </a:r>
            <a:endParaRPr lang="zh-CN" altLang="en-US" dirty="0">
              <a:latin typeface="微软雅黑" panose="020B0503020204020204" pitchFamily="34" charset="-122"/>
            </a:endParaRPr>
          </a:p>
        </p:txBody>
      </p:sp>
      <p:sp>
        <p:nvSpPr>
          <p:cNvPr id="4" name="矩形 3"/>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nSpc>
                <a:spcPct val="90000"/>
              </a:lnSpc>
            </a:pPr>
            <a:r>
              <a:rPr lang="zh-CN" altLang="en-US" dirty="0">
                <a:latin typeface="微软雅黑" panose="020B0503020204020204" pitchFamily="34" charset="-122"/>
              </a:rPr>
              <a:t>古代密码艺术</a:t>
            </a:r>
            <a:endParaRPr lang="en-US" altLang="zh-CN" dirty="0">
              <a:latin typeface="微软雅黑" panose="020B0503020204020204" pitchFamily="34" charset="-122"/>
            </a:endParaRPr>
          </a:p>
        </p:txBody>
      </p:sp>
      <p:sp>
        <p:nvSpPr>
          <p:cNvPr id="19460"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19B3CB70-BF8D-477F-A8F4-032EB6E4DA0F}"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19461" name="文本框 3"/>
          <p:cNvSpPr txBox="1">
            <a:spLocks noChangeArrowheads="1"/>
          </p:cNvSpPr>
          <p:nvPr/>
        </p:nvSpPr>
        <p:spPr bwMode="auto">
          <a:xfrm>
            <a:off x="685800" y="1797050"/>
            <a:ext cx="7010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lgn="l"/>
            <a:r>
              <a:rPr lang="zh-CN" altLang="en-US" b="1" i="0" dirty="0">
                <a:solidFill>
                  <a:srgbClr val="4F4F4F"/>
                </a:solidFill>
                <a:effectLst/>
                <a:latin typeface="PingFang SC" panose="020B0400000000000000" charset="-122"/>
              </a:rPr>
              <a:t>棋盘密码</a:t>
            </a:r>
            <a:endParaRPr lang="zh-CN" altLang="en-US" b="1" i="0" dirty="0">
              <a:solidFill>
                <a:srgbClr val="4F4F4F"/>
              </a:solidFill>
              <a:effectLst/>
              <a:latin typeface="PingFang SC" panose="020B0400000000000000"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2930741"/>
            <a:ext cx="4457700"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2514600" y="5360987"/>
            <a:ext cx="1295400" cy="369332"/>
          </a:xfrm>
          <a:prstGeom prst="rect">
            <a:avLst/>
          </a:prstGeom>
          <a:noFill/>
        </p:spPr>
        <p:txBody>
          <a:bodyPr wrap="square">
            <a:spAutoFit/>
          </a:bodyPr>
          <a:lstStyle/>
          <a:p>
            <a:r>
              <a:rPr lang="zh-CN" altLang="en-US" dirty="0"/>
              <a:t>棋盘密码</a:t>
            </a:r>
            <a:endParaRPr lang="zh-CN" altLang="en-US" dirty="0"/>
          </a:p>
        </p:txBody>
      </p:sp>
      <p:sp>
        <p:nvSpPr>
          <p:cNvPr id="7" name="文本框 6"/>
          <p:cNvSpPr txBox="1"/>
          <p:nvPr/>
        </p:nvSpPr>
        <p:spPr>
          <a:xfrm>
            <a:off x="6324600" y="3162374"/>
            <a:ext cx="1905000" cy="369332"/>
          </a:xfrm>
          <a:prstGeom prst="rect">
            <a:avLst/>
          </a:prstGeom>
          <a:noFill/>
        </p:spPr>
        <p:txBody>
          <a:bodyPr wrap="square">
            <a:spAutoFit/>
          </a:bodyPr>
          <a:lstStyle/>
          <a:p>
            <a:r>
              <a:rPr lang="en-US" altLang="zh-CN" dirty="0"/>
              <a:t>23 15 31 31 34</a:t>
            </a:r>
            <a:endParaRPr lang="zh-CN" altLang="en-US" dirty="0"/>
          </a:p>
        </p:txBody>
      </p:sp>
      <p:sp>
        <p:nvSpPr>
          <p:cNvPr id="8" name="箭头: 下 7"/>
          <p:cNvSpPr/>
          <p:nvPr/>
        </p:nvSpPr>
        <p:spPr>
          <a:xfrm>
            <a:off x="7086600" y="3779007"/>
            <a:ext cx="228600" cy="892173"/>
          </a:xfrm>
          <a:prstGeom prst="downArrow">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文本框 9"/>
          <p:cNvSpPr txBox="1"/>
          <p:nvPr/>
        </p:nvSpPr>
        <p:spPr>
          <a:xfrm>
            <a:off x="6781800" y="4879675"/>
            <a:ext cx="1219200" cy="369332"/>
          </a:xfrm>
          <a:prstGeom prst="rect">
            <a:avLst/>
          </a:prstGeom>
          <a:noFill/>
        </p:spPr>
        <p:txBody>
          <a:bodyPr wrap="square">
            <a:spAutoFit/>
          </a:bodyPr>
          <a:lstStyle/>
          <a:p>
            <a:r>
              <a:rPr lang="en-US" altLang="zh-CN" dirty="0"/>
              <a:t>HELLO</a:t>
            </a:r>
            <a:endParaRPr lang="zh-CN" altLang="en-US" dirty="0"/>
          </a:p>
        </p:txBody>
      </p:sp>
      <p:sp>
        <p:nvSpPr>
          <p:cNvPr id="11" name="矩形 10"/>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nSpc>
                <a:spcPct val="90000"/>
              </a:lnSpc>
            </a:pPr>
            <a:r>
              <a:rPr lang="zh-CN" altLang="en-US" dirty="0">
                <a:latin typeface="微软雅黑" panose="020B0503020204020204" pitchFamily="34" charset="-122"/>
              </a:rPr>
              <a:t>古代密码艺术</a:t>
            </a:r>
            <a:endParaRPr lang="en-US" altLang="zh-CN" dirty="0">
              <a:latin typeface="微软雅黑" panose="020B0503020204020204" pitchFamily="34" charset="-122"/>
            </a:endParaRPr>
          </a:p>
        </p:txBody>
      </p:sp>
      <p:sp>
        <p:nvSpPr>
          <p:cNvPr id="19460"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19B3CB70-BF8D-477F-A8F4-032EB6E4DA0F}"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19461" name="文本框 3"/>
          <p:cNvSpPr txBox="1">
            <a:spLocks noChangeArrowheads="1"/>
          </p:cNvSpPr>
          <p:nvPr/>
        </p:nvSpPr>
        <p:spPr bwMode="auto">
          <a:xfrm>
            <a:off x="685800" y="1797050"/>
            <a:ext cx="7010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r>
              <a:rPr lang="zh-CN" altLang="en-US" b="1" dirty="0">
                <a:solidFill>
                  <a:srgbClr val="4F4F4F"/>
                </a:solidFill>
                <a:latin typeface="PingFang SC" panose="020B0400000000000000" charset="-122"/>
              </a:rPr>
              <a:t>摩斯密码</a:t>
            </a:r>
            <a:endParaRPr lang="zh-CN" altLang="en-US" b="1" i="0" dirty="0">
              <a:solidFill>
                <a:srgbClr val="4F4F4F"/>
              </a:solidFill>
              <a:effectLst/>
              <a:latin typeface="PingFang SC" panose="020B0400000000000000" charset="-122"/>
            </a:endParaRPr>
          </a:p>
        </p:txBody>
      </p:sp>
      <p:pic>
        <p:nvPicPr>
          <p:cNvPr id="2050" name="Picture 2" descr="摩斯電碼- 維基百科，自由的百科全書"/>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86200" y="1473518"/>
            <a:ext cx="4176713" cy="538448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文本占位符 2"/>
          <p:cNvSpPr>
            <a:spLocks noGrp="1" noChangeArrowheads="1"/>
          </p:cNvSpPr>
          <p:nvPr>
            <p:ph type="body" sz="half" idx="1"/>
          </p:nvPr>
        </p:nvSpPr>
        <p:spPr/>
        <p:txBody>
          <a:bodyPr/>
          <a:lstStyle/>
          <a:p>
            <a:r>
              <a:rPr kumimoji="1" lang="zh-CN" altLang="en-US" sz="2000" b="1" dirty="0"/>
              <a:t>代替（</a:t>
            </a:r>
            <a:r>
              <a:rPr kumimoji="1" lang="en-US" altLang="zh-CN" sz="2000" b="1" dirty="0"/>
              <a:t>Substitution</a:t>
            </a:r>
            <a:r>
              <a:rPr kumimoji="1" lang="zh-CN" altLang="en-US" sz="2000" b="1" dirty="0"/>
              <a:t>）：明文中的字符被替换成密文中另一个字符</a:t>
            </a:r>
            <a:endParaRPr kumimoji="1" lang="en-US" altLang="zh-CN" sz="2000" b="1" dirty="0"/>
          </a:p>
          <a:p>
            <a:endParaRPr kumimoji="1" lang="zh-CN" altLang="en-US" dirty="0"/>
          </a:p>
        </p:txBody>
      </p:sp>
      <p:sp>
        <p:nvSpPr>
          <p:cNvPr id="24580" name="内容占位符 3"/>
          <p:cNvSpPr>
            <a:spLocks noGrp="1" noChangeArrowheads="1"/>
          </p:cNvSpPr>
          <p:nvPr>
            <p:ph sz="half" idx="2"/>
          </p:nvPr>
        </p:nvSpPr>
        <p:spPr/>
        <p:txBody>
          <a:bodyPr/>
          <a:lstStyle/>
          <a:p>
            <a:r>
              <a:rPr kumimoji="1" lang="zh-CN" altLang="en-US" sz="2000" b="1" dirty="0"/>
              <a:t>置换（</a:t>
            </a:r>
            <a:r>
              <a:rPr kumimoji="1" lang="en-US" altLang="zh-CN" sz="2000" b="1" dirty="0"/>
              <a:t>Permutation</a:t>
            </a:r>
            <a:r>
              <a:rPr kumimoji="1" lang="zh-CN" altLang="en-US" sz="2000" b="1" dirty="0"/>
              <a:t>）：明文字母不变，但顺序被打乱</a:t>
            </a:r>
            <a:endParaRPr kumimoji="1" lang="zh-CN" altLang="en-US" sz="2000" b="1" dirty="0"/>
          </a:p>
        </p:txBody>
      </p:sp>
      <p:sp>
        <p:nvSpPr>
          <p:cNvPr id="24581" name="灯片编号占位符 4"/>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913B95B3-AB65-4781-A2A2-10E2E8AD29A6}"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pic>
        <p:nvPicPr>
          <p:cNvPr id="24582" name="图片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87438" y="2868613"/>
            <a:ext cx="3030537"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文本框 4"/>
          <p:cNvSpPr txBox="1">
            <a:spLocks noChangeArrowheads="1"/>
          </p:cNvSpPr>
          <p:nvPr/>
        </p:nvSpPr>
        <p:spPr bwMode="auto">
          <a:xfrm>
            <a:off x="1752600" y="5626100"/>
            <a:ext cx="2057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600" dirty="0">
                <a:latin typeface="微软雅黑" panose="020B0503020204020204" pitchFamily="34" charset="-122"/>
              </a:rPr>
              <a:t>古埃及象形文字</a:t>
            </a:r>
            <a:endParaRPr lang="zh-CN" altLang="en-US" sz="1600" dirty="0">
              <a:latin typeface="微软雅黑" panose="020B0503020204020204" pitchFamily="34" charset="-122"/>
            </a:endParaRPr>
          </a:p>
        </p:txBody>
      </p:sp>
      <p:pic>
        <p:nvPicPr>
          <p:cNvPr id="24584"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068638"/>
            <a:ext cx="4221163" cy="190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文本框 11"/>
          <p:cNvSpPr txBox="1">
            <a:spLocks noChangeArrowheads="1"/>
          </p:cNvSpPr>
          <p:nvPr/>
        </p:nvSpPr>
        <p:spPr bwMode="auto">
          <a:xfrm>
            <a:off x="5465763" y="5033963"/>
            <a:ext cx="2590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600" dirty="0">
                <a:latin typeface="微软雅黑" panose="020B0503020204020204" pitchFamily="34" charset="-122"/>
              </a:rPr>
              <a:t>古斯巴达人使用的天书</a:t>
            </a:r>
            <a:endParaRPr lang="zh-CN" altLang="en-US" sz="1600" dirty="0">
              <a:latin typeface="微软雅黑" panose="020B0503020204020204" pitchFamily="34" charset="-122"/>
            </a:endParaRPr>
          </a:p>
        </p:txBody>
      </p:sp>
      <p:sp>
        <p:nvSpPr>
          <p:cNvPr id="24586" name="矩形 1"/>
          <p:cNvSpPr>
            <a:spLocks noChangeArrowheads="1"/>
          </p:cNvSpPr>
          <p:nvPr/>
        </p:nvSpPr>
        <p:spPr bwMode="auto">
          <a:xfrm>
            <a:off x="6019800" y="847725"/>
            <a:ext cx="2492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1800">
                <a:solidFill>
                  <a:srgbClr val="545454"/>
                </a:solidFill>
                <a:ea typeface="宋体" panose="02010600030101010101" pitchFamily="2" charset="-122"/>
              </a:rPr>
              <a:t> </a:t>
            </a:r>
            <a:endParaRPr lang="zh-CN" altLang="en-US" sz="1800">
              <a:ea typeface="宋体" panose="02010600030101010101" pitchFamily="2" charset="-122"/>
            </a:endParaRPr>
          </a:p>
        </p:txBody>
      </p:sp>
      <p:sp>
        <p:nvSpPr>
          <p:cNvPr id="3" name="矩形 2"/>
          <p:cNvSpPr>
            <a:spLocks noChangeArrowheads="1"/>
          </p:cNvSpPr>
          <p:nvPr/>
        </p:nvSpPr>
        <p:spPr bwMode="auto">
          <a:xfrm>
            <a:off x="4748213" y="5510213"/>
            <a:ext cx="4343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400" dirty="0">
                <a:solidFill>
                  <a:srgbClr val="333333"/>
                </a:solidFill>
                <a:latin typeface="微软雅黑" panose="020B0503020204020204" pitchFamily="34" charset="-122"/>
              </a:rPr>
              <a:t>把长带子状的羊皮纸缠绕在圆木棍上，然后在上面写字；解下羊皮纸后，上面只有杂乱无章的字符，只有再次以同样的方式缠绕到同样粗细的棍子上</a:t>
            </a:r>
            <a:endParaRPr lang="zh-CN" altLang="en-US" sz="1400" dirty="0">
              <a:latin typeface="微软雅黑" panose="020B0503020204020204" pitchFamily="34" charset="-122"/>
            </a:endParaRPr>
          </a:p>
        </p:txBody>
      </p:sp>
      <p:sp>
        <p:nvSpPr>
          <p:cNvPr id="7" name="标题 4"/>
          <p:cNvSpPr>
            <a:spLocks noGrp="1" noChangeArrowheads="1"/>
          </p:cNvSpPr>
          <p:nvPr>
            <p:ph type="title"/>
          </p:nvPr>
        </p:nvSpPr>
        <p:spPr>
          <a:xfrm>
            <a:off x="457200" y="457200"/>
            <a:ext cx="8229600" cy="914400"/>
          </a:xfrm>
        </p:spPr>
        <p:txBody>
          <a:bodyPr/>
          <a:lstStyle/>
          <a:p>
            <a:r>
              <a:rPr lang="zh-CN" altLang="en-US" b="1" dirty="0">
                <a:latin typeface="微软雅黑" panose="020B0503020204020204" pitchFamily="34" charset="-122"/>
              </a:rPr>
              <a:t>代替和置换</a:t>
            </a:r>
            <a:endParaRPr lang="zh-CN" altLang="en-US" dirty="0">
              <a:latin typeface="微软雅黑" panose="020B0503020204020204" pitchFamily="34" charset="-122"/>
            </a:endParaRPr>
          </a:p>
        </p:txBody>
      </p:sp>
      <p:sp>
        <p:nvSpPr>
          <p:cNvPr id="12" name="矩形 11"/>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4"/>
          <p:cNvSpPr>
            <a:spLocks noGrp="1" noChangeArrowheads="1"/>
          </p:cNvSpPr>
          <p:nvPr>
            <p:ph type="title"/>
          </p:nvPr>
        </p:nvSpPr>
        <p:spPr/>
        <p:txBody>
          <a:bodyPr/>
          <a:lstStyle/>
          <a:p>
            <a:r>
              <a:rPr lang="zh-CN" altLang="en-US" b="1" dirty="0">
                <a:latin typeface="微软雅黑" panose="020B0503020204020204" pitchFamily="34" charset="-122"/>
              </a:rPr>
              <a:t>古典密码阶段</a:t>
            </a:r>
            <a:endParaRPr lang="zh-CN" altLang="en-US" b="1" dirty="0">
              <a:latin typeface="微软雅黑" panose="020B0503020204020204" pitchFamily="34" charset="-122"/>
            </a:endParaRPr>
          </a:p>
        </p:txBody>
      </p:sp>
      <p:pic>
        <p:nvPicPr>
          <p:cNvPr id="22531" name="内容占位符 1"/>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a:xfrm>
            <a:off x="4851400" y="1546225"/>
            <a:ext cx="3762375" cy="3619500"/>
          </a:xfrm>
        </p:spPr>
      </p:pic>
      <p:sp>
        <p:nvSpPr>
          <p:cNvPr id="8195" name="内容占位符 5"/>
          <p:cNvSpPr>
            <a:spLocks noGrp="1" noChangeArrowheads="1"/>
          </p:cNvSpPr>
          <p:nvPr>
            <p:ph sz="half" idx="2"/>
          </p:nvPr>
        </p:nvSpPr>
        <p:spPr>
          <a:xfrm>
            <a:off x="495300" y="1447800"/>
            <a:ext cx="4038600" cy="4800600"/>
          </a:xfrm>
        </p:spPr>
        <p:txBody>
          <a:bodyPr/>
          <a:lstStyle/>
          <a:p>
            <a:pPr>
              <a:defRPr/>
            </a:pPr>
            <a:r>
              <a:rPr lang="zh-CN" altLang="en-US" b="1" dirty="0">
                <a:latin typeface="微软雅黑" panose="020B0503020204020204" pitchFamily="34" charset="-122"/>
              </a:rPr>
              <a:t>特点：</a:t>
            </a:r>
            <a:endParaRPr lang="en-US" altLang="zh-CN" b="1" dirty="0">
              <a:latin typeface="微软雅黑" panose="020B0503020204020204" pitchFamily="34" charset="-122"/>
            </a:endParaRPr>
          </a:p>
          <a:p>
            <a:pPr marL="457200" indent="0">
              <a:spcBef>
                <a:spcPts val="25"/>
              </a:spcBef>
              <a:buFont typeface="Wingdings" panose="05000000000000000000" pitchFamily="2" charset="2"/>
              <a:buNone/>
              <a:defRPr/>
            </a:pPr>
            <a:r>
              <a:rPr lang="zh-CN" altLang="en-US" sz="2000" dirty="0">
                <a:latin typeface="微软雅黑" panose="020B0503020204020204" pitchFamily="34" charset="-122"/>
              </a:rPr>
              <a:t>密码学还</a:t>
            </a:r>
            <a:r>
              <a:rPr lang="zh-CN" altLang="en-US" sz="2000" u="sng" dirty="0">
                <a:solidFill>
                  <a:srgbClr val="FF0000"/>
                </a:solidFill>
                <a:latin typeface="微软雅黑" panose="020B0503020204020204" pitchFamily="34" charset="-122"/>
              </a:rPr>
              <a:t>不是科学</a:t>
            </a:r>
            <a:r>
              <a:rPr lang="zh-CN" altLang="en-US" sz="2000" dirty="0">
                <a:latin typeface="微软雅黑" panose="020B0503020204020204" pitchFamily="34" charset="-122"/>
              </a:rPr>
              <a:t>，而是</a:t>
            </a:r>
            <a:r>
              <a:rPr lang="zh-CN" altLang="en-US" sz="2000" u="sng" dirty="0">
                <a:solidFill>
                  <a:srgbClr val="FF0000"/>
                </a:solidFill>
                <a:latin typeface="微软雅黑" panose="020B0503020204020204" pitchFamily="34" charset="-122"/>
              </a:rPr>
              <a:t>艺术</a:t>
            </a:r>
            <a:r>
              <a:rPr lang="zh-CN" altLang="en-US" sz="2000" dirty="0">
                <a:latin typeface="微软雅黑" panose="020B0503020204020204" pitchFamily="34" charset="-122"/>
              </a:rPr>
              <a:t>。出现密码算法设计的基本手段（</a:t>
            </a:r>
            <a:r>
              <a:rPr lang="zh-CN" altLang="en-US" sz="2000" b="1" dirty="0">
                <a:latin typeface="微软雅黑" panose="020B0503020204020204" pitchFamily="34" charset="-122"/>
              </a:rPr>
              <a:t>代替法</a:t>
            </a:r>
            <a:r>
              <a:rPr lang="en-US" altLang="zh-CN" sz="2000" b="1" dirty="0">
                <a:latin typeface="微软雅黑" panose="020B0503020204020204" pitchFamily="34" charset="-122"/>
              </a:rPr>
              <a:t>&amp;</a:t>
            </a:r>
            <a:r>
              <a:rPr lang="zh-CN" altLang="en-US" sz="2000" b="1" dirty="0">
                <a:latin typeface="微软雅黑" panose="020B0503020204020204" pitchFamily="34" charset="-122"/>
              </a:rPr>
              <a:t>置换法</a:t>
            </a:r>
            <a:r>
              <a:rPr lang="zh-CN" altLang="en-US" sz="2000" dirty="0">
                <a:latin typeface="微软雅黑" panose="020B0503020204020204" pitchFamily="34" charset="-122"/>
              </a:rPr>
              <a:t>）</a:t>
            </a:r>
            <a:endParaRPr lang="en-US" altLang="zh-CN" sz="2000" dirty="0">
              <a:latin typeface="微软雅黑" panose="020B0503020204020204" pitchFamily="34" charset="-122"/>
            </a:endParaRPr>
          </a:p>
          <a:p>
            <a:pPr>
              <a:defRPr/>
            </a:pPr>
            <a:r>
              <a:rPr lang="zh-CN" altLang="en-US" b="1" dirty="0">
                <a:latin typeface="微软雅黑" panose="020B0503020204020204" pitchFamily="34" charset="-122"/>
              </a:rPr>
              <a:t>保密性：</a:t>
            </a:r>
            <a:endParaRPr lang="en-US" altLang="zh-CN" b="1" dirty="0">
              <a:latin typeface="微软雅黑" panose="020B0503020204020204" pitchFamily="34" charset="-122"/>
            </a:endParaRPr>
          </a:p>
          <a:p>
            <a:pPr marL="457200" indent="0">
              <a:spcBef>
                <a:spcPts val="25"/>
              </a:spcBef>
              <a:buFont typeface="Wingdings" panose="05000000000000000000" pitchFamily="2" charset="2"/>
              <a:buNone/>
              <a:defRPr/>
            </a:pPr>
            <a:r>
              <a:rPr lang="zh-CN" altLang="en-US" sz="2000" dirty="0">
                <a:latin typeface="微软雅黑" panose="020B0503020204020204" pitchFamily="34" charset="-122"/>
              </a:rPr>
              <a:t>数据的保密</a:t>
            </a:r>
            <a:r>
              <a:rPr lang="zh-CN" altLang="en-US" sz="2000" b="1" u="sng" dirty="0">
                <a:latin typeface="微软雅黑" panose="020B0503020204020204" pitchFamily="34" charset="-122"/>
              </a:rPr>
              <a:t>基于加密算法</a:t>
            </a:r>
            <a:r>
              <a:rPr lang="zh-CN" altLang="en-US" sz="2000" dirty="0">
                <a:latin typeface="微软雅黑" panose="020B0503020204020204" pitchFamily="34" charset="-122"/>
              </a:rPr>
              <a:t>的保密</a:t>
            </a:r>
            <a:endParaRPr lang="en-US" altLang="zh-CN" sz="2000" dirty="0">
              <a:latin typeface="微软雅黑" panose="020B0503020204020204" pitchFamily="34" charset="-122"/>
            </a:endParaRPr>
          </a:p>
          <a:p>
            <a:pPr>
              <a:defRPr/>
            </a:pPr>
            <a:r>
              <a:rPr lang="zh-CN" altLang="en-US" b="1" dirty="0">
                <a:latin typeface="微软雅黑" panose="020B0503020204020204" pitchFamily="34" charset="-122"/>
              </a:rPr>
              <a:t>里程碑事件：</a:t>
            </a:r>
            <a:endParaRPr lang="en-US" altLang="zh-CN" b="1" dirty="0">
              <a:latin typeface="微软雅黑" panose="020B0503020204020204" pitchFamily="34" charset="-122"/>
            </a:endParaRPr>
          </a:p>
          <a:p>
            <a:pPr marL="457200" indent="0">
              <a:spcBef>
                <a:spcPts val="25"/>
              </a:spcBef>
              <a:buFont typeface="Wingdings" panose="05000000000000000000" pitchFamily="2" charset="2"/>
              <a:buNone/>
              <a:defRPr/>
            </a:pPr>
            <a:r>
              <a:rPr lang="en-US" altLang="zh-CN" sz="2000" dirty="0">
                <a:latin typeface="微软雅黑" panose="020B0503020204020204" pitchFamily="34" charset="-122"/>
              </a:rPr>
              <a:t>1883</a:t>
            </a:r>
            <a:r>
              <a:rPr lang="zh-CN" altLang="en-US" sz="2000" dirty="0">
                <a:latin typeface="微软雅黑" panose="020B0503020204020204" pitchFamily="34" charset="-122"/>
              </a:rPr>
              <a:t>年科克霍夫第一次明确出密码编码原则</a:t>
            </a:r>
            <a:endParaRPr lang="en-US" altLang="zh-CN" sz="2000" dirty="0">
              <a:latin typeface="微软雅黑" panose="020B0503020204020204" pitchFamily="34" charset="-122"/>
            </a:endParaRPr>
          </a:p>
          <a:p>
            <a:pPr>
              <a:defRPr/>
            </a:pPr>
            <a:endParaRPr lang="en-US" altLang="zh-CN" sz="1800" dirty="0">
              <a:latin typeface="微软雅黑" panose="020B0503020204020204" pitchFamily="34" charset="-122"/>
            </a:endParaRPr>
          </a:p>
          <a:p>
            <a:pPr>
              <a:defRPr/>
            </a:pPr>
            <a:endParaRPr lang="en-US" altLang="zh-CN" dirty="0"/>
          </a:p>
        </p:txBody>
      </p:sp>
      <p:sp>
        <p:nvSpPr>
          <p:cNvPr id="22533"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40C90124-A30D-4400-9014-4722FD185B1C}"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22534" name="文本框 2"/>
          <p:cNvSpPr txBox="1">
            <a:spLocks noChangeArrowheads="1"/>
          </p:cNvSpPr>
          <p:nvPr/>
        </p:nvSpPr>
        <p:spPr bwMode="auto">
          <a:xfrm>
            <a:off x="5132388" y="5132388"/>
            <a:ext cx="32004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800">
                <a:ea typeface="宋体" panose="02010600030101010101" pitchFamily="2" charset="-122"/>
              </a:rPr>
              <a:t>“</a:t>
            </a:r>
            <a:r>
              <a:rPr lang="zh-CN" altLang="en-US" sz="1600">
                <a:latin typeface="微软雅黑" panose="020B0503020204020204" pitchFamily="34" charset="-122"/>
              </a:rPr>
              <a:t>加密算法应建立在算法公开不影响明文和密钥的安全的基础上，即安全性依赖于密钥的保密</a:t>
            </a:r>
            <a:r>
              <a:rPr lang="zh-CN" altLang="en-US" sz="1800">
                <a:ea typeface="宋体" panose="02010600030101010101" pitchFamily="2" charset="-122"/>
              </a:rPr>
              <a:t>”</a:t>
            </a:r>
            <a:endParaRPr lang="zh-CN" altLang="en-US" sz="1800">
              <a:ea typeface="宋体" panose="02010600030101010101" pitchFamily="2" charset="-122"/>
            </a:endParaRPr>
          </a:p>
        </p:txBody>
      </p:sp>
      <p:sp>
        <p:nvSpPr>
          <p:cNvPr id="7" name="矩形 6"/>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4"/>
          <p:cNvSpPr>
            <a:spLocks noGrp="1" noChangeArrowheads="1"/>
          </p:cNvSpPr>
          <p:nvPr>
            <p:ph type="title"/>
          </p:nvPr>
        </p:nvSpPr>
        <p:spPr/>
        <p:txBody>
          <a:bodyPr/>
          <a:lstStyle/>
          <a:p>
            <a:r>
              <a:rPr lang="zh-CN" altLang="en-US" b="1" dirty="0">
                <a:latin typeface="微软雅黑" panose="020B0503020204020204" pitchFamily="34" charset="-122"/>
              </a:rPr>
              <a:t>现代密码</a:t>
            </a:r>
            <a:r>
              <a:rPr lang="en-US" altLang="zh-CN" b="1" dirty="0"/>
              <a:t>I</a:t>
            </a:r>
            <a:r>
              <a:rPr lang="zh-CN" altLang="en-US" b="1" dirty="0">
                <a:latin typeface="微软雅黑" panose="020B0503020204020204" pitchFamily="34" charset="-122"/>
              </a:rPr>
              <a:t>阶段</a:t>
            </a:r>
            <a:endParaRPr lang="zh-CN" altLang="en-US" b="1" dirty="0">
              <a:latin typeface="微软雅黑" panose="020B0503020204020204" pitchFamily="34" charset="-122"/>
            </a:endParaRPr>
          </a:p>
        </p:txBody>
      </p:sp>
      <p:sp>
        <p:nvSpPr>
          <p:cNvPr id="3" name="文本占位符 2"/>
          <p:cNvSpPr>
            <a:spLocks noGrp="1"/>
          </p:cNvSpPr>
          <p:nvPr>
            <p:ph type="body" sz="half" idx="1"/>
          </p:nvPr>
        </p:nvSpPr>
        <p:spPr>
          <a:xfrm>
            <a:off x="457200" y="1447800"/>
            <a:ext cx="4343400" cy="4800600"/>
          </a:xfrm>
        </p:spPr>
        <p:txBody>
          <a:bodyPr/>
          <a:lstStyle/>
          <a:p>
            <a:pPr>
              <a:defRPr/>
            </a:pPr>
            <a:r>
              <a:rPr lang="zh-CN" altLang="en-US" b="1" dirty="0">
                <a:latin typeface="微软雅黑" panose="020B0503020204020204" pitchFamily="34" charset="-122"/>
              </a:rPr>
              <a:t>时间：</a:t>
            </a:r>
            <a:endParaRPr lang="en-US" altLang="zh-CN" b="1" dirty="0">
              <a:latin typeface="微软雅黑" panose="020B0503020204020204" pitchFamily="34" charset="-122"/>
            </a:endParaRPr>
          </a:p>
          <a:p>
            <a:pPr marL="457200" lvl="1" indent="0">
              <a:buFont typeface="Wingdings" panose="05000000000000000000" pitchFamily="2" charset="2"/>
              <a:buNone/>
              <a:defRPr/>
            </a:pPr>
            <a:r>
              <a:rPr lang="en-US" altLang="zh-CN" dirty="0">
                <a:latin typeface="微软雅黑" panose="020B0503020204020204" pitchFamily="34" charset="-122"/>
              </a:rPr>
              <a:t>1949-1976</a:t>
            </a:r>
            <a:endParaRPr lang="en-US" altLang="zh-CN" dirty="0">
              <a:latin typeface="微软雅黑" panose="020B0503020204020204" pitchFamily="34" charset="-122"/>
            </a:endParaRPr>
          </a:p>
          <a:p>
            <a:pPr>
              <a:defRPr/>
            </a:pPr>
            <a:r>
              <a:rPr lang="zh-CN" altLang="en-US" b="1" dirty="0">
                <a:latin typeface="微软雅黑" panose="020B0503020204020204" pitchFamily="34" charset="-122"/>
              </a:rPr>
              <a:t>特点：</a:t>
            </a:r>
            <a:endParaRPr lang="en-US" altLang="zh-CN" b="1" dirty="0">
              <a:latin typeface="微软雅黑" panose="020B0503020204020204" pitchFamily="34" charset="-122"/>
            </a:endParaRPr>
          </a:p>
          <a:p>
            <a:pPr marL="800100">
              <a:buFont typeface="Wingdings" panose="05000000000000000000" pitchFamily="2" charset="2"/>
              <a:buChar char="p"/>
              <a:defRPr/>
            </a:pPr>
            <a:r>
              <a:rPr lang="zh-CN" altLang="en-US" sz="2000" dirty="0">
                <a:latin typeface="微软雅黑" panose="020B0503020204020204" pitchFamily="34" charset="-122"/>
              </a:rPr>
              <a:t>密码学由艺术成为科学</a:t>
            </a:r>
            <a:endParaRPr lang="en-US" altLang="zh-CN" sz="2000" dirty="0">
              <a:latin typeface="微软雅黑" panose="020B0503020204020204" pitchFamily="34" charset="-122"/>
            </a:endParaRPr>
          </a:p>
          <a:p>
            <a:pPr>
              <a:defRPr/>
            </a:pPr>
            <a:endParaRPr lang="zh-CN" altLang="en-US" dirty="0"/>
          </a:p>
        </p:txBody>
      </p:sp>
      <p:sp>
        <p:nvSpPr>
          <p:cNvPr id="11267" name="内容占位符 5"/>
          <p:cNvSpPr>
            <a:spLocks noGrp="1" noChangeArrowheads="1"/>
          </p:cNvSpPr>
          <p:nvPr>
            <p:ph sz="quarter" idx="2"/>
          </p:nvPr>
        </p:nvSpPr>
        <p:spPr/>
        <p:txBody>
          <a:bodyPr/>
          <a:lstStyle/>
          <a:p>
            <a:pPr marL="800100">
              <a:buFont typeface="Wingdings" panose="05000000000000000000" pitchFamily="2" charset="2"/>
              <a:buChar char="p"/>
              <a:defRPr/>
            </a:pPr>
            <a:endParaRPr lang="en-US" altLang="zh-CN" sz="2000" u="sng" dirty="0">
              <a:latin typeface="微软雅黑" panose="020B0503020204020204" pitchFamily="34" charset="-122"/>
            </a:endParaRPr>
          </a:p>
          <a:p>
            <a:pPr>
              <a:lnSpc>
                <a:spcPct val="150000"/>
              </a:lnSpc>
              <a:buFont typeface="Arial" panose="020B0604020202020204" pitchFamily="34" charset="0"/>
              <a:buChar char="•"/>
              <a:defRPr/>
            </a:pPr>
            <a:endParaRPr lang="en-US" altLang="zh-CN" sz="1800" dirty="0">
              <a:latin typeface="微软雅黑" panose="020B0503020204020204" pitchFamily="34" charset="-122"/>
            </a:endParaRPr>
          </a:p>
          <a:p>
            <a:pPr>
              <a:lnSpc>
                <a:spcPct val="150000"/>
              </a:lnSpc>
              <a:buFont typeface="Wingdings" panose="05000000000000000000" pitchFamily="2" charset="2"/>
              <a:buNone/>
              <a:defRPr/>
            </a:pPr>
            <a:r>
              <a:rPr lang="en-US" altLang="zh-CN" sz="1800" dirty="0">
                <a:latin typeface="微软雅黑" panose="020B0503020204020204" pitchFamily="34" charset="-122"/>
              </a:rPr>
              <a:t>       </a:t>
            </a:r>
            <a:endParaRPr lang="en-US" altLang="zh-CN" sz="1800" b="1" dirty="0">
              <a:latin typeface="微软雅黑" panose="020B0503020204020204" pitchFamily="34" charset="-122"/>
            </a:endParaRPr>
          </a:p>
          <a:p>
            <a:pPr>
              <a:buFont typeface="Wingdings" panose="05000000000000000000" pitchFamily="2" charset="2"/>
              <a:buNone/>
              <a:defRPr/>
            </a:pPr>
            <a:r>
              <a:rPr lang="en-US" altLang="zh-CN" sz="1800" dirty="0">
                <a:latin typeface="微软雅黑" panose="020B0503020204020204" pitchFamily="34" charset="-122"/>
              </a:rPr>
              <a:t>     </a:t>
            </a:r>
            <a:endParaRPr lang="en-US" altLang="zh-CN" sz="1800" dirty="0">
              <a:latin typeface="微软雅黑" panose="020B0503020204020204" pitchFamily="34" charset="-122"/>
            </a:endParaRPr>
          </a:p>
          <a:p>
            <a:pPr>
              <a:defRPr/>
            </a:pPr>
            <a:endParaRPr lang="en-US" altLang="zh-CN" sz="1800" dirty="0">
              <a:latin typeface="微软雅黑" panose="020B0503020204020204" pitchFamily="34" charset="-122"/>
            </a:endParaRPr>
          </a:p>
        </p:txBody>
      </p:sp>
      <p:sp>
        <p:nvSpPr>
          <p:cNvPr id="25606"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9AD58E89-3AD2-4558-BCA0-2AF48F795899}"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pic>
        <p:nvPicPr>
          <p:cNvPr id="25607"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68083" y="3848100"/>
            <a:ext cx="1676400"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文本框 1"/>
          <p:cNvSpPr txBox="1">
            <a:spLocks noChangeArrowheads="1"/>
          </p:cNvSpPr>
          <p:nvPr/>
        </p:nvSpPr>
        <p:spPr bwMode="auto">
          <a:xfrm>
            <a:off x="1610983" y="6074569"/>
            <a:ext cx="990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1600" b="1" dirty="0">
                <a:latin typeface="Times New Roman" panose="02020603050405020304" pitchFamily="18" charset="0"/>
                <a:ea typeface="微软雅黑 Light" panose="020B0502040204020203" pitchFamily="34" charset="-122"/>
                <a:cs typeface="Times New Roman" panose="02020603050405020304" pitchFamily="18" charset="0"/>
              </a:rPr>
              <a:t>Shannon</a:t>
            </a:r>
            <a:endParaRPr lang="zh-CN" altLang="en-US" sz="1600" b="1" dirty="0">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4" name="内容占位符 3"/>
          <p:cNvSpPr txBox="1">
            <a:spLocks noChangeArrowheads="1"/>
          </p:cNvSpPr>
          <p:nvPr/>
        </p:nvSpPr>
        <p:spPr bwMode="auto">
          <a:xfrm>
            <a:off x="4572000" y="1215651"/>
            <a:ext cx="4343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a:defRPr/>
            </a:pPr>
            <a:r>
              <a:rPr lang="zh-CN" altLang="en-US" b="1" dirty="0">
                <a:latin typeface="微软雅黑" panose="020B0503020204020204" pitchFamily="34" charset="-122"/>
              </a:rPr>
              <a:t>里程碑事件：</a:t>
            </a:r>
            <a:endParaRPr lang="en-US" altLang="zh-CN" b="1" dirty="0">
              <a:latin typeface="微软雅黑" panose="020B0503020204020204" pitchFamily="34" charset="-122"/>
            </a:endParaRPr>
          </a:p>
          <a:p>
            <a:pPr marL="800100">
              <a:spcBef>
                <a:spcPts val="25"/>
              </a:spcBef>
              <a:buFont typeface="Wingdings" panose="05000000000000000000" pitchFamily="2" charset="2"/>
              <a:buChar char="p"/>
              <a:defRPr/>
            </a:pPr>
            <a:r>
              <a:rPr lang="en-US" altLang="zh-CN" sz="2000" dirty="0">
                <a:latin typeface="微软雅黑" panose="020B0503020204020204" pitchFamily="34" charset="-122"/>
              </a:rPr>
              <a:t>1949</a:t>
            </a:r>
            <a:r>
              <a:rPr lang="zh-CN" altLang="en-US" sz="2000" dirty="0">
                <a:latin typeface="微软雅黑" panose="020B0503020204020204" pitchFamily="34" charset="-122"/>
              </a:rPr>
              <a:t>年</a:t>
            </a:r>
            <a:r>
              <a:rPr lang="en-US" altLang="zh-CN" sz="2000" dirty="0"/>
              <a:t>Shannon</a:t>
            </a:r>
            <a:r>
              <a:rPr lang="zh-CN" altLang="en-US" sz="2000" dirty="0">
                <a:latin typeface="微软雅黑" panose="020B0503020204020204" pitchFamily="34" charset="-122"/>
              </a:rPr>
              <a:t>发表“</a:t>
            </a:r>
            <a:r>
              <a:rPr lang="en-US" altLang="zh-CN" sz="2000" dirty="0"/>
              <a:t>The Communication Theory of Secret Systems</a:t>
            </a:r>
            <a:r>
              <a:rPr lang="zh-CN" altLang="en-US" sz="2000" dirty="0">
                <a:latin typeface="微软雅黑" panose="020B0503020204020204" pitchFamily="34" charset="-122"/>
              </a:rPr>
              <a:t>”</a:t>
            </a:r>
            <a:endParaRPr lang="en-US" altLang="zh-CN" sz="2000" b="1" kern="0" dirty="0">
              <a:latin typeface="微软雅黑" panose="020B0503020204020204" pitchFamily="34" charset="-122"/>
            </a:endParaRPr>
          </a:p>
          <a:p>
            <a:pPr>
              <a:defRPr/>
            </a:pPr>
            <a:r>
              <a:rPr lang="zh-CN" altLang="en-US" b="1" kern="0" dirty="0">
                <a:latin typeface="微软雅黑" panose="020B0503020204020204" pitchFamily="34" charset="-122"/>
              </a:rPr>
              <a:t>香农的贡献</a:t>
            </a:r>
            <a:endParaRPr lang="en-US" altLang="zh-CN" b="1" kern="0" dirty="0">
              <a:latin typeface="微软雅黑" panose="020B0503020204020204" pitchFamily="34" charset="-122"/>
            </a:endParaRPr>
          </a:p>
          <a:p>
            <a:pPr marL="741680" indent="-284480">
              <a:lnSpc>
                <a:spcPct val="150000"/>
              </a:lnSpc>
              <a:spcBef>
                <a:spcPts val="25"/>
              </a:spcBef>
              <a:buFont typeface="Wingdings" panose="05000000000000000000" pitchFamily="2" charset="2"/>
              <a:buChar char="p"/>
              <a:defRPr/>
            </a:pPr>
            <a:r>
              <a:rPr lang="zh-CN" altLang="en-US" sz="2000" kern="0" dirty="0">
                <a:latin typeface="微软雅黑" panose="020B0503020204020204" pitchFamily="34" charset="-122"/>
              </a:rPr>
              <a:t>定义了理论安全性，提出</a:t>
            </a:r>
            <a:r>
              <a:rPr lang="zh-CN" altLang="en-US" sz="2000" kern="0" dirty="0">
                <a:solidFill>
                  <a:srgbClr val="FF0000"/>
                </a:solidFill>
                <a:latin typeface="微软雅黑" panose="020B0503020204020204" pitchFamily="34" charset="-122"/>
              </a:rPr>
              <a:t>扩散</a:t>
            </a:r>
            <a:r>
              <a:rPr lang="zh-CN" altLang="en-US" sz="2000" kern="0" dirty="0">
                <a:latin typeface="微软雅黑" panose="020B0503020204020204" pitchFamily="34" charset="-122"/>
              </a:rPr>
              <a:t>和</a:t>
            </a:r>
            <a:r>
              <a:rPr lang="zh-CN" altLang="en-US" sz="2000" kern="0" dirty="0">
                <a:solidFill>
                  <a:srgbClr val="FF0000"/>
                </a:solidFill>
                <a:latin typeface="微软雅黑" panose="020B0503020204020204" pitchFamily="34" charset="-122"/>
              </a:rPr>
              <a:t>混淆</a:t>
            </a:r>
            <a:r>
              <a:rPr lang="zh-CN" altLang="en-US" sz="2000" kern="0" dirty="0">
                <a:latin typeface="微软雅黑" panose="020B0503020204020204" pitchFamily="34" charset="-122"/>
              </a:rPr>
              <a:t>原则</a:t>
            </a:r>
            <a:endParaRPr lang="en-US" altLang="zh-CN" sz="2000" kern="0" dirty="0">
              <a:latin typeface="微软雅黑" panose="020B0503020204020204" pitchFamily="34" charset="-122"/>
            </a:endParaRPr>
          </a:p>
          <a:p>
            <a:pPr marL="741680" indent="-284480">
              <a:lnSpc>
                <a:spcPct val="150000"/>
              </a:lnSpc>
              <a:spcBef>
                <a:spcPts val="25"/>
              </a:spcBef>
              <a:buFont typeface="Wingdings" panose="05000000000000000000" pitchFamily="2" charset="2"/>
              <a:buChar char="p"/>
              <a:defRPr/>
            </a:pPr>
            <a:r>
              <a:rPr lang="zh-CN" altLang="en-US" sz="2000" kern="0" dirty="0">
                <a:latin typeface="微软雅黑" panose="020B0503020204020204" pitchFamily="34" charset="-122"/>
              </a:rPr>
              <a:t>奠定了密码学的理论基础</a:t>
            </a:r>
            <a:r>
              <a:rPr lang="en-US" altLang="zh-CN" sz="2000" kern="0" dirty="0">
                <a:latin typeface="微软雅黑" panose="020B0503020204020204" pitchFamily="34" charset="-122"/>
              </a:rPr>
              <a:t>   </a:t>
            </a:r>
            <a:endParaRPr lang="en-US" altLang="zh-CN" sz="2000" kern="0" dirty="0">
              <a:latin typeface="微软雅黑" panose="020B0503020204020204" pitchFamily="34" charset="-122"/>
            </a:endParaRPr>
          </a:p>
          <a:p>
            <a:pPr>
              <a:lnSpc>
                <a:spcPct val="150000"/>
              </a:lnSpc>
              <a:defRPr/>
            </a:pPr>
            <a:r>
              <a:rPr lang="zh-CN" altLang="en-US" sz="2000" b="1" kern="0" dirty="0">
                <a:latin typeface="微软雅黑" panose="020B0503020204020204" pitchFamily="34" charset="-122"/>
              </a:rPr>
              <a:t>扩散：</a:t>
            </a:r>
            <a:r>
              <a:rPr lang="zh-CN" altLang="en-US" sz="2000" kern="0" dirty="0">
                <a:latin typeface="微软雅黑" panose="020B0503020204020204" pitchFamily="34" charset="-122"/>
              </a:rPr>
              <a:t>将每一位明文尽可能地散布到多个输出密文中去，以更隐蔽明文数字的统计特性</a:t>
            </a:r>
            <a:r>
              <a:rPr lang="en-US" altLang="zh-CN" sz="2000" kern="0" dirty="0">
                <a:latin typeface="微软雅黑" panose="020B0503020204020204" pitchFamily="34" charset="-122"/>
              </a:rPr>
              <a:t> </a:t>
            </a:r>
            <a:endParaRPr lang="en-US" altLang="zh-CN" sz="2000" b="1" kern="0" dirty="0">
              <a:latin typeface="微软雅黑" panose="020B0503020204020204" pitchFamily="34" charset="-122"/>
            </a:endParaRPr>
          </a:p>
          <a:p>
            <a:pPr>
              <a:lnSpc>
                <a:spcPct val="150000"/>
              </a:lnSpc>
              <a:defRPr/>
            </a:pPr>
            <a:r>
              <a:rPr lang="zh-CN" altLang="en-US" sz="2000" b="1" kern="0" dirty="0">
                <a:latin typeface="微软雅黑" panose="020B0503020204020204" pitchFamily="34" charset="-122"/>
              </a:rPr>
              <a:t>混淆：</a:t>
            </a:r>
            <a:r>
              <a:rPr lang="zh-CN" altLang="en-US" sz="2000" kern="0" dirty="0">
                <a:latin typeface="微软雅黑" panose="020B0503020204020204" pitchFamily="34" charset="-122"/>
              </a:rPr>
              <a:t>使密文的统计特性与明文密钥之间的关系尽量复杂化</a:t>
            </a:r>
            <a:endParaRPr lang="zh-CN" altLang="en-US" sz="2000" kern="0" dirty="0">
              <a:latin typeface="微软雅黑" panose="020B0503020204020204" pitchFamily="34" charset="-122"/>
            </a:endParaRPr>
          </a:p>
        </p:txBody>
      </p:sp>
      <p:sp>
        <p:nvSpPr>
          <p:cNvPr id="9" name="矩形 8"/>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4"/>
          <p:cNvSpPr>
            <a:spLocks noGrp="1" noChangeArrowheads="1"/>
          </p:cNvSpPr>
          <p:nvPr>
            <p:ph type="title"/>
          </p:nvPr>
        </p:nvSpPr>
        <p:spPr/>
        <p:txBody>
          <a:bodyPr/>
          <a:lstStyle/>
          <a:p>
            <a:r>
              <a:rPr lang="zh-CN" altLang="en-US" b="1">
                <a:latin typeface="微软雅黑" panose="020B0503020204020204" pitchFamily="34" charset="-122"/>
              </a:rPr>
              <a:t>现代密码</a:t>
            </a:r>
            <a:r>
              <a:rPr lang="en-US" altLang="zh-CN" b="1"/>
              <a:t>I</a:t>
            </a:r>
            <a:r>
              <a:rPr lang="zh-CN" altLang="en-US" b="1">
                <a:latin typeface="微软雅黑" panose="020B0503020204020204" pitchFamily="34" charset="-122"/>
              </a:rPr>
              <a:t>阶段</a:t>
            </a:r>
            <a:endParaRPr lang="zh-CN" altLang="en-US" b="1">
              <a:latin typeface="微软雅黑" panose="020B0503020204020204" pitchFamily="34" charset="-122"/>
            </a:endParaRPr>
          </a:p>
        </p:txBody>
      </p:sp>
      <p:sp>
        <p:nvSpPr>
          <p:cNvPr id="27651" name="内容占位符 5"/>
          <p:cNvSpPr>
            <a:spLocks noGrp="1" noChangeArrowheads="1"/>
          </p:cNvSpPr>
          <p:nvPr>
            <p:ph sz="half" idx="1"/>
          </p:nvPr>
        </p:nvSpPr>
        <p:spPr>
          <a:xfrm>
            <a:off x="457200" y="1447800"/>
            <a:ext cx="7499176" cy="4800600"/>
          </a:xfrm>
        </p:spPr>
        <p:txBody>
          <a:bodyPr/>
          <a:lstStyle/>
          <a:p>
            <a:pPr>
              <a:lnSpc>
                <a:spcPct val="150000"/>
              </a:lnSpc>
              <a:buFont typeface="Wingdings" panose="05000000000000000000" pitchFamily="2" charset="2"/>
              <a:buChar char="p"/>
            </a:pPr>
            <a:r>
              <a:rPr lang="en-US" altLang="zh-CN" sz="2000" dirty="0"/>
              <a:t>1971-1973</a:t>
            </a:r>
            <a:r>
              <a:rPr lang="zh-CN" altLang="en-US" sz="2000" dirty="0"/>
              <a:t>年，</a:t>
            </a:r>
            <a:r>
              <a:rPr lang="en-US" altLang="zh-CN" sz="2000" dirty="0"/>
              <a:t>IBM </a:t>
            </a:r>
            <a:r>
              <a:rPr lang="en-US" altLang="zh-CN" sz="2000" dirty="0" err="1"/>
              <a:t>Waston</a:t>
            </a:r>
            <a:r>
              <a:rPr lang="zh-CN" altLang="en-US" sz="2000" dirty="0"/>
              <a:t>实验室的</a:t>
            </a:r>
            <a:r>
              <a:rPr lang="en-US" altLang="zh-CN" sz="2000" dirty="0"/>
              <a:t>Horst Feistel</a:t>
            </a:r>
            <a:r>
              <a:rPr lang="zh-CN" altLang="en-US" sz="2000" dirty="0"/>
              <a:t>等人发表的几篇技术报告</a:t>
            </a:r>
            <a:endParaRPr lang="en-US" altLang="zh-CN" sz="2000" dirty="0"/>
          </a:p>
          <a:p>
            <a:pPr>
              <a:lnSpc>
                <a:spcPct val="150000"/>
              </a:lnSpc>
              <a:buFont typeface="Wingdings" panose="05000000000000000000" pitchFamily="2" charset="2"/>
              <a:buChar char="p"/>
            </a:pPr>
            <a:r>
              <a:rPr lang="en-US" altLang="zh-CN" sz="2000" dirty="0"/>
              <a:t>1974</a:t>
            </a:r>
            <a:r>
              <a:rPr lang="zh-CN" altLang="en-US" sz="2000" dirty="0"/>
              <a:t>年，</a:t>
            </a:r>
            <a:r>
              <a:rPr lang="en-US" altLang="zh-CN" sz="2000" dirty="0"/>
              <a:t>IBM</a:t>
            </a:r>
            <a:r>
              <a:rPr lang="zh-CN" altLang="en-US" sz="2000" dirty="0"/>
              <a:t>提交了</a:t>
            </a:r>
            <a:r>
              <a:rPr lang="en-US" altLang="zh-CN" sz="2000" dirty="0"/>
              <a:t>LUCIFER</a:t>
            </a:r>
            <a:r>
              <a:rPr lang="zh-CN" altLang="en-US" sz="2000" dirty="0"/>
              <a:t>，后来成为</a:t>
            </a:r>
            <a:r>
              <a:rPr lang="en-US" altLang="zh-CN" sz="2000" dirty="0"/>
              <a:t>DES</a:t>
            </a:r>
            <a:endParaRPr lang="en-US" altLang="zh-CN" sz="2000" dirty="0"/>
          </a:p>
          <a:p>
            <a:pPr>
              <a:lnSpc>
                <a:spcPct val="150000"/>
              </a:lnSpc>
              <a:buFont typeface="Wingdings" panose="05000000000000000000" pitchFamily="2" charset="2"/>
              <a:buChar char="p"/>
            </a:pPr>
            <a:r>
              <a:rPr lang="zh-CN" altLang="en-US" sz="2000" dirty="0"/>
              <a:t>新特点：数据的安全</a:t>
            </a:r>
            <a:r>
              <a:rPr lang="zh-CN" altLang="en-US" sz="2000" b="1" u="sng" dirty="0"/>
              <a:t>基于密钥而不是算法的保密</a:t>
            </a:r>
            <a:endParaRPr lang="en-US" altLang="zh-CN" sz="2000" b="1" u="sng" dirty="0"/>
          </a:p>
          <a:p>
            <a:pPr>
              <a:buFont typeface="Wingdings" panose="05000000000000000000" pitchFamily="2" charset="2"/>
              <a:buNone/>
            </a:pPr>
            <a:r>
              <a:rPr lang="en-US" altLang="zh-CN" sz="1800" dirty="0"/>
              <a:t>     </a:t>
            </a:r>
            <a:endParaRPr lang="en-US" altLang="zh-CN" sz="1800" dirty="0"/>
          </a:p>
          <a:p>
            <a:endParaRPr lang="en-US" altLang="zh-CN" sz="1800" dirty="0"/>
          </a:p>
        </p:txBody>
      </p:sp>
      <p:sp>
        <p:nvSpPr>
          <p:cNvPr id="27653"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0DAF6AC6-E4EA-4E71-8C89-746B5EF40C8E}"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5" name="矩形 4"/>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4"/>
          <p:cNvSpPr>
            <a:spLocks noGrp="1" noChangeArrowheads="1"/>
          </p:cNvSpPr>
          <p:nvPr>
            <p:ph type="title"/>
          </p:nvPr>
        </p:nvSpPr>
        <p:spPr/>
        <p:txBody>
          <a:bodyPr/>
          <a:lstStyle/>
          <a:p>
            <a:r>
              <a:rPr lang="zh-CN" altLang="en-US" b="1" dirty="0">
                <a:latin typeface="微软雅黑" panose="020B0503020204020204" pitchFamily="34" charset="-122"/>
              </a:rPr>
              <a:t>现代密码学</a:t>
            </a:r>
            <a:r>
              <a:rPr lang="en-US" altLang="zh-CN" b="1" dirty="0"/>
              <a:t>II</a:t>
            </a:r>
            <a:r>
              <a:rPr lang="zh-CN" altLang="en-US" b="1" dirty="0">
                <a:latin typeface="微软雅黑" panose="020B0503020204020204" pitchFamily="34" charset="-122"/>
              </a:rPr>
              <a:t>阶段</a:t>
            </a:r>
            <a:endParaRPr lang="zh-CN" altLang="en-US" b="1" dirty="0">
              <a:latin typeface="微软雅黑" panose="020B0503020204020204" pitchFamily="34" charset="-122"/>
            </a:endParaRPr>
          </a:p>
        </p:txBody>
      </p:sp>
      <p:sp>
        <p:nvSpPr>
          <p:cNvPr id="15363" name="内容占位符 5"/>
          <p:cNvSpPr>
            <a:spLocks noGrp="1" noChangeArrowheads="1"/>
          </p:cNvSpPr>
          <p:nvPr>
            <p:ph sz="half" idx="1"/>
          </p:nvPr>
        </p:nvSpPr>
        <p:spPr>
          <a:xfrm>
            <a:off x="457199" y="1447800"/>
            <a:ext cx="4713287" cy="4800600"/>
          </a:xfrm>
        </p:spPr>
        <p:txBody>
          <a:bodyPr/>
          <a:lstStyle/>
          <a:p>
            <a:pPr>
              <a:lnSpc>
                <a:spcPct val="150000"/>
              </a:lnSpc>
              <a:defRPr/>
            </a:pPr>
            <a:r>
              <a:rPr lang="zh-CN" altLang="en-US" b="1" dirty="0">
                <a:latin typeface="微软雅黑" panose="020B0503020204020204" pitchFamily="34" charset="-122"/>
              </a:rPr>
              <a:t>时间：</a:t>
            </a:r>
            <a:endParaRPr lang="en-US" altLang="zh-CN" b="1" dirty="0">
              <a:latin typeface="微软雅黑" panose="020B0503020204020204" pitchFamily="34" charset="-122"/>
            </a:endParaRPr>
          </a:p>
          <a:p>
            <a:pPr>
              <a:lnSpc>
                <a:spcPct val="150000"/>
              </a:lnSpc>
              <a:buFont typeface="Wingdings" panose="05000000000000000000" pitchFamily="2" charset="2"/>
              <a:buNone/>
              <a:defRPr/>
            </a:pPr>
            <a:r>
              <a:rPr lang="en-US" altLang="zh-CN" sz="2000" dirty="0">
                <a:latin typeface="微软雅黑" panose="020B0503020204020204" pitchFamily="34" charset="-122"/>
              </a:rPr>
              <a:t>     1976-1994</a:t>
            </a:r>
            <a:endParaRPr lang="en-US" altLang="zh-CN" sz="2000" dirty="0">
              <a:latin typeface="微软雅黑" panose="020B0503020204020204" pitchFamily="34" charset="-122"/>
            </a:endParaRPr>
          </a:p>
          <a:p>
            <a:pPr>
              <a:lnSpc>
                <a:spcPct val="150000"/>
              </a:lnSpc>
              <a:defRPr/>
            </a:pPr>
            <a:r>
              <a:rPr lang="zh-CN" altLang="en-US" b="1" dirty="0">
                <a:latin typeface="微软雅黑" panose="020B0503020204020204" pitchFamily="34" charset="-122"/>
              </a:rPr>
              <a:t>特点：</a:t>
            </a:r>
            <a:endParaRPr lang="en-US" altLang="zh-CN" b="1" dirty="0">
              <a:latin typeface="微软雅黑" panose="020B0503020204020204" pitchFamily="34" charset="-122"/>
            </a:endParaRPr>
          </a:p>
          <a:p>
            <a:pPr marL="800100">
              <a:lnSpc>
                <a:spcPct val="150000"/>
              </a:lnSpc>
              <a:spcBef>
                <a:spcPts val="25"/>
              </a:spcBef>
              <a:buFont typeface="Wingdings" panose="05000000000000000000" pitchFamily="2" charset="2"/>
              <a:buChar char="p"/>
              <a:defRPr/>
            </a:pPr>
            <a:r>
              <a:rPr lang="zh-CN" altLang="en-US" sz="2000" dirty="0">
                <a:latin typeface="微软雅黑" panose="020B0503020204020204" pitchFamily="34" charset="-122"/>
              </a:rPr>
              <a:t>公钥开始出现</a:t>
            </a:r>
            <a:endParaRPr lang="en-US" altLang="zh-CN" sz="2000" dirty="0">
              <a:latin typeface="微软雅黑" panose="020B0503020204020204" pitchFamily="34" charset="-122"/>
            </a:endParaRPr>
          </a:p>
          <a:p>
            <a:pPr>
              <a:lnSpc>
                <a:spcPct val="150000"/>
              </a:lnSpc>
              <a:defRPr/>
            </a:pPr>
            <a:r>
              <a:rPr lang="zh-CN" altLang="en-US" b="1" dirty="0">
                <a:latin typeface="微软雅黑" panose="020B0503020204020204" pitchFamily="34" charset="-122"/>
              </a:rPr>
              <a:t>里程碑事件：</a:t>
            </a:r>
            <a:endParaRPr lang="en-US" altLang="zh-CN" b="1" dirty="0">
              <a:latin typeface="微软雅黑" panose="020B0503020204020204" pitchFamily="34" charset="-122"/>
            </a:endParaRPr>
          </a:p>
          <a:p>
            <a:pPr marL="800100">
              <a:lnSpc>
                <a:spcPct val="150000"/>
              </a:lnSpc>
              <a:spcBef>
                <a:spcPts val="25"/>
              </a:spcBef>
              <a:buFont typeface="Wingdings" panose="05000000000000000000" pitchFamily="2" charset="2"/>
              <a:buChar char="p"/>
              <a:defRPr/>
            </a:pPr>
            <a:r>
              <a:rPr lang="en-US" altLang="zh-CN" sz="2000" dirty="0">
                <a:latin typeface="微软雅黑" panose="020B0503020204020204" pitchFamily="34" charset="-122"/>
              </a:rPr>
              <a:t>1976</a:t>
            </a:r>
            <a:r>
              <a:rPr lang="zh-CN" altLang="en-US" sz="2000" dirty="0">
                <a:latin typeface="微软雅黑" panose="020B0503020204020204" pitchFamily="34" charset="-122"/>
              </a:rPr>
              <a:t>年</a:t>
            </a:r>
            <a:r>
              <a:rPr lang="en-US" altLang="zh-CN" sz="2000" dirty="0" err="1"/>
              <a:t>Diffie&amp;Hellman</a:t>
            </a:r>
            <a:r>
              <a:rPr lang="zh-CN" altLang="en-US" sz="2000" dirty="0">
                <a:latin typeface="微软雅黑" panose="020B0503020204020204" pitchFamily="34" charset="-122"/>
              </a:rPr>
              <a:t>的“</a:t>
            </a:r>
            <a:r>
              <a:rPr lang="en-US" altLang="zh-CN" sz="2000" dirty="0"/>
              <a:t>New Directions in Cryptography</a:t>
            </a:r>
            <a:r>
              <a:rPr lang="zh-CN" altLang="en-US" sz="2000" dirty="0">
                <a:latin typeface="微软雅黑" panose="020B0503020204020204" pitchFamily="34" charset="-122"/>
              </a:rPr>
              <a:t>”提出了</a:t>
            </a:r>
            <a:r>
              <a:rPr lang="zh-CN" altLang="en-US" sz="2000" b="1" dirty="0">
                <a:latin typeface="微软雅黑" panose="020B0503020204020204" pitchFamily="34" charset="-122"/>
              </a:rPr>
              <a:t>公钥密码</a:t>
            </a:r>
            <a:r>
              <a:rPr lang="zh-CN" altLang="en-US" sz="2000" dirty="0">
                <a:latin typeface="微软雅黑" panose="020B0503020204020204" pitchFamily="34" charset="-122"/>
              </a:rPr>
              <a:t>的概念</a:t>
            </a:r>
            <a:endParaRPr lang="en-US" altLang="zh-CN" sz="2000" dirty="0">
              <a:latin typeface="微软雅黑" panose="020B0503020204020204" pitchFamily="34" charset="-122"/>
            </a:endParaRPr>
          </a:p>
          <a:p>
            <a:pPr marL="800100">
              <a:lnSpc>
                <a:spcPct val="150000"/>
              </a:lnSpc>
              <a:spcBef>
                <a:spcPts val="25"/>
              </a:spcBef>
              <a:buFont typeface="Wingdings" panose="05000000000000000000" pitchFamily="2" charset="2"/>
              <a:buChar char="p"/>
              <a:defRPr/>
            </a:pPr>
            <a:r>
              <a:rPr lang="en-US" altLang="zh-CN" sz="2000" dirty="0">
                <a:latin typeface="微软雅黑" panose="020B0503020204020204" pitchFamily="34" charset="-122"/>
              </a:rPr>
              <a:t>1977</a:t>
            </a:r>
            <a:r>
              <a:rPr lang="zh-CN" altLang="en-US" sz="2000" dirty="0">
                <a:latin typeface="微软雅黑" panose="020B0503020204020204" pitchFamily="34" charset="-122"/>
              </a:rPr>
              <a:t>年</a:t>
            </a:r>
            <a:r>
              <a:rPr lang="en-US" altLang="zh-CN" sz="2000" dirty="0"/>
              <a:t>Rivest, </a:t>
            </a:r>
            <a:r>
              <a:rPr lang="en-US" altLang="zh-CN" sz="2000" dirty="0" err="1"/>
              <a:t>Shmir&amp;Adleman</a:t>
            </a:r>
            <a:r>
              <a:rPr lang="zh-CN" altLang="en-US" sz="2000" dirty="0">
                <a:latin typeface="微软雅黑" panose="020B0503020204020204" pitchFamily="34" charset="-122"/>
              </a:rPr>
              <a:t>提出了</a:t>
            </a:r>
            <a:r>
              <a:rPr lang="en-US" altLang="zh-CN" sz="2000" dirty="0">
                <a:latin typeface="微软雅黑" panose="020B0503020204020204" pitchFamily="34" charset="-122"/>
              </a:rPr>
              <a:t>RSA</a:t>
            </a:r>
            <a:r>
              <a:rPr lang="zh-CN" altLang="en-US" sz="2000" dirty="0">
                <a:latin typeface="微软雅黑" panose="020B0503020204020204" pitchFamily="34" charset="-122"/>
              </a:rPr>
              <a:t>公钥算法</a:t>
            </a:r>
            <a:endParaRPr lang="en-US" altLang="zh-CN" sz="2000" dirty="0">
              <a:latin typeface="微软雅黑" panose="020B0503020204020204" pitchFamily="34" charset="-122"/>
            </a:endParaRPr>
          </a:p>
          <a:p>
            <a:pPr>
              <a:buFont typeface="Wingdings" panose="05000000000000000000" pitchFamily="2" charset="2"/>
              <a:buNone/>
              <a:defRPr/>
            </a:pPr>
            <a:endParaRPr lang="en-US" altLang="zh-CN" dirty="0"/>
          </a:p>
          <a:p>
            <a:pPr>
              <a:buFont typeface="Wingdings" panose="05000000000000000000" pitchFamily="2" charset="2"/>
              <a:buNone/>
              <a:defRPr/>
            </a:pPr>
            <a:endParaRPr lang="zh-CN" altLang="en-US" dirty="0"/>
          </a:p>
        </p:txBody>
      </p:sp>
      <p:pic>
        <p:nvPicPr>
          <p:cNvPr id="29700" name="内容占位符 1"/>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5333181" y="1340768"/>
            <a:ext cx="3343275" cy="4800600"/>
          </a:xfrm>
        </p:spPr>
      </p:pic>
      <p:sp>
        <p:nvSpPr>
          <p:cNvPr id="29701"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C0B2CD17-C51E-4585-BAED-D65C1EE28720}"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29702" name="文本框 2"/>
          <p:cNvSpPr txBox="1">
            <a:spLocks noChangeArrowheads="1"/>
          </p:cNvSpPr>
          <p:nvPr/>
        </p:nvSpPr>
        <p:spPr bwMode="auto">
          <a:xfrm>
            <a:off x="5618807" y="6209225"/>
            <a:ext cx="2841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1600" dirty="0" err="1">
                <a:latin typeface="Times New Roman" panose="02020603050405020304" pitchFamily="18" charset="0"/>
                <a:cs typeface="Times New Roman" panose="02020603050405020304" pitchFamily="18" charset="0"/>
              </a:rPr>
              <a:t>Diffie&amp;Hellman</a:t>
            </a:r>
            <a:r>
              <a:rPr lang="zh-CN" altLang="en-US" sz="1600" dirty="0">
                <a:latin typeface="微软雅黑" panose="020B0503020204020204" pitchFamily="34" charset="-122"/>
                <a:cs typeface="Times New Roman" panose="02020603050405020304" pitchFamily="18" charset="0"/>
              </a:rPr>
              <a:t>获</a:t>
            </a:r>
            <a:r>
              <a:rPr lang="en-US" altLang="zh-CN" sz="1600" dirty="0">
                <a:latin typeface="微软雅黑" panose="020B0503020204020204" pitchFamily="34" charset="-122"/>
                <a:cs typeface="Times New Roman" panose="02020603050405020304" pitchFamily="18" charset="0"/>
              </a:rPr>
              <a:t>2015</a:t>
            </a:r>
            <a:r>
              <a:rPr lang="zh-CN" altLang="en-US" sz="1600" dirty="0">
                <a:latin typeface="微软雅黑" panose="020B0503020204020204" pitchFamily="34" charset="-122"/>
                <a:cs typeface="Times New Roman" panose="02020603050405020304" pitchFamily="18" charset="0"/>
              </a:rPr>
              <a:t>图灵奖</a:t>
            </a:r>
            <a:endParaRPr lang="zh-CN" altLang="en-US" sz="1600" dirty="0">
              <a:latin typeface="微软雅黑" panose="020B0503020204020204" pitchFamily="34" charset="-122"/>
              <a:cs typeface="Times New Roman" panose="02020603050405020304" pitchFamily="18" charset="0"/>
            </a:endParaRPr>
          </a:p>
        </p:txBody>
      </p:sp>
      <p:sp>
        <p:nvSpPr>
          <p:cNvPr id="7" name="矩形 6"/>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4"/>
          <p:cNvSpPr>
            <a:spLocks noGrp="1" noChangeArrowheads="1"/>
          </p:cNvSpPr>
          <p:nvPr>
            <p:ph type="title"/>
          </p:nvPr>
        </p:nvSpPr>
        <p:spPr/>
        <p:txBody>
          <a:bodyPr/>
          <a:lstStyle/>
          <a:p>
            <a:r>
              <a:rPr lang="zh-CN" altLang="en-US" b="1" dirty="0">
                <a:latin typeface="微软雅黑" panose="020B0503020204020204" pitchFamily="34" charset="-122"/>
              </a:rPr>
              <a:t>公钥密码未来发展</a:t>
            </a:r>
            <a:r>
              <a:rPr lang="en-US" altLang="zh-CN" b="1" dirty="0">
                <a:latin typeface="微软雅黑" panose="020B0503020204020204" pitchFamily="34" charset="-122"/>
              </a:rPr>
              <a:t>——</a:t>
            </a:r>
            <a:r>
              <a:rPr lang="zh-CN" altLang="en-US" b="1" dirty="0">
                <a:latin typeface="微软雅黑" panose="020B0503020204020204" pitchFamily="34" charset="-122"/>
              </a:rPr>
              <a:t>后量子公钥密码</a:t>
            </a:r>
            <a:endParaRPr lang="zh-CN" altLang="en-US" b="1" dirty="0">
              <a:latin typeface="微软雅黑" panose="020B0503020204020204" pitchFamily="34" charset="-122"/>
            </a:endParaRPr>
          </a:p>
        </p:txBody>
      </p:sp>
      <p:sp>
        <p:nvSpPr>
          <p:cNvPr id="31747" name="内容占位符 5"/>
          <p:cNvSpPr>
            <a:spLocks noGrp="1" noChangeArrowheads="1"/>
          </p:cNvSpPr>
          <p:nvPr>
            <p:ph sz="half" idx="1"/>
          </p:nvPr>
        </p:nvSpPr>
        <p:spPr>
          <a:xfrm>
            <a:off x="457200" y="1447800"/>
            <a:ext cx="5942330" cy="4800600"/>
          </a:xfrm>
        </p:spPr>
        <p:txBody>
          <a:bodyPr/>
          <a:lstStyle/>
          <a:p>
            <a:pPr marL="285750" indent="-285750">
              <a:lnSpc>
                <a:spcPct val="150000"/>
              </a:lnSpc>
            </a:pPr>
            <a:r>
              <a:rPr lang="zh-CN" altLang="en-US" sz="2000">
                <a:latin typeface="微软雅黑" panose="020B0503020204020204" pitchFamily="34" charset="-122"/>
              </a:rPr>
              <a:t>后量子密码</a:t>
            </a:r>
            <a:r>
              <a:rPr lang="en-US" altLang="zh-CN" sz="2000">
                <a:latin typeface="微软雅黑" panose="020B0503020204020204" pitchFamily="34" charset="-122"/>
              </a:rPr>
              <a:t>:</a:t>
            </a:r>
            <a:endParaRPr lang="en-US" altLang="zh-CN" sz="2000">
              <a:latin typeface="微软雅黑" panose="020B0503020204020204" pitchFamily="34" charset="-122"/>
            </a:endParaRPr>
          </a:p>
          <a:p>
            <a:pPr marL="285750" indent="-285750">
              <a:lnSpc>
                <a:spcPct val="150000"/>
              </a:lnSpc>
            </a:pPr>
            <a:r>
              <a:rPr lang="zh-CN" altLang="en-US" sz="2000">
                <a:latin typeface="微软雅黑" panose="020B0503020204020204" pitchFamily="34" charset="-122"/>
              </a:rPr>
              <a:t>在传统计算机上运行，为了抵御量子计算对密码系统的威胁而产生的算法</a:t>
            </a:r>
            <a:endParaRPr lang="en-US" altLang="zh-CN" sz="2000">
              <a:latin typeface="微软雅黑" panose="020B0503020204020204" pitchFamily="34" charset="-122"/>
            </a:endParaRPr>
          </a:p>
          <a:p>
            <a:pPr marL="285750" indent="-285750">
              <a:lnSpc>
                <a:spcPct val="150000"/>
              </a:lnSpc>
            </a:pPr>
            <a:r>
              <a:rPr lang="zh-CN" altLang="en-US" sz="2000">
                <a:latin typeface="微软雅黑" panose="020B0503020204020204" pitchFamily="34" charset="-122"/>
              </a:rPr>
              <a:t>目前的研究主要包括：</a:t>
            </a:r>
            <a:endParaRPr lang="en-US" altLang="zh-CN" sz="2000">
              <a:latin typeface="微软雅黑" panose="020B0503020204020204" pitchFamily="34" charset="-122"/>
            </a:endParaRPr>
          </a:p>
          <a:p>
            <a:pPr marL="685800" lvl="1">
              <a:lnSpc>
                <a:spcPct val="150000"/>
              </a:lnSpc>
              <a:buFont typeface="Wingdings" panose="05000000000000000000" pitchFamily="2" charset="2"/>
              <a:buChar char="p"/>
            </a:pPr>
            <a:r>
              <a:rPr lang="zh-CN" altLang="en-US" sz="1600">
                <a:latin typeface="微软雅黑" panose="020B0503020204020204" pitchFamily="34" charset="-122"/>
              </a:rPr>
              <a:t>基于编码的公钥密码</a:t>
            </a:r>
            <a:endParaRPr lang="en-US" altLang="zh-CN" sz="1600">
              <a:latin typeface="微软雅黑" panose="020B0503020204020204" pitchFamily="34" charset="-122"/>
            </a:endParaRPr>
          </a:p>
          <a:p>
            <a:pPr marL="685800" lvl="1">
              <a:lnSpc>
                <a:spcPct val="150000"/>
              </a:lnSpc>
              <a:buFont typeface="Wingdings" panose="05000000000000000000" pitchFamily="2" charset="2"/>
              <a:buChar char="p"/>
            </a:pPr>
            <a:r>
              <a:rPr lang="zh-CN" altLang="en-US" sz="1600">
                <a:latin typeface="微软雅黑" panose="020B0503020204020204" pitchFamily="34" charset="-122"/>
              </a:rPr>
              <a:t>基于格的公钥密码</a:t>
            </a:r>
            <a:endParaRPr lang="en-US" altLang="zh-CN" sz="1600">
              <a:latin typeface="微软雅黑" panose="020B0503020204020204" pitchFamily="34" charset="-122"/>
            </a:endParaRPr>
          </a:p>
          <a:p>
            <a:pPr marL="685800" lvl="1">
              <a:lnSpc>
                <a:spcPct val="150000"/>
              </a:lnSpc>
              <a:buFont typeface="Wingdings" panose="05000000000000000000" pitchFamily="2" charset="2"/>
              <a:buChar char="p"/>
            </a:pPr>
            <a:r>
              <a:rPr lang="zh-CN" altLang="en-US" sz="1600">
                <a:latin typeface="微软雅黑" panose="020B0503020204020204" pitchFamily="34" charset="-122"/>
              </a:rPr>
              <a:t>基于</a:t>
            </a:r>
            <a:r>
              <a:rPr lang="en-US" altLang="zh-CN" sz="1600">
                <a:latin typeface="微软雅黑" panose="020B0503020204020204" pitchFamily="34" charset="-122"/>
              </a:rPr>
              <a:t>HASH</a:t>
            </a:r>
            <a:r>
              <a:rPr lang="zh-CN" altLang="en-US" sz="1600">
                <a:latin typeface="微软雅黑" panose="020B0503020204020204" pitchFamily="34" charset="-122"/>
              </a:rPr>
              <a:t>的公钥密码</a:t>
            </a:r>
            <a:endParaRPr lang="en-US" altLang="zh-CN" sz="1600">
              <a:latin typeface="微软雅黑" panose="020B0503020204020204" pitchFamily="34" charset="-122"/>
            </a:endParaRPr>
          </a:p>
          <a:p>
            <a:pPr marL="685800" lvl="1">
              <a:lnSpc>
                <a:spcPct val="150000"/>
              </a:lnSpc>
              <a:buFont typeface="Wingdings" panose="05000000000000000000" pitchFamily="2" charset="2"/>
              <a:buChar char="p"/>
            </a:pPr>
            <a:r>
              <a:rPr lang="zh-CN" altLang="en-US" sz="1600">
                <a:latin typeface="微软雅黑" panose="020B0503020204020204" pitchFamily="34" charset="-122"/>
              </a:rPr>
              <a:t>多变量公钥密码</a:t>
            </a:r>
            <a:endParaRPr lang="en-US" altLang="zh-CN" sz="1600">
              <a:latin typeface="微软雅黑" panose="020B0503020204020204" pitchFamily="34" charset="-122"/>
            </a:endParaRPr>
          </a:p>
          <a:p>
            <a:pPr marL="285750" indent="-285750"/>
            <a:endParaRPr lang="zh-CN" altLang="en-US"/>
          </a:p>
        </p:txBody>
      </p:sp>
      <p:sp>
        <p:nvSpPr>
          <p:cNvPr id="31749"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B621D994-1679-4C8E-892D-5CD70E831674}"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6" name="矩形 5"/>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noChangeArrowheads="1"/>
          </p:cNvSpPr>
          <p:nvPr>
            <p:ph type="title"/>
          </p:nvPr>
        </p:nvSpPr>
        <p:spPr/>
        <p:txBody>
          <a:bodyPr/>
          <a:lstStyle/>
          <a:p>
            <a:r>
              <a:rPr kumimoji="1" lang="zh-CN" altLang="en-US" b="1" dirty="0">
                <a:latin typeface="微软雅黑" panose="020B0503020204020204" pitchFamily="34" charset="-122"/>
              </a:rPr>
              <a:t>密码学安全攻击分类</a:t>
            </a:r>
            <a:endParaRPr kumimoji="1" lang="zh-CN" altLang="en-US" b="1" dirty="0">
              <a:latin typeface="微软雅黑" panose="020B0503020204020204" pitchFamily="34" charset="-122"/>
            </a:endParaRPr>
          </a:p>
        </p:txBody>
      </p:sp>
      <p:sp>
        <p:nvSpPr>
          <p:cNvPr id="35844" name="内容占位符 3"/>
          <p:cNvSpPr>
            <a:spLocks noGrp="1" noChangeArrowheads="1"/>
          </p:cNvSpPr>
          <p:nvPr>
            <p:ph sz="half" idx="2"/>
          </p:nvPr>
        </p:nvSpPr>
        <p:spPr>
          <a:xfrm>
            <a:off x="457200" y="1313180"/>
            <a:ext cx="8443913" cy="4876800"/>
          </a:xfrm>
        </p:spPr>
        <p:txBody>
          <a:bodyPr/>
          <a:lstStyle/>
          <a:p>
            <a:pPr>
              <a:defRPr/>
            </a:pPr>
            <a:r>
              <a:rPr kumimoji="1" lang="zh-CN" altLang="en-US" b="1" dirty="0">
                <a:latin typeface="微软雅黑" panose="020B0503020204020204" pitchFamily="34" charset="-122"/>
              </a:rPr>
              <a:t>攻击的分类（以获取密钥和加解密算法为目的）</a:t>
            </a:r>
            <a:endParaRPr kumimoji="1" lang="en-US" altLang="zh-CN" b="1" dirty="0">
              <a:latin typeface="微软雅黑" panose="020B0503020204020204" pitchFamily="34" charset="-122"/>
            </a:endParaRPr>
          </a:p>
          <a:p>
            <a:pPr marL="800100" eaLnBrk="1" hangingPunct="1">
              <a:defRPr/>
            </a:pPr>
            <a:endParaRPr lang="en-US" altLang="zh-CN" sz="2000" b="1" dirty="0">
              <a:latin typeface="微软雅黑" panose="020B0503020204020204" pitchFamily="34" charset="-122"/>
            </a:endParaRPr>
          </a:p>
          <a:p>
            <a:pPr marL="800100" eaLnBrk="1" hangingPunct="1">
              <a:defRPr/>
            </a:pPr>
            <a:r>
              <a:rPr lang="zh-CN" altLang="en-US" sz="2000" b="1" dirty="0">
                <a:latin typeface="微软雅黑" panose="020B0503020204020204" pitchFamily="34" charset="-122"/>
              </a:rPr>
              <a:t>唯密文攻击（</a:t>
            </a:r>
            <a:r>
              <a:rPr lang="en-US" altLang="zh-CN" sz="2000" b="1" dirty="0">
                <a:latin typeface="微软雅黑" panose="020B0503020204020204" pitchFamily="34" charset="-122"/>
              </a:rPr>
              <a:t>Cipher-only attack</a:t>
            </a:r>
            <a:r>
              <a:rPr lang="zh-CN" altLang="en-US" sz="2000" b="1" dirty="0">
                <a:latin typeface="微软雅黑" panose="020B0503020204020204" pitchFamily="34" charset="-122"/>
              </a:rPr>
              <a:t>）</a:t>
            </a:r>
            <a:r>
              <a:rPr lang="en-US" altLang="zh-CN" sz="2000" dirty="0">
                <a:latin typeface="微软雅黑" panose="020B0503020204020204" pitchFamily="34" charset="-122"/>
              </a:rPr>
              <a:t>: </a:t>
            </a:r>
            <a:r>
              <a:rPr lang="zh-CN" altLang="en-US" sz="2000" dirty="0">
                <a:latin typeface="微软雅黑" panose="020B0503020204020204" pitchFamily="34" charset="-122"/>
              </a:rPr>
              <a:t>攻击者有一个或多个密文，攻击需要</a:t>
            </a:r>
            <a:r>
              <a:rPr lang="zh-CN" altLang="en-US" sz="2000" dirty="0">
                <a:solidFill>
                  <a:srgbClr val="C00000"/>
                </a:solidFill>
                <a:latin typeface="微软雅黑" panose="020B0503020204020204" pitchFamily="34" charset="-122"/>
              </a:rPr>
              <a:t>统计分析</a:t>
            </a:r>
            <a:r>
              <a:rPr lang="zh-CN" altLang="en-US" sz="2000" dirty="0">
                <a:latin typeface="微软雅黑" panose="020B0503020204020204" pitchFamily="34" charset="-122"/>
              </a:rPr>
              <a:t>；</a:t>
            </a:r>
            <a:endParaRPr lang="en-US" altLang="zh-CN" sz="2000" b="1" dirty="0">
              <a:solidFill>
                <a:srgbClr val="FF0000"/>
              </a:solidFill>
              <a:latin typeface="微软雅黑" panose="020B0503020204020204" pitchFamily="34" charset="-122"/>
            </a:endParaRPr>
          </a:p>
          <a:p>
            <a:pPr marL="800100" eaLnBrk="1" hangingPunct="1">
              <a:defRPr/>
            </a:pPr>
            <a:endParaRPr lang="en-US" altLang="zh-CN" sz="2000" b="1" dirty="0">
              <a:latin typeface="微软雅黑" panose="020B0503020204020204" pitchFamily="34" charset="-122"/>
            </a:endParaRPr>
          </a:p>
          <a:p>
            <a:pPr marL="800100" eaLnBrk="1" hangingPunct="1">
              <a:defRPr/>
            </a:pPr>
            <a:r>
              <a:rPr lang="zh-CN" altLang="en-US" sz="2000" b="1" dirty="0">
                <a:latin typeface="微软雅黑" panose="020B0503020204020204" pitchFamily="34" charset="-122"/>
              </a:rPr>
              <a:t>已知明文攻击（</a:t>
            </a:r>
            <a:r>
              <a:rPr lang="en-US" altLang="zh-CN" sz="2000" b="1" dirty="0">
                <a:latin typeface="微软雅黑" panose="020B0503020204020204" pitchFamily="34" charset="-122"/>
              </a:rPr>
              <a:t>Known-plaintext attack</a:t>
            </a:r>
            <a:r>
              <a:rPr lang="zh-CN" altLang="en-US" sz="2000" b="1" dirty="0">
                <a:latin typeface="微软雅黑" panose="020B0503020204020204" pitchFamily="34" charset="-122"/>
              </a:rPr>
              <a:t>）</a:t>
            </a:r>
            <a:r>
              <a:rPr lang="en-US" altLang="zh-CN" sz="2000" dirty="0">
                <a:latin typeface="微软雅黑" panose="020B0503020204020204" pitchFamily="34" charset="-122"/>
              </a:rPr>
              <a:t>: </a:t>
            </a:r>
            <a:r>
              <a:rPr lang="zh-CN" altLang="en-US" sz="2000" dirty="0">
                <a:latin typeface="微软雅黑" panose="020B0503020204020204" pitchFamily="34" charset="-122"/>
              </a:rPr>
              <a:t>攻击者有一份密文和对应的明文，进行算法和密钥推导；</a:t>
            </a:r>
            <a:endParaRPr lang="en-US" altLang="zh-CN" sz="2000" dirty="0">
              <a:latin typeface="微软雅黑" panose="020B0503020204020204" pitchFamily="34" charset="-122"/>
            </a:endParaRPr>
          </a:p>
          <a:p>
            <a:pPr marL="800100" eaLnBrk="1" hangingPunct="1">
              <a:defRPr/>
            </a:pPr>
            <a:endParaRPr lang="en-US" altLang="zh-CN" sz="2000" b="1" dirty="0">
              <a:latin typeface="微软雅黑" panose="020B0503020204020204" pitchFamily="34" charset="-122"/>
            </a:endParaRPr>
          </a:p>
          <a:p>
            <a:pPr marL="800100" eaLnBrk="1" hangingPunct="1">
              <a:defRPr/>
            </a:pPr>
            <a:r>
              <a:rPr lang="zh-CN" altLang="en-US" sz="2000" b="1" dirty="0">
                <a:latin typeface="微软雅黑" panose="020B0503020204020204" pitchFamily="34" charset="-122"/>
              </a:rPr>
              <a:t>选择明文攻击（</a:t>
            </a:r>
            <a:r>
              <a:rPr lang="en-US" altLang="zh-CN" sz="2000" b="1" dirty="0">
                <a:latin typeface="微软雅黑" panose="020B0503020204020204" pitchFamily="34" charset="-122"/>
              </a:rPr>
              <a:t>Chosen-plaintext attack</a:t>
            </a:r>
            <a:r>
              <a:rPr lang="zh-CN" altLang="en-US" sz="2000" b="1" dirty="0">
                <a:latin typeface="微软雅黑" panose="020B0503020204020204" pitchFamily="34" charset="-122"/>
              </a:rPr>
              <a:t>）</a:t>
            </a:r>
            <a:r>
              <a:rPr lang="en-US" altLang="zh-CN" sz="2000" dirty="0">
                <a:latin typeface="微软雅黑" panose="020B0503020204020204" pitchFamily="34" charset="-122"/>
              </a:rPr>
              <a:t>: </a:t>
            </a:r>
            <a:r>
              <a:rPr lang="zh-CN" altLang="en-US" sz="2000" dirty="0">
                <a:latin typeface="微软雅黑" panose="020B0503020204020204" pitchFamily="34" charset="-122"/>
              </a:rPr>
              <a:t>攻击者有机会使用</a:t>
            </a:r>
            <a:r>
              <a:rPr lang="zh-CN" altLang="en-US" sz="2000" dirty="0">
                <a:solidFill>
                  <a:srgbClr val="C00000"/>
                </a:solidFill>
                <a:latin typeface="微软雅黑" panose="020B0503020204020204" pitchFamily="34" charset="-122"/>
              </a:rPr>
              <a:t>加密机</a:t>
            </a:r>
            <a:r>
              <a:rPr lang="zh-CN" altLang="en-US" sz="2000" dirty="0">
                <a:latin typeface="微软雅黑" panose="020B0503020204020204" pitchFamily="34" charset="-122"/>
              </a:rPr>
              <a:t>，因此可以</a:t>
            </a:r>
            <a:r>
              <a:rPr lang="zh-CN" altLang="en-US" sz="2000" dirty="0">
                <a:solidFill>
                  <a:srgbClr val="C00000"/>
                </a:solidFill>
                <a:latin typeface="微软雅黑" panose="020B0503020204020204" pitchFamily="34" charset="-122"/>
              </a:rPr>
              <a:t>选择任何明文并产生对应的密文</a:t>
            </a:r>
            <a:r>
              <a:rPr lang="zh-CN" altLang="en-US" sz="2000" dirty="0">
                <a:latin typeface="微软雅黑" panose="020B0503020204020204" pitchFamily="34" charset="-122"/>
              </a:rPr>
              <a:t>，攻击概率更大；</a:t>
            </a:r>
            <a:endParaRPr lang="en-US" altLang="zh-CN" sz="2000" dirty="0">
              <a:latin typeface="微软雅黑" panose="020B0503020204020204" pitchFamily="34" charset="-122"/>
            </a:endParaRPr>
          </a:p>
          <a:p>
            <a:pPr marL="800100" eaLnBrk="1" hangingPunct="1">
              <a:defRPr/>
            </a:pPr>
            <a:endParaRPr lang="en-US" altLang="zh-CN" sz="2000" b="1" dirty="0">
              <a:latin typeface="微软雅黑" panose="020B0503020204020204" pitchFamily="34" charset="-122"/>
            </a:endParaRPr>
          </a:p>
          <a:p>
            <a:pPr marL="800100" eaLnBrk="1" hangingPunct="1">
              <a:defRPr/>
            </a:pPr>
            <a:r>
              <a:rPr lang="zh-CN" altLang="en-US" sz="2000" b="1" dirty="0">
                <a:latin typeface="微软雅黑" panose="020B0503020204020204" pitchFamily="34" charset="-122"/>
              </a:rPr>
              <a:t>选择密文攻击（</a:t>
            </a:r>
            <a:r>
              <a:rPr lang="en-US" altLang="zh-CN" sz="2000" b="1" dirty="0">
                <a:latin typeface="微软雅黑" panose="020B0503020204020204" pitchFamily="34" charset="-122"/>
              </a:rPr>
              <a:t>Chosen-cipher attack</a:t>
            </a:r>
            <a:r>
              <a:rPr lang="zh-CN" altLang="en-US" sz="2000" b="1" dirty="0">
                <a:latin typeface="微软雅黑" panose="020B0503020204020204" pitchFamily="34" charset="-122"/>
              </a:rPr>
              <a:t>）</a:t>
            </a:r>
            <a:r>
              <a:rPr lang="en-US" altLang="zh-CN" sz="2000" dirty="0">
                <a:latin typeface="微软雅黑" panose="020B0503020204020204" pitchFamily="34" charset="-122"/>
              </a:rPr>
              <a:t>: </a:t>
            </a:r>
            <a:r>
              <a:rPr lang="zh-CN" altLang="en-US" sz="2000" dirty="0">
                <a:latin typeface="微软雅黑" panose="020B0503020204020204" pitchFamily="34" charset="-122"/>
              </a:rPr>
              <a:t>攻击者有机会使用</a:t>
            </a:r>
            <a:r>
              <a:rPr lang="zh-CN" altLang="en-US" sz="2000" dirty="0">
                <a:solidFill>
                  <a:srgbClr val="C00000"/>
                </a:solidFill>
                <a:latin typeface="微软雅黑" panose="020B0503020204020204" pitchFamily="34" charset="-122"/>
              </a:rPr>
              <a:t>解密机</a:t>
            </a:r>
            <a:r>
              <a:rPr lang="zh-CN" altLang="en-US" sz="2000" dirty="0">
                <a:latin typeface="微软雅黑" panose="020B0503020204020204" pitchFamily="34" charset="-122"/>
              </a:rPr>
              <a:t>，因此可以选择一些密文并产生对应的明文。</a:t>
            </a:r>
            <a:endParaRPr lang="en-US" altLang="zh-CN" sz="2000" dirty="0">
              <a:latin typeface="微软雅黑" panose="020B0503020204020204" pitchFamily="34" charset="-122"/>
            </a:endParaRPr>
          </a:p>
          <a:p>
            <a:pPr>
              <a:defRPr/>
            </a:pPr>
            <a:endParaRPr kumimoji="1" lang="zh-CN" altLang="en-US" dirty="0"/>
          </a:p>
        </p:txBody>
      </p:sp>
      <p:sp>
        <p:nvSpPr>
          <p:cNvPr id="52229" name="灯片编号占位符 4"/>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1BEDAED1-ABC1-4BAB-A335-8614521BE6AF}"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grpSp>
        <p:nvGrpSpPr>
          <p:cNvPr id="52232" name="组合 1"/>
          <p:cNvGrpSpPr/>
          <p:nvPr/>
        </p:nvGrpSpPr>
        <p:grpSpPr bwMode="auto">
          <a:xfrm>
            <a:off x="1927225" y="6104890"/>
            <a:ext cx="5289550" cy="490538"/>
            <a:chOff x="2514600" y="5943600"/>
            <a:chExt cx="3262313" cy="490538"/>
          </a:xfrm>
        </p:grpSpPr>
        <p:sp>
          <p:nvSpPr>
            <p:cNvPr id="11" name="矩形: 圆角 10"/>
            <p:cNvSpPr/>
            <p:nvPr/>
          </p:nvSpPr>
          <p:spPr>
            <a:xfrm>
              <a:off x="2514600" y="5943600"/>
              <a:ext cx="3262313" cy="490538"/>
            </a:xfrm>
            <a:prstGeom prst="roundRect">
              <a:avLst>
                <a:gd name="adj" fmla="val 12033"/>
              </a:avLst>
            </a:prstGeom>
            <a:solidFill>
              <a:schemeClr val="bg1"/>
            </a:solidFill>
            <a:ln>
              <a:no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2234" name="文本框 11"/>
            <p:cNvSpPr txBox="1">
              <a:spLocks noChangeArrowheads="1"/>
            </p:cNvSpPr>
            <p:nvPr/>
          </p:nvSpPr>
          <p:spPr bwMode="auto">
            <a:xfrm>
              <a:off x="2689225" y="6013450"/>
              <a:ext cx="2971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lgn="ctr">
                <a:spcBef>
                  <a:spcPct val="0"/>
                </a:spcBef>
                <a:buClrTx/>
                <a:buSzTx/>
                <a:buFontTx/>
                <a:buNone/>
              </a:pPr>
              <a:r>
                <a:rPr lang="zh-CN" altLang="en-US" sz="1800" b="1" dirty="0">
                  <a:latin typeface="微软雅黑" panose="020B0503020204020204" pitchFamily="34" charset="-122"/>
                </a:rPr>
                <a:t>攻击难度由</a:t>
              </a:r>
              <a:r>
                <a:rPr lang="zh-CN" altLang="en-US" sz="1800" b="1" dirty="0">
                  <a:solidFill>
                    <a:srgbClr val="C00000"/>
                  </a:solidFill>
                  <a:latin typeface="微软雅黑" panose="020B0503020204020204" pitchFamily="34" charset="-122"/>
                </a:rPr>
                <a:t>下到上逐渐增加</a:t>
              </a:r>
              <a:endParaRPr lang="zh-CN" altLang="en-US" sz="1800" b="1" dirty="0">
                <a:solidFill>
                  <a:srgbClr val="C00000"/>
                </a:solidFill>
                <a:latin typeface="微软雅黑" panose="020B0503020204020204" pitchFamily="34" charset="-122"/>
              </a:endParaRPr>
            </a:p>
          </p:txBody>
        </p:sp>
      </p:grpSp>
      <p:sp>
        <p:nvSpPr>
          <p:cNvPr id="8" name="矩形 7"/>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528955"/>
            <a:ext cx="8229600" cy="914400"/>
          </a:xfrm>
        </p:spPr>
        <p:txBody>
          <a:bodyPr/>
          <a:lstStyle/>
          <a:p>
            <a:pPr eaLnBrk="1" hangingPunct="1"/>
            <a:r>
              <a:rPr lang="zh-CN" altLang="en-US">
                <a:latin typeface="微软雅黑" panose="020B0503020204020204" pitchFamily="34" charset="-122"/>
              </a:rPr>
              <a:t>课程概要</a:t>
            </a:r>
            <a:endParaRPr lang="en-US" altLang="zh-CN">
              <a:latin typeface="微软雅黑" panose="020B0503020204020204" pitchFamily="34" charset="-122"/>
            </a:endParaRPr>
          </a:p>
        </p:txBody>
      </p:sp>
      <p:sp>
        <p:nvSpPr>
          <p:cNvPr id="14339" name="Rectangle 3"/>
          <p:cNvSpPr>
            <a:spLocks noGrp="1" noChangeArrowheads="1"/>
          </p:cNvSpPr>
          <p:nvPr>
            <p:ph idx="1"/>
          </p:nvPr>
        </p:nvSpPr>
        <p:spPr/>
        <p:txBody>
          <a:bodyPr/>
          <a:lstStyle/>
          <a:p>
            <a:pPr eaLnBrk="1" hangingPunct="1">
              <a:lnSpc>
                <a:spcPct val="150000"/>
              </a:lnSpc>
            </a:pPr>
            <a:r>
              <a:rPr lang="zh-CN" altLang="en-US" dirty="0">
                <a:latin typeface="微软雅黑" panose="020B0503020204020204" pitchFamily="34" charset="-122"/>
              </a:rPr>
              <a:t>密码学基础</a:t>
            </a:r>
            <a:endParaRPr lang="zh-CN" altLang="en-US" dirty="0">
              <a:latin typeface="微软雅黑" panose="020B0503020204020204" pitchFamily="34" charset="-122"/>
            </a:endParaRPr>
          </a:p>
          <a:p>
            <a:pPr eaLnBrk="1" hangingPunct="1">
              <a:lnSpc>
                <a:spcPct val="150000"/>
              </a:lnSpc>
            </a:pPr>
            <a:r>
              <a:rPr lang="zh-CN" altLang="en-US" dirty="0">
                <a:latin typeface="微软雅黑" panose="020B0503020204020204" pitchFamily="34" charset="-122"/>
              </a:rPr>
              <a:t>密码学发展及基本概念</a:t>
            </a:r>
            <a:endParaRPr lang="en-US" altLang="zh-CN" dirty="0">
              <a:latin typeface="微软雅黑" panose="020B0503020204020204" pitchFamily="34" charset="-122"/>
            </a:endParaRPr>
          </a:p>
          <a:p>
            <a:pPr eaLnBrk="1" hangingPunct="1">
              <a:lnSpc>
                <a:spcPct val="150000"/>
              </a:lnSpc>
            </a:pPr>
            <a:r>
              <a:rPr lang="zh-CN" altLang="en-US" dirty="0">
                <a:latin typeface="微软雅黑" panose="020B0503020204020204" pitchFamily="34" charset="-122"/>
              </a:rPr>
              <a:t>古典密码学：</a:t>
            </a:r>
            <a:endParaRPr lang="en-US" altLang="zh-CN" dirty="0">
              <a:latin typeface="微软雅黑" panose="020B0503020204020204" pitchFamily="34" charset="-122"/>
            </a:endParaRPr>
          </a:p>
          <a:p>
            <a:pPr lvl="1" eaLnBrk="1" hangingPunct="1">
              <a:lnSpc>
                <a:spcPct val="150000"/>
              </a:lnSpc>
              <a:spcBef>
                <a:spcPts val="25"/>
              </a:spcBef>
              <a:buClr>
                <a:schemeClr val="bg2"/>
              </a:buClr>
              <a:buFont typeface="Wingdings" panose="05000000000000000000" pitchFamily="2" charset="2"/>
              <a:buChar char="p"/>
            </a:pPr>
            <a:r>
              <a:rPr lang="zh-CN" altLang="en-US" dirty="0">
                <a:latin typeface="微软雅黑" panose="020B0503020204020204" pitchFamily="34" charset="-122"/>
              </a:rPr>
              <a:t>凯撒加密</a:t>
            </a:r>
            <a:r>
              <a:rPr lang="en-US" altLang="zh-CN" dirty="0">
                <a:latin typeface="微软雅黑" panose="020B0503020204020204" pitchFamily="34" charset="-122"/>
              </a:rPr>
              <a:t>/</a:t>
            </a:r>
            <a:r>
              <a:rPr lang="zh-CN" altLang="en-US" dirty="0">
                <a:latin typeface="微软雅黑" panose="020B0503020204020204" pitchFamily="34" charset="-122"/>
              </a:rPr>
              <a:t>位移加密</a:t>
            </a:r>
            <a:endParaRPr lang="en-US" altLang="zh-CN" dirty="0">
              <a:latin typeface="微软雅黑" panose="020B0503020204020204" pitchFamily="34" charset="-122"/>
            </a:endParaRPr>
          </a:p>
          <a:p>
            <a:pPr lvl="1" eaLnBrk="1" hangingPunct="1">
              <a:lnSpc>
                <a:spcPct val="150000"/>
              </a:lnSpc>
              <a:spcBef>
                <a:spcPts val="25"/>
              </a:spcBef>
              <a:buClr>
                <a:schemeClr val="bg2"/>
              </a:buClr>
              <a:buFont typeface="Wingdings" panose="05000000000000000000" pitchFamily="2" charset="2"/>
              <a:buChar char="p"/>
            </a:pPr>
            <a:r>
              <a:rPr lang="zh-CN" altLang="en-US" dirty="0">
                <a:latin typeface="微软雅黑" panose="020B0503020204020204" pitchFamily="34" charset="-122"/>
              </a:rPr>
              <a:t>仿射密码</a:t>
            </a:r>
            <a:endParaRPr lang="en-US" altLang="zh-CN" dirty="0">
              <a:latin typeface="微软雅黑" panose="020B0503020204020204" pitchFamily="34" charset="-122"/>
            </a:endParaRPr>
          </a:p>
          <a:p>
            <a:pPr lvl="1" eaLnBrk="1" hangingPunct="1">
              <a:lnSpc>
                <a:spcPct val="150000"/>
              </a:lnSpc>
              <a:spcBef>
                <a:spcPts val="25"/>
              </a:spcBef>
              <a:buClr>
                <a:schemeClr val="bg2"/>
              </a:buClr>
              <a:buFont typeface="Wingdings" panose="05000000000000000000" pitchFamily="2" charset="2"/>
              <a:buChar char="p"/>
            </a:pPr>
            <a:r>
              <a:rPr lang="zh-CN" altLang="en-US" dirty="0">
                <a:latin typeface="微软雅黑" panose="020B0503020204020204" pitchFamily="34" charset="-122"/>
              </a:rPr>
              <a:t>维吉尼亚密码</a:t>
            </a:r>
            <a:endParaRPr lang="en-US" altLang="zh-CN" dirty="0">
              <a:latin typeface="微软雅黑" panose="020B0503020204020204" pitchFamily="34" charset="-122"/>
            </a:endParaRPr>
          </a:p>
          <a:p>
            <a:pPr eaLnBrk="1" hangingPunct="1">
              <a:lnSpc>
                <a:spcPct val="150000"/>
              </a:lnSpc>
            </a:pPr>
            <a:r>
              <a:rPr lang="zh-CN" altLang="en-US" dirty="0">
                <a:solidFill>
                  <a:schemeClr val="bg1">
                    <a:lumMod val="85000"/>
                  </a:schemeClr>
                </a:solidFill>
                <a:latin typeface="微软雅黑" panose="020B0503020204020204" pitchFamily="34" charset="-122"/>
              </a:rPr>
              <a:t>现代密码学</a:t>
            </a:r>
            <a:endParaRPr lang="en-US" altLang="zh-CN" dirty="0">
              <a:solidFill>
                <a:schemeClr val="bg1">
                  <a:lumMod val="85000"/>
                </a:schemeClr>
              </a:solidFill>
              <a:latin typeface="微软雅黑" panose="020B0503020204020204" pitchFamily="34" charset="-122"/>
            </a:endParaRPr>
          </a:p>
        </p:txBody>
      </p:sp>
      <p:sp>
        <p:nvSpPr>
          <p:cNvPr id="14340"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3A788FE6-B002-4658-B370-B35D1D59B30F}"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5" name="矩形 4"/>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7504" y="35913"/>
            <a:ext cx="2079625" cy="368300"/>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第七章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a:latin typeface="微软雅黑" panose="020B0503020204020204" pitchFamily="34" charset="-122"/>
              </a:rPr>
              <a:t>密码算法安全性</a:t>
            </a:r>
            <a:endParaRPr lang="en-US" altLang="zh-CN">
              <a:latin typeface="微软雅黑" panose="020B0503020204020204" pitchFamily="34" charset="-122"/>
            </a:endParaRPr>
          </a:p>
        </p:txBody>
      </p:sp>
      <p:sp>
        <p:nvSpPr>
          <p:cNvPr id="56323" name="Rectangle 3"/>
          <p:cNvSpPr>
            <a:spLocks noGrp="1" noChangeArrowheads="1"/>
          </p:cNvSpPr>
          <p:nvPr>
            <p:ph idx="1"/>
          </p:nvPr>
        </p:nvSpPr>
        <p:spPr>
          <a:xfrm>
            <a:off x="457200" y="1524000"/>
            <a:ext cx="8229600" cy="4724400"/>
          </a:xfrm>
        </p:spPr>
        <p:txBody>
          <a:bodyPr/>
          <a:lstStyle/>
          <a:p>
            <a:pPr eaLnBrk="1" hangingPunct="1"/>
            <a:r>
              <a:rPr lang="zh-CN" altLang="en-US" dirty="0">
                <a:latin typeface="微软雅黑" panose="020B0503020204020204" pitchFamily="34" charset="-122"/>
              </a:rPr>
              <a:t>密钥长度</a:t>
            </a:r>
            <a:endParaRPr lang="en-US" altLang="zh-CN" dirty="0">
              <a:latin typeface="微软雅黑" panose="020B0503020204020204" pitchFamily="34" charset="-122"/>
            </a:endParaRPr>
          </a:p>
        </p:txBody>
      </p:sp>
      <p:sp>
        <p:nvSpPr>
          <p:cNvPr id="56324"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4450620C-AA7B-4123-B041-B5BD3B533287}"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graphicFrame>
        <p:nvGraphicFramePr>
          <p:cNvPr id="3" name="表格 3"/>
          <p:cNvGraphicFramePr>
            <a:graphicFrameLocks noGrp="1"/>
          </p:cNvGraphicFramePr>
          <p:nvPr/>
        </p:nvGraphicFramePr>
        <p:xfrm>
          <a:off x="1219200" y="2895600"/>
          <a:ext cx="6705600" cy="2438400"/>
        </p:xfrm>
        <a:graphic>
          <a:graphicData uri="http://schemas.openxmlformats.org/drawingml/2006/table">
            <a:tbl>
              <a:tblPr firstRow="1" bandRow="1">
                <a:tableStyleId>{5C22544A-7EE6-4342-B048-85BDC9FD1C3A}</a:tableStyleId>
              </a:tblPr>
              <a:tblGrid>
                <a:gridCol w="1676400"/>
                <a:gridCol w="1676400"/>
                <a:gridCol w="1676400"/>
                <a:gridCol w="1676400"/>
              </a:tblGrid>
              <a:tr h="406400">
                <a:tc>
                  <a:txBody>
                    <a:bodyPr/>
                    <a:lstStyle/>
                    <a:p>
                      <a:pPr algn="ctr"/>
                      <a:r>
                        <a:rPr lang="zh-CN" altLang="en-US" sz="1600" dirty="0">
                          <a:latin typeface="微软雅黑" panose="020B0503020204020204" pitchFamily="34" charset="-122"/>
                          <a:ea typeface="微软雅黑" panose="020B0503020204020204" pitchFamily="34" charset="-122"/>
                        </a:rPr>
                        <a:t>年度</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zh-CN" altLang="en-US" sz="1600" dirty="0">
                          <a:latin typeface="微软雅黑" panose="020B0503020204020204" pitchFamily="34" charset="-122"/>
                          <a:ea typeface="微软雅黑" panose="020B0503020204020204" pitchFamily="34" charset="-122"/>
                        </a:rPr>
                        <a:t>对于个人</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zh-CN" altLang="en-US" sz="1600" dirty="0">
                          <a:latin typeface="微软雅黑" panose="020B0503020204020204" pitchFamily="34" charset="-122"/>
                          <a:ea typeface="微软雅黑" panose="020B0503020204020204" pitchFamily="34" charset="-122"/>
                        </a:rPr>
                        <a:t>对于公司</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zh-CN" altLang="en-US" sz="1600" dirty="0">
                          <a:latin typeface="微软雅黑" panose="020B0503020204020204" pitchFamily="34" charset="-122"/>
                          <a:ea typeface="微软雅黑" panose="020B0503020204020204" pitchFamily="34" charset="-122"/>
                        </a:rPr>
                        <a:t>对于政府</a:t>
                      </a:r>
                      <a:endParaRPr lang="zh-CN" altLang="en-US" sz="1600" dirty="0">
                        <a:latin typeface="微软雅黑" panose="020B0503020204020204" pitchFamily="34" charset="-122"/>
                        <a:ea typeface="微软雅黑" panose="020B0503020204020204" pitchFamily="34" charset="-122"/>
                      </a:endParaRPr>
                    </a:p>
                  </a:txBody>
                  <a:tcPr marT="45728" marB="45728"/>
                </a:tc>
              </a:tr>
              <a:tr h="406400">
                <a:tc>
                  <a:txBody>
                    <a:bodyPr/>
                    <a:lstStyle/>
                    <a:p>
                      <a:pPr algn="ctr"/>
                      <a:r>
                        <a:rPr lang="en-US" altLang="zh-CN" sz="1600" dirty="0">
                          <a:latin typeface="微软雅黑" panose="020B0503020204020204" pitchFamily="34" charset="-122"/>
                          <a:ea typeface="微软雅黑" panose="020B0503020204020204" pitchFamily="34" charset="-122"/>
                        </a:rPr>
                        <a:t>1995</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en-US" altLang="zh-CN" sz="1600" dirty="0">
                          <a:latin typeface="微软雅黑" panose="020B0503020204020204" pitchFamily="34" charset="-122"/>
                          <a:ea typeface="微软雅黑" panose="020B0503020204020204" pitchFamily="34" charset="-122"/>
                        </a:rPr>
                        <a:t>768</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en-US" altLang="zh-CN" sz="1600" dirty="0">
                          <a:latin typeface="微软雅黑" panose="020B0503020204020204" pitchFamily="34" charset="-122"/>
                          <a:ea typeface="微软雅黑" panose="020B0503020204020204" pitchFamily="34" charset="-122"/>
                        </a:rPr>
                        <a:t>1280</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en-US" altLang="zh-CN" sz="1600" dirty="0">
                          <a:latin typeface="微软雅黑" panose="020B0503020204020204" pitchFamily="34" charset="-122"/>
                          <a:ea typeface="微软雅黑" panose="020B0503020204020204" pitchFamily="34" charset="-122"/>
                        </a:rPr>
                        <a:t>1536</a:t>
                      </a:r>
                      <a:endParaRPr lang="zh-CN" altLang="en-US" sz="1600" dirty="0">
                        <a:latin typeface="微软雅黑" panose="020B0503020204020204" pitchFamily="34" charset="-122"/>
                        <a:ea typeface="微软雅黑" panose="020B0503020204020204" pitchFamily="34" charset="-122"/>
                      </a:endParaRPr>
                    </a:p>
                  </a:txBody>
                  <a:tcPr marT="45728" marB="45728"/>
                </a:tc>
              </a:tr>
              <a:tr h="406400">
                <a:tc>
                  <a:txBody>
                    <a:bodyPr/>
                    <a:lstStyle/>
                    <a:p>
                      <a:pPr algn="ctr"/>
                      <a:r>
                        <a:rPr lang="en-US" altLang="zh-CN" sz="1600" dirty="0">
                          <a:latin typeface="微软雅黑" panose="020B0503020204020204" pitchFamily="34" charset="-122"/>
                          <a:ea typeface="微软雅黑" panose="020B0503020204020204" pitchFamily="34" charset="-122"/>
                        </a:rPr>
                        <a:t>2000</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en-US" altLang="zh-CN" sz="1600" dirty="0">
                          <a:latin typeface="微软雅黑" panose="020B0503020204020204" pitchFamily="34" charset="-122"/>
                          <a:ea typeface="微软雅黑" panose="020B0503020204020204" pitchFamily="34" charset="-122"/>
                        </a:rPr>
                        <a:t>1024</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en-US" altLang="zh-CN" sz="1600" dirty="0">
                          <a:latin typeface="微软雅黑" panose="020B0503020204020204" pitchFamily="34" charset="-122"/>
                          <a:ea typeface="微软雅黑" panose="020B0503020204020204" pitchFamily="34" charset="-122"/>
                        </a:rPr>
                        <a:t>1280</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en-US" altLang="zh-CN" sz="1600" dirty="0">
                          <a:latin typeface="微软雅黑" panose="020B0503020204020204" pitchFamily="34" charset="-122"/>
                          <a:ea typeface="微软雅黑" panose="020B0503020204020204" pitchFamily="34" charset="-122"/>
                        </a:rPr>
                        <a:t>1536</a:t>
                      </a:r>
                      <a:endParaRPr lang="zh-CN" altLang="en-US" sz="1600" dirty="0">
                        <a:latin typeface="微软雅黑" panose="020B0503020204020204" pitchFamily="34" charset="-122"/>
                        <a:ea typeface="微软雅黑" panose="020B0503020204020204" pitchFamily="34" charset="-122"/>
                      </a:endParaRPr>
                    </a:p>
                  </a:txBody>
                  <a:tcPr marT="45728" marB="45728"/>
                </a:tc>
              </a:tr>
              <a:tr h="406400">
                <a:tc>
                  <a:txBody>
                    <a:bodyPr/>
                    <a:lstStyle/>
                    <a:p>
                      <a:pPr algn="ctr"/>
                      <a:r>
                        <a:rPr lang="en-US" altLang="zh-CN" sz="1600" dirty="0">
                          <a:latin typeface="微软雅黑" panose="020B0503020204020204" pitchFamily="34" charset="-122"/>
                          <a:ea typeface="微软雅黑" panose="020B0503020204020204" pitchFamily="34" charset="-122"/>
                        </a:rPr>
                        <a:t>2005</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en-US" altLang="zh-CN" sz="1600" dirty="0">
                          <a:latin typeface="微软雅黑" panose="020B0503020204020204" pitchFamily="34" charset="-122"/>
                          <a:ea typeface="微软雅黑" panose="020B0503020204020204" pitchFamily="34" charset="-122"/>
                        </a:rPr>
                        <a:t>1280</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en-US" altLang="zh-CN" sz="1600" dirty="0">
                          <a:latin typeface="微软雅黑" panose="020B0503020204020204" pitchFamily="34" charset="-122"/>
                          <a:ea typeface="微软雅黑" panose="020B0503020204020204" pitchFamily="34" charset="-122"/>
                        </a:rPr>
                        <a:t>1536</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en-US" altLang="zh-CN" sz="1600" dirty="0">
                          <a:latin typeface="微软雅黑" panose="020B0503020204020204" pitchFamily="34" charset="-122"/>
                          <a:ea typeface="微软雅黑" panose="020B0503020204020204" pitchFamily="34" charset="-122"/>
                        </a:rPr>
                        <a:t>2048</a:t>
                      </a:r>
                      <a:endParaRPr lang="zh-CN" altLang="en-US" sz="1600" dirty="0">
                        <a:latin typeface="微软雅黑" panose="020B0503020204020204" pitchFamily="34" charset="-122"/>
                        <a:ea typeface="微软雅黑" panose="020B0503020204020204" pitchFamily="34" charset="-122"/>
                      </a:endParaRPr>
                    </a:p>
                  </a:txBody>
                  <a:tcPr marT="45728" marB="45728"/>
                </a:tc>
              </a:tr>
              <a:tr h="406400">
                <a:tc>
                  <a:txBody>
                    <a:bodyPr/>
                    <a:lstStyle/>
                    <a:p>
                      <a:pPr algn="ctr"/>
                      <a:r>
                        <a:rPr lang="en-US" altLang="zh-CN" sz="1600" dirty="0">
                          <a:latin typeface="微软雅黑" panose="020B0503020204020204" pitchFamily="34" charset="-122"/>
                          <a:ea typeface="微软雅黑" panose="020B0503020204020204" pitchFamily="34" charset="-122"/>
                        </a:rPr>
                        <a:t>2010</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en-US" altLang="zh-CN" sz="1600" dirty="0">
                          <a:latin typeface="微软雅黑" panose="020B0503020204020204" pitchFamily="34" charset="-122"/>
                          <a:ea typeface="微软雅黑" panose="020B0503020204020204" pitchFamily="34" charset="-122"/>
                        </a:rPr>
                        <a:t>1280</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en-US" altLang="zh-CN" sz="1600" dirty="0">
                          <a:latin typeface="微软雅黑" panose="020B0503020204020204" pitchFamily="34" charset="-122"/>
                          <a:ea typeface="微软雅黑" panose="020B0503020204020204" pitchFamily="34" charset="-122"/>
                        </a:rPr>
                        <a:t>1536</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en-US" altLang="zh-CN" sz="1600" dirty="0">
                          <a:latin typeface="微软雅黑" panose="020B0503020204020204" pitchFamily="34" charset="-122"/>
                          <a:ea typeface="微软雅黑" panose="020B0503020204020204" pitchFamily="34" charset="-122"/>
                        </a:rPr>
                        <a:t>2048</a:t>
                      </a:r>
                      <a:endParaRPr lang="zh-CN" altLang="en-US" sz="1600" dirty="0">
                        <a:latin typeface="微软雅黑" panose="020B0503020204020204" pitchFamily="34" charset="-122"/>
                        <a:ea typeface="微软雅黑" panose="020B0503020204020204" pitchFamily="34" charset="-122"/>
                      </a:endParaRPr>
                    </a:p>
                  </a:txBody>
                  <a:tcPr marT="45728" marB="45728"/>
                </a:tc>
              </a:tr>
              <a:tr h="406400">
                <a:tc>
                  <a:txBody>
                    <a:bodyPr/>
                    <a:lstStyle/>
                    <a:p>
                      <a:pPr algn="ctr"/>
                      <a:r>
                        <a:rPr lang="en-US" altLang="zh-CN" sz="1600" dirty="0">
                          <a:latin typeface="微软雅黑" panose="020B0503020204020204" pitchFamily="34" charset="-122"/>
                          <a:ea typeface="微软雅黑" panose="020B0503020204020204" pitchFamily="34" charset="-122"/>
                        </a:rPr>
                        <a:t>2015</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en-US" altLang="zh-CN" sz="1600" dirty="0">
                          <a:latin typeface="微软雅黑" panose="020B0503020204020204" pitchFamily="34" charset="-122"/>
                          <a:ea typeface="微软雅黑" panose="020B0503020204020204" pitchFamily="34" charset="-122"/>
                        </a:rPr>
                        <a:t>1536</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en-US" altLang="zh-CN" sz="1600" dirty="0">
                          <a:latin typeface="微软雅黑" panose="020B0503020204020204" pitchFamily="34" charset="-122"/>
                          <a:ea typeface="微软雅黑" panose="020B0503020204020204" pitchFamily="34" charset="-122"/>
                        </a:rPr>
                        <a:t>2048</a:t>
                      </a:r>
                      <a:endParaRPr lang="zh-CN" altLang="en-US" sz="1600" dirty="0">
                        <a:latin typeface="微软雅黑" panose="020B0503020204020204" pitchFamily="34" charset="-122"/>
                        <a:ea typeface="微软雅黑" panose="020B0503020204020204" pitchFamily="34" charset="-122"/>
                      </a:endParaRPr>
                    </a:p>
                  </a:txBody>
                  <a:tcPr marT="45728" marB="45728"/>
                </a:tc>
                <a:tc>
                  <a:txBody>
                    <a:bodyPr/>
                    <a:lstStyle/>
                    <a:p>
                      <a:pPr algn="ctr"/>
                      <a:r>
                        <a:rPr lang="en-US" altLang="zh-CN" sz="1600" dirty="0">
                          <a:latin typeface="微软雅黑" panose="020B0503020204020204" pitchFamily="34" charset="-122"/>
                          <a:ea typeface="微软雅黑" panose="020B0503020204020204" pitchFamily="34" charset="-122"/>
                        </a:rPr>
                        <a:t>2048</a:t>
                      </a:r>
                      <a:endParaRPr lang="zh-CN" altLang="en-US" sz="1600" dirty="0">
                        <a:latin typeface="微软雅黑" panose="020B0503020204020204" pitchFamily="34" charset="-122"/>
                        <a:ea typeface="微软雅黑" panose="020B0503020204020204" pitchFamily="34" charset="-122"/>
                      </a:endParaRPr>
                    </a:p>
                  </a:txBody>
                  <a:tcPr marT="45728" marB="45728"/>
                </a:tc>
              </a:tr>
            </a:tbl>
          </a:graphicData>
        </a:graphic>
      </p:graphicFrame>
      <p:grpSp>
        <p:nvGrpSpPr>
          <p:cNvPr id="2" name="组合 1"/>
          <p:cNvGrpSpPr/>
          <p:nvPr/>
        </p:nvGrpSpPr>
        <p:grpSpPr>
          <a:xfrm>
            <a:off x="2174875" y="5784715"/>
            <a:ext cx="4794250" cy="381000"/>
            <a:chOff x="2174875" y="5410200"/>
            <a:chExt cx="4794250" cy="381000"/>
          </a:xfrm>
        </p:grpSpPr>
        <p:sp>
          <p:nvSpPr>
            <p:cNvPr id="7" name="矩形: 圆角 6"/>
            <p:cNvSpPr/>
            <p:nvPr/>
          </p:nvSpPr>
          <p:spPr>
            <a:xfrm>
              <a:off x="2174875" y="5410200"/>
              <a:ext cx="4794250" cy="381000"/>
            </a:xfrm>
            <a:prstGeom prst="roundRect">
              <a:avLst>
                <a:gd name="adj" fmla="val 12033"/>
              </a:avLst>
            </a:prstGeom>
            <a:solidFill>
              <a:schemeClr val="bg1"/>
            </a:solidFill>
            <a:ln>
              <a:no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363" name="文本框 1"/>
            <p:cNvSpPr txBox="1">
              <a:spLocks noChangeArrowheads="1"/>
            </p:cNvSpPr>
            <p:nvPr/>
          </p:nvSpPr>
          <p:spPr bwMode="auto">
            <a:xfrm>
              <a:off x="2174875" y="5421313"/>
              <a:ext cx="47942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800" b="1" dirty="0">
                  <a:latin typeface="微软雅黑" panose="020B0503020204020204" pitchFamily="34" charset="-122"/>
                </a:rPr>
                <a:t>密钥长度</a:t>
              </a:r>
              <a:r>
                <a:rPr lang="zh-CN" altLang="en-US" sz="1800" b="1" dirty="0">
                  <a:solidFill>
                    <a:srgbClr val="C00000"/>
                  </a:solidFill>
                  <a:latin typeface="微软雅黑" panose="020B0503020204020204" pitchFamily="34" charset="-122"/>
                </a:rPr>
                <a:t>越长</a:t>
              </a:r>
              <a:r>
                <a:rPr lang="zh-CN" altLang="en-US" sz="1800" b="1" dirty="0">
                  <a:latin typeface="微软雅黑" panose="020B0503020204020204" pitchFamily="34" charset="-122"/>
                </a:rPr>
                <a:t>，加密数据</a:t>
              </a:r>
              <a:r>
                <a:rPr lang="zh-CN" altLang="en-US" sz="1800" b="1" dirty="0">
                  <a:solidFill>
                    <a:srgbClr val="C00000"/>
                  </a:solidFill>
                  <a:latin typeface="微软雅黑" panose="020B0503020204020204" pitchFamily="34" charset="-122"/>
                </a:rPr>
                <a:t>越不容易</a:t>
              </a:r>
              <a:r>
                <a:rPr lang="zh-CN" altLang="en-US" sz="1800" b="1" dirty="0">
                  <a:latin typeface="微软雅黑" panose="020B0503020204020204" pitchFamily="34" charset="-122"/>
                </a:rPr>
                <a:t>被非法解密</a:t>
              </a:r>
              <a:endParaRPr lang="zh-CN" altLang="en-US" sz="1800" b="1" dirty="0">
                <a:latin typeface="微软雅黑" panose="020B0503020204020204" pitchFamily="34" charset="-122"/>
              </a:endParaRPr>
            </a:p>
          </p:txBody>
        </p:sp>
      </p:grpSp>
      <p:sp>
        <p:nvSpPr>
          <p:cNvPr id="4" name="矩形 3"/>
          <p:cNvSpPr/>
          <p:nvPr/>
        </p:nvSpPr>
        <p:spPr>
          <a:xfrm>
            <a:off x="2443780" y="2485577"/>
            <a:ext cx="3981154" cy="369332"/>
          </a:xfrm>
          <a:prstGeom prst="rect">
            <a:avLst/>
          </a:prstGeom>
        </p:spPr>
        <p:txBody>
          <a:bodyPr wrap="none">
            <a:spAutoFit/>
          </a:bodyPr>
          <a:lstStyle/>
          <a:p>
            <a:pPr algn="ctr" eaLnBrk="1" hangingPunct="1">
              <a:buFont typeface="Wingdings" panose="05000000000000000000" pitchFamily="2" charset="2"/>
              <a:buNone/>
            </a:pPr>
            <a:r>
              <a:rPr lang="en-US" altLang="zh-CN" b="1" dirty="0">
                <a:latin typeface="微软雅黑" panose="020B0503020204020204" pitchFamily="34" charset="-122"/>
                <a:ea typeface="微软雅黑" panose="020B0503020204020204" pitchFamily="34" charset="-122"/>
              </a:rPr>
              <a:t>Bruce </a:t>
            </a:r>
            <a:r>
              <a:rPr lang="en-US" altLang="zh-CN" b="1" dirty="0" err="1">
                <a:latin typeface="微软雅黑" panose="020B0503020204020204" pitchFamily="34" charset="-122"/>
                <a:ea typeface="微软雅黑" panose="020B0503020204020204" pitchFamily="34" charset="-122"/>
              </a:rPr>
              <a:t>Schneier</a:t>
            </a:r>
            <a:r>
              <a:rPr lang="zh-CN" altLang="en-US" b="1" dirty="0">
                <a:latin typeface="微软雅黑" panose="020B0503020204020204" pitchFamily="34" charset="-122"/>
                <a:ea typeface="微软雅黑" panose="020B0503020204020204" pitchFamily="34" charset="-122"/>
              </a:rPr>
              <a:t>公开密钥长度建议值</a:t>
            </a:r>
            <a:endParaRPr lang="en-US" altLang="zh-CN" b="1" dirty="0">
              <a:latin typeface="微软雅黑" panose="020B0503020204020204" pitchFamily="34" charset="-122"/>
              <a:ea typeface="微软雅黑" panose="020B0503020204020204" pitchFamily="34" charset="-122"/>
            </a:endParaRPr>
          </a:p>
        </p:txBody>
      </p:sp>
      <p:sp>
        <p:nvSpPr>
          <p:cNvPr id="10" name="矩形 9"/>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加密概念</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100255" cy="369332"/>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第八章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203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数据按照一种可读的格式进行编码，这种格式称为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明文</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(plaintext)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数据在网络上传输时，为避免未授权的恶意访问，可以使用称为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加密部件</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(cipher)</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的标准化算法，通过</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密钥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把原始的明文数据转换为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密文</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(ciphertext)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，这个过程称为</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加密</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(encryption)</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解密 </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Decryption </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：从密文恢复出明文的过程</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1680" y="4293881"/>
            <a:ext cx="538162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2"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加密</a:t>
            </a:r>
            <a:r>
              <a:rPr lang="zh-CN" altLang="en-US" sz="3200" dirty="0">
                <a:solidFill>
                  <a:srgbClr val="0000FF"/>
                </a:solidFill>
                <a:latin typeface="微软雅黑" panose="020B0503020204020204" pitchFamily="34" charset="-122"/>
                <a:ea typeface="微软雅黑" panose="020B0503020204020204" pitchFamily="34" charset="-122"/>
                <a:sym typeface="+mn-ea"/>
              </a:rPr>
              <a:t>概念</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430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加密机制可以对抗</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流量窃听</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恶意媒介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授权不足</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信任边界重叠</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2" name="图片 11"/>
          <p:cNvPicPr>
            <a:picLocks noChangeAspect="1"/>
          </p:cNvPicPr>
          <p:nvPr/>
        </p:nvPicPr>
        <p:blipFill rotWithShape="1">
          <a:blip r:embed="rId1"/>
          <a:srcRect t="2654"/>
          <a:stretch>
            <a:fillRect/>
          </a:stretch>
        </p:blipFill>
        <p:spPr>
          <a:xfrm>
            <a:off x="215516" y="2780928"/>
            <a:ext cx="8712968" cy="286869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加密</a:t>
            </a:r>
            <a:r>
              <a:rPr lang="zh-CN" altLang="en-US" sz="3200" dirty="0">
                <a:solidFill>
                  <a:srgbClr val="0000FF"/>
                </a:solidFill>
                <a:latin typeface="微软雅黑" panose="020B0503020204020204" pitchFamily="34" charset="-122"/>
                <a:ea typeface="微软雅黑" panose="020B0503020204020204" pitchFamily="34" charset="-122"/>
                <a:sym typeface="+mn-ea"/>
              </a:rPr>
              <a:t>概念</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430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加密机制可以对抗</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流量窃听</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恶意媒介</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授权不足</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信任边界重叠</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31019" y="2325966"/>
            <a:ext cx="8903765" cy="290066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对称加密</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152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加密与解密时使用同一个密钥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，这两个过程都是授权的各方用共享的密钥执行的。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由于用一个密钥加密的消息只能用同一个密钥解密，因此拥有密钥的被授权方才能创建消息，因此</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保证了数据的保密性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1680" y="3073059"/>
            <a:ext cx="6012160" cy="3021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对称加密</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1522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加密与解密时使用同一个密钥</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，这两个过程都是授权的各方用共享的密钥执行的。</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对称加密不具备不可否认性</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，当有多方使用同一个密钥时，无法判断是哪一方执行的加密和解密。</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9" name="矩形 78"/>
          <p:cNvSpPr/>
          <p:nvPr/>
        </p:nvSpPr>
        <p:spPr>
          <a:xfrm>
            <a:off x="3059832" y="4437046"/>
            <a:ext cx="2664296" cy="93610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nvSpPr>
        <p:spPr>
          <a:xfrm>
            <a:off x="3059832" y="4100383"/>
            <a:ext cx="2664296"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不可抵赖性</a:t>
            </a:r>
            <a:endParaRPr lang="zh-CN" altLang="en-US" dirty="0">
              <a:latin typeface="微软雅黑" panose="020B0503020204020204" pitchFamily="34" charset="-122"/>
              <a:ea typeface="微软雅黑" panose="020B0503020204020204" pitchFamily="34" charset="-122"/>
            </a:endParaRPr>
          </a:p>
        </p:txBody>
      </p:sp>
      <p:sp>
        <p:nvSpPr>
          <p:cNvPr id="81" name="椭圆 80"/>
          <p:cNvSpPr/>
          <p:nvPr/>
        </p:nvSpPr>
        <p:spPr>
          <a:xfrm>
            <a:off x="3203848" y="4581062"/>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A</a:t>
            </a:r>
            <a:endParaRPr lang="zh-CN" altLang="en-US" b="1" dirty="0"/>
          </a:p>
        </p:txBody>
      </p:sp>
      <p:sp>
        <p:nvSpPr>
          <p:cNvPr id="82" name="椭圆 81"/>
          <p:cNvSpPr/>
          <p:nvPr/>
        </p:nvSpPr>
        <p:spPr>
          <a:xfrm>
            <a:off x="5148064" y="4581062"/>
            <a:ext cx="432048"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B</a:t>
            </a:r>
            <a:endParaRPr lang="zh-CN" altLang="en-US" b="1" dirty="0"/>
          </a:p>
        </p:txBody>
      </p:sp>
      <p:sp>
        <p:nvSpPr>
          <p:cNvPr id="83" name="文本框 82"/>
          <p:cNvSpPr txBox="1"/>
          <p:nvPr/>
        </p:nvSpPr>
        <p:spPr>
          <a:xfrm>
            <a:off x="3065674" y="5423400"/>
            <a:ext cx="2658454"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是否发出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收到消息</a:t>
            </a:r>
            <a:endParaRPr lang="zh-CN" altLang="en-US" dirty="0">
              <a:latin typeface="微软雅黑" panose="020B0503020204020204" pitchFamily="34" charset="-122"/>
              <a:ea typeface="微软雅黑" panose="020B0503020204020204" pitchFamily="34" charset="-122"/>
            </a:endParaRPr>
          </a:p>
        </p:txBody>
      </p:sp>
      <p:pic>
        <p:nvPicPr>
          <p:cNvPr id="84" name="图片 83"/>
          <p:cNvPicPr>
            <a:picLocks noChangeAspect="1"/>
          </p:cNvPicPr>
          <p:nvPr/>
        </p:nvPicPr>
        <p:blipFill>
          <a:blip r:embed="rId1"/>
          <a:stretch>
            <a:fillRect/>
          </a:stretch>
        </p:blipFill>
        <p:spPr>
          <a:xfrm>
            <a:off x="4260380" y="4557622"/>
            <a:ext cx="263199" cy="351033"/>
          </a:xfrm>
          <a:prstGeom prst="rect">
            <a:avLst/>
          </a:prstGeom>
        </p:spPr>
      </p:pic>
      <p:cxnSp>
        <p:nvCxnSpPr>
          <p:cNvPr id="85" name="直接箭头连接符 84"/>
          <p:cNvCxnSpPr>
            <a:stCxn id="81" idx="6"/>
            <a:endCxn id="84" idx="1"/>
          </p:cNvCxnSpPr>
          <p:nvPr/>
        </p:nvCxnSpPr>
        <p:spPr>
          <a:xfrm>
            <a:off x="3635896" y="4725078"/>
            <a:ext cx="624484" cy="80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84" idx="3"/>
            <a:endCxn id="82" idx="2"/>
          </p:cNvCxnSpPr>
          <p:nvPr/>
        </p:nvCxnSpPr>
        <p:spPr>
          <a:xfrm flipV="1">
            <a:off x="4523579" y="4725078"/>
            <a:ext cx="624485" cy="80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7" name="文本框 86"/>
          <p:cNvSpPr txBox="1"/>
          <p:nvPr/>
        </p:nvSpPr>
        <p:spPr>
          <a:xfrm>
            <a:off x="3131841" y="4987880"/>
            <a:ext cx="720080" cy="338554"/>
          </a:xfrm>
          <a:prstGeom prst="rect">
            <a:avLst/>
          </a:prstGeom>
          <a:noFill/>
        </p:spPr>
        <p:txBody>
          <a:bodyPr wrap="square" lIns="0" rIns="0" rtlCol="0">
            <a:spAutoFit/>
          </a:bodyPr>
          <a:lstStyle/>
          <a:p>
            <a:pPr algn="ctr"/>
            <a:r>
              <a:rPr lang="zh-CN" altLang="en-US" sz="1600" dirty="0">
                <a:latin typeface="微软雅黑" panose="020B0503020204020204" pitchFamily="34" charset="-122"/>
                <a:ea typeface="微软雅黑" panose="020B0503020204020204" pitchFamily="34" charset="-122"/>
              </a:rPr>
              <a:t>未发出</a:t>
            </a:r>
            <a:endParaRPr lang="zh-CN" altLang="en-US" sz="1600" dirty="0">
              <a:latin typeface="微软雅黑" panose="020B0503020204020204" pitchFamily="34" charset="-122"/>
              <a:ea typeface="微软雅黑" panose="020B0503020204020204" pitchFamily="34" charset="-122"/>
            </a:endParaRPr>
          </a:p>
        </p:txBody>
      </p:sp>
      <p:sp>
        <p:nvSpPr>
          <p:cNvPr id="88" name="文本框 87"/>
          <p:cNvSpPr txBox="1"/>
          <p:nvPr/>
        </p:nvSpPr>
        <p:spPr>
          <a:xfrm>
            <a:off x="5004048" y="4987880"/>
            <a:ext cx="720080" cy="338554"/>
          </a:xfrm>
          <a:prstGeom prst="rect">
            <a:avLst/>
          </a:prstGeom>
          <a:noFill/>
        </p:spPr>
        <p:txBody>
          <a:bodyPr wrap="square" lIns="0" rIns="0" rtlCol="0">
            <a:spAutoFit/>
          </a:bodyPr>
          <a:lstStyle/>
          <a:p>
            <a:pPr algn="ctr"/>
            <a:r>
              <a:rPr lang="zh-CN" altLang="en-US" sz="1600" dirty="0">
                <a:latin typeface="微软雅黑" panose="020B0503020204020204" pitchFamily="34" charset="-122"/>
                <a:ea typeface="微软雅黑" panose="020B0503020204020204" pitchFamily="34" charset="-122"/>
              </a:rPr>
              <a:t>未收到</a:t>
            </a:r>
            <a:endParaRPr lang="zh-CN" altLang="en-US" sz="1600" dirty="0">
              <a:latin typeface="微软雅黑" panose="020B0503020204020204" pitchFamily="34" charset="-122"/>
              <a:ea typeface="微软雅黑" panose="020B0503020204020204" pitchFamily="34" charset="-122"/>
            </a:endParaRPr>
          </a:p>
        </p:txBody>
      </p:sp>
      <p:sp>
        <p:nvSpPr>
          <p:cNvPr id="89" name="文本框 88"/>
          <p:cNvSpPr txBox="1"/>
          <p:nvPr/>
        </p:nvSpPr>
        <p:spPr>
          <a:xfrm>
            <a:off x="4067944" y="4987880"/>
            <a:ext cx="720080" cy="338554"/>
          </a:xfrm>
          <a:prstGeom prst="rect">
            <a:avLst/>
          </a:prstGeom>
          <a:noFill/>
        </p:spPr>
        <p:txBody>
          <a:bodyPr wrap="square" lIns="0" rIns="0" rtlCol="0">
            <a:spAutoFit/>
          </a:bodyPr>
          <a:lstStyle/>
          <a:p>
            <a:pPr algn="ctr"/>
            <a:r>
              <a:rPr lang="en-US" altLang="zh-CN" sz="1600" dirty="0">
                <a:latin typeface="微软雅黑" panose="020B0503020204020204" pitchFamily="34" charset="-122"/>
                <a:ea typeface="微软雅黑" panose="020B0503020204020204" pitchFamily="34" charset="-122"/>
              </a:rPr>
              <a:t>Claims</a:t>
            </a:r>
            <a:endParaRPr lang="zh-CN" altLang="en-US" sz="1600" dirty="0">
              <a:latin typeface="微软雅黑" panose="020B0503020204020204" pitchFamily="34" charset="-122"/>
              <a:ea typeface="微软雅黑" panose="020B0503020204020204" pitchFamily="34" charset="-122"/>
            </a:endParaRPr>
          </a:p>
        </p:txBody>
      </p:sp>
      <p:cxnSp>
        <p:nvCxnSpPr>
          <p:cNvPr id="90" name="直接箭头连接符 89"/>
          <p:cNvCxnSpPr>
            <a:stCxn id="89" idx="1"/>
            <a:endCxn id="87" idx="3"/>
          </p:cNvCxnSpPr>
          <p:nvPr/>
        </p:nvCxnSpPr>
        <p:spPr>
          <a:xfrm flipH="1">
            <a:off x="3851921" y="5157157"/>
            <a:ext cx="21602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stCxn id="89" idx="3"/>
            <a:endCxn id="88" idx="1"/>
          </p:cNvCxnSpPr>
          <p:nvPr/>
        </p:nvCxnSpPr>
        <p:spPr>
          <a:xfrm>
            <a:off x="4788024" y="5157157"/>
            <a:ext cx="21602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2987824" y="4157665"/>
            <a:ext cx="2829298" cy="1645721"/>
          </a:xfrm>
          <a:prstGeom prst="rect">
            <a:avLst/>
          </a:prstGeom>
          <a:noFill/>
          <a:ln w="1905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对称加密</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1983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对称加密的特点</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优点：算法公开、计算量小、加密速度快、加密效率高。</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缺点：事先协商密钥；多用户时密钥量巨大</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buFont typeface="Arial" panose="020B0604020202020204" pitchFamily="34" charset="0"/>
              <a:buChar char="–"/>
            </a:pPr>
            <a:endPar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buClrTx/>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2" name="对象 21"/>
          <p:cNvGraphicFramePr>
            <a:graphicFrameLocks noChangeAspect="1"/>
          </p:cNvGraphicFramePr>
          <p:nvPr/>
        </p:nvGraphicFramePr>
        <p:xfrm>
          <a:off x="742252" y="3766613"/>
          <a:ext cx="7773098" cy="1704463"/>
        </p:xfrm>
        <a:graphic>
          <a:graphicData uri="http://schemas.openxmlformats.org/presentationml/2006/ole">
            <mc:AlternateContent xmlns:mc="http://schemas.openxmlformats.org/markup-compatibility/2006">
              <mc:Choice xmlns:v="urn:schemas-microsoft-com:vml" Requires="v">
                <p:oleObj spid="_x0000_s2" name="Visio" r:id="rId1" imgW="6292850" imgH="1386205" progId="Visio.Drawing.15">
                  <p:embed/>
                </p:oleObj>
              </mc:Choice>
              <mc:Fallback>
                <p:oleObj name="Visio" r:id="rId1" imgW="6292850" imgH="1386205" progId="Visio.Drawing.15">
                  <p:embed/>
                  <p:pic>
                    <p:nvPicPr>
                      <p:cNvPr id="0" name="对象 21"/>
                      <p:cNvPicPr>
                        <a:picLocks noChangeAspect="1" noChangeArrowheads="1"/>
                      </p:cNvPicPr>
                      <p:nvPr/>
                    </p:nvPicPr>
                    <p:blipFill>
                      <a:blip r:embed="rId2"/>
                      <a:srcRect/>
                      <a:stretch>
                        <a:fillRect/>
                      </a:stretch>
                    </p:blipFill>
                    <p:spPr bwMode="auto">
                      <a:xfrm>
                        <a:off x="742252" y="3766613"/>
                        <a:ext cx="7773098" cy="1704463"/>
                      </a:xfrm>
                      <a:prstGeom prst="rect">
                        <a:avLst/>
                      </a:prstGeom>
                      <a:noFill/>
                    </p:spPr>
                  </p:pic>
                </p:oleObj>
              </mc:Fallback>
            </mc:AlternateContent>
          </a:graphicData>
        </a:graphic>
      </p:graphicFrame>
      <p:sp>
        <p:nvSpPr>
          <p:cNvPr id="23" name="矩形 22"/>
          <p:cNvSpPr/>
          <p:nvPr/>
        </p:nvSpPr>
        <p:spPr>
          <a:xfrm>
            <a:off x="3923928" y="3681963"/>
            <a:ext cx="1447800" cy="74672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788024" y="5931147"/>
            <a:ext cx="3618298" cy="369332"/>
          </a:xfrm>
          <a:prstGeom prst="rect">
            <a:avLst/>
          </a:prstGeom>
        </p:spPr>
        <p:txBody>
          <a:bodyPr wrap="none">
            <a:spAutoFit/>
          </a:bodyPr>
          <a:lstStyle/>
          <a:p>
            <a:pPr algn="ctr">
              <a:defRPr/>
            </a:pPr>
            <a:r>
              <a:rPr lang="en-US" altLang="zh-CN" b="1" dirty="0">
                <a:solidFill>
                  <a:srgbClr val="C00000"/>
                </a:solidFill>
                <a:latin typeface="+mn-ea"/>
                <a:ea typeface="+mn-ea"/>
              </a:rPr>
              <a:t>Q</a:t>
            </a:r>
            <a:r>
              <a:rPr lang="zh-CN" altLang="en-US" b="1" dirty="0">
                <a:solidFill>
                  <a:srgbClr val="C00000"/>
                </a:solidFill>
                <a:latin typeface="+mn-ea"/>
                <a:ea typeface="+mn-ea"/>
              </a:rPr>
              <a:t>：如果没有安全的信道怎么办？</a:t>
            </a:r>
            <a:endParaRPr lang="zh-CN" altLang="en-US" b="1" dirty="0">
              <a:solidFill>
                <a:srgbClr val="C00000"/>
              </a:solidFill>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629276"/>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移位加密</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820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移位加密（凯撒加密）</a:t>
            </a:r>
            <a:endPar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0000"/>
              </a:lnSpc>
              <a:spcBef>
                <a:spcPct val="20000"/>
              </a:spcBef>
              <a:buClrTx/>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Rectangle 3"/>
          <p:cNvSpPr txBox="1">
            <a:spLocks noChangeArrowheads="1"/>
          </p:cNvSpPr>
          <p:nvPr/>
        </p:nvSpPr>
        <p:spPr>
          <a:xfrm>
            <a:off x="457200" y="1647651"/>
            <a:ext cx="8229600" cy="4800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spcAft>
                <a:spcPts val="0"/>
              </a:spcAft>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1. </a:t>
            </a:r>
            <a:r>
              <a:rPr lang="zh-CN" altLang="en-US" sz="1800" dirty="0">
                <a:latin typeface="微软雅黑" panose="020B0503020204020204" pitchFamily="34" charset="-122"/>
                <a:ea typeface="微软雅黑" panose="020B0503020204020204" pitchFamily="34" charset="-122"/>
              </a:rPr>
              <a:t>由于英文字符有</a:t>
            </a:r>
            <a:r>
              <a:rPr lang="en-US" altLang="zh-CN" sz="1800" dirty="0">
                <a:latin typeface="微软雅黑" panose="020B0503020204020204" pitchFamily="34" charset="-122"/>
                <a:ea typeface="微软雅黑" panose="020B0503020204020204" pitchFamily="34" charset="-122"/>
              </a:rPr>
              <a:t>26</a:t>
            </a:r>
            <a:r>
              <a:rPr lang="zh-CN" altLang="en-US" sz="1800" dirty="0">
                <a:latin typeface="微软雅黑" panose="020B0503020204020204" pitchFamily="34" charset="-122"/>
                <a:ea typeface="微软雅黑" panose="020B0503020204020204" pitchFamily="34" charset="-122"/>
              </a:rPr>
              <a:t>个字母，可以建立英文字母和模</a:t>
            </a:r>
            <a:r>
              <a:rPr lang="en-US" altLang="zh-CN" sz="1800" dirty="0">
                <a:latin typeface="微软雅黑" panose="020B0503020204020204" pitchFamily="34" charset="-122"/>
                <a:ea typeface="微软雅黑" panose="020B0503020204020204" pitchFamily="34" charset="-122"/>
              </a:rPr>
              <a:t>26</a:t>
            </a:r>
            <a:r>
              <a:rPr lang="zh-CN" altLang="en-US" sz="1800" dirty="0">
                <a:latin typeface="微软雅黑" panose="020B0503020204020204" pitchFamily="34" charset="-122"/>
                <a:ea typeface="微软雅黑" panose="020B0503020204020204" pitchFamily="34" charset="-122"/>
              </a:rPr>
              <a:t>的剩余之间的对应关系：</a:t>
            </a:r>
            <a:endParaRPr lang="en-US" altLang="zh-CN" sz="1800" dirty="0">
              <a:latin typeface="微软雅黑" panose="020B0503020204020204" pitchFamily="34" charset="-122"/>
              <a:ea typeface="微软雅黑" panose="020B0503020204020204" pitchFamily="34" charset="-122"/>
            </a:endParaRPr>
          </a:p>
          <a:p>
            <a:pPr marL="0" indent="0" fontAlgn="auto">
              <a:lnSpc>
                <a:spcPct val="150000"/>
              </a:lnSpc>
              <a:spcAft>
                <a:spcPts val="0"/>
              </a:spcAft>
            </a:pPr>
            <a:endParaRPr lang="en-US" altLang="zh-CN" sz="1800" dirty="0">
              <a:latin typeface="微软雅黑" panose="020B0503020204020204" pitchFamily="34" charset="-122"/>
              <a:ea typeface="微软雅黑" panose="020B0503020204020204" pitchFamily="34" charset="-122"/>
            </a:endParaRPr>
          </a:p>
          <a:p>
            <a:pPr marL="0" indent="0" fontAlgn="auto">
              <a:lnSpc>
                <a:spcPct val="150000"/>
              </a:lnSpc>
              <a:spcAft>
                <a:spcPts val="0"/>
              </a:spcAft>
              <a:buFont typeface="Wingdings" panose="05000000000000000000" pitchFamily="2" charset="2"/>
              <a:buNone/>
            </a:pPr>
            <a:endParaRPr lang="en-US" altLang="zh-CN" sz="1800" dirty="0">
              <a:latin typeface="微软雅黑" panose="020B0503020204020204" pitchFamily="34" charset="-122"/>
              <a:ea typeface="微软雅黑" panose="020B0503020204020204" pitchFamily="34" charset="-122"/>
            </a:endParaRPr>
          </a:p>
          <a:p>
            <a:pPr marL="0" indent="0" fontAlgn="auto">
              <a:lnSpc>
                <a:spcPct val="150000"/>
              </a:lnSpc>
              <a:spcAft>
                <a:spcPts val="0"/>
              </a:spcAft>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2. </a:t>
            </a:r>
            <a:r>
              <a:rPr lang="zh-CN" altLang="en-US" sz="1800" dirty="0">
                <a:latin typeface="微软雅黑" panose="020B0503020204020204" pitchFamily="34" charset="-122"/>
                <a:ea typeface="微软雅黑" panose="020B0503020204020204" pitchFamily="34" charset="-122"/>
              </a:rPr>
              <a:t>加密过程：</a:t>
            </a:r>
            <a:endParaRPr lang="en-US" altLang="zh-CN" sz="1800" dirty="0">
              <a:latin typeface="微软雅黑" panose="020B0503020204020204" pitchFamily="34" charset="-122"/>
              <a:ea typeface="微软雅黑" panose="020B0503020204020204" pitchFamily="34" charset="-122"/>
            </a:endParaRPr>
          </a:p>
          <a:p>
            <a:pPr marL="0" indent="0" fontAlgn="auto">
              <a:lnSpc>
                <a:spcPct val="150000"/>
              </a:lnSpc>
              <a:spcAft>
                <a:spcPts val="0"/>
              </a:spcAft>
              <a:buFont typeface="Wingdings" panose="05000000000000000000" pitchFamily="2" charset="2"/>
              <a:buNone/>
            </a:pPr>
            <a:endParaRPr lang="en-US" altLang="zh-CN" sz="1800" dirty="0">
              <a:latin typeface="微软雅黑" panose="020B0503020204020204" pitchFamily="34" charset="-122"/>
              <a:ea typeface="微软雅黑" panose="020B0503020204020204" pitchFamily="34" charset="-122"/>
            </a:endParaRPr>
          </a:p>
          <a:p>
            <a:pPr marL="0" indent="0" fontAlgn="auto">
              <a:lnSpc>
                <a:spcPct val="150000"/>
              </a:lnSpc>
              <a:spcAft>
                <a:spcPts val="0"/>
              </a:spcAft>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3. </a:t>
            </a:r>
            <a:r>
              <a:rPr lang="zh-CN" altLang="en-US" sz="1800" dirty="0">
                <a:latin typeface="微软雅黑" panose="020B0503020204020204" pitchFamily="34" charset="-122"/>
                <a:ea typeface="微软雅黑" panose="020B0503020204020204" pitchFamily="34" charset="-122"/>
              </a:rPr>
              <a:t>解密过程</a:t>
            </a:r>
            <a:endParaRPr lang="en-US" altLang="zh-CN" sz="1800" dirty="0">
              <a:latin typeface="微软雅黑" panose="020B0503020204020204" pitchFamily="34" charset="-122"/>
              <a:ea typeface="微软雅黑" panose="020B0503020204020204" pitchFamily="34" charset="-122"/>
            </a:endParaRPr>
          </a:p>
          <a:p>
            <a:pPr marL="0" indent="0" fontAlgn="auto">
              <a:lnSpc>
                <a:spcPct val="150000"/>
              </a:lnSpc>
              <a:spcAft>
                <a:spcPts val="0"/>
              </a:spcAft>
              <a:buFont typeface="Wingdings" panose="05000000000000000000" pitchFamily="2" charset="2"/>
              <a:buNone/>
            </a:pPr>
            <a:endParaRPr lang="en-US" altLang="zh-CN" sz="1800" dirty="0">
              <a:latin typeface="微软雅黑" panose="020B0503020204020204" pitchFamily="34" charset="-122"/>
              <a:ea typeface="微软雅黑" panose="020B0503020204020204" pitchFamily="34" charset="-122"/>
            </a:endParaRPr>
          </a:p>
          <a:p>
            <a:pPr marL="0" indent="0" fontAlgn="auto">
              <a:lnSpc>
                <a:spcPct val="150000"/>
              </a:lnSpc>
              <a:spcAft>
                <a:spcPts val="0"/>
              </a:spcAft>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4. </a:t>
            </a:r>
            <a:r>
              <a:rPr lang="zh-CN" altLang="en-US" sz="1800" dirty="0">
                <a:latin typeface="微软雅黑" panose="020B0503020204020204" pitchFamily="34" charset="-122"/>
                <a:ea typeface="微软雅黑" panose="020B0503020204020204" pitchFamily="34" charset="-122"/>
              </a:rPr>
              <a:t>其中，</a:t>
            </a:r>
            <a:r>
              <a:rPr lang="en-US" altLang="zh-CN" sz="1800" dirty="0">
                <a:solidFill>
                  <a:srgbClr val="C00000"/>
                </a:solidFill>
                <a:latin typeface="微软雅黑" panose="020B0503020204020204" pitchFamily="34" charset="-122"/>
                <a:ea typeface="微软雅黑" panose="020B0503020204020204" pitchFamily="34" charset="-122"/>
              </a:rPr>
              <a:t>k</a:t>
            </a:r>
            <a:r>
              <a:rPr lang="zh-CN" altLang="en-US" sz="1800" dirty="0">
                <a:solidFill>
                  <a:srgbClr val="C00000"/>
                </a:solidFill>
                <a:latin typeface="微软雅黑" panose="020B0503020204020204" pitchFamily="34" charset="-122"/>
                <a:ea typeface="微软雅黑" panose="020B0503020204020204" pitchFamily="34" charset="-122"/>
              </a:rPr>
              <a:t>就是加密密钥</a:t>
            </a:r>
            <a:r>
              <a:rPr lang="zh-CN" altLang="en-US" sz="1800" dirty="0">
                <a:latin typeface="微软雅黑" panose="020B0503020204020204" pitchFamily="34" charset="-122"/>
                <a:ea typeface="微软雅黑" panose="020B0503020204020204" pitchFamily="34" charset="-122"/>
              </a:rPr>
              <a:t>。凯撒用</a:t>
            </a:r>
            <a:r>
              <a:rPr lang="en-US" altLang="zh-CN" sz="1800" dirty="0">
                <a:latin typeface="微软雅黑" panose="020B0503020204020204" pitchFamily="34" charset="-122"/>
                <a:ea typeface="微软雅黑" panose="020B0503020204020204" pitchFamily="34" charset="-122"/>
              </a:rPr>
              <a:t>k=3</a:t>
            </a:r>
            <a:r>
              <a:rPr lang="zh-CN" altLang="en-US" sz="1800" dirty="0">
                <a:latin typeface="微软雅黑" panose="020B0503020204020204" pitchFamily="34" charset="-122"/>
                <a:ea typeface="微软雅黑" panose="020B0503020204020204" pitchFamily="34" charset="-122"/>
              </a:rPr>
              <a:t>进行加密。</a:t>
            </a:r>
            <a:endParaRPr lang="en-US" altLang="zh-CN" sz="1800" dirty="0">
              <a:latin typeface="微软雅黑" panose="020B0503020204020204" pitchFamily="34" charset="-122"/>
              <a:ea typeface="微软雅黑" panose="020B0503020204020204" pitchFamily="34" charset="-122"/>
            </a:endParaRPr>
          </a:p>
        </p:txBody>
      </p:sp>
      <p:sp>
        <p:nvSpPr>
          <p:cNvPr id="11" name="Text Box 4"/>
          <p:cNvSpPr txBox="1">
            <a:spLocks noChangeArrowheads="1"/>
          </p:cNvSpPr>
          <p:nvPr/>
        </p:nvSpPr>
        <p:spPr bwMode="auto">
          <a:xfrm>
            <a:off x="1447800" y="2333451"/>
            <a:ext cx="5904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2000" dirty="0">
                <a:latin typeface="微软雅黑" panose="020B0503020204020204" pitchFamily="34" charset="-122"/>
                <a:ea typeface="微软雅黑" panose="020B0503020204020204" pitchFamily="34" charset="-122"/>
              </a:rPr>
              <a:t>A = 0	B = 1	C = 2	…	Y = 24	  Z = 25 </a:t>
            </a:r>
            <a:endParaRPr lang="en-US" altLang="zh-CN" sz="2000" dirty="0">
              <a:latin typeface="微软雅黑" panose="020B0503020204020204" pitchFamily="34" charset="-122"/>
              <a:ea typeface="微软雅黑" panose="020B0503020204020204" pitchFamily="34" charset="-122"/>
            </a:endParaRPr>
          </a:p>
        </p:txBody>
      </p:sp>
      <p:sp>
        <p:nvSpPr>
          <p:cNvPr id="12" name="Text Box 5"/>
          <p:cNvSpPr txBox="1">
            <a:spLocks noChangeArrowheads="1"/>
          </p:cNvSpPr>
          <p:nvPr/>
        </p:nvSpPr>
        <p:spPr bwMode="auto">
          <a:xfrm>
            <a:off x="2916238" y="3617739"/>
            <a:ext cx="26132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2000" dirty="0">
                <a:latin typeface="微软雅黑" panose="020B0503020204020204" pitchFamily="34" charset="-122"/>
                <a:ea typeface="微软雅黑" panose="020B0503020204020204" pitchFamily="34" charset="-122"/>
              </a:rPr>
              <a:t>y = x + k  (mod 26) </a:t>
            </a:r>
            <a:endParaRPr lang="en-US" altLang="zh-CN" sz="2000" dirty="0">
              <a:latin typeface="微软雅黑" panose="020B0503020204020204" pitchFamily="34" charset="-122"/>
              <a:ea typeface="微软雅黑" panose="020B0503020204020204" pitchFamily="34" charset="-122"/>
            </a:endParaRPr>
          </a:p>
        </p:txBody>
      </p:sp>
      <p:sp>
        <p:nvSpPr>
          <p:cNvPr id="13" name="Text Box 6"/>
          <p:cNvSpPr txBox="1">
            <a:spLocks noChangeArrowheads="1"/>
          </p:cNvSpPr>
          <p:nvPr/>
        </p:nvSpPr>
        <p:spPr bwMode="auto">
          <a:xfrm>
            <a:off x="2946400" y="4478164"/>
            <a:ext cx="25330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2000">
                <a:latin typeface="微软雅黑" panose="020B0503020204020204" pitchFamily="34" charset="-122"/>
                <a:ea typeface="微软雅黑" panose="020B0503020204020204" pitchFamily="34" charset="-122"/>
              </a:rPr>
              <a:t>x = y - k  (mod 26) </a:t>
            </a:r>
            <a:endParaRPr lang="en-US" altLang="zh-CN" sz="2000">
              <a:latin typeface="微软雅黑" panose="020B0503020204020204" pitchFamily="34" charset="-122"/>
              <a:ea typeface="微软雅黑" panose="020B0503020204020204" pitchFamily="34" charset="-122"/>
            </a:endParaRPr>
          </a:p>
        </p:txBody>
      </p:sp>
      <p:pic>
        <p:nvPicPr>
          <p:cNvPr id="14"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200" y="2962101"/>
            <a:ext cx="2438400" cy="343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p:bldP spid="12"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C46B90A6-8CAE-4B70-BEF4-3E672A23629F}"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700388" y="2276594"/>
            <a:ext cx="5743223" cy="2422922"/>
          </a:xfrm>
          <a:prstGeom prst="rect">
            <a:avLst/>
          </a:prstGeom>
        </p:spPr>
      </p:pic>
      <p:sp>
        <p:nvSpPr>
          <p:cNvPr id="5" name="矩形 4"/>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147570"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en-US" altLang="zh-CN" dirty="0">
                <a:solidFill>
                  <a:schemeClr val="bg1"/>
                </a:solidFill>
                <a:latin typeface="微软雅黑" panose="020B0503020204020204" pitchFamily="34" charset="-122"/>
                <a:ea typeface="微软雅黑" panose="020B0503020204020204" pitchFamily="34" charset="-122"/>
                <a:sym typeface="+mn-ea"/>
              </a:rPr>
              <a:t> </a:t>
            </a:r>
            <a:r>
              <a:rPr lang="zh-CN" altLang="en-US" dirty="0">
                <a:solidFill>
                  <a:schemeClr val="bg1"/>
                </a:solidFill>
                <a:latin typeface="微软雅黑" panose="020B0503020204020204" pitchFamily="34" charset="-122"/>
                <a:ea typeface="微软雅黑" panose="020B0503020204020204" pitchFamily="34" charset="-122"/>
              </a:rPr>
              <a:t>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custDataLst>
              <p:tags r:id="rId2"/>
            </p:custDataLst>
          </p:nvPr>
        </p:nvSpPr>
        <p:spPr>
          <a:xfrm>
            <a:off x="0" y="629276"/>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移位加密</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a:xfrm>
            <a:off x="628650" y="1538605"/>
            <a:ext cx="7886700" cy="4351338"/>
          </a:xfrm>
        </p:spPr>
        <p:txBody>
          <a:bodyPr/>
          <a:lstStyle/>
          <a:p>
            <a:pPr eaLnBrk="1" hangingPunct="1">
              <a:buSzPct val="80000"/>
            </a:pPr>
            <a:r>
              <a:rPr lang="zh-CN" altLang="en-US" dirty="0">
                <a:latin typeface="微软雅黑" panose="020B0503020204020204" pitchFamily="34" charset="-122"/>
              </a:rPr>
              <a:t>凯撒加密，</a:t>
            </a:r>
            <a:r>
              <a:rPr lang="en-US" altLang="zh-CN" dirty="0">
                <a:latin typeface="微软雅黑" panose="020B0503020204020204" pitchFamily="34" charset="-122"/>
              </a:rPr>
              <a:t>k=3</a:t>
            </a:r>
            <a:r>
              <a:rPr lang="zh-CN" altLang="en-US" dirty="0">
                <a:latin typeface="微软雅黑" panose="020B0503020204020204" pitchFamily="34" charset="-122"/>
              </a:rPr>
              <a:t>时：</a:t>
            </a:r>
            <a:endParaRPr lang="en-US" altLang="zh-CN" dirty="0">
              <a:latin typeface="微软雅黑" panose="020B0503020204020204" pitchFamily="34" charset="-122"/>
            </a:endParaRPr>
          </a:p>
        </p:txBody>
      </p:sp>
      <p:sp>
        <p:nvSpPr>
          <p:cNvPr id="61444"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5C28CF39-35B0-45FF-A161-E29192F7762D}"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pic>
        <p:nvPicPr>
          <p:cNvPr id="61445"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29493" y="2633867"/>
            <a:ext cx="7085013" cy="90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文本框 3"/>
          <p:cNvSpPr txBox="1">
            <a:spLocks noChangeArrowheads="1"/>
          </p:cNvSpPr>
          <p:nvPr/>
        </p:nvSpPr>
        <p:spPr bwMode="auto">
          <a:xfrm>
            <a:off x="656515" y="1977068"/>
            <a:ext cx="4038600" cy="49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lnSpc>
                <a:spcPct val="150000"/>
              </a:lnSpc>
              <a:spcBef>
                <a:spcPct val="0"/>
              </a:spcBef>
              <a:buSzPct val="80000"/>
              <a:buFont typeface="Wingdings" panose="05000000000000000000" pitchFamily="2" charset="2"/>
              <a:buChar char="p"/>
            </a:pPr>
            <a:r>
              <a:rPr lang="zh-CN" altLang="en-US" sz="2000" dirty="0">
                <a:latin typeface="Times New Roman" panose="02020603050405020304" pitchFamily="18" charset="0"/>
                <a:cs typeface="Times New Roman" panose="02020603050405020304" pitchFamily="18" charset="0"/>
              </a:rPr>
              <a:t>设明文为：</a:t>
            </a:r>
            <a:r>
              <a:rPr lang="en-US" altLang="zh-CN" sz="2000" dirty="0">
                <a:latin typeface="Times New Roman" panose="02020603050405020304" pitchFamily="18" charset="0"/>
                <a:cs typeface="Times New Roman" panose="02020603050405020304" pitchFamily="18" charset="0"/>
              </a:rPr>
              <a:t>SDU</a:t>
            </a:r>
            <a:r>
              <a:rPr lang="zh-CN" altLang="en-US" sz="2000" dirty="0">
                <a:latin typeface="Times New Roman" panose="02020603050405020304" pitchFamily="18" charset="0"/>
                <a:cs typeface="Times New Roman" panose="02020603050405020304" pitchFamily="18" charset="0"/>
              </a:rPr>
              <a:t>， 则密文为：</a:t>
            </a:r>
            <a:endParaRPr lang="zh-CN" altLang="en-US" sz="2000"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4459212" y="2060848"/>
            <a:ext cx="4572000" cy="400110"/>
          </a:xfrm>
          <a:prstGeom prst="rect">
            <a:avLst/>
          </a:prstGeom>
          <a:noFill/>
        </p:spPr>
        <p:txBody>
          <a:bodyPr wrap="square">
            <a:spAutoFit/>
          </a:bodyPr>
          <a:lstStyle/>
          <a:p>
            <a:r>
              <a:rPr lang="en-US" altLang="zh-CN" sz="2000" dirty="0">
                <a:solidFill>
                  <a:srgbClr val="000000"/>
                </a:solidFill>
                <a:latin typeface="Times New Roman" panose="02020603050405020304" pitchFamily="18" charset="0"/>
                <a:cs typeface="Times New Roman" panose="02020603050405020304" pitchFamily="18" charset="0"/>
              </a:rPr>
              <a:t>VGX</a:t>
            </a:r>
            <a:endParaRPr lang="zh-CN" altLang="en-US" dirty="0"/>
          </a:p>
        </p:txBody>
      </p:sp>
      <p:pic>
        <p:nvPicPr>
          <p:cNvPr id="4" name="图片 3"/>
          <p:cNvPicPr>
            <a:picLocks noChangeAspect="1"/>
          </p:cNvPicPr>
          <p:nvPr/>
        </p:nvPicPr>
        <p:blipFill>
          <a:blip r:embed="rId2"/>
          <a:stretch>
            <a:fillRect/>
          </a:stretch>
        </p:blipFill>
        <p:spPr>
          <a:xfrm>
            <a:off x="2595282" y="3147274"/>
            <a:ext cx="5024718" cy="309326"/>
          </a:xfrm>
          <a:prstGeom prst="rect">
            <a:avLst/>
          </a:prstGeom>
        </p:spPr>
      </p:pic>
      <p:sp>
        <p:nvSpPr>
          <p:cNvPr id="14" name="矩形 13"/>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3"/>
            </p:custDataLst>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移位加密</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4"/>
          <p:cNvSpPr>
            <a:spLocks noGrp="1" noChangeArrowheads="1"/>
          </p:cNvSpPr>
          <p:nvPr>
            <p:ph type="title"/>
          </p:nvPr>
        </p:nvSpPr>
        <p:spPr/>
        <p:txBody>
          <a:bodyPr/>
          <a:lstStyle/>
          <a:p>
            <a:r>
              <a:rPr lang="zh-CN" altLang="en-US" sz="3600" b="1" dirty="0"/>
              <a:t>数学基础</a:t>
            </a:r>
            <a:r>
              <a:rPr lang="en-US" altLang="zh-CN" sz="3600" b="1" dirty="0"/>
              <a:t>-</a:t>
            </a:r>
            <a:r>
              <a:rPr lang="zh-CN" altLang="en-US" sz="3600" b="1" dirty="0"/>
              <a:t>模运算</a:t>
            </a:r>
            <a:endParaRPr lang="zh-CN" altLang="en-US" sz="3600" b="1" dirty="0"/>
          </a:p>
        </p:txBody>
      </p:sp>
      <p:sp>
        <p:nvSpPr>
          <p:cNvPr id="16388"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fld id="{72C1A898-055F-43DF-AFAB-7CFF229DD852}"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2" name="文本框 1"/>
          <p:cNvSpPr txBox="1"/>
          <p:nvPr/>
        </p:nvSpPr>
        <p:spPr>
          <a:xfrm>
            <a:off x="571500" y="1267915"/>
            <a:ext cx="8229600" cy="6323965"/>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b="1" dirty="0">
                <a:latin typeface="+mn-ea"/>
                <a:ea typeface="+mn-ea"/>
              </a:rPr>
              <a:t>模：模运算</a:t>
            </a:r>
            <a:r>
              <a:rPr lang="zh-CN" altLang="en-US" dirty="0">
                <a:latin typeface="+mn-ea"/>
                <a:ea typeface="+mn-ea"/>
              </a:rPr>
              <a:t>是指</a:t>
            </a:r>
            <a:r>
              <a:rPr lang="zh-CN" altLang="en-US" b="1" dirty="0">
                <a:latin typeface="+mn-ea"/>
                <a:ea typeface="+mn-ea"/>
              </a:rPr>
              <a:t>取模运算</a:t>
            </a:r>
            <a:r>
              <a:rPr lang="zh-CN" altLang="en-US" dirty="0">
                <a:latin typeface="+mn-ea"/>
                <a:ea typeface="+mn-ea"/>
              </a:rPr>
              <a:t>，即求</a:t>
            </a:r>
            <a:r>
              <a:rPr lang="en-US" altLang="zh-CN" dirty="0">
                <a:latin typeface="+mn-ea"/>
                <a:ea typeface="+mn-ea"/>
              </a:rPr>
              <a:t>m/n</a:t>
            </a:r>
            <a:r>
              <a:rPr lang="zh-CN" altLang="en-US" dirty="0">
                <a:latin typeface="+mn-ea"/>
                <a:ea typeface="+mn-ea"/>
              </a:rPr>
              <a:t>的余数 </a:t>
            </a:r>
            <a:r>
              <a:rPr lang="en-US" altLang="zh-CN" dirty="0">
                <a:latin typeface="+mn-ea"/>
                <a:ea typeface="+mn-ea"/>
              </a:rPr>
              <a:t>: r </a:t>
            </a:r>
            <a:r>
              <a:rPr lang="zh-CN" altLang="en-US" dirty="0">
                <a:latin typeface="+mn-ea"/>
                <a:ea typeface="+mn-ea"/>
                <a:sym typeface="+mn-ea"/>
              </a:rPr>
              <a:t>≡</a:t>
            </a:r>
            <a:r>
              <a:rPr lang="en-US" altLang="zh-CN" dirty="0">
                <a:latin typeface="+mn-ea"/>
                <a:ea typeface="+mn-ea"/>
              </a:rPr>
              <a:t> m(mod n)</a:t>
            </a:r>
            <a:r>
              <a:rPr lang="zh-CN" altLang="en-US" dirty="0">
                <a:latin typeface="+mn-ea"/>
                <a:ea typeface="+mn-ea"/>
              </a:rPr>
              <a:t>。</a:t>
            </a:r>
            <a:endParaRPr lang="en-US" altLang="zh-CN" dirty="0">
              <a:latin typeface="+mn-ea"/>
              <a:ea typeface="+mn-ea"/>
            </a:endParaRPr>
          </a:p>
          <a:p>
            <a:pPr>
              <a:lnSpc>
                <a:spcPct val="150000"/>
              </a:lnSpc>
            </a:pPr>
            <a:r>
              <a:rPr lang="zh-CN" altLang="en-US" dirty="0">
                <a:latin typeface="+mn-ea"/>
                <a:ea typeface="+mn-ea"/>
              </a:rPr>
              <a:t>若</a:t>
            </a:r>
            <a:r>
              <a:rPr lang="en-US" altLang="zh-CN" dirty="0">
                <a:latin typeface="+mn-ea"/>
                <a:ea typeface="+mn-ea"/>
              </a:rPr>
              <a:t>a mod n </a:t>
            </a:r>
            <a:r>
              <a:rPr lang="zh-CN" altLang="en-US" dirty="0">
                <a:latin typeface="+mn-ea"/>
                <a:ea typeface="+mn-ea"/>
                <a:sym typeface="+mn-ea"/>
              </a:rPr>
              <a:t>≡</a:t>
            </a:r>
            <a:r>
              <a:rPr lang="en-US" altLang="zh-CN" dirty="0">
                <a:latin typeface="+mn-ea"/>
                <a:ea typeface="+mn-ea"/>
              </a:rPr>
              <a:t> b mod n, </a:t>
            </a:r>
            <a:r>
              <a:rPr lang="zh-CN" altLang="en-US" dirty="0">
                <a:latin typeface="+mn-ea"/>
                <a:ea typeface="+mn-ea"/>
              </a:rPr>
              <a:t>则称</a:t>
            </a:r>
            <a:r>
              <a:rPr lang="en-US" altLang="zh-CN" dirty="0" err="1">
                <a:latin typeface="+mn-ea"/>
                <a:ea typeface="+mn-ea"/>
              </a:rPr>
              <a:t>a,b</a:t>
            </a:r>
            <a:r>
              <a:rPr lang="zh-CN" altLang="en-US" dirty="0">
                <a:latin typeface="+mn-ea"/>
                <a:ea typeface="+mn-ea"/>
              </a:rPr>
              <a:t>是模</a:t>
            </a:r>
            <a:r>
              <a:rPr lang="en-US" altLang="zh-CN" dirty="0">
                <a:latin typeface="+mn-ea"/>
                <a:ea typeface="+mn-ea"/>
              </a:rPr>
              <a:t>n</a:t>
            </a:r>
            <a:r>
              <a:rPr lang="zh-CN" altLang="en-US" b="1" dirty="0">
                <a:latin typeface="+mn-ea"/>
                <a:ea typeface="+mn-ea"/>
              </a:rPr>
              <a:t>同余</a:t>
            </a:r>
            <a:r>
              <a:rPr lang="zh-CN" altLang="en-US" dirty="0">
                <a:latin typeface="+mn-ea"/>
                <a:ea typeface="+mn-ea"/>
              </a:rPr>
              <a:t>，</a:t>
            </a:r>
            <a:r>
              <a:rPr lang="en-US" altLang="zh-CN" dirty="0">
                <a:latin typeface="+mn-ea"/>
                <a:ea typeface="+mn-ea"/>
              </a:rPr>
              <a:t>a </a:t>
            </a:r>
            <a:r>
              <a:rPr lang="zh-CN" altLang="en-US" dirty="0">
                <a:latin typeface="+mn-ea"/>
                <a:ea typeface="+mn-ea"/>
              </a:rPr>
              <a:t>≡ </a:t>
            </a:r>
            <a:r>
              <a:rPr lang="en-US" altLang="zh-CN" dirty="0">
                <a:latin typeface="+mn-ea"/>
                <a:ea typeface="+mn-ea"/>
              </a:rPr>
              <a:t>b(mod n)</a:t>
            </a:r>
            <a:endParaRPr lang="en-US" altLang="zh-CN" dirty="0">
              <a:latin typeface="+mn-ea"/>
              <a:ea typeface="+mn-ea"/>
            </a:endParaRPr>
          </a:p>
          <a:p>
            <a:pPr>
              <a:lnSpc>
                <a:spcPct val="150000"/>
              </a:lnSpc>
            </a:pPr>
            <a:endParaRPr lang="en-US" altLang="zh-CN" dirty="0">
              <a:latin typeface="+mn-ea"/>
              <a:ea typeface="+mn-ea"/>
            </a:endParaRPr>
          </a:p>
          <a:p>
            <a:pPr>
              <a:lnSpc>
                <a:spcPct val="150000"/>
              </a:lnSpc>
            </a:pPr>
            <a:endParaRPr lang="en-US" altLang="zh-CN" dirty="0">
              <a:latin typeface="+mn-ea"/>
              <a:ea typeface="+mn-ea"/>
            </a:endParaRPr>
          </a:p>
          <a:p>
            <a:pPr marL="285750" indent="-285750">
              <a:lnSpc>
                <a:spcPct val="150000"/>
              </a:lnSpc>
              <a:buFont typeface="Wingdings" panose="05000000000000000000" pitchFamily="2" charset="2"/>
              <a:buChar char="p"/>
            </a:pPr>
            <a:r>
              <a:rPr lang="zh-CN" altLang="en-US" dirty="0">
                <a:latin typeface="+mn-ea"/>
                <a:ea typeface="+mn-ea"/>
              </a:rPr>
              <a:t>同余性质</a:t>
            </a:r>
            <a:endParaRPr lang="en-US" altLang="zh-CN" dirty="0">
              <a:latin typeface="+mn-ea"/>
              <a:ea typeface="+mn-ea"/>
            </a:endParaRPr>
          </a:p>
          <a:p>
            <a:pPr>
              <a:lnSpc>
                <a:spcPct val="150000"/>
              </a:lnSpc>
            </a:pPr>
            <a:r>
              <a:rPr lang="zh-CN" altLang="en-US" dirty="0">
                <a:latin typeface="+mn-ea"/>
                <a:ea typeface="+mn-ea"/>
              </a:rPr>
              <a:t>（</a:t>
            </a:r>
            <a:r>
              <a:rPr lang="en-US" altLang="zh-CN" dirty="0">
                <a:latin typeface="+mn-ea"/>
                <a:ea typeface="+mn-ea"/>
              </a:rPr>
              <a:t>1</a:t>
            </a:r>
            <a:r>
              <a:rPr lang="zh-CN" altLang="en-US" dirty="0">
                <a:latin typeface="+mn-ea"/>
                <a:ea typeface="+mn-ea"/>
              </a:rPr>
              <a:t>）若 </a:t>
            </a:r>
            <a:r>
              <a:rPr lang="en-US" altLang="zh-CN" dirty="0">
                <a:latin typeface="+mn-ea"/>
                <a:ea typeface="+mn-ea"/>
              </a:rPr>
              <a:t>n|(a-b), </a:t>
            </a:r>
            <a:r>
              <a:rPr lang="zh-CN" altLang="en-US" dirty="0">
                <a:latin typeface="+mn-ea"/>
                <a:ea typeface="+mn-ea"/>
              </a:rPr>
              <a:t>则</a:t>
            </a:r>
            <a:r>
              <a:rPr lang="en-US" altLang="zh-CN" dirty="0">
                <a:latin typeface="+mn-ea"/>
                <a:ea typeface="+mn-ea"/>
              </a:rPr>
              <a:t>a </a:t>
            </a:r>
            <a:r>
              <a:rPr lang="zh-CN" altLang="en-US" dirty="0">
                <a:latin typeface="+mn-ea"/>
                <a:ea typeface="+mn-ea"/>
              </a:rPr>
              <a:t>≡ </a:t>
            </a:r>
            <a:r>
              <a:rPr lang="en-US" altLang="zh-CN" dirty="0">
                <a:latin typeface="+mn-ea"/>
                <a:ea typeface="+mn-ea"/>
              </a:rPr>
              <a:t>b(mod n)</a:t>
            </a:r>
            <a:endParaRPr lang="en-US" altLang="zh-CN" dirty="0">
              <a:latin typeface="+mn-ea"/>
              <a:ea typeface="+mn-ea"/>
            </a:endParaRPr>
          </a:p>
          <a:p>
            <a:pPr>
              <a:lnSpc>
                <a:spcPct val="150000"/>
              </a:lnSpc>
            </a:pPr>
            <a:r>
              <a:rPr lang="zh-CN" altLang="en-US" dirty="0">
                <a:latin typeface="+mn-ea"/>
                <a:ea typeface="+mn-ea"/>
              </a:rPr>
              <a:t>（</a:t>
            </a:r>
            <a:r>
              <a:rPr lang="en-US" altLang="zh-CN" dirty="0">
                <a:latin typeface="+mn-ea"/>
                <a:ea typeface="+mn-ea"/>
              </a:rPr>
              <a:t>2</a:t>
            </a:r>
            <a:r>
              <a:rPr lang="zh-CN" altLang="en-US" dirty="0">
                <a:latin typeface="+mn-ea"/>
                <a:ea typeface="+mn-ea"/>
              </a:rPr>
              <a:t>）若</a:t>
            </a:r>
            <a:r>
              <a:rPr lang="en-US" altLang="zh-CN" dirty="0">
                <a:latin typeface="+mn-ea"/>
                <a:ea typeface="+mn-ea"/>
              </a:rPr>
              <a:t>a </a:t>
            </a:r>
            <a:r>
              <a:rPr lang="zh-CN" altLang="en-US" dirty="0">
                <a:latin typeface="+mn-ea"/>
                <a:ea typeface="+mn-ea"/>
              </a:rPr>
              <a:t>≡ </a:t>
            </a:r>
            <a:r>
              <a:rPr lang="en-US" altLang="zh-CN" dirty="0">
                <a:latin typeface="+mn-ea"/>
                <a:ea typeface="+mn-ea"/>
              </a:rPr>
              <a:t>b(mod n), </a:t>
            </a:r>
            <a:r>
              <a:rPr lang="zh-CN" altLang="en-US" dirty="0">
                <a:latin typeface="+mn-ea"/>
                <a:ea typeface="+mn-ea"/>
              </a:rPr>
              <a:t>则有</a:t>
            </a:r>
            <a:r>
              <a:rPr lang="en-US" altLang="zh-CN" dirty="0">
                <a:latin typeface="+mn-ea"/>
                <a:ea typeface="+mn-ea"/>
              </a:rPr>
              <a:t>b</a:t>
            </a:r>
            <a:r>
              <a:rPr lang="zh-CN" altLang="en-US" dirty="0">
                <a:latin typeface="+mn-ea"/>
                <a:ea typeface="+mn-ea"/>
              </a:rPr>
              <a:t> ≡ </a:t>
            </a:r>
            <a:r>
              <a:rPr lang="en-US" altLang="zh-CN" dirty="0">
                <a:latin typeface="+mn-ea"/>
                <a:ea typeface="+mn-ea"/>
              </a:rPr>
              <a:t>a(mod n)</a:t>
            </a:r>
            <a:endParaRPr lang="en-US" altLang="zh-CN" dirty="0">
              <a:latin typeface="+mn-ea"/>
              <a:ea typeface="+mn-ea"/>
            </a:endParaRPr>
          </a:p>
          <a:p>
            <a:pPr>
              <a:lnSpc>
                <a:spcPct val="150000"/>
              </a:lnSpc>
            </a:pPr>
            <a:r>
              <a:rPr lang="zh-CN" altLang="en-US" dirty="0">
                <a:latin typeface="+mn-ea"/>
                <a:ea typeface="+mn-ea"/>
              </a:rPr>
              <a:t>（</a:t>
            </a:r>
            <a:r>
              <a:rPr lang="en-US" altLang="zh-CN" dirty="0">
                <a:latin typeface="+mn-ea"/>
                <a:ea typeface="+mn-ea"/>
              </a:rPr>
              <a:t>3</a:t>
            </a:r>
            <a:r>
              <a:rPr lang="zh-CN" altLang="en-US" dirty="0">
                <a:latin typeface="+mn-ea"/>
                <a:ea typeface="+mn-ea"/>
              </a:rPr>
              <a:t>）若</a:t>
            </a:r>
            <a:r>
              <a:rPr lang="en-US" altLang="zh-CN" dirty="0">
                <a:latin typeface="+mn-ea"/>
                <a:ea typeface="+mn-ea"/>
              </a:rPr>
              <a:t>a </a:t>
            </a:r>
            <a:r>
              <a:rPr lang="zh-CN" altLang="en-US" dirty="0">
                <a:latin typeface="+mn-ea"/>
                <a:ea typeface="+mn-ea"/>
              </a:rPr>
              <a:t>≡ </a:t>
            </a:r>
            <a:r>
              <a:rPr lang="en-US" altLang="zh-CN" dirty="0">
                <a:latin typeface="+mn-ea"/>
                <a:ea typeface="+mn-ea"/>
              </a:rPr>
              <a:t>b(mod n), b </a:t>
            </a:r>
            <a:r>
              <a:rPr lang="zh-CN" altLang="en-US" dirty="0">
                <a:latin typeface="+mn-ea"/>
                <a:ea typeface="+mn-ea"/>
              </a:rPr>
              <a:t>≡ </a:t>
            </a:r>
            <a:r>
              <a:rPr lang="en-US" altLang="zh-CN" dirty="0">
                <a:latin typeface="+mn-ea"/>
                <a:ea typeface="+mn-ea"/>
              </a:rPr>
              <a:t>c(mod n), </a:t>
            </a:r>
            <a:r>
              <a:rPr lang="zh-CN" altLang="en-US" dirty="0">
                <a:latin typeface="+mn-ea"/>
                <a:ea typeface="+mn-ea"/>
              </a:rPr>
              <a:t>则有</a:t>
            </a:r>
            <a:r>
              <a:rPr lang="en-US" altLang="zh-CN" dirty="0">
                <a:latin typeface="+mn-ea"/>
                <a:ea typeface="+mn-ea"/>
              </a:rPr>
              <a:t>a </a:t>
            </a:r>
            <a:r>
              <a:rPr lang="zh-CN" altLang="en-US" dirty="0">
                <a:latin typeface="+mn-ea"/>
                <a:ea typeface="+mn-ea"/>
              </a:rPr>
              <a:t>≡ </a:t>
            </a:r>
            <a:r>
              <a:rPr lang="en-US" altLang="zh-CN" dirty="0">
                <a:latin typeface="+mn-ea"/>
                <a:ea typeface="+mn-ea"/>
              </a:rPr>
              <a:t>c(mod n)</a:t>
            </a:r>
            <a:endParaRPr lang="en-US" altLang="zh-CN" dirty="0">
              <a:latin typeface="+mn-ea"/>
              <a:ea typeface="+mn-ea"/>
            </a:endParaRPr>
          </a:p>
          <a:p>
            <a:pPr marL="285750" indent="-285750">
              <a:lnSpc>
                <a:spcPct val="150000"/>
              </a:lnSpc>
              <a:buFont typeface="Wingdings" panose="05000000000000000000" pitchFamily="2" charset="2"/>
              <a:buChar char="p"/>
            </a:pPr>
            <a:r>
              <a:rPr lang="zh-CN" altLang="en-US" dirty="0">
                <a:latin typeface="+mn-ea"/>
                <a:ea typeface="+mn-ea"/>
              </a:rPr>
              <a:t>模算术运算的性质</a:t>
            </a:r>
            <a:endParaRPr lang="en-US" altLang="zh-CN" dirty="0">
              <a:latin typeface="+mn-ea"/>
              <a:ea typeface="+mn-ea"/>
            </a:endParaRPr>
          </a:p>
          <a:p>
            <a:pPr>
              <a:lnSpc>
                <a:spcPct val="150000"/>
              </a:lnSpc>
            </a:pP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[(a mod n) + (b mod n)]mod n </a:t>
            </a:r>
            <a:r>
              <a:rPr lang="zh-CN" altLang="en-US" dirty="0">
                <a:latin typeface="+mn-ea"/>
                <a:ea typeface="+mn-ea"/>
                <a:sym typeface="+mn-ea"/>
              </a:rPr>
              <a:t>≡</a:t>
            </a:r>
            <a:r>
              <a:rPr lang="en-US" altLang="zh-CN" dirty="0">
                <a:latin typeface="+mn-ea"/>
                <a:ea typeface="+mn-ea"/>
                <a:sym typeface="+mn-ea"/>
              </a:rPr>
              <a:t> </a:t>
            </a:r>
            <a:r>
              <a:rPr lang="en-US" altLang="zh-CN" dirty="0">
                <a:latin typeface="+mn-ea"/>
                <a:ea typeface="+mn-ea"/>
              </a:rPr>
              <a:t>(a + b)mod n</a:t>
            </a:r>
            <a:endParaRPr lang="en-US" altLang="zh-CN" dirty="0">
              <a:latin typeface="+mn-ea"/>
              <a:ea typeface="+mn-ea"/>
            </a:endParaRPr>
          </a:p>
          <a:p>
            <a:pPr>
              <a:lnSpc>
                <a:spcPct val="150000"/>
              </a:lnSpc>
            </a:pP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[(a mod n) –  (b mod n)]mod n </a:t>
            </a:r>
            <a:r>
              <a:rPr lang="zh-CN" altLang="en-US" dirty="0">
                <a:latin typeface="+mn-ea"/>
                <a:ea typeface="+mn-ea"/>
                <a:sym typeface="+mn-ea"/>
              </a:rPr>
              <a:t>≡</a:t>
            </a:r>
            <a:r>
              <a:rPr lang="en-US" altLang="zh-CN" dirty="0">
                <a:latin typeface="+mn-ea"/>
                <a:ea typeface="+mn-ea"/>
              </a:rPr>
              <a:t> (a - b)mod n</a:t>
            </a:r>
            <a:endParaRPr lang="en-US" altLang="zh-CN" dirty="0">
              <a:latin typeface="+mn-ea"/>
              <a:ea typeface="+mn-ea"/>
            </a:endParaRPr>
          </a:p>
          <a:p>
            <a:pPr>
              <a:lnSpc>
                <a:spcPct val="150000"/>
              </a:lnSpc>
            </a:pP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[(a mod n) x (b mod n)]mod n </a:t>
            </a:r>
            <a:r>
              <a:rPr lang="zh-CN" altLang="en-US" dirty="0">
                <a:latin typeface="+mn-ea"/>
                <a:ea typeface="+mn-ea"/>
                <a:sym typeface="+mn-ea"/>
              </a:rPr>
              <a:t>≡</a:t>
            </a:r>
            <a:r>
              <a:rPr lang="en-US" altLang="zh-CN" dirty="0">
                <a:latin typeface="+mn-ea"/>
                <a:ea typeface="+mn-ea"/>
              </a:rPr>
              <a:t> (a x b)mod n</a:t>
            </a:r>
            <a:endParaRPr lang="en-US" altLang="zh-CN" dirty="0">
              <a:latin typeface="+mn-ea"/>
              <a:ea typeface="+mn-ea"/>
            </a:endParaRPr>
          </a:p>
          <a:p>
            <a:pPr>
              <a:lnSpc>
                <a:spcPct val="150000"/>
              </a:lnSpc>
            </a:pPr>
            <a:r>
              <a:rPr lang="zh-CN" altLang="en-US" dirty="0">
                <a:latin typeface="+mn-ea"/>
                <a:ea typeface="+mn-ea"/>
              </a:rPr>
              <a:t>（</a:t>
            </a:r>
            <a:r>
              <a:rPr lang="en-US" altLang="zh-CN" dirty="0">
                <a:latin typeface="+mn-ea"/>
                <a:ea typeface="+mn-ea"/>
              </a:rPr>
              <a:t>4</a:t>
            </a:r>
            <a:r>
              <a:rPr lang="zh-CN" altLang="en-US" dirty="0">
                <a:latin typeface="+mn-ea"/>
                <a:ea typeface="+mn-ea"/>
              </a:rPr>
              <a:t>）</a:t>
            </a:r>
            <a:r>
              <a:rPr lang="en-US" altLang="zh-CN" dirty="0">
                <a:latin typeface="+mn-ea"/>
                <a:ea typeface="+mn-ea"/>
              </a:rPr>
              <a:t>(a^b) mod n ≡ [(a mod n)^b] mod n</a:t>
            </a:r>
            <a:endParaRPr lang="en-US" altLang="zh-CN" dirty="0">
              <a:latin typeface="+mn-ea"/>
              <a:ea typeface="+mn-ea"/>
            </a:endParaRPr>
          </a:p>
          <a:p>
            <a:pPr>
              <a:lnSpc>
                <a:spcPct val="150000"/>
              </a:lnSpc>
            </a:pPr>
            <a:endParaRPr lang="en-US" altLang="zh-CN" dirty="0">
              <a:latin typeface="+mn-ea"/>
              <a:ea typeface="+mn-ea"/>
            </a:endParaRPr>
          </a:p>
          <a:p>
            <a:pPr>
              <a:lnSpc>
                <a:spcPct val="150000"/>
              </a:lnSpc>
            </a:pPr>
            <a:endParaRPr lang="zh-CN" altLang="en-US" dirty="0">
              <a:latin typeface="+mn-ea"/>
              <a:ea typeface="+mn-ea"/>
            </a:endParaRPr>
          </a:p>
        </p:txBody>
      </p:sp>
      <p:sp>
        <p:nvSpPr>
          <p:cNvPr id="5" name="矩形: 圆角 4"/>
          <p:cNvSpPr/>
          <p:nvPr/>
        </p:nvSpPr>
        <p:spPr>
          <a:xfrm>
            <a:off x="1523999" y="2286000"/>
            <a:ext cx="5257801" cy="583345"/>
          </a:xfrm>
          <a:prstGeom prst="roundRect">
            <a:avLst>
              <a:gd name="adj" fmla="val 12033"/>
            </a:avLst>
          </a:prstGeom>
          <a:solidFill>
            <a:schemeClr val="bg1"/>
          </a:solidFill>
          <a:ln>
            <a:no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chemeClr val="tx1"/>
                </a:solidFill>
              </a:rPr>
              <a:t>73</a:t>
            </a:r>
            <a:r>
              <a:rPr lang="zh-CN" altLang="en-US" dirty="0">
                <a:solidFill>
                  <a:schemeClr val="tx1"/>
                </a:solidFill>
                <a:latin typeface="+mn-ea"/>
                <a:ea typeface="+mn-ea"/>
              </a:rPr>
              <a:t> ≡ </a:t>
            </a:r>
            <a:r>
              <a:rPr lang="en-US" altLang="zh-CN" dirty="0">
                <a:solidFill>
                  <a:schemeClr val="tx1"/>
                </a:solidFill>
                <a:latin typeface="+mn-ea"/>
                <a:ea typeface="+mn-ea"/>
              </a:rPr>
              <a:t>4 mod 23                  21 </a:t>
            </a:r>
            <a:r>
              <a:rPr lang="zh-CN" altLang="en-US" dirty="0">
                <a:solidFill>
                  <a:schemeClr val="tx1"/>
                </a:solidFill>
                <a:latin typeface="+mn-ea"/>
                <a:ea typeface="+mn-ea"/>
              </a:rPr>
              <a:t>≡ </a:t>
            </a:r>
            <a:r>
              <a:rPr lang="en-US" altLang="zh-CN" dirty="0">
                <a:solidFill>
                  <a:schemeClr val="tx1"/>
                </a:solidFill>
                <a:latin typeface="+mn-ea"/>
                <a:ea typeface="+mn-ea"/>
              </a:rPr>
              <a:t>-9 mod 10</a:t>
            </a:r>
            <a:endParaRPr lang="zh-CN" altLang="en-US" dirty="0">
              <a:solidFill>
                <a:schemeClr val="tx1"/>
              </a:solidFill>
            </a:endParaRPr>
          </a:p>
        </p:txBody>
      </p:sp>
      <p:sp>
        <p:nvSpPr>
          <p:cNvPr id="6" name="矩形 5"/>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5C28CF39-35B0-45FF-A161-E29192F7762D}"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61447" name="Rectangle 3"/>
          <p:cNvSpPr txBox="1">
            <a:spLocks noChangeArrowheads="1"/>
          </p:cNvSpPr>
          <p:nvPr/>
        </p:nvSpPr>
        <p:spPr bwMode="auto">
          <a:xfrm>
            <a:off x="457200" y="1433195"/>
            <a:ext cx="5283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eaLnBrk="1" hangingPunct="1">
              <a:buSzPct val="80000"/>
            </a:pPr>
            <a:r>
              <a:rPr lang="zh-CN" altLang="en-US" b="1" dirty="0">
                <a:latin typeface="微软雅黑" panose="020B0503020204020204" pitchFamily="34" charset="-122"/>
              </a:rPr>
              <a:t>想一想，如何攻击这种加密方式？</a:t>
            </a:r>
            <a:endParaRPr lang="en-US" altLang="zh-CN" b="1" dirty="0">
              <a:latin typeface="微软雅黑" panose="020B0503020204020204" pitchFamily="34" charset="-122"/>
            </a:endParaRPr>
          </a:p>
          <a:p>
            <a:pPr eaLnBrk="1" hangingPunct="1"/>
            <a:endParaRPr lang="en-US" altLang="zh-CN" sz="1800" dirty="0">
              <a:latin typeface="微软雅黑" panose="020B0503020204020204" pitchFamily="34" charset="-122"/>
            </a:endParaRPr>
          </a:p>
        </p:txBody>
      </p:sp>
      <p:sp>
        <p:nvSpPr>
          <p:cNvPr id="44039" name="Rectangle 3"/>
          <p:cNvSpPr txBox="1">
            <a:spLocks noChangeArrowheads="1"/>
          </p:cNvSpPr>
          <p:nvPr/>
        </p:nvSpPr>
        <p:spPr bwMode="auto">
          <a:xfrm>
            <a:off x="460375" y="2009458"/>
            <a:ext cx="8426450" cy="1600200"/>
          </a:xfrm>
          <a:prstGeom prst="rect">
            <a:avLst/>
          </a:prstGeom>
          <a:noFill/>
          <a:ln>
            <a:noFill/>
          </a:ln>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741680" indent="-284480" eaLnBrk="1" hangingPunct="1">
              <a:buFont typeface="Wingdings" panose="05000000000000000000" pitchFamily="2" charset="2"/>
              <a:buChar char="p"/>
              <a:defRPr/>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已知明文攻击：</a:t>
            </a:r>
            <a:r>
              <a:rPr lang="en-US" altLang="zh-CN" sz="1800" dirty="0" err="1">
                <a:latin typeface="Times New Roman" panose="02020603050405020304" pitchFamily="18" charset="0"/>
                <a:ea typeface="微软雅黑" panose="020B0503020204020204" pitchFamily="34" charset="-122"/>
                <a:cs typeface="Times New Roman" panose="02020603050405020304" pitchFamily="18" charset="0"/>
              </a:rPr>
              <a:t>x,y</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都已知，那么</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Font typeface="Wingdings" panose="05000000000000000000" pitchFamily="2" charset="2"/>
              <a:buNone/>
              <a:defRPr/>
            </a:pP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pPr marL="741680" indent="-284480" eaLnBrk="1" hangingPunct="1">
              <a:buFont typeface="Wingdings" panose="05000000000000000000" pitchFamily="2" charset="2"/>
              <a:buChar char="p"/>
              <a:defRPr/>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选择明文攻击：能够自己选择</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。比如选择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x=‘a’=0 </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，则为</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a:p>
            <a:pPr marL="741680" indent="-284480" eaLnBrk="1" hangingPunct="1">
              <a:buFont typeface="Wingdings" panose="05000000000000000000" pitchFamily="2" charset="2"/>
              <a:buChar char="p"/>
              <a:defRPr/>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741680" indent="-284480" eaLnBrk="1" hangingPunct="1">
              <a:buFont typeface="Wingdings" panose="05000000000000000000" pitchFamily="2" charset="2"/>
              <a:buChar char="p"/>
              <a:defRPr/>
            </a:pP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选择密文攻击：自己选择密文</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。例如选择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y=‘a’=0</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，那么</a:t>
            </a: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buFont typeface="Wingdings" panose="05000000000000000000" pitchFamily="2" charset="2"/>
              <a:buNone/>
              <a:defRPr/>
            </a:pPr>
            <a:endParaRPr lang="en-US" altLang="zh-CN" sz="1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Text Box 6"/>
          <p:cNvSpPr txBox="1">
            <a:spLocks noChangeArrowheads="1"/>
          </p:cNvSpPr>
          <p:nvPr/>
        </p:nvSpPr>
        <p:spPr bwMode="auto">
          <a:xfrm>
            <a:off x="3416300" y="2338070"/>
            <a:ext cx="23622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2200" dirty="0">
                <a:latin typeface="Times New Roman" panose="02020603050405020304" pitchFamily="18" charset="0"/>
                <a:ea typeface="宋体" panose="02010600030101010101" pitchFamily="2" charset="-122"/>
              </a:rPr>
              <a:t>k = y - x  (mod 26) </a:t>
            </a:r>
            <a:endParaRPr lang="en-US" altLang="zh-CN" sz="2200" dirty="0">
              <a:latin typeface="Times New Roman" panose="02020603050405020304" pitchFamily="18" charset="0"/>
              <a:ea typeface="宋体" panose="02010600030101010101" pitchFamily="2" charset="-122"/>
            </a:endParaRPr>
          </a:p>
        </p:txBody>
      </p:sp>
      <p:sp>
        <p:nvSpPr>
          <p:cNvPr id="10" name="Text Box 4"/>
          <p:cNvSpPr txBox="1">
            <a:spLocks noChangeArrowheads="1"/>
          </p:cNvSpPr>
          <p:nvPr/>
        </p:nvSpPr>
        <p:spPr bwMode="auto">
          <a:xfrm>
            <a:off x="3416300" y="3294865"/>
            <a:ext cx="20732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2200" dirty="0">
                <a:latin typeface="Times New Roman" panose="02020603050405020304" pitchFamily="18" charset="0"/>
                <a:ea typeface="宋体" panose="02010600030101010101" pitchFamily="2" charset="-122"/>
              </a:rPr>
              <a:t>y =  k  (mod 26) </a:t>
            </a:r>
            <a:endParaRPr lang="en-US" altLang="zh-CN" sz="2200" dirty="0">
              <a:latin typeface="Times New Roman" panose="02020603050405020304" pitchFamily="18" charset="0"/>
              <a:ea typeface="宋体" panose="02010600030101010101" pitchFamily="2" charset="-122"/>
            </a:endParaRPr>
          </a:p>
        </p:txBody>
      </p:sp>
      <p:sp>
        <p:nvSpPr>
          <p:cNvPr id="11" name="Text Box 5"/>
          <p:cNvSpPr txBox="1">
            <a:spLocks noChangeArrowheads="1"/>
          </p:cNvSpPr>
          <p:nvPr/>
        </p:nvSpPr>
        <p:spPr bwMode="auto">
          <a:xfrm>
            <a:off x="3416300" y="4107327"/>
            <a:ext cx="223678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2200" dirty="0">
                <a:latin typeface="Times New Roman" panose="02020603050405020304" pitchFamily="18" charset="0"/>
                <a:ea typeface="宋体" panose="02010600030101010101" pitchFamily="2" charset="-122"/>
              </a:rPr>
              <a:t>x =  - k  (mod 26) </a:t>
            </a:r>
            <a:endParaRPr lang="en-US" altLang="zh-CN" sz="2200" dirty="0">
              <a:latin typeface="Times New Roman" panose="02020603050405020304" pitchFamily="18" charset="0"/>
              <a:ea typeface="宋体" panose="02010600030101010101" pitchFamily="2" charset="-122"/>
            </a:endParaRPr>
          </a:p>
        </p:txBody>
      </p:sp>
      <p:sp>
        <p:nvSpPr>
          <p:cNvPr id="14" name="矩形 13"/>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1"/>
            </p:custDataLst>
          </p:nvPr>
        </p:nvSpPr>
        <p:spPr>
          <a:xfrm>
            <a:off x="0" y="629276"/>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移位加密的安全性</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39">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7" grpId="0"/>
      <p:bldP spid="9" grpId="0"/>
      <p:bldP spid="10"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Rectangle 3"/>
          <p:cNvSpPr txBox="1">
            <a:spLocks noChangeArrowheads="1"/>
          </p:cNvSpPr>
          <p:nvPr/>
        </p:nvSpPr>
        <p:spPr bwMode="auto">
          <a:xfrm>
            <a:off x="153453" y="1364704"/>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eaLnBrk="1" hangingPunct="1">
              <a:buClr>
                <a:srgbClr val="FF0000"/>
              </a:buClr>
              <a:buSzPct val="80000"/>
            </a:pPr>
            <a:r>
              <a:rPr lang="zh-CN" altLang="en-US" b="0" kern="0" dirty="0">
                <a:solidFill>
                  <a:srgbClr val="FF0000"/>
                </a:solidFill>
                <a:latin typeface="微软雅黑" panose="020B0503020204020204" pitchFamily="34" charset="-122"/>
                <a:ea typeface="微软雅黑" panose="020B0503020204020204" pitchFamily="34" charset="-122"/>
              </a:rPr>
              <a:t>凯撒加密的安全性</a:t>
            </a:r>
            <a:endParaRPr lang="en-US" altLang="zh-CN" b="0" kern="0" dirty="0">
              <a:solidFill>
                <a:srgbClr val="FF0000"/>
              </a:solidFill>
              <a:latin typeface="微软雅黑" panose="020B0503020204020204" pitchFamily="34" charset="-122"/>
              <a:ea typeface="微软雅黑" panose="020B0503020204020204" pitchFamily="34" charset="-122"/>
            </a:endParaRPr>
          </a:p>
          <a:p>
            <a:pPr marL="0" indent="0" eaLnBrk="1" hangingPunct="1">
              <a:lnSpc>
                <a:spcPct val="150000"/>
              </a:lnSpc>
              <a:buClr>
                <a:srgbClr val="FF0000"/>
              </a:buClr>
              <a:buSzPct val="80000"/>
              <a:buNone/>
              <a:defRPr/>
            </a:pPr>
            <a:r>
              <a:rPr lang="zh-CN" altLang="en-US" sz="1800" b="0" dirty="0">
                <a:latin typeface="微软雅黑" panose="020B0503020204020204" pitchFamily="34" charset="-122"/>
              </a:rPr>
              <a:t>暴力穷举：把</a:t>
            </a:r>
            <a:r>
              <a:rPr lang="en-US" altLang="zh-CN" sz="1800" b="0" dirty="0">
                <a:latin typeface="微软雅黑" panose="020B0503020204020204" pitchFamily="34" charset="-122"/>
              </a:rPr>
              <a:t>26</a:t>
            </a:r>
            <a:r>
              <a:rPr lang="zh-CN" altLang="en-US" sz="1800" b="0" dirty="0">
                <a:latin typeface="微软雅黑" panose="020B0503020204020204" pitchFamily="34" charset="-122"/>
              </a:rPr>
              <a:t>种可能都试一遍</a:t>
            </a:r>
            <a:endParaRPr lang="en-US" altLang="zh-CN" sz="1800" b="0" dirty="0">
              <a:latin typeface="微软雅黑" panose="020B0503020204020204" pitchFamily="34" charset="-122"/>
            </a:endParaRPr>
          </a:p>
          <a:p>
            <a:pPr marL="0" indent="0" eaLnBrk="1" hangingPunct="1">
              <a:lnSpc>
                <a:spcPct val="150000"/>
              </a:lnSpc>
              <a:buSzPct val="80000"/>
              <a:buNone/>
              <a:defRPr/>
            </a:pPr>
            <a:r>
              <a:rPr lang="zh-CN" altLang="en-US" sz="1800" b="0" dirty="0">
                <a:latin typeface="微软雅黑" panose="020B0503020204020204" pitchFamily="34" charset="-122"/>
              </a:rPr>
              <a:t>词频统计：</a:t>
            </a:r>
            <a:endParaRPr lang="en-US" altLang="zh-CN" sz="1800" b="0" dirty="0">
              <a:latin typeface="微软雅黑" panose="020B0503020204020204" pitchFamily="34" charset="-122"/>
            </a:endParaRPr>
          </a:p>
          <a:p>
            <a:pPr marL="0" indent="0" eaLnBrk="1" hangingPunct="1">
              <a:lnSpc>
                <a:spcPct val="150000"/>
              </a:lnSpc>
              <a:buSzPct val="80000"/>
              <a:buNone/>
              <a:defRPr/>
            </a:pPr>
            <a:r>
              <a:rPr lang="en-US" altLang="zh-CN" sz="1800" b="0" dirty="0">
                <a:latin typeface="微软雅黑" panose="020B0503020204020204" pitchFamily="34" charset="-122"/>
              </a:rPr>
              <a:t> 	</a:t>
            </a:r>
            <a:r>
              <a:rPr lang="en-US" altLang="zh-CN" sz="1600" b="0" dirty="0">
                <a:latin typeface="微软雅黑" panose="020B0503020204020204" pitchFamily="34" charset="-122"/>
              </a:rPr>
              <a:t>1. </a:t>
            </a:r>
            <a:r>
              <a:rPr lang="zh-CN" altLang="en-US" sz="1600" b="0" dirty="0">
                <a:latin typeface="微软雅黑" panose="020B0503020204020204" pitchFamily="34" charset="-122"/>
              </a:rPr>
              <a:t>统计密文中字母出现的频率</a:t>
            </a:r>
            <a:endParaRPr lang="en-US" altLang="zh-CN" sz="1600" b="0" dirty="0">
              <a:latin typeface="微软雅黑" panose="020B0503020204020204" pitchFamily="34" charset="-122"/>
            </a:endParaRPr>
          </a:p>
          <a:p>
            <a:pPr marL="0" indent="0" eaLnBrk="1" hangingPunct="1">
              <a:lnSpc>
                <a:spcPct val="150000"/>
              </a:lnSpc>
              <a:buSzPct val="80000"/>
              <a:buNone/>
              <a:defRPr/>
            </a:pPr>
            <a:r>
              <a:rPr lang="en-US" altLang="zh-CN" sz="1600" b="0" dirty="0">
                <a:latin typeface="微软雅黑" panose="020B0503020204020204" pitchFamily="34" charset="-122"/>
              </a:rPr>
              <a:t> 	2. </a:t>
            </a:r>
            <a:r>
              <a:rPr lang="zh-CN" altLang="en-US" sz="1600" b="0" dirty="0">
                <a:latin typeface="微软雅黑" panose="020B0503020204020204" pitchFamily="34" charset="-122"/>
              </a:rPr>
              <a:t>与标准的语言字母出现的频率进行比对</a:t>
            </a:r>
            <a:endParaRPr lang="en-US" altLang="zh-CN" sz="1600" b="0" dirty="0">
              <a:latin typeface="微软雅黑" panose="020B0503020204020204" pitchFamily="34" charset="-122"/>
            </a:endParaRPr>
          </a:p>
          <a:p>
            <a:pPr marL="0" indent="0" eaLnBrk="1" hangingPunct="1">
              <a:lnSpc>
                <a:spcPct val="150000"/>
              </a:lnSpc>
              <a:buSzPct val="80000"/>
              <a:buNone/>
              <a:defRPr/>
            </a:pPr>
            <a:r>
              <a:rPr lang="en-US" altLang="zh-CN" sz="1600" b="0" dirty="0">
                <a:latin typeface="微软雅黑" panose="020B0503020204020204" pitchFamily="34" charset="-122"/>
              </a:rPr>
              <a:t> 	3. </a:t>
            </a:r>
            <a:r>
              <a:rPr lang="zh-CN" altLang="en-US" sz="1600" b="0" dirty="0">
                <a:latin typeface="微软雅黑" panose="020B0503020204020204" pitchFamily="34" charset="-122"/>
              </a:rPr>
              <a:t>确定密钥</a:t>
            </a:r>
            <a:r>
              <a:rPr lang="en-US" altLang="zh-CN" sz="1600" b="0" dirty="0">
                <a:latin typeface="微软雅黑" panose="020B0503020204020204" pitchFamily="34" charset="-122"/>
              </a:rPr>
              <a:t>k</a:t>
            </a:r>
            <a:r>
              <a:rPr lang="zh-CN" altLang="en-US" sz="1600" b="0" dirty="0">
                <a:latin typeface="微软雅黑" panose="020B0503020204020204" pitchFamily="34" charset="-122"/>
              </a:rPr>
              <a:t>的最可能值</a:t>
            </a:r>
            <a:endParaRPr lang="en-US" altLang="zh-CN" sz="1600" b="0" dirty="0">
              <a:latin typeface="微软雅黑" panose="020B0503020204020204" pitchFamily="34" charset="-122"/>
            </a:endParaRPr>
          </a:p>
          <a:p>
            <a:pPr eaLnBrk="1" hangingPunct="1">
              <a:buSzPct val="80000"/>
            </a:pPr>
            <a:endParaRPr lang="en-US" altLang="zh-CN" b="0" kern="0" dirty="0">
              <a:solidFill>
                <a:srgbClr val="FF0000"/>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1"/>
            </p:custDataLst>
          </p:nvPr>
        </p:nvSpPr>
        <p:spPr>
          <a:xfrm>
            <a:off x="0" y="629276"/>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移位加密的安全性</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Rectangle 3"/>
          <p:cNvSpPr txBox="1">
            <a:spLocks noChangeArrowheads="1"/>
          </p:cNvSpPr>
          <p:nvPr/>
        </p:nvSpPr>
        <p:spPr bwMode="auto">
          <a:xfrm>
            <a:off x="153453" y="114868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eaLnBrk="1" hangingPunct="1">
              <a:lnSpc>
                <a:spcPct val="150000"/>
              </a:lnSpc>
              <a:buClr>
                <a:srgbClr val="FF0000"/>
              </a:buClr>
              <a:buSzPct val="80000"/>
            </a:pPr>
            <a:r>
              <a:rPr lang="zh-CN" altLang="en-US" b="0" kern="0" dirty="0">
                <a:solidFill>
                  <a:srgbClr val="FF0000"/>
                </a:solidFill>
                <a:latin typeface="微软雅黑" panose="020B0503020204020204" pitchFamily="34" charset="-122"/>
                <a:ea typeface="微软雅黑" panose="020B0503020204020204" pitchFamily="34" charset="-122"/>
              </a:rPr>
              <a:t>凯撒加密的安全性</a:t>
            </a:r>
            <a:endParaRPr lang="en-US" altLang="zh-CN" b="0" kern="0" dirty="0">
              <a:solidFill>
                <a:srgbClr val="FF0000"/>
              </a:solidFill>
              <a:latin typeface="微软雅黑" panose="020B0503020204020204" pitchFamily="34" charset="-122"/>
              <a:ea typeface="微软雅黑" panose="020B0503020204020204" pitchFamily="34" charset="-122"/>
            </a:endParaRPr>
          </a:p>
          <a:p>
            <a:pPr eaLnBrk="1" hangingPunct="1">
              <a:lnSpc>
                <a:spcPct val="150000"/>
              </a:lnSpc>
              <a:buSzPct val="80000"/>
            </a:pPr>
            <a:r>
              <a:rPr lang="zh-CN" altLang="en-US" sz="2000" b="0" kern="0" dirty="0">
                <a:latin typeface="微软雅黑" panose="020B0503020204020204" pitchFamily="34" charset="-122"/>
                <a:ea typeface="微软雅黑" panose="020B0503020204020204" pitchFamily="34" charset="-122"/>
              </a:rPr>
              <a:t>词频统计方法</a:t>
            </a:r>
            <a:endParaRPr lang="en-US" altLang="zh-CN" sz="2000" b="0" kern="0" dirty="0">
              <a:latin typeface="微软雅黑" panose="020B0503020204020204" pitchFamily="34" charset="-122"/>
              <a:ea typeface="微软雅黑" panose="020B0503020204020204" pitchFamily="34" charset="-122"/>
            </a:endParaRPr>
          </a:p>
        </p:txBody>
      </p:sp>
      <p:pic>
        <p:nvPicPr>
          <p:cNvPr id="8" name="图片 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95760" y="2348880"/>
            <a:ext cx="4176240" cy="3634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8160" y="2348880"/>
            <a:ext cx="4219575" cy="3634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custDataLst>
              <p:tags r:id="rId3"/>
            </p:custDataLst>
          </p:nvPr>
        </p:nvSpPr>
        <p:spPr>
          <a:xfrm>
            <a:off x="0" y="629276"/>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移位加密的安全性</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3491" name="内容占位符 3"/>
              <p:cNvSpPr>
                <a:spLocks noGrp="1" noChangeArrowheads="1"/>
              </p:cNvSpPr>
              <p:nvPr>
                <p:ph idx="1"/>
              </p:nvPr>
            </p:nvSpPr>
            <p:spPr/>
            <p:txBody>
              <a:bodyPr>
                <a:normAutofit fontScale="92500" lnSpcReduction="20000"/>
              </a:bodyPr>
              <a:lstStyle/>
              <a:p>
                <a:pPr>
                  <a:spcBef>
                    <a:spcPct val="0"/>
                  </a:spcBef>
                  <a:buFont typeface="Wingdings" panose="05000000000000000000" pitchFamily="2" charset="2"/>
                  <a:buChar char="p"/>
                </a:pPr>
                <a:r>
                  <a:rPr lang="zh-CN" altLang="en-US" sz="2000" dirty="0"/>
                  <a:t>加密：给定密钥</a:t>
                </a:r>
                <a:r>
                  <a:rPr lang="en-US" altLang="zh-CN" sz="2000" dirty="0"/>
                  <a:t>(α,β) (α,</a:t>
                </a:r>
                <a:r>
                  <a:rPr lang="el-GR" altLang="zh-CN" sz="2000" dirty="0"/>
                  <a:t> β</a:t>
                </a:r>
                <a:r>
                  <a:rPr lang="en-US" altLang="zh-CN" sz="2000" dirty="0"/>
                  <a:t>∈Z26)</a:t>
                </a:r>
                <a:endParaRPr lang="en-US" altLang="zh-CN" sz="2000" dirty="0"/>
              </a:p>
              <a:p>
                <a:pPr>
                  <a:spcBef>
                    <a:spcPct val="0"/>
                  </a:spcBef>
                  <a:buFont typeface="Wingdings" panose="05000000000000000000" pitchFamily="2" charset="2"/>
                  <a:buChar char="p"/>
                </a:pPr>
                <a:endParaRPr lang="en-US" altLang="zh-CN" sz="2000" dirty="0"/>
              </a:p>
              <a:p>
                <a:pPr>
                  <a:spcBef>
                    <a:spcPct val="0"/>
                  </a:spcBef>
                  <a:buFont typeface="Wingdings" panose="05000000000000000000" pitchFamily="2" charset="2"/>
                  <a:buChar char="p"/>
                </a:pPr>
                <a:endParaRPr lang="en-US" altLang="zh-CN" sz="2000" dirty="0"/>
              </a:p>
              <a:p>
                <a:pPr>
                  <a:spcBef>
                    <a:spcPct val="0"/>
                  </a:spcBef>
                  <a:buFont typeface="Wingdings" panose="05000000000000000000" pitchFamily="2" charset="2"/>
                  <a:buChar char="p"/>
                </a:pPr>
                <a:r>
                  <a:rPr lang="zh-CN" altLang="en-US" sz="2000" dirty="0"/>
                  <a:t>解密：</a:t>
                </a:r>
                <a:endParaRPr lang="en-US" altLang="zh-CN" sz="2000" dirty="0"/>
              </a:p>
              <a:p>
                <a:pPr>
                  <a:spcBef>
                    <a:spcPct val="0"/>
                  </a:spcBef>
                  <a:buFont typeface="Wingdings" panose="05000000000000000000" pitchFamily="2" charset="2"/>
                  <a:buChar char="p"/>
                </a:pPr>
                <a:endParaRPr lang="en-US" altLang="zh-CN" sz="2000" dirty="0"/>
              </a:p>
              <a:p>
                <a:pPr>
                  <a:spcBef>
                    <a:spcPct val="0"/>
                  </a:spcBef>
                  <a:buFont typeface="Wingdings" panose="05000000000000000000" pitchFamily="2" charset="2"/>
                  <a:buChar char="p"/>
                </a:pPr>
                <a:endParaRPr lang="en-US" altLang="zh-CN" sz="2000" dirty="0"/>
              </a:p>
              <a:p>
                <a:pPr>
                  <a:lnSpc>
                    <a:spcPct val="150000"/>
                  </a:lnSpc>
                  <a:spcBef>
                    <a:spcPct val="0"/>
                  </a:spcBef>
                  <a:buFont typeface="Wingdings" panose="05000000000000000000" pitchFamily="2" charset="2"/>
                  <a:buChar char="p"/>
                </a:pPr>
                <a:endParaRPr lang="en-US" altLang="zh-CN" sz="2000" dirty="0"/>
              </a:p>
              <a:p>
                <a:pPr>
                  <a:lnSpc>
                    <a:spcPct val="150000"/>
                  </a:lnSpc>
                  <a:spcBef>
                    <a:spcPct val="0"/>
                  </a:spcBef>
                  <a:buFont typeface="Wingdings" panose="05000000000000000000" pitchFamily="2" charset="2"/>
                  <a:buChar char="p"/>
                </a:pPr>
                <a:r>
                  <a:rPr lang="zh-CN" altLang="en-US" sz="2000" dirty="0"/>
                  <a:t>逆元的简单定义：</a:t>
                </a:r>
                <a:r>
                  <a:rPr lang="en-US" altLang="zh-CN" sz="2000" dirty="0"/>
                  <a:t>α</a:t>
                </a:r>
                <a:r>
                  <a:rPr lang="zh-CN" altLang="en-US" sz="2000" dirty="0"/>
                  <a:t>的逆元是满足</a:t>
                </a:r>
                <a:r>
                  <a:rPr lang="en-US" altLang="zh-CN" sz="2000" dirty="0"/>
                  <a:t>αγ=1</a:t>
                </a:r>
                <a14:m>
                  <m:oMath xmlns:m="http://schemas.openxmlformats.org/officeDocument/2006/math">
                    <m:r>
                      <a:rPr lang="en-US" altLang="zh-CN" sz="2000" i="1" smtClean="0">
                        <a:latin typeface="Cambria Math" panose="02040503050406030204" pitchFamily="18" charset="0"/>
                      </a:rPr>
                      <m:t> </m:t>
                    </m:r>
                  </m:oMath>
                </a14:m>
                <a:r>
                  <a:rPr lang="en-US" altLang="zh-CN" sz="2000" dirty="0"/>
                  <a:t>(mod26)</a:t>
                </a:r>
                <a:r>
                  <a:rPr lang="zh-CN" altLang="en-US" sz="2000" dirty="0"/>
                  <a:t>的</a:t>
                </a:r>
                <a:r>
                  <a:rPr lang="en-US" altLang="zh-CN" sz="2000" dirty="0"/>
                  <a:t>γ</a:t>
                </a:r>
                <a:r>
                  <a:rPr lang="zh-CN" altLang="en-US" sz="2000" dirty="0"/>
                  <a:t>的值</a:t>
                </a:r>
                <a:endParaRPr lang="en-US" altLang="zh-CN" sz="2000" dirty="0"/>
              </a:p>
              <a:p>
                <a:pPr>
                  <a:lnSpc>
                    <a:spcPct val="150000"/>
                  </a:lnSpc>
                  <a:spcBef>
                    <a:spcPct val="0"/>
                  </a:spcBef>
                  <a:buFontTx/>
                  <a:buNone/>
                </a:pPr>
                <a:r>
                  <a:rPr lang="en-US" altLang="zh-CN" sz="2000" dirty="0"/>
                  <a:t>      </a:t>
                </a:r>
                <a:r>
                  <a:rPr lang="zh-CN" altLang="en-US" sz="2000" dirty="0"/>
                  <a:t>例如，</a:t>
                </a:r>
                <a:r>
                  <a:rPr lang="en-US" altLang="zh-CN" sz="2000" dirty="0"/>
                  <a:t>α=7,n=26 </a:t>
                </a:r>
                <a:r>
                  <a:rPr lang="zh-CN" altLang="en-US" sz="2000" dirty="0"/>
                  <a:t>则我们寻找</a:t>
                </a:r>
                <a:r>
                  <a:rPr lang="en-US" altLang="zh-CN" sz="2000" dirty="0"/>
                  <a:t>a</a:t>
                </a:r>
                <a:r>
                  <a:rPr lang="zh-CN" altLang="en-US" sz="2000" dirty="0"/>
                  <a:t>的逆元：</a:t>
                </a:r>
                <a:endParaRPr lang="en-US" altLang="zh-CN" sz="2000" dirty="0"/>
              </a:p>
              <a:p>
                <a:pPr lvl="1" eaLnBrk="1" hangingPunct="1">
                  <a:lnSpc>
                    <a:spcPct val="150000"/>
                  </a:lnSpc>
                  <a:spcBef>
                    <a:spcPct val="0"/>
                  </a:spcBef>
                  <a:buClrTx/>
                  <a:buSzTx/>
                  <a:buFont typeface="Wingdings" panose="05000000000000000000" pitchFamily="2" charset="2"/>
                  <a:buNone/>
                </a:pPr>
                <a:r>
                  <a:rPr lang="en-US" altLang="zh-CN" dirty="0"/>
                  <a:t>      7*1 = 7 mod 26     	7*4 = 28 = 2 mod 26</a:t>
                </a:r>
                <a:endParaRPr lang="en-US" altLang="zh-CN" dirty="0"/>
              </a:p>
              <a:p>
                <a:pPr lvl="1" eaLnBrk="1" hangingPunct="1">
                  <a:lnSpc>
                    <a:spcPct val="150000"/>
                  </a:lnSpc>
                  <a:spcBef>
                    <a:spcPct val="0"/>
                  </a:spcBef>
                  <a:buClrTx/>
                  <a:buSzTx/>
                  <a:buFont typeface="Wingdings" panose="05000000000000000000" pitchFamily="2" charset="2"/>
                  <a:buNone/>
                </a:pPr>
                <a:r>
                  <a:rPr lang="en-US" altLang="zh-CN" dirty="0"/>
                  <a:t>      7*2 = 14 mod 26	7*5 = 9 mod 26</a:t>
                </a:r>
                <a:endParaRPr lang="en-US" altLang="zh-CN" dirty="0"/>
              </a:p>
              <a:p>
                <a:pPr lvl="1" eaLnBrk="1" hangingPunct="1">
                  <a:lnSpc>
                    <a:spcPct val="150000"/>
                  </a:lnSpc>
                  <a:spcBef>
                    <a:spcPct val="0"/>
                  </a:spcBef>
                  <a:buClrTx/>
                  <a:buSzTx/>
                  <a:buFont typeface="Wingdings" panose="05000000000000000000" pitchFamily="2" charset="2"/>
                  <a:buNone/>
                </a:pPr>
                <a:r>
                  <a:rPr lang="en-US" altLang="zh-CN" dirty="0"/>
                  <a:t>      7*3 = 21 mod 26	7*6 = 16 mod 26    …</a:t>
                </a:r>
                <a:endParaRPr lang="en-US" altLang="zh-CN" dirty="0"/>
              </a:p>
              <a:p>
                <a:pPr lvl="1" eaLnBrk="1" hangingPunct="1">
                  <a:lnSpc>
                    <a:spcPct val="150000"/>
                  </a:lnSpc>
                  <a:spcBef>
                    <a:spcPct val="0"/>
                  </a:spcBef>
                  <a:buClrTx/>
                  <a:buSzTx/>
                  <a:buFont typeface="Wingdings" panose="05000000000000000000" pitchFamily="2" charset="2"/>
                  <a:buNone/>
                </a:pPr>
                <a:r>
                  <a:rPr lang="zh-CN" altLang="en-US" dirty="0"/>
                  <a:t>得出  </a:t>
                </a:r>
                <a:r>
                  <a:rPr lang="en-US" altLang="zh-CN" dirty="0"/>
                  <a:t>7*15=1mod26</a:t>
                </a:r>
                <a:r>
                  <a:rPr lang="zh-CN" altLang="en-US" dirty="0"/>
                  <a:t>，即</a:t>
                </a:r>
                <a:r>
                  <a:rPr lang="en-US" altLang="zh-CN" dirty="0"/>
                  <a:t>15</a:t>
                </a:r>
                <a:r>
                  <a:rPr lang="zh-CN" altLang="en-US" dirty="0"/>
                  <a:t>是</a:t>
                </a:r>
                <a:r>
                  <a:rPr lang="en-US" altLang="zh-CN" dirty="0"/>
                  <a:t>7</a:t>
                </a:r>
                <a:r>
                  <a:rPr lang="zh-CN" altLang="en-US" dirty="0"/>
                  <a:t>模</a:t>
                </a:r>
                <a:r>
                  <a:rPr lang="en-US" altLang="zh-CN" dirty="0"/>
                  <a:t>26</a:t>
                </a:r>
                <a:r>
                  <a:rPr lang="zh-CN" altLang="en-US" dirty="0"/>
                  <a:t>的逆元。</a:t>
                </a:r>
                <a:endParaRPr lang="en-US" altLang="zh-CN" dirty="0"/>
              </a:p>
            </p:txBody>
          </p:sp>
        </mc:Choice>
        <mc:Fallback>
          <p:sp>
            <p:nvSpPr>
              <p:cNvPr id="63491" name="内容占位符 3"/>
              <p:cNvSpPr>
                <a:spLocks noRot="1" noChangeAspect="1" noMove="1" noResize="1" noEditPoints="1" noAdjustHandles="1" noChangeArrowheads="1" noChangeShapeType="1" noTextEdit="1"/>
              </p:cNvSpPr>
              <p:nvPr>
                <p:ph idx="1"/>
              </p:nvPr>
            </p:nvSpPr>
            <p:spPr>
              <a:blipFill rotWithShape="1">
                <a:blip r:embed="rId1"/>
                <a:stretch>
                  <a:fillRect t="-540" b="7"/>
                </a:stretch>
              </a:blipFill>
            </p:spPr>
            <p:txBody>
              <a:bodyPr/>
              <a:lstStyle/>
              <a:p>
                <a:r>
                  <a:rPr lang="zh-CN" altLang="en-US">
                    <a:noFill/>
                  </a:rPr>
                  <a:t> </a:t>
                </a:r>
              </a:p>
            </p:txBody>
          </p:sp>
        </mc:Fallback>
      </mc:AlternateContent>
      <p:sp>
        <p:nvSpPr>
          <p:cNvPr id="63492" name="灯片编号占位符 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ED49F190-5515-497A-B190-855E198F7709}" type="slidenum">
              <a:rPr lang="en-US" altLang="zh-CN" sz="1200" smtClean="0">
                <a:latin typeface="Arial Black" panose="020B0A04020102020204" pitchFamily="34" charset="0"/>
                <a:ea typeface="宋体" panose="02010600030101010101" pitchFamily="2" charset="-122"/>
              </a:rPr>
            </a:fld>
            <a:endParaRPr lang="en-US" altLang="zh-CN" sz="1200" dirty="0">
              <a:latin typeface="Arial Black" panose="020B0A0402010202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63493" name="Object 4"/>
              <p:cNvSpPr txBox="1"/>
              <p:nvPr/>
            </p:nvSpPr>
            <p:spPr bwMode="auto">
              <a:xfrm>
                <a:off x="3276600" y="2085975"/>
                <a:ext cx="2249488" cy="376238"/>
              </a:xfrm>
              <a:prstGeom prst="rect">
                <a:avLst/>
              </a:prstGeom>
              <a:noFill/>
              <a:ln>
                <a:noFill/>
              </a:ln>
              <a:effectLst/>
            </p:spPr>
            <p:txBody>
              <a:bodyPr>
                <a:normAutofit fontScale="92500"/>
              </a:bodyPr>
              <a:lstStyle/>
              <a:p>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𝑦</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𝛼</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𝛽</m:t>
                      </m:r>
                      <m:d>
                        <m:dPr>
                          <m:ctrlPr>
                            <a:rPr lang="zh-CN" altLang="en-US" i="1">
                              <a:solidFill>
                                <a:srgbClr val="000000"/>
                              </a:solidFill>
                              <a:latin typeface="Cambria Math" panose="02040503050406030204" pitchFamily="18" charset="0"/>
                            </a:rPr>
                          </m:ctrlPr>
                        </m:dPr>
                        <m:e>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mod</m:t>
                              </m:r>
                            </m:fName>
                            <m:e>
                              <m:r>
                                <a:rPr lang="zh-CN" altLang="en-US" i="1">
                                  <a:solidFill>
                                    <a:srgbClr val="000000"/>
                                  </a:solidFill>
                                  <a:latin typeface="Cambria Math" panose="02040503050406030204" pitchFamily="18" charset="0"/>
                                </a:rPr>
                                <m:t>2</m:t>
                              </m:r>
                            </m:e>
                          </m:func>
                          <m:r>
                            <a:rPr lang="zh-CN" altLang="en-US" i="1">
                              <a:solidFill>
                                <a:srgbClr val="000000"/>
                              </a:solidFill>
                              <a:latin typeface="Cambria Math" panose="02040503050406030204" pitchFamily="18" charset="0"/>
                            </a:rPr>
                            <m:t>6</m:t>
                          </m:r>
                        </m:e>
                      </m:d>
                    </m:oMath>
                  </m:oMathPara>
                </a14:m>
                <a:endParaRPr lang="zh-CN" altLang="en-US" dirty="0"/>
              </a:p>
            </p:txBody>
          </p:sp>
        </mc:Choice>
        <mc:Fallback>
          <p:sp>
            <p:nvSpPr>
              <p:cNvPr id="63493" name="Object 4"/>
              <p:cNvSpPr txBox="1">
                <a:spLocks noRot="1" noChangeAspect="1" noMove="1" noResize="1" noEditPoints="1" noAdjustHandles="1" noChangeArrowheads="1" noChangeShapeType="1" noTextEdit="1"/>
              </p:cNvSpPr>
              <p:nvPr/>
            </p:nvSpPr>
            <p:spPr bwMode="auto">
              <a:xfrm>
                <a:off x="3276600" y="2085975"/>
                <a:ext cx="2249488" cy="376238"/>
              </a:xfrm>
              <a:prstGeom prst="rect">
                <a:avLst/>
              </a:prstGeom>
              <a:blipFill rotWithShape="1">
                <a:blip r:embed="rId2"/>
                <a:stretch>
                  <a:fillRect r="14" b="85"/>
                </a:stretch>
              </a:blipFill>
              <a:ln>
                <a:noFill/>
              </a:ln>
              <a:effectLst/>
            </p:spPr>
            <p:txBody>
              <a:bodyPr/>
              <a:lstStyle/>
              <a:p>
                <a:r>
                  <a:rPr lang="zh-CN" altLang="en-US">
                    <a:noFill/>
                  </a:rPr>
                  <a:t> </a:t>
                </a:r>
              </a:p>
            </p:txBody>
          </p:sp>
        </mc:Fallback>
      </mc:AlternateContent>
      <p:graphicFrame>
        <p:nvGraphicFramePr>
          <p:cNvPr id="63494" name="Object 5"/>
          <p:cNvGraphicFramePr>
            <a:graphicFrameLocks noChangeAspect="1"/>
          </p:cNvGraphicFramePr>
          <p:nvPr/>
        </p:nvGraphicFramePr>
        <p:xfrm>
          <a:off x="3347864" y="2708920"/>
          <a:ext cx="2016224" cy="552341"/>
        </p:xfrm>
        <a:graphic>
          <a:graphicData uri="http://schemas.openxmlformats.org/presentationml/2006/ole">
            <mc:AlternateContent xmlns:mc="http://schemas.openxmlformats.org/markup-compatibility/2006">
              <mc:Choice xmlns:v="urn:schemas-microsoft-com:vml" Requires="v">
                <p:oleObj spid="_x0000_s2" name="Equation" r:id="rId3" imgW="1396365" imgH="393700" progId="Equation.3">
                  <p:embed/>
                </p:oleObj>
              </mc:Choice>
              <mc:Fallback>
                <p:oleObj name="Equation" r:id="rId3" imgW="1396365" imgH="393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708920"/>
                        <a:ext cx="2016224" cy="552341"/>
                      </a:xfrm>
                      <a:prstGeom prst="rect">
                        <a:avLst/>
                      </a:prstGeom>
                      <a:noFill/>
                      <a:ln>
                        <a:noFill/>
                      </a:ln>
                      <a:effectLst/>
                    </p:spPr>
                  </p:pic>
                </p:oleObj>
              </mc:Fallback>
            </mc:AlternateContent>
          </a:graphicData>
        </a:graphic>
      </p:graphicFrame>
      <p:sp>
        <p:nvSpPr>
          <p:cNvPr id="3" name="矩形 2"/>
          <p:cNvSpPr/>
          <p:nvPr/>
        </p:nvSpPr>
        <p:spPr>
          <a:xfrm>
            <a:off x="6477000" y="2179935"/>
            <a:ext cx="2362200"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注意：</a:t>
            </a:r>
            <a:r>
              <a:rPr lang="en-US" altLang="zh-CN" b="1" dirty="0">
                <a:solidFill>
                  <a:srgbClr val="C00000"/>
                </a:solidFill>
                <a:latin typeface="微软雅黑" panose="020B0503020204020204" pitchFamily="34" charset="-122"/>
                <a:ea typeface="微软雅黑" panose="020B0503020204020204" pitchFamily="34" charset="-122"/>
              </a:rPr>
              <a:t>1/</a:t>
            </a:r>
            <a:r>
              <a:rPr lang="el-GR" altLang="zh-CN" b="1" dirty="0">
                <a:solidFill>
                  <a:srgbClr val="C00000"/>
                </a:solidFill>
                <a:latin typeface="微软雅黑" panose="020B0503020204020204" pitchFamily="34" charset="-122"/>
                <a:ea typeface="微软雅黑" panose="020B0503020204020204" pitchFamily="34" charset="-122"/>
              </a:rPr>
              <a:t>α</a:t>
            </a:r>
            <a:r>
              <a:rPr lang="zh-CN" altLang="en-US" b="1" dirty="0">
                <a:solidFill>
                  <a:srgbClr val="C00000"/>
                </a:solidFill>
                <a:latin typeface="微软雅黑" panose="020B0503020204020204" pitchFamily="34" charset="-122"/>
                <a:ea typeface="微软雅黑" panose="020B0503020204020204" pitchFamily="34" charset="-122"/>
              </a:rPr>
              <a:t>不是</a:t>
            </a:r>
            <a:r>
              <a:rPr lang="el-GR" altLang="zh-CN" b="1" dirty="0">
                <a:solidFill>
                  <a:srgbClr val="C00000"/>
                </a:solidFill>
                <a:latin typeface="微软雅黑" panose="020B0503020204020204" pitchFamily="34" charset="-122"/>
                <a:ea typeface="微软雅黑" panose="020B0503020204020204" pitchFamily="34" charset="-122"/>
              </a:rPr>
              <a:t>α</a:t>
            </a:r>
            <a:r>
              <a:rPr lang="zh-CN" altLang="en-US" b="1" dirty="0">
                <a:solidFill>
                  <a:srgbClr val="C00000"/>
                </a:solidFill>
                <a:latin typeface="微软雅黑" panose="020B0503020204020204" pitchFamily="34" charset="-122"/>
                <a:ea typeface="微软雅黑" panose="020B0503020204020204" pitchFamily="34" charset="-122"/>
              </a:rPr>
              <a:t>的倒数，而是乘法逆元。</a:t>
            </a:r>
            <a:endParaRPr lang="zh-CN" altLang="en-US" b="1" dirty="0">
              <a:latin typeface="微软雅黑" panose="020B0503020204020204" pitchFamily="34" charset="-122"/>
              <a:ea typeface="微软雅黑" panose="020B0503020204020204" pitchFamily="34" charset="-122"/>
            </a:endParaRPr>
          </a:p>
        </p:txBody>
      </p:sp>
      <p:sp>
        <p:nvSpPr>
          <p:cNvPr id="8" name="矩形 7"/>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5"/>
            </p:custDataLst>
          </p:nvPr>
        </p:nvSpPr>
        <p:spPr>
          <a:xfrm>
            <a:off x="0" y="70103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sym typeface="+mn-ea"/>
              </a:rPr>
              <a:t>仿射加密</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491">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内容占位符 3"/>
          <p:cNvSpPr>
            <a:spLocks noGrp="1" noChangeArrowheads="1"/>
          </p:cNvSpPr>
          <p:nvPr>
            <p:ph idx="1"/>
          </p:nvPr>
        </p:nvSpPr>
        <p:spPr/>
        <p:txBody>
          <a:bodyPr/>
          <a:lstStyle/>
          <a:p>
            <a:pPr>
              <a:spcBef>
                <a:spcPct val="0"/>
              </a:spcBef>
              <a:buFont typeface="Wingdings" panose="05000000000000000000" pitchFamily="2" charset="2"/>
              <a:buChar char="p"/>
            </a:pPr>
            <a:r>
              <a:rPr lang="zh-CN" altLang="en-US" sz="2000" dirty="0"/>
              <a:t>给定密钥</a:t>
            </a:r>
            <a:r>
              <a:rPr lang="en-US" altLang="zh-CN" sz="2000" dirty="0"/>
              <a:t>(7</a:t>
            </a:r>
            <a:r>
              <a:rPr lang="zh-CN" altLang="en-US" sz="2000" dirty="0"/>
              <a:t>，</a:t>
            </a:r>
            <a:r>
              <a:rPr lang="en-US" altLang="zh-CN" sz="2000" dirty="0"/>
              <a:t>3)</a:t>
            </a:r>
            <a:r>
              <a:rPr lang="zh-CN" altLang="en-US" sz="2000" dirty="0"/>
              <a:t>，对明文</a:t>
            </a:r>
            <a:r>
              <a:rPr lang="en-US" altLang="zh-CN" sz="2000" dirty="0"/>
              <a:t>China</a:t>
            </a:r>
            <a:r>
              <a:rPr lang="zh-CN" altLang="en-US" sz="2000" dirty="0"/>
              <a:t>进行加密和解密</a:t>
            </a:r>
            <a:endParaRPr lang="en-US" altLang="zh-CN" sz="2000" dirty="0"/>
          </a:p>
          <a:p>
            <a:pPr marL="0" indent="0">
              <a:lnSpc>
                <a:spcPct val="150000"/>
              </a:lnSpc>
              <a:spcBef>
                <a:spcPct val="0"/>
              </a:spcBef>
              <a:buNone/>
            </a:pPr>
            <a:r>
              <a:rPr lang="zh-CN" altLang="en-US" sz="1800" dirty="0"/>
              <a:t>      加密函数：</a:t>
            </a:r>
            <a:r>
              <a:rPr lang="en-US" altLang="zh-CN" sz="1800" dirty="0"/>
              <a:t>y = f (x) = 7x + 3(mod26)</a:t>
            </a:r>
            <a:endParaRPr lang="en-US" altLang="zh-CN" sz="1800" dirty="0"/>
          </a:p>
          <a:p>
            <a:pPr marL="0" indent="0">
              <a:lnSpc>
                <a:spcPct val="150000"/>
              </a:lnSpc>
              <a:spcBef>
                <a:spcPct val="0"/>
              </a:spcBef>
              <a:buNone/>
            </a:pPr>
            <a:r>
              <a:rPr lang="en-US" altLang="zh-CN" sz="1800" dirty="0"/>
              <a:t>      </a:t>
            </a:r>
            <a:r>
              <a:rPr lang="zh-CN" altLang="en-US" sz="1800" dirty="0"/>
              <a:t>解密函数：</a:t>
            </a:r>
            <a:r>
              <a:rPr lang="en-US" altLang="zh-CN" sz="1800" dirty="0"/>
              <a:t>x = f</a:t>
            </a:r>
            <a:r>
              <a:rPr lang="en-US" altLang="zh-CN" sz="1800" baseline="30000" dirty="0"/>
              <a:t>-1</a:t>
            </a:r>
            <a:r>
              <a:rPr lang="en-US" altLang="zh-CN" sz="1800" dirty="0"/>
              <a:t>(y) = 7</a:t>
            </a:r>
            <a:r>
              <a:rPr lang="en-US" altLang="zh-CN" sz="1800" baseline="30000" dirty="0"/>
              <a:t>-1</a:t>
            </a:r>
            <a:r>
              <a:rPr lang="en-US" altLang="zh-CN" sz="1800" dirty="0"/>
              <a:t> (y-3)(mod26) </a:t>
            </a:r>
            <a:endParaRPr lang="en-US" altLang="zh-CN" sz="1800" dirty="0"/>
          </a:p>
          <a:p>
            <a:pPr marL="0" indent="0">
              <a:lnSpc>
                <a:spcPct val="150000"/>
              </a:lnSpc>
              <a:spcBef>
                <a:spcPct val="0"/>
              </a:spcBef>
              <a:buNone/>
            </a:pPr>
            <a:r>
              <a:rPr lang="en-US" altLang="zh-CN" sz="1800" dirty="0"/>
              <a:t>                             = 15(y-3)(mod26) </a:t>
            </a:r>
            <a:endParaRPr lang="en-US" altLang="zh-CN" sz="1800" dirty="0"/>
          </a:p>
          <a:p>
            <a:pPr marL="0" indent="0">
              <a:lnSpc>
                <a:spcPct val="150000"/>
              </a:lnSpc>
              <a:spcBef>
                <a:spcPct val="0"/>
              </a:spcBef>
              <a:buNone/>
            </a:pPr>
            <a:r>
              <a:rPr lang="en-US" altLang="zh-CN" sz="1800" dirty="0"/>
              <a:t>                             = 15y-19(mod26)</a:t>
            </a:r>
            <a:endParaRPr lang="en-US" altLang="zh-CN" sz="1800" dirty="0"/>
          </a:p>
          <a:p>
            <a:pPr marL="0" indent="0">
              <a:lnSpc>
                <a:spcPct val="150000"/>
              </a:lnSpc>
              <a:spcBef>
                <a:spcPct val="0"/>
              </a:spcBef>
              <a:buNone/>
            </a:pPr>
            <a:r>
              <a:rPr lang="en-US" altLang="zh-CN" sz="1800" dirty="0"/>
              <a:t>       </a:t>
            </a:r>
            <a:r>
              <a:rPr lang="zh-CN" altLang="en-US" sz="1800" dirty="0"/>
              <a:t>将</a:t>
            </a:r>
            <a:r>
              <a:rPr lang="en-US" altLang="zh-CN" sz="1800" dirty="0"/>
              <a:t>China </a:t>
            </a:r>
            <a:r>
              <a:rPr lang="zh-CN" altLang="en-US" sz="1800" dirty="0"/>
              <a:t>转换为数字：</a:t>
            </a:r>
            <a:r>
              <a:rPr lang="en-US" altLang="zh-CN" sz="1800" dirty="0"/>
              <a:t>2</a:t>
            </a:r>
            <a:r>
              <a:rPr lang="zh-CN" altLang="en-US" sz="1800" dirty="0"/>
              <a:t>，</a:t>
            </a:r>
            <a:r>
              <a:rPr lang="en-US" altLang="zh-CN" sz="1800" dirty="0"/>
              <a:t>7</a:t>
            </a:r>
            <a:r>
              <a:rPr lang="zh-CN" altLang="en-US" sz="1800" dirty="0"/>
              <a:t>，</a:t>
            </a:r>
            <a:r>
              <a:rPr lang="en-US" altLang="zh-CN" sz="1800" dirty="0"/>
              <a:t>8</a:t>
            </a:r>
            <a:r>
              <a:rPr lang="zh-CN" altLang="en-US" sz="1800" dirty="0"/>
              <a:t>，</a:t>
            </a:r>
            <a:r>
              <a:rPr lang="en-US" altLang="zh-CN" sz="1800" dirty="0"/>
              <a:t>13</a:t>
            </a:r>
            <a:r>
              <a:rPr lang="zh-CN" altLang="en-US" sz="1800" dirty="0"/>
              <a:t>，</a:t>
            </a:r>
            <a:r>
              <a:rPr lang="en-US" altLang="zh-CN" sz="1800" dirty="0"/>
              <a:t>0</a:t>
            </a:r>
            <a:endParaRPr lang="en-US" altLang="zh-CN" sz="1800" dirty="0"/>
          </a:p>
          <a:p>
            <a:pPr marL="0" indent="0">
              <a:lnSpc>
                <a:spcPct val="150000"/>
              </a:lnSpc>
              <a:spcBef>
                <a:spcPct val="0"/>
              </a:spcBef>
              <a:buNone/>
            </a:pPr>
            <a:r>
              <a:rPr lang="zh-CN" altLang="en-US" sz="1800" dirty="0"/>
              <a:t>       加密：</a:t>
            </a:r>
            <a:endParaRPr lang="en-US" altLang="zh-CN" sz="1800" dirty="0"/>
          </a:p>
          <a:p>
            <a:pPr marL="0" indent="0">
              <a:spcBef>
                <a:spcPct val="0"/>
              </a:spcBef>
              <a:buNone/>
            </a:pPr>
            <a:endParaRPr lang="en-US" altLang="zh-CN" sz="2000" dirty="0"/>
          </a:p>
        </p:txBody>
      </p:sp>
      <p:sp>
        <p:nvSpPr>
          <p:cNvPr id="63492" name="灯片编号占位符 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ED49F190-5515-497A-B190-855E198F7709}" type="slidenum">
              <a:rPr lang="en-US" altLang="zh-CN" sz="1200" smtClean="0">
                <a:latin typeface="Arial Black" panose="020B0A04020102020204" pitchFamily="34" charset="0"/>
                <a:ea typeface="宋体" panose="02010600030101010101" pitchFamily="2" charset="-122"/>
              </a:rPr>
            </a:fld>
            <a:endParaRPr lang="en-US" altLang="zh-CN" sz="1200" dirty="0">
              <a:latin typeface="Arial Black" panose="020B0A04020102020204" pitchFamily="34"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776288" y="4697350"/>
            <a:ext cx="3418958" cy="1652248"/>
          </a:xfrm>
          <a:prstGeom prst="rect">
            <a:avLst/>
          </a:prstGeom>
        </p:spPr>
      </p:pic>
      <p:pic>
        <p:nvPicPr>
          <p:cNvPr id="6" name="图片 5"/>
          <p:cNvPicPr>
            <a:picLocks noChangeAspect="1"/>
          </p:cNvPicPr>
          <p:nvPr/>
        </p:nvPicPr>
        <p:blipFill>
          <a:blip r:embed="rId2"/>
          <a:stretch>
            <a:fillRect/>
          </a:stretch>
        </p:blipFill>
        <p:spPr>
          <a:xfrm>
            <a:off x="4738688" y="4697350"/>
            <a:ext cx="3776662" cy="1565933"/>
          </a:xfrm>
          <a:prstGeom prst="rect">
            <a:avLst/>
          </a:prstGeom>
        </p:spPr>
      </p:pic>
      <p:sp>
        <p:nvSpPr>
          <p:cNvPr id="7" name="矩形 6"/>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3"/>
            </p:custDataLst>
          </p:nvPr>
        </p:nvSpPr>
        <p:spPr>
          <a:xfrm>
            <a:off x="0" y="70103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sym typeface="+mn-ea"/>
              </a:rPr>
              <a:t>仿射加密</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内容占位符 3"/>
          <p:cNvSpPr>
            <a:spLocks noGrp="1" noChangeArrowheads="1"/>
          </p:cNvSpPr>
          <p:nvPr>
            <p:ph idx="1"/>
          </p:nvPr>
        </p:nvSpPr>
        <p:spPr/>
        <p:txBody>
          <a:bodyPr/>
          <a:lstStyle/>
          <a:p>
            <a:pPr>
              <a:spcBef>
                <a:spcPct val="0"/>
              </a:spcBef>
              <a:buFont typeface="Wingdings" panose="05000000000000000000" pitchFamily="2" charset="2"/>
              <a:buChar char="p"/>
            </a:pPr>
            <a:r>
              <a:rPr lang="zh-CN" altLang="en-US" sz="2000" dirty="0"/>
              <a:t> 测试</a:t>
            </a:r>
            <a:endParaRPr lang="en-US" altLang="zh-CN" sz="2000" dirty="0"/>
          </a:p>
          <a:p>
            <a:pPr marL="0" indent="0">
              <a:spcBef>
                <a:spcPct val="0"/>
              </a:spcBef>
              <a:buNone/>
            </a:pPr>
            <a:endParaRPr lang="en-US" altLang="zh-CN" sz="2000" dirty="0"/>
          </a:p>
          <a:p>
            <a:pPr marL="0" indent="0">
              <a:spcBef>
                <a:spcPct val="0"/>
              </a:spcBef>
              <a:buNone/>
            </a:pPr>
            <a:r>
              <a:rPr lang="en-US" altLang="zh-CN" sz="2000" dirty="0"/>
              <a:t>      </a:t>
            </a:r>
            <a:r>
              <a:rPr lang="zh-CN" altLang="en-US" sz="2000" dirty="0"/>
              <a:t>给定密钥</a:t>
            </a:r>
            <a:r>
              <a:rPr lang="en-US" altLang="zh-CN" sz="2000" dirty="0"/>
              <a:t>(19</a:t>
            </a:r>
            <a:r>
              <a:rPr lang="zh-CN" altLang="en-US" sz="2000" dirty="0"/>
              <a:t>，</a:t>
            </a:r>
            <a:r>
              <a:rPr lang="en-US" altLang="zh-CN" sz="2000" dirty="0"/>
              <a:t>7)</a:t>
            </a:r>
            <a:r>
              <a:rPr lang="zh-CN" altLang="en-US" sz="2000" dirty="0"/>
              <a:t>，对明文</a:t>
            </a:r>
            <a:r>
              <a:rPr lang="en-US" altLang="zh-CN" sz="2000" dirty="0"/>
              <a:t>SDU</a:t>
            </a:r>
            <a:r>
              <a:rPr lang="zh-CN" altLang="en-US" sz="2000" dirty="0"/>
              <a:t>进行加密和解密</a:t>
            </a:r>
            <a:endParaRPr lang="en-US" altLang="zh-CN" sz="2000" dirty="0"/>
          </a:p>
          <a:p>
            <a:pPr>
              <a:spcBef>
                <a:spcPct val="0"/>
              </a:spcBef>
              <a:buFont typeface="Wingdings" panose="05000000000000000000" pitchFamily="2" charset="2"/>
              <a:buChar char="p"/>
            </a:pPr>
            <a:endParaRPr lang="en-US" altLang="zh-CN" sz="2000" dirty="0"/>
          </a:p>
          <a:p>
            <a:pPr marL="0" indent="0">
              <a:spcBef>
                <a:spcPct val="0"/>
              </a:spcBef>
              <a:buNone/>
            </a:pPr>
            <a:endParaRPr lang="en-US" altLang="zh-CN" sz="2000" dirty="0"/>
          </a:p>
        </p:txBody>
      </p:sp>
      <p:sp>
        <p:nvSpPr>
          <p:cNvPr id="63492" name="灯片编号占位符 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ED49F190-5515-497A-B190-855E198F7709}" type="slidenum">
              <a:rPr lang="en-US" altLang="zh-CN" sz="1200" smtClean="0">
                <a:latin typeface="Arial Black" panose="020B0A04020102020204" pitchFamily="34" charset="0"/>
                <a:ea typeface="宋体" panose="02010600030101010101" pitchFamily="2" charset="-122"/>
              </a:rPr>
            </a:fld>
            <a:endParaRPr lang="en-US" altLang="zh-CN" sz="1200" dirty="0">
              <a:latin typeface="Arial Black" panose="020B0A04020102020204" pitchFamily="34" charset="0"/>
              <a:ea typeface="宋体" panose="02010600030101010101" pitchFamily="2" charset="-122"/>
            </a:endParaRPr>
          </a:p>
        </p:txBody>
      </p:sp>
      <p:sp>
        <p:nvSpPr>
          <p:cNvPr id="5" name="矩形 4"/>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1"/>
            </p:custDataLst>
          </p:nvPr>
        </p:nvSpPr>
        <p:spPr>
          <a:xfrm>
            <a:off x="0" y="70103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sym typeface="+mn-ea"/>
              </a:rPr>
              <a:t>仿射加密</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normAutofit fontScale="85000" lnSpcReduction="10000"/>
          </a:bodyPr>
          <a:lstStyle/>
          <a:p>
            <a:pPr eaLnBrk="1" hangingPunct="1">
              <a:lnSpc>
                <a:spcPct val="120000"/>
              </a:lnSpc>
              <a:defRPr/>
            </a:pPr>
            <a:r>
              <a:rPr lang="zh-CN" altLang="en-US" sz="2000" dirty="0">
                <a:ea typeface="微软雅黑" panose="020B0503020204020204" pitchFamily="34" charset="-122"/>
              </a:rPr>
              <a:t>定理</a:t>
            </a:r>
            <a:r>
              <a:rPr lang="zh-CN" altLang="en-US" sz="2000" b="0" dirty="0">
                <a:ea typeface="微软雅黑" panose="020B0503020204020204" pitchFamily="34" charset="-122"/>
              </a:rPr>
              <a:t>：对于</a:t>
            </a:r>
            <a:r>
              <a:rPr lang="en-US" altLang="zh-CN" sz="2000" b="0" dirty="0">
                <a:ea typeface="微软雅黑" panose="020B0503020204020204" pitchFamily="34" charset="-122"/>
              </a:rPr>
              <a:t>a</a:t>
            </a:r>
            <a:r>
              <a:rPr lang="zh-CN" altLang="en-US" sz="2000" b="0" dirty="0">
                <a:ea typeface="微软雅黑" panose="020B0503020204020204" pitchFamily="34" charset="-122"/>
              </a:rPr>
              <a:t>，如果相对模数</a:t>
            </a:r>
            <a:r>
              <a:rPr lang="en-US" altLang="zh-CN" sz="2000" b="0" dirty="0">
                <a:ea typeface="微软雅黑" panose="020B0503020204020204" pitchFamily="34" charset="-122"/>
              </a:rPr>
              <a:t>n</a:t>
            </a:r>
            <a:r>
              <a:rPr lang="zh-CN" altLang="en-US" sz="2000" b="0" dirty="0">
                <a:ea typeface="微软雅黑" panose="020B0503020204020204" pitchFamily="34" charset="-122"/>
              </a:rPr>
              <a:t>存在逆元，则需满足</a:t>
            </a:r>
            <a:r>
              <a:rPr lang="en-US" altLang="zh-CN" sz="2000" dirty="0" err="1">
                <a:ea typeface="微软雅黑" panose="020B0503020204020204" pitchFamily="34" charset="-122"/>
              </a:rPr>
              <a:t>gcd</a:t>
            </a:r>
            <a:r>
              <a:rPr lang="en-US" altLang="zh-CN" sz="2000" dirty="0">
                <a:ea typeface="微软雅黑" panose="020B0503020204020204" pitchFamily="34" charset="-122"/>
              </a:rPr>
              <a:t>(</a:t>
            </a:r>
            <a:r>
              <a:rPr lang="en-US" altLang="zh-CN" sz="2000" dirty="0" err="1">
                <a:ea typeface="微软雅黑" panose="020B0503020204020204" pitchFamily="34" charset="-122"/>
              </a:rPr>
              <a:t>a,n</a:t>
            </a:r>
            <a:r>
              <a:rPr lang="en-US" altLang="zh-CN" sz="2000" dirty="0">
                <a:ea typeface="微软雅黑" panose="020B0503020204020204" pitchFamily="34" charset="-122"/>
              </a:rPr>
              <a:t>)=1</a:t>
            </a:r>
            <a:r>
              <a:rPr lang="en-US" altLang="zh-CN" sz="2000" b="0" dirty="0">
                <a:ea typeface="微软雅黑" panose="020B0503020204020204" pitchFamily="34" charset="-122"/>
              </a:rPr>
              <a:t>.</a:t>
            </a:r>
            <a:endParaRPr lang="en-US" altLang="zh-CN" sz="2000" b="0" dirty="0">
              <a:ea typeface="微软雅黑" panose="020B0503020204020204" pitchFamily="34" charset="-122"/>
            </a:endParaRPr>
          </a:p>
          <a:p>
            <a:pPr eaLnBrk="1" hangingPunct="1">
              <a:lnSpc>
                <a:spcPct val="120000"/>
              </a:lnSpc>
              <a:defRPr/>
            </a:pPr>
            <a:endParaRPr lang="en-US" altLang="zh-CN" sz="1800" b="0" dirty="0">
              <a:ea typeface="微软雅黑" panose="020B0503020204020204" pitchFamily="34" charset="-122"/>
            </a:endParaRPr>
          </a:p>
          <a:p>
            <a:pPr eaLnBrk="1" hangingPunct="1">
              <a:lnSpc>
                <a:spcPct val="120000"/>
              </a:lnSpc>
              <a:defRPr/>
            </a:pPr>
            <a:r>
              <a:rPr lang="zh-CN" altLang="en-US" sz="2000" b="0" dirty="0">
                <a:ea typeface="微软雅黑" panose="020B0503020204020204" pitchFamily="34" charset="-122"/>
              </a:rPr>
              <a:t>为了得到逆元，需要使得 </a:t>
            </a:r>
            <a:r>
              <a:rPr lang="en-US" altLang="zh-CN" sz="2000" b="0" dirty="0" err="1">
                <a:ea typeface="微软雅黑" panose="020B0503020204020204" pitchFamily="34" charset="-122"/>
              </a:rPr>
              <a:t>gcd</a:t>
            </a:r>
            <a:r>
              <a:rPr lang="en-US" altLang="zh-CN" sz="2000" b="0" dirty="0">
                <a:ea typeface="微软雅黑" panose="020B0503020204020204" pitchFamily="34" charset="-122"/>
              </a:rPr>
              <a:t>(a,26)=1</a:t>
            </a:r>
            <a:r>
              <a:rPr lang="zh-CN" altLang="en-US" sz="2000" b="0" dirty="0">
                <a:ea typeface="微软雅黑" panose="020B0503020204020204" pitchFamily="34" charset="-122"/>
              </a:rPr>
              <a:t>，也就是</a:t>
            </a:r>
            <a:r>
              <a:rPr lang="en-US" altLang="zh-CN" sz="2000" b="0" dirty="0">
                <a:ea typeface="微软雅黑" panose="020B0503020204020204" pitchFamily="34" charset="-122"/>
              </a:rPr>
              <a:t>α</a:t>
            </a:r>
            <a:r>
              <a:rPr lang="zh-CN" altLang="en-US" sz="2000" b="0" dirty="0">
                <a:ea typeface="微软雅黑" panose="020B0503020204020204" pitchFamily="34" charset="-122"/>
              </a:rPr>
              <a:t>与</a:t>
            </a:r>
            <a:r>
              <a:rPr lang="en-US" altLang="zh-CN" sz="2000" b="0" dirty="0">
                <a:ea typeface="微软雅黑" panose="020B0503020204020204" pitchFamily="34" charset="-122"/>
              </a:rPr>
              <a:t>26</a:t>
            </a:r>
            <a:r>
              <a:rPr lang="zh-CN" altLang="en-US" sz="2000" b="0" dirty="0">
                <a:ea typeface="微软雅黑" panose="020B0503020204020204" pitchFamily="34" charset="-122"/>
              </a:rPr>
              <a:t>必须互质，因此</a:t>
            </a:r>
            <a:r>
              <a:rPr lang="en-US" altLang="zh-CN" sz="2000" b="0" dirty="0">
                <a:ea typeface="微软雅黑" panose="020B0503020204020204" pitchFamily="34" charset="-122"/>
              </a:rPr>
              <a:t>α</a:t>
            </a:r>
            <a:r>
              <a:rPr lang="zh-CN" altLang="en-US" sz="2000" b="0" dirty="0">
                <a:ea typeface="微软雅黑" panose="020B0503020204020204" pitchFamily="34" charset="-122"/>
              </a:rPr>
              <a:t>的取值范围为：</a:t>
            </a:r>
            <a:endParaRPr lang="en-US" altLang="zh-CN" sz="2000" b="0" dirty="0">
              <a:ea typeface="微软雅黑" panose="020B0503020204020204" pitchFamily="34" charset="-122"/>
            </a:endParaRPr>
          </a:p>
          <a:p>
            <a:pPr eaLnBrk="1" hangingPunct="1">
              <a:lnSpc>
                <a:spcPct val="120000"/>
              </a:lnSpc>
              <a:buFont typeface="Wingdings" panose="05000000000000000000" pitchFamily="2" charset="2"/>
              <a:buNone/>
              <a:defRPr/>
            </a:pPr>
            <a:r>
              <a:rPr lang="en-US" altLang="zh-CN" sz="2000" b="0" dirty="0">
                <a:ea typeface="微软雅黑" panose="020B0503020204020204" pitchFamily="34" charset="-122"/>
              </a:rPr>
              <a:t>                     {1</a:t>
            </a:r>
            <a:r>
              <a:rPr lang="zh-CN" altLang="en-US" sz="2000" b="0" dirty="0">
                <a:ea typeface="微软雅黑" panose="020B0503020204020204" pitchFamily="34" charset="-122"/>
              </a:rPr>
              <a:t>，</a:t>
            </a:r>
            <a:r>
              <a:rPr lang="en-US" altLang="zh-CN" sz="2000" b="0" dirty="0">
                <a:ea typeface="微软雅黑" panose="020B0503020204020204" pitchFamily="34" charset="-122"/>
              </a:rPr>
              <a:t>3</a:t>
            </a:r>
            <a:r>
              <a:rPr lang="zh-CN" altLang="en-US" sz="2000" b="0" dirty="0">
                <a:ea typeface="微软雅黑" panose="020B0503020204020204" pitchFamily="34" charset="-122"/>
              </a:rPr>
              <a:t>，</a:t>
            </a:r>
            <a:r>
              <a:rPr lang="en-US" altLang="zh-CN" sz="2000" b="0" dirty="0">
                <a:ea typeface="微软雅黑" panose="020B0503020204020204" pitchFamily="34" charset="-122"/>
              </a:rPr>
              <a:t>5</a:t>
            </a:r>
            <a:r>
              <a:rPr lang="zh-CN" altLang="en-US" sz="2000" b="0" dirty="0">
                <a:ea typeface="微软雅黑" panose="020B0503020204020204" pitchFamily="34" charset="-122"/>
              </a:rPr>
              <a:t>，</a:t>
            </a:r>
            <a:r>
              <a:rPr lang="en-US" altLang="zh-CN" sz="2000" b="0" dirty="0">
                <a:ea typeface="微软雅黑" panose="020B0503020204020204" pitchFamily="34" charset="-122"/>
              </a:rPr>
              <a:t>7</a:t>
            </a:r>
            <a:r>
              <a:rPr lang="zh-CN" altLang="en-US" sz="2000" b="0" dirty="0">
                <a:ea typeface="微软雅黑" panose="020B0503020204020204" pitchFamily="34" charset="-122"/>
              </a:rPr>
              <a:t>，</a:t>
            </a:r>
            <a:r>
              <a:rPr lang="en-US" altLang="zh-CN" sz="2000" b="0" dirty="0">
                <a:ea typeface="微软雅黑" panose="020B0503020204020204" pitchFamily="34" charset="-122"/>
              </a:rPr>
              <a:t>9</a:t>
            </a:r>
            <a:r>
              <a:rPr lang="zh-CN" altLang="en-US" sz="2000" b="0" dirty="0">
                <a:ea typeface="微软雅黑" panose="020B0503020204020204" pitchFamily="34" charset="-122"/>
              </a:rPr>
              <a:t>，</a:t>
            </a:r>
            <a:r>
              <a:rPr lang="en-US" altLang="zh-CN" sz="2000" b="0" dirty="0">
                <a:ea typeface="微软雅黑" panose="020B0503020204020204" pitchFamily="34" charset="-122"/>
              </a:rPr>
              <a:t>11</a:t>
            </a:r>
            <a:r>
              <a:rPr lang="zh-CN" altLang="en-US" sz="2000" b="0" dirty="0">
                <a:ea typeface="微软雅黑" panose="020B0503020204020204" pitchFamily="34" charset="-122"/>
              </a:rPr>
              <a:t>，</a:t>
            </a:r>
            <a:r>
              <a:rPr lang="en-US" altLang="zh-CN" sz="2000" b="0" dirty="0">
                <a:ea typeface="微软雅黑" panose="020B0503020204020204" pitchFamily="34" charset="-122"/>
              </a:rPr>
              <a:t>15</a:t>
            </a:r>
            <a:r>
              <a:rPr lang="zh-CN" altLang="en-US" sz="2000" b="0" dirty="0">
                <a:ea typeface="微软雅黑" panose="020B0503020204020204" pitchFamily="34" charset="-122"/>
              </a:rPr>
              <a:t>，</a:t>
            </a:r>
            <a:r>
              <a:rPr lang="en-US" altLang="zh-CN" sz="2000" b="0" dirty="0">
                <a:ea typeface="微软雅黑" panose="020B0503020204020204" pitchFamily="34" charset="-122"/>
              </a:rPr>
              <a:t>17</a:t>
            </a:r>
            <a:r>
              <a:rPr lang="zh-CN" altLang="en-US" sz="2000" b="0" dirty="0">
                <a:ea typeface="微软雅黑" panose="020B0503020204020204" pitchFamily="34" charset="-122"/>
              </a:rPr>
              <a:t>，</a:t>
            </a:r>
            <a:r>
              <a:rPr lang="en-US" altLang="zh-CN" sz="2000" b="0" dirty="0">
                <a:ea typeface="微软雅黑" panose="020B0503020204020204" pitchFamily="34" charset="-122"/>
              </a:rPr>
              <a:t>19</a:t>
            </a:r>
            <a:r>
              <a:rPr lang="zh-CN" altLang="en-US" sz="2000" b="0" dirty="0">
                <a:ea typeface="微软雅黑" panose="020B0503020204020204" pitchFamily="34" charset="-122"/>
              </a:rPr>
              <a:t>，</a:t>
            </a:r>
            <a:r>
              <a:rPr lang="en-US" altLang="zh-CN" sz="2000" b="0" dirty="0">
                <a:ea typeface="微软雅黑" panose="020B0503020204020204" pitchFamily="34" charset="-122"/>
              </a:rPr>
              <a:t>21</a:t>
            </a:r>
            <a:r>
              <a:rPr lang="zh-CN" altLang="en-US" sz="2000" b="0" dirty="0">
                <a:ea typeface="微软雅黑" panose="020B0503020204020204" pitchFamily="34" charset="-122"/>
              </a:rPr>
              <a:t>，</a:t>
            </a:r>
            <a:r>
              <a:rPr lang="en-US" altLang="zh-CN" sz="2000" b="0" dirty="0">
                <a:ea typeface="微软雅黑" panose="020B0503020204020204" pitchFamily="34" charset="-122"/>
              </a:rPr>
              <a:t>23</a:t>
            </a:r>
            <a:r>
              <a:rPr lang="zh-CN" altLang="en-US" sz="2000" b="0" dirty="0">
                <a:ea typeface="微软雅黑" panose="020B0503020204020204" pitchFamily="34" charset="-122"/>
              </a:rPr>
              <a:t>，</a:t>
            </a:r>
            <a:r>
              <a:rPr lang="en-US" altLang="zh-CN" sz="2000" b="0" dirty="0">
                <a:ea typeface="微软雅黑" panose="020B0503020204020204" pitchFamily="34" charset="-122"/>
              </a:rPr>
              <a:t>25}</a:t>
            </a:r>
            <a:endParaRPr lang="en-US" altLang="zh-CN" sz="2000" b="0" dirty="0">
              <a:ea typeface="微软雅黑" panose="020B0503020204020204" pitchFamily="34" charset="-122"/>
            </a:endParaRPr>
          </a:p>
          <a:p>
            <a:pPr eaLnBrk="1" hangingPunct="1">
              <a:lnSpc>
                <a:spcPct val="120000"/>
              </a:lnSpc>
              <a:buNone/>
              <a:defRPr/>
            </a:pPr>
            <a:r>
              <a:rPr lang="en-US" altLang="zh-CN" sz="2000" b="0" dirty="0">
                <a:ea typeface="微软雅黑" panose="020B0503020204020204" pitchFamily="34" charset="-122"/>
              </a:rPr>
              <a:t>    </a:t>
            </a:r>
            <a:r>
              <a:rPr lang="zh-CN" altLang="en-US" sz="2000" b="0" dirty="0">
                <a:ea typeface="微软雅黑" panose="020B0503020204020204" pitchFamily="34" charset="-122"/>
              </a:rPr>
              <a:t>只有</a:t>
            </a:r>
            <a:r>
              <a:rPr lang="en-US" altLang="zh-CN" sz="2000" b="0" dirty="0">
                <a:ea typeface="微软雅黑" panose="020B0503020204020204" pitchFamily="34" charset="-122"/>
              </a:rPr>
              <a:t>12</a:t>
            </a:r>
            <a:r>
              <a:rPr lang="zh-CN" altLang="en-US" sz="2000" b="0" dirty="0">
                <a:ea typeface="微软雅黑" panose="020B0503020204020204" pitchFamily="34" charset="-122"/>
              </a:rPr>
              <a:t>个值，此外</a:t>
            </a:r>
            <a:r>
              <a:rPr lang="el-GR" altLang="zh-CN" sz="2000" b="0" dirty="0">
                <a:ea typeface="微软雅黑" panose="020B0503020204020204" pitchFamily="34" charset="-122"/>
              </a:rPr>
              <a:t>β</a:t>
            </a:r>
            <a:r>
              <a:rPr lang="zh-CN" altLang="en-US" sz="2000" b="0" dirty="0">
                <a:ea typeface="微软雅黑" panose="020B0503020204020204" pitchFamily="34" charset="-122"/>
              </a:rPr>
              <a:t>取值范围是</a:t>
            </a:r>
            <a:r>
              <a:rPr lang="en-US" altLang="zh-CN" sz="2000" b="0" dirty="0">
                <a:ea typeface="微软雅黑" panose="020B0503020204020204" pitchFamily="34" charset="-122"/>
              </a:rPr>
              <a:t>26</a:t>
            </a:r>
            <a:r>
              <a:rPr lang="zh-CN" altLang="en-US" sz="2000" b="0" dirty="0">
                <a:ea typeface="微软雅黑" panose="020B0503020204020204" pitchFamily="34" charset="-122"/>
              </a:rPr>
              <a:t>，所以对于仿射加密，所有可能只有</a:t>
            </a:r>
            <a:r>
              <a:rPr lang="en-US" altLang="zh-CN" sz="2000" b="0" dirty="0">
                <a:solidFill>
                  <a:srgbClr val="C00000"/>
                </a:solidFill>
                <a:ea typeface="微软雅黑" panose="020B0503020204020204" pitchFamily="34" charset="-122"/>
              </a:rPr>
              <a:t>12*26=312</a:t>
            </a:r>
            <a:r>
              <a:rPr lang="zh-CN" altLang="en-US" sz="2000" b="0" dirty="0">
                <a:ea typeface="微软雅黑" panose="020B0503020204020204" pitchFamily="34" charset="-122"/>
              </a:rPr>
              <a:t>种！</a:t>
            </a:r>
            <a:endParaRPr lang="en-US" altLang="zh-CN" sz="2000" b="0" dirty="0">
              <a:ea typeface="微软雅黑" panose="020B0503020204020204" pitchFamily="34" charset="-122"/>
            </a:endParaRPr>
          </a:p>
          <a:p>
            <a:pPr eaLnBrk="1" hangingPunct="1">
              <a:lnSpc>
                <a:spcPct val="150000"/>
              </a:lnSpc>
              <a:buFont typeface="Wingdings" panose="05000000000000000000" pitchFamily="2" charset="2"/>
              <a:buNone/>
              <a:defRPr/>
            </a:pPr>
            <a:r>
              <a:rPr lang="zh-CN" altLang="en-US" sz="1800" dirty="0">
                <a:ea typeface="微软雅黑" panose="020B0503020204020204" pitchFamily="34" charset="-122"/>
              </a:rPr>
              <a:t>       </a:t>
            </a:r>
            <a:endParaRPr lang="en-US" altLang="zh-CN" sz="1800" dirty="0">
              <a:ea typeface="微软雅黑" panose="020B0503020204020204" pitchFamily="34" charset="-122"/>
            </a:endParaRPr>
          </a:p>
          <a:p>
            <a:pPr>
              <a:lnSpc>
                <a:spcPct val="150000"/>
              </a:lnSpc>
              <a:spcBef>
                <a:spcPct val="0"/>
              </a:spcBef>
              <a:defRPr/>
            </a:pPr>
            <a:endParaRPr lang="en-US" altLang="zh-CN" sz="2000" dirty="0">
              <a:ea typeface="微软雅黑" panose="020B0503020204020204" pitchFamily="34" charset="-122"/>
            </a:endParaRPr>
          </a:p>
          <a:p>
            <a:pPr>
              <a:lnSpc>
                <a:spcPct val="150000"/>
              </a:lnSpc>
              <a:spcBef>
                <a:spcPct val="0"/>
              </a:spcBef>
              <a:defRPr/>
            </a:pPr>
            <a:r>
              <a:rPr lang="zh-CN" altLang="en-US" sz="2000" dirty="0">
                <a:ea typeface="微软雅黑" panose="020B0503020204020204" pitchFamily="34" charset="-122"/>
              </a:rPr>
              <a:t>仿射加密的攻击：</a:t>
            </a:r>
            <a:endParaRPr lang="en-US" altLang="zh-CN" sz="2000" dirty="0">
              <a:ea typeface="微软雅黑" panose="020B0503020204020204" pitchFamily="34" charset="-122"/>
            </a:endParaRPr>
          </a:p>
          <a:p>
            <a:pPr marL="741680">
              <a:lnSpc>
                <a:spcPct val="150000"/>
              </a:lnSpc>
              <a:spcBef>
                <a:spcPts val="25"/>
              </a:spcBef>
              <a:buSzPct val="80000"/>
              <a:buFont typeface="Wingdings" panose="05000000000000000000" pitchFamily="2" charset="2"/>
              <a:buChar char="p"/>
              <a:defRPr/>
            </a:pPr>
            <a:r>
              <a:rPr lang="zh-CN" altLang="en-US" sz="1800" b="0" dirty="0">
                <a:ea typeface="微软雅黑" panose="020B0503020204020204" pitchFamily="34" charset="-122"/>
              </a:rPr>
              <a:t>暴力穷举：穷举出所有的</a:t>
            </a:r>
            <a:r>
              <a:rPr lang="en-US" altLang="zh-CN" sz="1800" b="0" dirty="0">
                <a:ea typeface="微软雅黑" panose="020B0503020204020204" pitchFamily="34" charset="-122"/>
              </a:rPr>
              <a:t>312</a:t>
            </a:r>
            <a:r>
              <a:rPr lang="zh-CN" altLang="en-US" sz="1800" b="0" dirty="0">
                <a:ea typeface="微软雅黑" panose="020B0503020204020204" pitchFamily="34" charset="-122"/>
              </a:rPr>
              <a:t>种可能</a:t>
            </a:r>
            <a:endParaRPr lang="en-US" altLang="zh-CN" sz="1800" b="0" dirty="0">
              <a:ea typeface="微软雅黑" panose="020B0503020204020204" pitchFamily="34" charset="-122"/>
            </a:endParaRPr>
          </a:p>
          <a:p>
            <a:pPr marL="741680">
              <a:lnSpc>
                <a:spcPct val="150000"/>
              </a:lnSpc>
              <a:spcBef>
                <a:spcPts val="25"/>
              </a:spcBef>
              <a:buSzPct val="80000"/>
              <a:buFont typeface="Wingdings" panose="05000000000000000000" pitchFamily="2" charset="2"/>
              <a:buChar char="p"/>
              <a:defRPr/>
            </a:pPr>
            <a:r>
              <a:rPr lang="zh-CN" altLang="en-US" sz="1800" b="0" dirty="0">
                <a:ea typeface="微软雅黑" panose="020B0503020204020204" pitchFamily="34" charset="-122"/>
              </a:rPr>
              <a:t>词频统计：想一想要怎么做？</a:t>
            </a:r>
            <a:endParaRPr lang="en-US" altLang="zh-CN" sz="1800" b="0" dirty="0">
              <a:ea typeface="微软雅黑" panose="020B0503020204020204" pitchFamily="34" charset="-122"/>
            </a:endParaRPr>
          </a:p>
        </p:txBody>
      </p:sp>
      <p:sp>
        <p:nvSpPr>
          <p:cNvPr id="64516" name="灯片编号占位符 2"/>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A4248BD6-D3BC-43ED-B584-19B959BA93BA}"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grpSp>
        <p:nvGrpSpPr>
          <p:cNvPr id="2" name="组合 1"/>
          <p:cNvGrpSpPr/>
          <p:nvPr/>
        </p:nvGrpSpPr>
        <p:grpSpPr>
          <a:xfrm>
            <a:off x="2297112" y="4540885"/>
            <a:ext cx="4549775" cy="498475"/>
            <a:chOff x="2220913" y="4052888"/>
            <a:chExt cx="4549775" cy="498475"/>
          </a:xfrm>
        </p:grpSpPr>
        <p:sp>
          <p:nvSpPr>
            <p:cNvPr id="8" name="矩形: 圆角 7"/>
            <p:cNvSpPr/>
            <p:nvPr/>
          </p:nvSpPr>
          <p:spPr>
            <a:xfrm>
              <a:off x="2220913" y="4052888"/>
              <a:ext cx="4549775" cy="498475"/>
            </a:xfrm>
            <a:prstGeom prst="roundRect">
              <a:avLst>
                <a:gd name="adj" fmla="val 12033"/>
              </a:avLst>
            </a:prstGeom>
            <a:solidFill>
              <a:schemeClr val="bg1"/>
            </a:solidFill>
            <a:ln>
              <a:no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4518" name="文本框 6"/>
            <p:cNvSpPr txBox="1">
              <a:spLocks noChangeArrowheads="1"/>
            </p:cNvSpPr>
            <p:nvPr/>
          </p:nvSpPr>
          <p:spPr bwMode="auto">
            <a:xfrm>
              <a:off x="2220913" y="4117975"/>
              <a:ext cx="4549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800" b="1" dirty="0">
                  <a:latin typeface="微软雅黑" panose="020B0503020204020204" pitchFamily="34" charset="-122"/>
                </a:rPr>
                <a:t>在当前计算机的计算能力下是非常</a:t>
              </a:r>
              <a:r>
                <a:rPr lang="zh-CN" altLang="en-US" sz="1800" b="1" dirty="0">
                  <a:solidFill>
                    <a:srgbClr val="C00000"/>
                  </a:solidFill>
                  <a:latin typeface="微软雅黑" panose="020B0503020204020204" pitchFamily="34" charset="-122"/>
                </a:rPr>
                <a:t>不安全</a:t>
              </a:r>
              <a:r>
                <a:rPr lang="zh-CN" altLang="en-US" sz="1800" b="1" dirty="0">
                  <a:latin typeface="微软雅黑" panose="020B0503020204020204" pitchFamily="34" charset="-122"/>
                </a:rPr>
                <a:t>的</a:t>
              </a:r>
              <a:endParaRPr lang="zh-CN" altLang="en-US" sz="1800" b="1" dirty="0">
                <a:latin typeface="微软雅黑" panose="020B0503020204020204" pitchFamily="34" charset="-122"/>
              </a:endParaRPr>
            </a:p>
          </p:txBody>
        </p:sp>
      </p:grpSp>
      <p:sp>
        <p:nvSpPr>
          <p:cNvPr id="9" name="矩形 8"/>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296795" y="859155"/>
            <a:ext cx="4572000" cy="583565"/>
          </a:xfrm>
          <a:prstGeom prst="rect">
            <a:avLst/>
          </a:prstGeom>
          <a:noFill/>
        </p:spPr>
        <p:txBody>
          <a:bodyPr wrap="square" rtlCol="0" anchor="t">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sym typeface="+mn-ea"/>
              </a:rPr>
              <a:t> </a:t>
            </a:r>
            <a:r>
              <a:rPr lang="zh-CN" altLang="en-US" sz="3200" dirty="0">
                <a:solidFill>
                  <a:srgbClr val="0000FF"/>
                </a:solidFill>
                <a:latin typeface="微软雅黑" panose="020B0503020204020204" pitchFamily="34" charset="-122"/>
                <a:ea typeface="微软雅黑" panose="020B0503020204020204" pitchFamily="34" charset="-122"/>
                <a:sym typeface="+mn-ea"/>
              </a:rPr>
              <a:t>仿射加密的安全性</a:t>
            </a:r>
            <a:endParaRPr lang="zh-CN" altLang="en-US" sz="32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27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27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42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内容占位符 2"/>
          <p:cNvSpPr>
            <a:spLocks noGrp="1" noChangeArrowheads="1"/>
          </p:cNvSpPr>
          <p:nvPr>
            <p:ph idx="1"/>
          </p:nvPr>
        </p:nvSpPr>
        <p:spPr>
          <a:xfrm>
            <a:off x="628650" y="1395095"/>
            <a:ext cx="7886700" cy="4351338"/>
          </a:xfrm>
        </p:spPr>
        <p:txBody>
          <a:bodyPr>
            <a:normAutofit fontScale="92500" lnSpcReduction="20000"/>
          </a:bodyPr>
          <a:lstStyle/>
          <a:p>
            <a:pPr>
              <a:lnSpc>
                <a:spcPct val="120000"/>
              </a:lnSpc>
              <a:buSzPct val="80000"/>
            </a:pPr>
            <a:r>
              <a:rPr lang="zh-CN" altLang="en-US" dirty="0">
                <a:latin typeface="微软雅黑" panose="020B0503020204020204" pitchFamily="34" charset="-122"/>
              </a:rPr>
              <a:t>仿射加密是线性映射，所以明文和对应密文出现的</a:t>
            </a:r>
            <a:r>
              <a:rPr lang="zh-CN" altLang="en-US" dirty="0">
                <a:solidFill>
                  <a:srgbClr val="C00000"/>
                </a:solidFill>
                <a:latin typeface="微软雅黑" panose="020B0503020204020204" pitchFamily="34" charset="-122"/>
              </a:rPr>
              <a:t>频率是一致</a:t>
            </a:r>
            <a:r>
              <a:rPr lang="zh-CN" altLang="en-US" dirty="0">
                <a:latin typeface="微软雅黑" panose="020B0503020204020204" pitchFamily="34" charset="-122"/>
              </a:rPr>
              <a:t>的。</a:t>
            </a:r>
            <a:endParaRPr lang="en-US" altLang="zh-CN" sz="2000" b="0" dirty="0">
              <a:latin typeface="微软雅黑" panose="020B0503020204020204" pitchFamily="34" charset="-122"/>
            </a:endParaRPr>
          </a:p>
          <a:p>
            <a:pPr>
              <a:buFont typeface="Wingdings" panose="05000000000000000000" pitchFamily="2" charset="2"/>
              <a:buNone/>
            </a:pPr>
            <a:r>
              <a:rPr lang="en-US" altLang="zh-CN" sz="2000" dirty="0">
                <a:latin typeface="微软雅黑" panose="020B0503020204020204" pitchFamily="34" charset="-122"/>
              </a:rPr>
              <a:t>1. </a:t>
            </a:r>
            <a:r>
              <a:rPr lang="zh-CN" altLang="en-US" sz="2000" dirty="0">
                <a:latin typeface="微软雅黑" panose="020B0503020204020204" pitchFamily="34" charset="-122"/>
              </a:rPr>
              <a:t>统计密文中字母的频率，假如统计结果如下：</a:t>
            </a:r>
            <a:endParaRPr lang="en-US" altLang="zh-CN" sz="2000" dirty="0">
              <a:latin typeface="微软雅黑" panose="020B0503020204020204" pitchFamily="34" charset="-122"/>
            </a:endParaRPr>
          </a:p>
          <a:p>
            <a:pPr>
              <a:buFont typeface="Wingdings" panose="05000000000000000000" pitchFamily="2" charset="2"/>
              <a:buNone/>
            </a:pPr>
            <a:r>
              <a:rPr lang="en-US" altLang="zh-CN" sz="2000" b="0" dirty="0">
                <a:latin typeface="微软雅黑" panose="020B0503020204020204" pitchFamily="34" charset="-122"/>
              </a:rPr>
              <a:t>V: 119</a:t>
            </a:r>
            <a:endParaRPr lang="en-US" altLang="zh-CN" sz="2000" b="0" dirty="0">
              <a:latin typeface="微软雅黑" panose="020B0503020204020204" pitchFamily="34" charset="-122"/>
            </a:endParaRPr>
          </a:p>
          <a:p>
            <a:pPr>
              <a:buFont typeface="Wingdings" panose="05000000000000000000" pitchFamily="2" charset="2"/>
              <a:buNone/>
            </a:pPr>
            <a:r>
              <a:rPr lang="en-US" altLang="zh-CN" sz="2000" b="0" dirty="0">
                <a:latin typeface="微软雅黑" panose="020B0503020204020204" pitchFamily="34" charset="-122"/>
              </a:rPr>
              <a:t>W: 67</a:t>
            </a:r>
            <a:endParaRPr lang="en-US" altLang="zh-CN" sz="2000" b="0" dirty="0">
              <a:latin typeface="微软雅黑" panose="020B0503020204020204" pitchFamily="34" charset="-122"/>
            </a:endParaRPr>
          </a:p>
          <a:p>
            <a:pPr>
              <a:buFont typeface="Wingdings" panose="05000000000000000000" pitchFamily="2" charset="2"/>
              <a:buNone/>
            </a:pPr>
            <a:r>
              <a:rPr lang="en-US" altLang="zh-CN" sz="2000" b="0" dirty="0">
                <a:latin typeface="微软雅黑" panose="020B0503020204020204" pitchFamily="34" charset="-122"/>
              </a:rPr>
              <a:t> T: 54….</a:t>
            </a:r>
            <a:endParaRPr lang="en-US" altLang="zh-CN" sz="2000" b="0" dirty="0">
              <a:latin typeface="微软雅黑" panose="020B0503020204020204" pitchFamily="34" charset="-122"/>
            </a:endParaRPr>
          </a:p>
          <a:p>
            <a:pPr>
              <a:buFont typeface="Wingdings" panose="05000000000000000000" pitchFamily="2" charset="2"/>
              <a:buNone/>
            </a:pPr>
            <a:r>
              <a:rPr lang="en-US" altLang="zh-CN" sz="2000" dirty="0">
                <a:latin typeface="微软雅黑" panose="020B0503020204020204" pitchFamily="34" charset="-122"/>
              </a:rPr>
              <a:t>2. </a:t>
            </a:r>
            <a:r>
              <a:rPr lang="zh-CN" altLang="en-US" sz="2000" dirty="0">
                <a:latin typeface="微软雅黑" panose="020B0503020204020204" pitchFamily="34" charset="-122"/>
              </a:rPr>
              <a:t>与标准字母频率比较，找到两个明文密文映射</a:t>
            </a:r>
            <a:endParaRPr lang="en-US" altLang="zh-CN" sz="2000" dirty="0">
              <a:latin typeface="微软雅黑" panose="020B0503020204020204" pitchFamily="34" charset="-122"/>
            </a:endParaRPr>
          </a:p>
          <a:p>
            <a:pPr>
              <a:buFont typeface="Wingdings" panose="05000000000000000000" pitchFamily="2" charset="2"/>
              <a:buNone/>
            </a:pPr>
            <a:endParaRPr lang="en-US" altLang="zh-CN" sz="2000" b="0" dirty="0">
              <a:latin typeface="微软雅黑" panose="020B0503020204020204" pitchFamily="34" charset="-122"/>
            </a:endParaRPr>
          </a:p>
          <a:p>
            <a:pPr>
              <a:buFont typeface="Wingdings" panose="05000000000000000000" pitchFamily="2" charset="2"/>
              <a:buNone/>
            </a:pPr>
            <a:endParaRPr lang="en-US" altLang="zh-CN" sz="2000" b="0" dirty="0">
              <a:latin typeface="微软雅黑" panose="020B0503020204020204" pitchFamily="34" charset="-122"/>
            </a:endParaRPr>
          </a:p>
          <a:p>
            <a:pPr>
              <a:buFont typeface="Wingdings" panose="05000000000000000000" pitchFamily="2" charset="2"/>
              <a:buNone/>
            </a:pPr>
            <a:endParaRPr lang="en-US" altLang="zh-CN" sz="2000" b="0" dirty="0">
              <a:latin typeface="微软雅黑" panose="020B0503020204020204" pitchFamily="34" charset="-122"/>
            </a:endParaRPr>
          </a:p>
          <a:p>
            <a:pPr>
              <a:buFont typeface="Wingdings" panose="05000000000000000000" pitchFamily="2" charset="2"/>
              <a:buNone/>
            </a:pPr>
            <a:endParaRPr lang="en-US" altLang="zh-CN" sz="2000" b="0" dirty="0">
              <a:latin typeface="微软雅黑" panose="020B0503020204020204" pitchFamily="34" charset="-122"/>
            </a:endParaRPr>
          </a:p>
          <a:p>
            <a:pPr>
              <a:buFont typeface="Wingdings" panose="05000000000000000000" pitchFamily="2" charset="2"/>
              <a:buNone/>
            </a:pPr>
            <a:r>
              <a:rPr lang="en-US" altLang="zh-CN" sz="2000" dirty="0">
                <a:latin typeface="微软雅黑" panose="020B0503020204020204" pitchFamily="34" charset="-122"/>
              </a:rPr>
              <a:t>3. </a:t>
            </a:r>
            <a:r>
              <a:rPr lang="zh-CN" altLang="en-US" sz="2000" dirty="0">
                <a:latin typeface="微软雅黑" panose="020B0503020204020204" pitchFamily="34" charset="-122"/>
              </a:rPr>
              <a:t>确定映射关系</a:t>
            </a:r>
            <a:endParaRPr lang="en-US" altLang="zh-CN" sz="2000" dirty="0">
              <a:latin typeface="微软雅黑" panose="020B0503020204020204" pitchFamily="34" charset="-122"/>
            </a:endParaRPr>
          </a:p>
          <a:p>
            <a:pPr>
              <a:buFont typeface="Wingdings" panose="05000000000000000000" pitchFamily="2" charset="2"/>
              <a:buNone/>
            </a:pPr>
            <a:endParaRPr lang="en-US" altLang="zh-CN" sz="1800" dirty="0">
              <a:latin typeface="微软雅黑" panose="020B0503020204020204" pitchFamily="34" charset="-122"/>
            </a:endParaRPr>
          </a:p>
          <a:p>
            <a:pPr>
              <a:buFont typeface="Wingdings" panose="05000000000000000000" pitchFamily="2" charset="2"/>
              <a:buNone/>
            </a:pPr>
            <a:endParaRPr lang="en-US" altLang="zh-CN" sz="1800" dirty="0">
              <a:latin typeface="微软雅黑" panose="020B0503020204020204" pitchFamily="34" charset="-122"/>
            </a:endParaRPr>
          </a:p>
          <a:p>
            <a:pPr>
              <a:buFont typeface="Wingdings" panose="05000000000000000000" pitchFamily="2" charset="2"/>
              <a:buNone/>
            </a:pPr>
            <a:endParaRPr lang="zh-CN" altLang="en-US" sz="1800" dirty="0">
              <a:latin typeface="微软雅黑" panose="020B0503020204020204" pitchFamily="34" charset="-122"/>
            </a:endParaRPr>
          </a:p>
        </p:txBody>
      </p:sp>
      <p:sp>
        <p:nvSpPr>
          <p:cNvPr id="66564"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85DBF499-86CF-42E5-94E1-2E93FFBCF2E7}"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pic>
        <p:nvPicPr>
          <p:cNvPr id="6656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60065" y="4077335"/>
            <a:ext cx="41910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圆角 7"/>
          <p:cNvSpPr/>
          <p:nvPr/>
        </p:nvSpPr>
        <p:spPr>
          <a:xfrm>
            <a:off x="3835398" y="5950902"/>
            <a:ext cx="1473200" cy="409575"/>
          </a:xfrm>
          <a:prstGeom prst="roundRect">
            <a:avLst/>
          </a:prstGeom>
        </p:spPr>
        <p:style>
          <a:lnRef idx="2">
            <a:schemeClr val="accent4"/>
          </a:lnRef>
          <a:fillRef idx="1">
            <a:schemeClr val="lt1"/>
          </a:fillRef>
          <a:effectRef idx="0">
            <a:schemeClr val="accent4"/>
          </a:effectRef>
          <a:fontRef idx="minor">
            <a:schemeClr val="dk1"/>
          </a:fontRef>
        </p:style>
        <p:txBody>
          <a:bodyPr>
            <a:spAutoFit/>
          </a:bodyPr>
          <a:lstStyle/>
          <a:p>
            <a:pPr>
              <a:defRPr/>
            </a:pPr>
            <a:r>
              <a:rPr lang="en-US" altLang="zh-CN" dirty="0" err="1">
                <a:sym typeface="Wingdings" panose="05000000000000000000" pitchFamily="2" charset="2"/>
              </a:rPr>
              <a:t>ev</a:t>
            </a:r>
            <a:r>
              <a:rPr lang="en-US" altLang="zh-CN" dirty="0">
                <a:sym typeface="Wingdings" panose="05000000000000000000" pitchFamily="2" charset="2"/>
              </a:rPr>
              <a:t>; </a:t>
            </a:r>
            <a:r>
              <a:rPr lang="en-US" altLang="zh-CN" dirty="0" err="1">
                <a:sym typeface="Wingdings" panose="05000000000000000000" pitchFamily="2" charset="2"/>
              </a:rPr>
              <a:t>tw</a:t>
            </a:r>
            <a:endParaRPr lang="zh-CN" altLang="en-US" dirty="0"/>
          </a:p>
        </p:txBody>
      </p:sp>
      <p:sp>
        <p:nvSpPr>
          <p:cNvPr id="7" name="矩形 6"/>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555875" y="692785"/>
            <a:ext cx="4572000" cy="583565"/>
          </a:xfrm>
          <a:prstGeom prst="rect">
            <a:avLst/>
          </a:prstGeom>
          <a:noFill/>
        </p:spPr>
        <p:txBody>
          <a:bodyPr wrap="square" rtlCol="0" anchor="t">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sym typeface="+mn-ea"/>
              </a:rPr>
              <a:t> </a:t>
            </a:r>
            <a:r>
              <a:rPr lang="zh-CN" altLang="en-US" sz="3200" dirty="0">
                <a:solidFill>
                  <a:srgbClr val="0000FF"/>
                </a:solidFill>
                <a:latin typeface="微软雅黑" panose="020B0503020204020204" pitchFamily="34" charset="-122"/>
                <a:ea typeface="微软雅黑" panose="020B0503020204020204" pitchFamily="34" charset="-122"/>
                <a:sym typeface="+mn-ea"/>
              </a:rPr>
              <a:t>仿射加密破解</a:t>
            </a:r>
            <a:endParaRPr lang="zh-CN" altLang="en-US" sz="32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6563" name="内容占位符 2"/>
              <p:cNvSpPr>
                <a:spLocks noGrp="1" noChangeArrowheads="1"/>
              </p:cNvSpPr>
              <p:nvPr>
                <p:ph idx="1"/>
              </p:nvPr>
            </p:nvSpPr>
            <p:spPr>
              <a:xfrm>
                <a:off x="628650" y="1556792"/>
                <a:ext cx="7886700" cy="4752528"/>
              </a:xfrm>
            </p:spPr>
            <p:txBody>
              <a:bodyPr>
                <a:normAutofit fontScale="70000" lnSpcReduction="20000"/>
              </a:bodyPr>
              <a:lstStyle/>
              <a:p>
                <a:pPr>
                  <a:lnSpc>
                    <a:spcPct val="120000"/>
                  </a:lnSpc>
                  <a:buSzPct val="80000"/>
                </a:pPr>
                <a:r>
                  <a:rPr lang="zh-CN" altLang="en-US" dirty="0">
                    <a:latin typeface="微软雅黑" panose="020B0503020204020204" pitchFamily="34" charset="-122"/>
                  </a:rPr>
                  <a:t>仿射加密是线性映射，所以明文和对应密文出现的</a:t>
                </a:r>
                <a:r>
                  <a:rPr lang="zh-CN" altLang="en-US" dirty="0">
                    <a:solidFill>
                      <a:srgbClr val="C00000"/>
                    </a:solidFill>
                    <a:latin typeface="微软雅黑" panose="020B0503020204020204" pitchFamily="34" charset="-122"/>
                  </a:rPr>
                  <a:t>频率是一致</a:t>
                </a:r>
                <a:r>
                  <a:rPr lang="zh-CN" altLang="en-US" dirty="0">
                    <a:latin typeface="微软雅黑" panose="020B0503020204020204" pitchFamily="34" charset="-122"/>
                  </a:rPr>
                  <a:t>的。</a:t>
                </a:r>
                <a:endParaRPr lang="en-US" altLang="zh-CN" dirty="0">
                  <a:latin typeface="微软雅黑" panose="020B0503020204020204" pitchFamily="34" charset="-122"/>
                </a:endParaRPr>
              </a:p>
              <a:p>
                <a:pPr>
                  <a:lnSpc>
                    <a:spcPct val="120000"/>
                  </a:lnSpc>
                  <a:buFont typeface="Wingdings" panose="05000000000000000000" pitchFamily="2" charset="2"/>
                  <a:buNone/>
                </a:pPr>
                <a:endParaRPr lang="en-US" altLang="zh-CN" sz="2000" b="0" dirty="0">
                  <a:latin typeface="微软雅黑" panose="020B0503020204020204" pitchFamily="34" charset="-122"/>
                </a:endParaRPr>
              </a:p>
              <a:p>
                <a:pPr>
                  <a:lnSpc>
                    <a:spcPct val="120000"/>
                  </a:lnSpc>
                  <a:buFont typeface="Wingdings" panose="05000000000000000000" pitchFamily="2" charset="2"/>
                  <a:buNone/>
                </a:pPr>
                <a:endParaRPr lang="en-US" altLang="zh-CN" sz="2000" b="0" dirty="0">
                  <a:latin typeface="微软雅黑" panose="020B0503020204020204" pitchFamily="34" charset="-122"/>
                </a:endParaRPr>
              </a:p>
              <a:p>
                <a:pPr>
                  <a:lnSpc>
                    <a:spcPct val="120000"/>
                  </a:lnSpc>
                  <a:buFont typeface="Wingdings" panose="05000000000000000000" pitchFamily="2" charset="2"/>
                  <a:buNone/>
                </a:pPr>
                <a:r>
                  <a:rPr lang="zh-CN" altLang="en-US" sz="1800" b="0" dirty="0">
                    <a:latin typeface="黑体" panose="02010609060101010101" pitchFamily="49" charset="-122"/>
                    <a:ea typeface="黑体" panose="02010609060101010101" pitchFamily="49" charset="-122"/>
                  </a:rPr>
                  <a:t>由于：</a:t>
                </a:r>
                <a:r>
                  <a:rPr lang="en-US" altLang="zh-CN" sz="1800" b="0" dirty="0">
                    <a:latin typeface="黑体" panose="02010609060101010101" pitchFamily="49" charset="-122"/>
                    <a:ea typeface="黑体" panose="02010609060101010101" pitchFamily="49" charset="-122"/>
                  </a:rPr>
                  <a:t>E: 4, T: 19</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V: 21, W: 22</a:t>
                </a:r>
                <a:endParaRPr lang="en-US" altLang="zh-CN" sz="1800" b="0" dirty="0">
                  <a:latin typeface="黑体" panose="02010609060101010101" pitchFamily="49" charset="-122"/>
                  <a:ea typeface="黑体" panose="02010609060101010101" pitchFamily="49" charset="-122"/>
                </a:endParaRPr>
              </a:p>
              <a:p>
                <a:pPr>
                  <a:lnSpc>
                    <a:spcPct val="120000"/>
                  </a:lnSpc>
                  <a:buFont typeface="Wingdings" panose="05000000000000000000" pitchFamily="2" charset="2"/>
                  <a:buNone/>
                </a:pPr>
                <a:endParaRPr lang="en-US" altLang="zh-CN" sz="1800" b="0" dirty="0">
                  <a:latin typeface="黑体" panose="02010609060101010101" pitchFamily="49" charset="-122"/>
                  <a:ea typeface="黑体" panose="02010609060101010101" pitchFamily="49" charset="-122"/>
                </a:endParaRPr>
              </a:p>
              <a:p>
                <a:pPr>
                  <a:lnSpc>
                    <a:spcPct val="120000"/>
                  </a:lnSpc>
                  <a:buFont typeface="Wingdings" panose="05000000000000000000" pitchFamily="2" charset="2"/>
                  <a:buNone/>
                </a:pPr>
                <a:endParaRPr lang="en-US" altLang="zh-CN" sz="1800" b="0" dirty="0">
                  <a:latin typeface="黑体" panose="02010609060101010101" pitchFamily="49" charset="-122"/>
                  <a:ea typeface="黑体" panose="02010609060101010101" pitchFamily="49" charset="-122"/>
                </a:endParaRPr>
              </a:p>
              <a:p>
                <a:pPr>
                  <a:lnSpc>
                    <a:spcPct val="120000"/>
                  </a:lnSpc>
                  <a:buFont typeface="Wingdings" panose="05000000000000000000" pitchFamily="2" charset="2"/>
                  <a:buNone/>
                </a:pPr>
                <a:r>
                  <a:rPr lang="zh-CN" altLang="en-US" sz="1800" b="0" dirty="0">
                    <a:latin typeface="黑体" panose="02010609060101010101" pitchFamily="49" charset="-122"/>
                    <a:ea typeface="黑体" panose="02010609060101010101" pitchFamily="49" charset="-122"/>
                  </a:rPr>
                  <a:t>所以我们可得两个线性方程组：</a:t>
                </a:r>
                <a:endParaRPr lang="en-US" altLang="zh-CN" sz="1800" b="0" dirty="0">
                  <a:latin typeface="黑体" panose="02010609060101010101" pitchFamily="49" charset="-122"/>
                  <a:ea typeface="黑体" panose="02010609060101010101" pitchFamily="49" charset="-122"/>
                </a:endParaRPr>
              </a:p>
              <a:p>
                <a:pPr>
                  <a:lnSpc>
                    <a:spcPct val="120000"/>
                  </a:lnSpc>
                  <a:buNone/>
                </a:pPr>
                <a:r>
                  <a:rPr lang="en-US" altLang="zh-CN" sz="1800" b="0" dirty="0">
                    <a:latin typeface="黑体" panose="02010609060101010101" pitchFamily="49" charset="-122"/>
                    <a:ea typeface="黑体" panose="02010609060101010101" pitchFamily="49" charset="-122"/>
                  </a:rPr>
                  <a:t>21 = 4</a:t>
                </a:r>
                <a14:m>
                  <m:oMath xmlns:m="http://schemas.openxmlformats.org/officeDocument/2006/math">
                    <m:r>
                      <a:rPr lang="zh-CN" altLang="en-US" sz="1800" b="0" i="1">
                        <a:solidFill>
                          <a:srgbClr val="000000"/>
                        </a:solidFill>
                        <a:latin typeface="Cambria Math" panose="02040503050406030204" pitchFamily="18" charset="0"/>
                      </a:rPr>
                      <m:t>𝛼</m:t>
                    </m:r>
                  </m:oMath>
                </a14:m>
                <a:r>
                  <a:rPr lang="en-US" altLang="zh-CN" sz="1800" b="0" dirty="0">
                    <a:latin typeface="黑体" panose="02010609060101010101" pitchFamily="49" charset="-122"/>
                    <a:ea typeface="黑体" panose="02010609060101010101" pitchFamily="49" charset="-122"/>
                  </a:rPr>
                  <a:t> +</a:t>
                </a:r>
                <a14:m>
                  <m:oMath xmlns:m="http://schemas.openxmlformats.org/officeDocument/2006/math">
                    <m:r>
                      <a:rPr lang="zh-CN" altLang="en-US" sz="1800" b="0" i="1">
                        <a:solidFill>
                          <a:srgbClr val="000000"/>
                        </a:solidFill>
                        <a:latin typeface="Cambria Math" panose="02040503050406030204" pitchFamily="18" charset="0"/>
                      </a:rPr>
                      <m:t>𝛽</m:t>
                    </m:r>
                  </m:oMath>
                </a14:m>
                <a:r>
                  <a:rPr lang="en-US" altLang="zh-CN" sz="1800" b="0" dirty="0">
                    <a:latin typeface="黑体" panose="02010609060101010101" pitchFamily="49" charset="-122"/>
                    <a:ea typeface="黑体" panose="02010609060101010101" pitchFamily="49" charset="-122"/>
                  </a:rPr>
                  <a:t>(mod26)  </a:t>
                </a:r>
                <a:r>
                  <a:rPr lang="en-US" altLang="zh-CN" sz="1800" b="0" dirty="0">
                    <a:latin typeface="黑体" panose="02010609060101010101" pitchFamily="49" charset="-122"/>
                    <a:ea typeface="黑体" panose="02010609060101010101" pitchFamily="49" charset="-122"/>
                    <a:sym typeface="Wingdings" panose="05000000000000000000" pitchFamily="2" charset="2"/>
                  </a:rPr>
                  <a:t></a:t>
                </a:r>
                <a:r>
                  <a:rPr lang="en-US" altLang="zh-CN" sz="1800" b="0" dirty="0">
                    <a:latin typeface="黑体" panose="02010609060101010101" pitchFamily="49" charset="-122"/>
                    <a:ea typeface="黑体" panose="02010609060101010101" pitchFamily="49" charset="-122"/>
                  </a:rPr>
                  <a:t> 26m + 21 = 4</a:t>
                </a:r>
                <a14:m>
                  <m:oMath xmlns:m="http://schemas.openxmlformats.org/officeDocument/2006/math">
                    <m:r>
                      <a:rPr lang="zh-CN" altLang="en-US" sz="1800" b="0" i="1">
                        <a:solidFill>
                          <a:srgbClr val="000000"/>
                        </a:solidFill>
                        <a:latin typeface="Cambria Math" panose="02040503050406030204" pitchFamily="18" charset="0"/>
                      </a:rPr>
                      <m:t>𝛼</m:t>
                    </m:r>
                  </m:oMath>
                </a14:m>
                <a:r>
                  <a:rPr lang="en-US" altLang="zh-CN" sz="1800" b="0" dirty="0">
                    <a:latin typeface="黑体" panose="02010609060101010101" pitchFamily="49" charset="-122"/>
                    <a:ea typeface="黑体" panose="02010609060101010101" pitchFamily="49" charset="-122"/>
                  </a:rPr>
                  <a:t> +</a:t>
                </a:r>
                <a14:m>
                  <m:oMath xmlns:m="http://schemas.openxmlformats.org/officeDocument/2006/math">
                    <m:r>
                      <a:rPr lang="zh-CN" altLang="en-US" sz="1800" b="0" i="1">
                        <a:solidFill>
                          <a:srgbClr val="000000"/>
                        </a:solidFill>
                        <a:latin typeface="Cambria Math" panose="02040503050406030204" pitchFamily="18" charset="0"/>
                      </a:rPr>
                      <m:t>𝛽</m:t>
                    </m:r>
                  </m:oMath>
                </a14:m>
                <a:endParaRPr lang="en-US" altLang="zh-CN" sz="1800" b="0" dirty="0">
                  <a:latin typeface="黑体" panose="02010609060101010101" pitchFamily="49" charset="-122"/>
                  <a:ea typeface="黑体" panose="02010609060101010101" pitchFamily="49" charset="-122"/>
                </a:endParaRPr>
              </a:p>
              <a:p>
                <a:pPr>
                  <a:lnSpc>
                    <a:spcPct val="120000"/>
                  </a:lnSpc>
                  <a:buNone/>
                </a:pPr>
                <a:r>
                  <a:rPr lang="en-US" altLang="zh-CN" sz="1800" b="0" dirty="0">
                    <a:latin typeface="黑体" panose="02010609060101010101" pitchFamily="49" charset="-122"/>
                    <a:ea typeface="黑体" panose="02010609060101010101" pitchFamily="49" charset="-122"/>
                  </a:rPr>
                  <a:t>22 = 19</a:t>
                </a:r>
                <a14:m>
                  <m:oMath xmlns:m="http://schemas.openxmlformats.org/officeDocument/2006/math">
                    <m:r>
                      <a:rPr lang="zh-CN" altLang="en-US" sz="1800" b="0" i="1">
                        <a:solidFill>
                          <a:srgbClr val="000000"/>
                        </a:solidFill>
                        <a:latin typeface="Cambria Math" panose="02040503050406030204" pitchFamily="18" charset="0"/>
                      </a:rPr>
                      <m:t>𝛼</m:t>
                    </m:r>
                  </m:oMath>
                </a14:m>
                <a:r>
                  <a:rPr lang="en-US" altLang="zh-CN" sz="1800" b="0" dirty="0">
                    <a:latin typeface="黑体" panose="02010609060101010101" pitchFamily="49" charset="-122"/>
                    <a:ea typeface="黑体" panose="02010609060101010101" pitchFamily="49" charset="-122"/>
                  </a:rPr>
                  <a:t>+</a:t>
                </a:r>
                <a14:m>
                  <m:oMath xmlns:m="http://schemas.openxmlformats.org/officeDocument/2006/math">
                    <m:r>
                      <a:rPr lang="zh-CN" altLang="en-US" sz="1800" b="0" i="1">
                        <a:solidFill>
                          <a:srgbClr val="000000"/>
                        </a:solidFill>
                        <a:latin typeface="Cambria Math" panose="02040503050406030204" pitchFamily="18" charset="0"/>
                      </a:rPr>
                      <m:t>𝛽</m:t>
                    </m:r>
                  </m:oMath>
                </a14:m>
                <a:r>
                  <a:rPr lang="en-US" altLang="zh-CN" sz="1800" b="0" dirty="0">
                    <a:latin typeface="黑体" panose="02010609060101010101" pitchFamily="49" charset="-122"/>
                    <a:ea typeface="黑体" panose="02010609060101010101" pitchFamily="49" charset="-122"/>
                  </a:rPr>
                  <a:t>(mod26) </a:t>
                </a:r>
                <a:r>
                  <a:rPr lang="en-US" altLang="zh-CN" sz="1800" b="0" dirty="0">
                    <a:latin typeface="黑体" panose="02010609060101010101" pitchFamily="49" charset="-122"/>
                    <a:ea typeface="黑体" panose="02010609060101010101" pitchFamily="49" charset="-122"/>
                    <a:sym typeface="Wingdings" panose="05000000000000000000" pitchFamily="2" charset="2"/>
                  </a:rPr>
                  <a:t>  26m + 22 = 19</a:t>
                </a:r>
                <a14:m>
                  <m:oMath xmlns:m="http://schemas.openxmlformats.org/officeDocument/2006/math">
                    <m:r>
                      <a:rPr lang="zh-CN" altLang="en-US" sz="1800" b="0" i="1">
                        <a:solidFill>
                          <a:srgbClr val="000000"/>
                        </a:solidFill>
                        <a:latin typeface="Cambria Math" panose="02040503050406030204" pitchFamily="18" charset="0"/>
                      </a:rPr>
                      <m:t>𝛼</m:t>
                    </m:r>
                  </m:oMath>
                </a14:m>
                <a:r>
                  <a:rPr lang="en-US" altLang="zh-CN" sz="1800" b="0" dirty="0">
                    <a:latin typeface="黑体" panose="02010609060101010101" pitchFamily="49" charset="-122"/>
                    <a:ea typeface="黑体" panose="02010609060101010101" pitchFamily="49" charset="-122"/>
                  </a:rPr>
                  <a:t> +</a:t>
                </a:r>
                <a14:m>
                  <m:oMath xmlns:m="http://schemas.openxmlformats.org/officeDocument/2006/math">
                    <m:r>
                      <a:rPr lang="zh-CN" altLang="en-US" sz="1800" b="0" i="1">
                        <a:solidFill>
                          <a:srgbClr val="000000"/>
                        </a:solidFill>
                        <a:latin typeface="Cambria Math" panose="02040503050406030204" pitchFamily="18" charset="0"/>
                      </a:rPr>
                      <m:t>𝛽</m:t>
                    </m:r>
                  </m:oMath>
                </a14:m>
                <a:endParaRPr lang="en-US" altLang="zh-CN" sz="1800" b="0" dirty="0">
                  <a:solidFill>
                    <a:srgbClr val="000000"/>
                  </a:solidFill>
                  <a:latin typeface="黑体" panose="02010609060101010101" pitchFamily="49" charset="-122"/>
                </a:endParaRPr>
              </a:p>
              <a:p>
                <a:pPr>
                  <a:lnSpc>
                    <a:spcPct val="120000"/>
                  </a:lnSpc>
                  <a:buNone/>
                </a:pPr>
                <a:endParaRPr lang="en-US" altLang="zh-CN" sz="1800" b="0" dirty="0">
                  <a:latin typeface="黑体" panose="02010609060101010101" pitchFamily="49" charset="-122"/>
                  <a:ea typeface="黑体" panose="02010609060101010101" pitchFamily="49" charset="-122"/>
                </a:endParaRPr>
              </a:p>
              <a:p>
                <a:pPr>
                  <a:lnSpc>
                    <a:spcPct val="120000"/>
                  </a:lnSpc>
                  <a:buNone/>
                </a:pPr>
                <a:r>
                  <a:rPr lang="zh-CN" altLang="en-US" sz="1800" b="0" dirty="0">
                    <a:latin typeface="黑体" panose="02010609060101010101" pitchFamily="49" charset="-122"/>
                    <a:ea typeface="黑体" panose="02010609060101010101" pitchFamily="49" charset="-122"/>
                  </a:rPr>
                  <a:t>其中，</a:t>
                </a:r>
                <a14:m>
                  <m:oMath xmlns:m="http://schemas.openxmlformats.org/officeDocument/2006/math">
                    <m:r>
                      <a:rPr lang="zh-CN" altLang="en-US" sz="1800" b="0" i="1">
                        <a:solidFill>
                          <a:srgbClr val="000000"/>
                        </a:solidFill>
                        <a:latin typeface="Cambria Math" panose="02040503050406030204" pitchFamily="18" charset="0"/>
                      </a:rPr>
                      <m:t>𝛼</m:t>
                    </m:r>
                    <m:r>
                      <a:rPr lang="en-US" altLang="zh-CN" sz="1800" b="0" i="1" smtClean="0">
                        <a:solidFill>
                          <a:srgbClr val="000000"/>
                        </a:solidFill>
                        <a:latin typeface="Cambria Math" panose="02040503050406030204" pitchFamily="18" charset="0"/>
                      </a:rPr>
                      <m:t> </m:t>
                    </m:r>
                    <m:r>
                      <a:rPr lang="zh-CN" altLang="en-US" sz="1800" b="0" i="1">
                        <a:solidFill>
                          <a:srgbClr val="000000"/>
                        </a:solidFill>
                        <a:latin typeface="Cambria Math" panose="02040503050406030204" pitchFamily="18" charset="0"/>
                      </a:rPr>
                      <m:t>满足</m:t>
                    </m:r>
                  </m:oMath>
                </a14:m>
                <a:r>
                  <a:rPr lang="en-US" altLang="zh-CN" sz="1800" b="0" dirty="0">
                    <a:latin typeface="黑体" panose="02010609060101010101" pitchFamily="49" charset="-122"/>
                    <a:ea typeface="黑体" panose="02010609060101010101" pitchFamily="49" charset="-122"/>
                  </a:rPr>
                  <a:t>0&lt;</a:t>
                </a:r>
                <a14:m>
                  <m:oMath xmlns:m="http://schemas.openxmlformats.org/officeDocument/2006/math">
                    <m:r>
                      <a:rPr lang="zh-CN" altLang="en-US" sz="1800" b="0" i="1">
                        <a:solidFill>
                          <a:srgbClr val="000000"/>
                        </a:solidFill>
                        <a:latin typeface="Cambria Math" panose="02040503050406030204" pitchFamily="18" charset="0"/>
                      </a:rPr>
                      <m:t>𝛼</m:t>
                    </m:r>
                  </m:oMath>
                </a14:m>
                <a:r>
                  <a:rPr lang="en-US" altLang="zh-CN" sz="1800" b="0" dirty="0">
                    <a:latin typeface="黑体" panose="02010609060101010101" pitchFamily="49" charset="-122"/>
                    <a:ea typeface="黑体" panose="02010609060101010101" pitchFamily="49" charset="-122"/>
                  </a:rPr>
                  <a:t>&lt;n</a:t>
                </a:r>
                <a:r>
                  <a:rPr lang="zh-CN" altLang="en-US" sz="1800" b="0" dirty="0">
                    <a:latin typeface="黑体" panose="02010609060101010101" pitchFamily="49" charset="-122"/>
                    <a:ea typeface="黑体" panose="02010609060101010101" pitchFamily="49" charset="-122"/>
                  </a:rPr>
                  <a:t>的正整数，</a:t>
                </a:r>
                <a14:m>
                  <m:oMath xmlns:m="http://schemas.openxmlformats.org/officeDocument/2006/math">
                    <m:r>
                      <a:rPr lang="zh-CN" altLang="en-US" sz="1800" b="0" i="1">
                        <a:solidFill>
                          <a:srgbClr val="000000"/>
                        </a:solidFill>
                        <a:latin typeface="Cambria Math" panose="02040503050406030204" pitchFamily="18" charset="0"/>
                      </a:rPr>
                      <m:t>𝛼</m:t>
                    </m:r>
                  </m:oMath>
                </a14:m>
                <a:r>
                  <a:rPr lang="en-US" altLang="zh-CN" sz="1800" b="0" dirty="0">
                    <a:latin typeface="黑体" panose="02010609060101010101" pitchFamily="49" charset="-122"/>
                    <a:ea typeface="黑体" panose="02010609060101010101" pitchFamily="49" charset="-122"/>
                  </a:rPr>
                  <a:t> </a:t>
                </a:r>
                <a:r>
                  <a:rPr lang="zh-CN" altLang="en-US" sz="1800" b="0" dirty="0">
                    <a:latin typeface="黑体" panose="02010609060101010101" pitchFamily="49" charset="-122"/>
                    <a:ea typeface="黑体" panose="02010609060101010101" pitchFamily="49" charset="-122"/>
                  </a:rPr>
                  <a:t>要和</a:t>
                </a:r>
                <a:r>
                  <a:rPr lang="en-US" altLang="zh-CN" sz="1800" b="0" dirty="0">
                    <a:latin typeface="黑体" panose="02010609060101010101" pitchFamily="49" charset="-122"/>
                    <a:ea typeface="黑体" panose="02010609060101010101" pitchFamily="49" charset="-122"/>
                  </a:rPr>
                  <a:t>26</a:t>
                </a:r>
                <a:r>
                  <a:rPr lang="zh-CN" altLang="en-US" sz="1800" b="0" dirty="0">
                    <a:latin typeface="黑体" panose="02010609060101010101" pitchFamily="49" charset="-122"/>
                    <a:ea typeface="黑体" panose="02010609060101010101" pitchFamily="49" charset="-122"/>
                  </a:rPr>
                  <a:t>互质，因此，</a:t>
                </a:r>
                <a14:m>
                  <m:oMath xmlns:m="http://schemas.openxmlformats.org/officeDocument/2006/math">
                    <m:r>
                      <a:rPr lang="zh-CN" altLang="en-US" sz="1800" b="0" i="1">
                        <a:solidFill>
                          <a:srgbClr val="000000"/>
                        </a:solidFill>
                        <a:latin typeface="Cambria Math" panose="02040503050406030204" pitchFamily="18" charset="0"/>
                      </a:rPr>
                      <m:t>𝛼</m:t>
                    </m:r>
                    <m:r>
                      <a:rPr lang="zh-CN" altLang="en-US" sz="1800" b="0" i="1" smtClean="0">
                        <a:solidFill>
                          <a:srgbClr val="000000"/>
                        </a:solidFill>
                        <a:latin typeface="Cambria Math" panose="02040503050406030204" pitchFamily="18" charset="0"/>
                      </a:rPr>
                      <m:t>可能</m:t>
                    </m:r>
                  </m:oMath>
                </a14:m>
                <a:r>
                  <a:rPr lang="zh-CN" altLang="en-US" sz="1800" b="0" dirty="0">
                    <a:latin typeface="黑体" panose="02010609060101010101" pitchFamily="49" charset="-122"/>
                    <a:ea typeface="黑体" panose="02010609060101010101" pitchFamily="49" charset="-122"/>
                  </a:rPr>
                  <a:t>取得的值为：</a:t>
                </a:r>
                <a:endParaRPr lang="en-US" altLang="zh-CN" sz="1800" b="0" dirty="0">
                  <a:latin typeface="黑体" panose="02010609060101010101" pitchFamily="49" charset="-122"/>
                  <a:ea typeface="黑体" panose="02010609060101010101" pitchFamily="49" charset="-122"/>
                </a:endParaRPr>
              </a:p>
              <a:p>
                <a:pPr>
                  <a:lnSpc>
                    <a:spcPct val="120000"/>
                  </a:lnSpc>
                  <a:buNone/>
                </a:pPr>
                <a:r>
                  <a:rPr lang="en-US" altLang="zh-CN" sz="1800" b="0" dirty="0">
                    <a:latin typeface="黑体" panose="02010609060101010101" pitchFamily="49" charset="-122"/>
                    <a:ea typeface="黑体" panose="02010609060101010101" pitchFamily="49" charset="-122"/>
                  </a:rPr>
                  <a:t>           {1</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3</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5</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7</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9</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11</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15</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17</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19</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21</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23</a:t>
                </a:r>
                <a:r>
                  <a:rPr lang="zh-CN" altLang="en-US" sz="1800" b="0" dirty="0">
                    <a:latin typeface="黑体" panose="02010609060101010101" pitchFamily="49" charset="-122"/>
                    <a:ea typeface="黑体" panose="02010609060101010101" pitchFamily="49" charset="-122"/>
                  </a:rPr>
                  <a:t>，</a:t>
                </a:r>
                <a:r>
                  <a:rPr lang="en-US" altLang="zh-CN" sz="1800" b="0" dirty="0">
                    <a:latin typeface="黑体" panose="02010609060101010101" pitchFamily="49" charset="-122"/>
                    <a:ea typeface="黑体" panose="02010609060101010101" pitchFamily="49" charset="-122"/>
                  </a:rPr>
                  <a:t>25}</a:t>
                </a:r>
                <a:endParaRPr lang="en-US" altLang="zh-CN" sz="1800" b="0" dirty="0">
                  <a:latin typeface="黑体" panose="02010609060101010101" pitchFamily="49" charset="-122"/>
                  <a:ea typeface="黑体" panose="02010609060101010101" pitchFamily="49" charset="-122"/>
                </a:endParaRPr>
              </a:p>
              <a:p>
                <a:pPr>
                  <a:lnSpc>
                    <a:spcPct val="120000"/>
                  </a:lnSpc>
                  <a:buNone/>
                </a:pPr>
                <a:endParaRPr lang="en-US" altLang="zh-CN" sz="1800" b="0" dirty="0">
                  <a:latin typeface="黑体" panose="02010609060101010101" pitchFamily="49" charset="-122"/>
                  <a:ea typeface="黑体" panose="02010609060101010101" pitchFamily="49" charset="-122"/>
                </a:endParaRPr>
              </a:p>
              <a:p>
                <a:pPr>
                  <a:lnSpc>
                    <a:spcPct val="120000"/>
                  </a:lnSpc>
                  <a:buNone/>
                </a:pPr>
                <a:r>
                  <a:rPr lang="zh-CN" altLang="en-US" sz="1800" b="0" dirty="0">
                    <a:latin typeface="黑体" panose="02010609060101010101" pitchFamily="49" charset="-122"/>
                    <a:ea typeface="黑体" panose="02010609060101010101" pitchFamily="49" charset="-122"/>
                  </a:rPr>
                  <a:t>当</a:t>
                </a:r>
                <a:r>
                  <a:rPr lang="en-US" altLang="zh-CN" sz="1800" b="0" dirty="0">
                    <a:latin typeface="黑体" panose="02010609060101010101" pitchFamily="49" charset="-122"/>
                    <a:ea typeface="黑体" panose="02010609060101010101" pitchFamily="49" charset="-122"/>
                  </a:rPr>
                  <a:t>m = 1</a:t>
                </a:r>
                <a:r>
                  <a:rPr lang="zh-CN" altLang="en-US" sz="1800" b="0" dirty="0">
                    <a:latin typeface="黑体" panose="02010609060101010101" pitchFamily="49" charset="-122"/>
                    <a:ea typeface="黑体" panose="02010609060101010101" pitchFamily="49" charset="-122"/>
                  </a:rPr>
                  <a:t>时，方程组解</a:t>
                </a:r>
                <a:r>
                  <a:rPr lang="zh-CN" altLang="en-US" sz="1800" b="0" dirty="0">
                    <a:latin typeface="黑体" panose="02010609060101010101" pitchFamily="49" charset="-122"/>
                    <a:ea typeface="黑体" panose="02010609060101010101" pitchFamily="49" charset="-122"/>
                    <a:sym typeface="Wingdings" panose="05000000000000000000" pitchFamily="2" charset="2"/>
                  </a:rPr>
                  <a:t>：（</a:t>
                </a:r>
                <a:r>
                  <a:rPr lang="en-US" altLang="zh-CN" sz="1800" b="0" dirty="0">
                    <a:latin typeface="黑体" panose="02010609060101010101" pitchFamily="49" charset="-122"/>
                    <a:ea typeface="黑体" panose="02010609060101010101" pitchFamily="49" charset="-122"/>
                    <a:sym typeface="Wingdings" panose="05000000000000000000" pitchFamily="2" charset="2"/>
                  </a:rPr>
                  <a:t>7</a:t>
                </a:r>
                <a:r>
                  <a:rPr lang="zh-CN" altLang="en-US" sz="1800" b="0" dirty="0">
                    <a:latin typeface="黑体" panose="02010609060101010101" pitchFamily="49" charset="-122"/>
                    <a:ea typeface="黑体" panose="02010609060101010101" pitchFamily="49" charset="-122"/>
                    <a:sym typeface="Wingdings" panose="05000000000000000000" pitchFamily="2" charset="2"/>
                  </a:rPr>
                  <a:t>，</a:t>
                </a:r>
                <a:r>
                  <a:rPr lang="en-US" altLang="zh-CN" sz="1800" b="0" dirty="0">
                    <a:latin typeface="黑体" panose="02010609060101010101" pitchFamily="49" charset="-122"/>
                    <a:ea typeface="黑体" panose="02010609060101010101" pitchFamily="49" charset="-122"/>
                    <a:sym typeface="Wingdings" panose="05000000000000000000" pitchFamily="2" charset="2"/>
                  </a:rPr>
                  <a:t>19</a:t>
                </a:r>
                <a:r>
                  <a:rPr lang="zh-CN" altLang="en-US" sz="1800" b="0" dirty="0">
                    <a:latin typeface="黑体" panose="02010609060101010101" pitchFamily="49" charset="-122"/>
                    <a:ea typeface="黑体" panose="02010609060101010101" pitchFamily="49" charset="-122"/>
                    <a:sym typeface="Wingdings" panose="05000000000000000000" pitchFamily="2" charset="2"/>
                  </a:rPr>
                  <a:t>）</a:t>
                </a:r>
                <a:endParaRPr lang="en-US" altLang="zh-CN" sz="1800" b="0" dirty="0">
                  <a:latin typeface="黑体" panose="02010609060101010101" pitchFamily="49" charset="-122"/>
                  <a:ea typeface="黑体" panose="02010609060101010101" pitchFamily="49" charset="-122"/>
                </a:endParaRPr>
              </a:p>
              <a:p>
                <a:pPr>
                  <a:buNone/>
                </a:pPr>
                <a:endParaRPr lang="en-US" altLang="zh-CN" sz="1800" dirty="0">
                  <a:latin typeface="微软雅黑" panose="020B0503020204020204" pitchFamily="34" charset="-122"/>
                </a:endParaRPr>
              </a:p>
              <a:p>
                <a:pPr>
                  <a:buNone/>
                </a:pPr>
                <a:endParaRPr lang="en-US" altLang="zh-CN" sz="1800" dirty="0">
                  <a:latin typeface="微软雅黑" panose="020B0503020204020204" pitchFamily="34" charset="-122"/>
                </a:endParaRPr>
              </a:p>
              <a:p>
                <a:pPr>
                  <a:buFont typeface="Wingdings" panose="05000000000000000000" pitchFamily="2" charset="2"/>
                  <a:buNone/>
                </a:pPr>
                <a:endParaRPr lang="zh-CN" altLang="en-US" sz="1800" dirty="0">
                  <a:latin typeface="微软雅黑" panose="020B0503020204020204" pitchFamily="34" charset="-122"/>
                </a:endParaRPr>
              </a:p>
            </p:txBody>
          </p:sp>
        </mc:Choice>
        <mc:Fallback>
          <p:sp>
            <p:nvSpPr>
              <p:cNvPr id="66563" name="内容占位符 2"/>
              <p:cNvSpPr>
                <a:spLocks noRot="1" noChangeAspect="1" noMove="1" noResize="1" noEditPoints="1" noAdjustHandles="1" noChangeArrowheads="1" noChangeShapeType="1" noTextEdit="1"/>
              </p:cNvSpPr>
              <p:nvPr>
                <p:ph idx="1"/>
              </p:nvPr>
            </p:nvSpPr>
            <p:spPr>
              <a:xfrm>
                <a:off x="628650" y="1556792"/>
                <a:ext cx="7886700" cy="4752528"/>
              </a:xfrm>
              <a:blipFill rotWithShape="1">
                <a:blip r:embed="rId1"/>
                <a:stretch>
                  <a:fillRect t="-9" b="-13710"/>
                </a:stretch>
              </a:blipFill>
            </p:spPr>
            <p:txBody>
              <a:bodyPr/>
              <a:lstStyle/>
              <a:p>
                <a:r>
                  <a:rPr lang="zh-CN" altLang="en-US">
                    <a:noFill/>
                  </a:rPr>
                  <a:t> </a:t>
                </a:r>
              </a:p>
            </p:txBody>
          </p:sp>
        </mc:Fallback>
      </mc:AlternateContent>
      <p:sp>
        <p:nvSpPr>
          <p:cNvPr id="66564"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85DBF499-86CF-42E5-94E1-2E93FFBCF2E7}"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8" name="矩形: 圆角 7"/>
          <p:cNvSpPr/>
          <p:nvPr/>
        </p:nvSpPr>
        <p:spPr>
          <a:xfrm>
            <a:off x="3581400" y="2133600"/>
            <a:ext cx="1473200" cy="409575"/>
          </a:xfrm>
          <a:prstGeom prst="roundRect">
            <a:avLst/>
          </a:prstGeom>
        </p:spPr>
        <p:style>
          <a:lnRef idx="2">
            <a:schemeClr val="accent4"/>
          </a:lnRef>
          <a:fillRef idx="1">
            <a:schemeClr val="lt1"/>
          </a:fillRef>
          <a:effectRef idx="0">
            <a:schemeClr val="accent4"/>
          </a:effectRef>
          <a:fontRef idx="minor">
            <a:schemeClr val="dk1"/>
          </a:fontRef>
        </p:style>
        <p:txBody>
          <a:bodyPr>
            <a:spAutoFit/>
          </a:bodyPr>
          <a:lstStyle/>
          <a:p>
            <a:pPr>
              <a:defRPr/>
            </a:pPr>
            <a:r>
              <a:rPr lang="en-US" altLang="zh-CN" dirty="0" err="1">
                <a:sym typeface="Wingdings" panose="05000000000000000000" pitchFamily="2" charset="2"/>
              </a:rPr>
              <a:t>ev</a:t>
            </a:r>
            <a:r>
              <a:rPr lang="en-US" altLang="zh-CN" dirty="0">
                <a:sym typeface="Wingdings" panose="05000000000000000000" pitchFamily="2" charset="2"/>
              </a:rPr>
              <a:t>; </a:t>
            </a:r>
            <a:r>
              <a:rPr lang="en-US" altLang="zh-CN" dirty="0" err="1">
                <a:sym typeface="Wingdings" panose="05000000000000000000" pitchFamily="2" charset="2"/>
              </a:rPr>
              <a:t>tw</a:t>
            </a:r>
            <a:endParaRPr lang="zh-CN" altLang="en-US" dirty="0"/>
          </a:p>
        </p:txBody>
      </p:sp>
      <mc:AlternateContent xmlns:mc="http://schemas.openxmlformats.org/markup-compatibility/2006">
        <mc:Choice xmlns:a14="http://schemas.microsoft.com/office/drawing/2010/main" Requires="a14">
          <p:sp>
            <p:nvSpPr>
              <p:cNvPr id="9" name="Object 4"/>
              <p:cNvSpPr txBox="1"/>
              <p:nvPr/>
            </p:nvSpPr>
            <p:spPr bwMode="auto">
              <a:xfrm>
                <a:off x="1352520" y="3052762"/>
                <a:ext cx="2249488" cy="376238"/>
              </a:xfrm>
              <a:prstGeom prst="rect">
                <a:avLst/>
              </a:prstGeom>
              <a:noFill/>
              <a:ln>
                <a:noFill/>
              </a:ln>
              <a:effectLst/>
            </p:spPr>
            <p:txBody>
              <a:bodyPr>
                <a:normAutofit fontScale="92500"/>
              </a:bodyPr>
              <a:lstStyle/>
              <a:p>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𝑦</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𝛼</m:t>
                      </m:r>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𝛽</m:t>
                      </m:r>
                      <m:d>
                        <m:dPr>
                          <m:ctrlPr>
                            <a:rPr lang="zh-CN" altLang="en-US" i="1">
                              <a:solidFill>
                                <a:srgbClr val="000000"/>
                              </a:solidFill>
                              <a:latin typeface="Cambria Math" panose="02040503050406030204" pitchFamily="18" charset="0"/>
                            </a:rPr>
                          </m:ctrlPr>
                        </m:dPr>
                        <m:e>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mod</m:t>
                              </m:r>
                            </m:fName>
                            <m:e>
                              <m:r>
                                <a:rPr lang="zh-CN" altLang="en-US" i="1">
                                  <a:solidFill>
                                    <a:srgbClr val="000000"/>
                                  </a:solidFill>
                                  <a:latin typeface="Cambria Math" panose="02040503050406030204" pitchFamily="18" charset="0"/>
                                </a:rPr>
                                <m:t>2</m:t>
                              </m:r>
                            </m:e>
                          </m:func>
                          <m:r>
                            <a:rPr lang="zh-CN" altLang="en-US" i="1">
                              <a:solidFill>
                                <a:srgbClr val="000000"/>
                              </a:solidFill>
                              <a:latin typeface="Cambria Math" panose="02040503050406030204" pitchFamily="18" charset="0"/>
                            </a:rPr>
                            <m:t>6</m:t>
                          </m:r>
                        </m:e>
                      </m:d>
                    </m:oMath>
                  </m:oMathPara>
                </a14:m>
                <a:endParaRPr lang="zh-CN" altLang="en-US" dirty="0"/>
              </a:p>
            </p:txBody>
          </p:sp>
        </mc:Choice>
        <mc:Fallback>
          <p:sp>
            <p:nvSpPr>
              <p:cNvPr id="9" name="Object 4"/>
              <p:cNvSpPr txBox="1">
                <a:spLocks noRot="1" noChangeAspect="1" noMove="1" noResize="1" noEditPoints="1" noAdjustHandles="1" noChangeArrowheads="1" noChangeShapeType="1" noTextEdit="1"/>
              </p:cNvSpPr>
              <p:nvPr/>
            </p:nvSpPr>
            <p:spPr bwMode="auto">
              <a:xfrm>
                <a:off x="1352520" y="3052762"/>
                <a:ext cx="2249488" cy="376238"/>
              </a:xfrm>
              <a:prstGeom prst="rect">
                <a:avLst/>
              </a:prstGeom>
              <a:blipFill rotWithShape="1">
                <a:blip r:embed="rId2"/>
                <a:stretch>
                  <a:fillRect l="-27" t="-84" r="13"/>
                </a:stretch>
              </a:blipFill>
              <a:ln>
                <a:noFill/>
              </a:ln>
              <a:effectLst/>
            </p:spPr>
            <p:txBody>
              <a:bodyPr/>
              <a:lstStyle/>
              <a:p>
                <a:r>
                  <a:rPr lang="zh-CN" altLang="en-US">
                    <a:noFill/>
                  </a:rPr>
                  <a:t> </a:t>
                </a:r>
              </a:p>
            </p:txBody>
          </p:sp>
        </mc:Fallback>
      </mc:AlternateContent>
      <p:sp>
        <p:nvSpPr>
          <p:cNvPr id="7" name="矩形 6"/>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3"/>
            </p:custDataLst>
          </p:nvPr>
        </p:nvSpPr>
        <p:spPr>
          <a:xfrm>
            <a:off x="2555875" y="692785"/>
            <a:ext cx="4572000" cy="583565"/>
          </a:xfrm>
          <a:prstGeom prst="rect">
            <a:avLst/>
          </a:prstGeom>
          <a:noFill/>
        </p:spPr>
        <p:txBody>
          <a:bodyPr wrap="square" rtlCol="0" anchor="t">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sym typeface="+mn-ea"/>
              </a:rPr>
              <a:t> </a:t>
            </a:r>
            <a:r>
              <a:rPr lang="zh-CN" altLang="en-US" sz="3200" dirty="0">
                <a:solidFill>
                  <a:srgbClr val="0000FF"/>
                </a:solidFill>
                <a:latin typeface="微软雅黑" panose="020B0503020204020204" pitchFamily="34" charset="-122"/>
                <a:ea typeface="微软雅黑" panose="020B0503020204020204" pitchFamily="34" charset="-122"/>
                <a:sym typeface="+mn-ea"/>
              </a:rPr>
              <a:t>仿射加密破解</a:t>
            </a:r>
            <a:endParaRPr lang="zh-CN" altLang="en-US" sz="32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Font typeface="Wingdings" panose="05000000000000000000" pitchFamily="2" charset="2"/>
              <a:buNone/>
              <a:defRPr/>
            </a:pPr>
            <a:r>
              <a:rPr lang="en-US" altLang="zh-CN" sz="2000" dirty="0"/>
              <a:t>4. </a:t>
            </a:r>
            <a:r>
              <a:rPr lang="zh-CN" altLang="en-US" sz="2000" dirty="0">
                <a:latin typeface="微软雅黑" panose="020B0503020204020204" pitchFamily="34" charset="-122"/>
              </a:rPr>
              <a:t>按照映射关系求解密钥</a:t>
            </a:r>
            <a:r>
              <a:rPr lang="en-US" altLang="zh-CN" sz="2000" dirty="0"/>
              <a:t>(</a:t>
            </a:r>
            <a:r>
              <a:rPr lang="en-US" altLang="zh-CN" sz="2000" dirty="0" err="1"/>
              <a:t>a,b</a:t>
            </a:r>
            <a:r>
              <a:rPr lang="en-US" altLang="zh-CN" sz="2000" dirty="0"/>
              <a:t>)</a:t>
            </a:r>
            <a:r>
              <a:rPr lang="zh-CN" altLang="en-US" sz="2000" dirty="0">
                <a:latin typeface="微软雅黑" panose="020B0503020204020204" pitchFamily="34" charset="-122"/>
              </a:rPr>
              <a:t>破解密文</a:t>
            </a:r>
            <a:endParaRPr lang="zh-CN" altLang="en-US" sz="2000" dirty="0">
              <a:latin typeface="微软雅黑" panose="020B0503020204020204" pitchFamily="34" charset="-122"/>
            </a:endParaRPr>
          </a:p>
          <a:p>
            <a:pPr>
              <a:defRPr/>
            </a:pPr>
            <a:endParaRPr lang="zh-CN" altLang="en-US" dirty="0"/>
          </a:p>
        </p:txBody>
      </p:sp>
      <p:sp>
        <p:nvSpPr>
          <p:cNvPr id="67588"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40050F4E-1CDC-4EC2-B8EB-02A79A00F1C7}"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8" name="Rectangle 1"/>
          <p:cNvSpPr txBox="1">
            <a:spLocks noChangeArrowheads="1"/>
          </p:cNvSpPr>
          <p:nvPr/>
        </p:nvSpPr>
        <p:spPr>
          <a:xfrm>
            <a:off x="461963" y="1411288"/>
            <a:ext cx="8229600" cy="922337"/>
          </a:xfrm>
          <a:prstGeom prst="rect">
            <a:avLst/>
          </a:prstGeom>
        </p:spPr>
        <p:txBody>
          <a:bodyPr anchor="ct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a:spcBef>
                <a:spcPct val="0"/>
              </a:spcBef>
              <a:buClrTx/>
              <a:buSzTx/>
              <a:buFontTx/>
              <a:buNone/>
              <a:defRPr/>
            </a:pPr>
            <a:br>
              <a:rPr lang="zh-CN" altLang="zh-CN" sz="1800" kern="0" dirty="0"/>
            </a:br>
            <a:br>
              <a:rPr lang="zh-CN" altLang="zh-CN" sz="1800" kern="0" dirty="0"/>
            </a:br>
            <a:endParaRPr lang="zh-CN" altLang="zh-CN" sz="1800" kern="0" dirty="0"/>
          </a:p>
        </p:txBody>
      </p:sp>
      <p:sp>
        <p:nvSpPr>
          <p:cNvPr id="10" name="矩形: 圆角 9"/>
          <p:cNvSpPr/>
          <p:nvPr/>
        </p:nvSpPr>
        <p:spPr>
          <a:xfrm>
            <a:off x="1230313" y="2513013"/>
            <a:ext cx="6683375" cy="1056006"/>
          </a:xfrm>
          <a:prstGeom prst="roundRect">
            <a:avLst>
              <a:gd name="adj" fmla="val 12033"/>
            </a:avLst>
          </a:prstGeom>
          <a:solidFill>
            <a:schemeClr val="bg1"/>
          </a:solidFill>
          <a:ln>
            <a:no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7593" name="文本框 1"/>
          <p:cNvSpPr txBox="1">
            <a:spLocks noChangeArrowheads="1"/>
          </p:cNvSpPr>
          <p:nvPr/>
        </p:nvSpPr>
        <p:spPr bwMode="auto">
          <a:xfrm>
            <a:off x="1230313" y="2564904"/>
            <a:ext cx="6683375"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lnSpc>
                <a:spcPct val="150000"/>
              </a:lnSpc>
              <a:spcBef>
                <a:spcPct val="0"/>
              </a:spcBef>
              <a:buClrTx/>
              <a:buSzTx/>
              <a:buFontTx/>
              <a:buNone/>
            </a:pPr>
            <a:r>
              <a:rPr lang="zh-CN" altLang="en-US" sz="1800" b="1" dirty="0">
                <a:solidFill>
                  <a:srgbClr val="000000"/>
                </a:solidFill>
                <a:latin typeface="微软雅黑" panose="020B0503020204020204" pitchFamily="34" charset="-122"/>
              </a:rPr>
              <a:t>实际破解时，假定的密钥</a:t>
            </a:r>
            <a:r>
              <a:rPr lang="en-US" altLang="zh-CN" sz="1800" b="1" dirty="0">
                <a:solidFill>
                  <a:srgbClr val="000000"/>
                </a:solidFill>
                <a:latin typeface="微软雅黑" panose="020B0503020204020204" pitchFamily="34" charset="-122"/>
              </a:rPr>
              <a:t>(</a:t>
            </a:r>
            <a:r>
              <a:rPr lang="en-US" altLang="zh-CN" sz="1800" b="1" dirty="0" err="1">
                <a:solidFill>
                  <a:srgbClr val="000000"/>
                </a:solidFill>
                <a:latin typeface="微软雅黑" panose="020B0503020204020204" pitchFamily="34" charset="-122"/>
              </a:rPr>
              <a:t>a,b</a:t>
            </a:r>
            <a:r>
              <a:rPr lang="en-US" altLang="zh-CN" sz="1800" b="1" dirty="0">
                <a:solidFill>
                  <a:srgbClr val="000000"/>
                </a:solidFill>
                <a:latin typeface="微软雅黑" panose="020B0503020204020204" pitchFamily="34" charset="-122"/>
              </a:rPr>
              <a:t>)</a:t>
            </a:r>
            <a:r>
              <a:rPr lang="zh-CN" altLang="en-US" sz="1800" b="1" dirty="0">
                <a:solidFill>
                  <a:srgbClr val="000000"/>
                </a:solidFill>
                <a:latin typeface="微软雅黑" panose="020B0503020204020204" pitchFamily="34" charset="-122"/>
              </a:rPr>
              <a:t>可能不止一组，但是对于当前计算机的计算能力，即使是使用穷举法也</a:t>
            </a:r>
            <a:r>
              <a:rPr lang="zh-CN" altLang="en-US" sz="1800" b="1" dirty="0">
                <a:solidFill>
                  <a:srgbClr val="C00000"/>
                </a:solidFill>
                <a:latin typeface="微软雅黑" panose="020B0503020204020204" pitchFamily="34" charset="-122"/>
              </a:rPr>
              <a:t>很快就能破解</a:t>
            </a:r>
            <a:r>
              <a:rPr lang="zh-CN" altLang="en-US" sz="1800" b="1" dirty="0">
                <a:solidFill>
                  <a:srgbClr val="000000"/>
                </a:solidFill>
                <a:latin typeface="微软雅黑" panose="020B0503020204020204" pitchFamily="34" charset="-122"/>
              </a:rPr>
              <a:t>仿射加密</a:t>
            </a:r>
            <a:endParaRPr lang="zh-CN" altLang="en-US" sz="1800" b="1" dirty="0">
              <a:solidFill>
                <a:srgbClr val="000000"/>
              </a:solidFill>
              <a:latin typeface="微软雅黑" panose="020B0503020204020204" pitchFamily="34" charset="-122"/>
            </a:endParaRPr>
          </a:p>
        </p:txBody>
      </p:sp>
      <p:sp>
        <p:nvSpPr>
          <p:cNvPr id="9" name="矩形 8"/>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1"/>
            </p:custDataLst>
          </p:nvPr>
        </p:nvSpPr>
        <p:spPr>
          <a:xfrm>
            <a:off x="2555875" y="692785"/>
            <a:ext cx="4572000" cy="583565"/>
          </a:xfrm>
          <a:prstGeom prst="rect">
            <a:avLst/>
          </a:prstGeom>
          <a:noFill/>
        </p:spPr>
        <p:txBody>
          <a:bodyPr wrap="square" rtlCol="0" anchor="t">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sym typeface="+mn-ea"/>
              </a:rPr>
              <a:t> </a:t>
            </a:r>
            <a:r>
              <a:rPr lang="zh-CN" altLang="en-US" sz="3200" dirty="0">
                <a:solidFill>
                  <a:srgbClr val="0000FF"/>
                </a:solidFill>
                <a:latin typeface="微软雅黑" panose="020B0503020204020204" pitchFamily="34" charset="-122"/>
                <a:ea typeface="微软雅黑" panose="020B0503020204020204" pitchFamily="34" charset="-122"/>
                <a:sym typeface="+mn-ea"/>
              </a:rPr>
              <a:t>仿射加密破解</a:t>
            </a:r>
            <a:endParaRPr lang="zh-CN" altLang="en-US" sz="32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5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6759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4"/>
          <p:cNvSpPr>
            <a:spLocks noGrp="1" noChangeArrowheads="1"/>
          </p:cNvSpPr>
          <p:nvPr>
            <p:ph type="title"/>
          </p:nvPr>
        </p:nvSpPr>
        <p:spPr/>
        <p:txBody>
          <a:bodyPr/>
          <a:lstStyle/>
          <a:p>
            <a:r>
              <a:rPr lang="zh-CN" altLang="en-US" sz="3600" b="1" dirty="0"/>
              <a:t>模运算</a:t>
            </a:r>
            <a:endParaRPr lang="zh-CN" altLang="en-US" sz="3600" b="1" dirty="0"/>
          </a:p>
        </p:txBody>
      </p:sp>
      <p:sp>
        <p:nvSpPr>
          <p:cNvPr id="16388"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fld id="{72C1A898-055F-43DF-AFAB-7CFF229DD852}"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2" name="文本框 1"/>
          <p:cNvSpPr txBox="1"/>
          <p:nvPr/>
        </p:nvSpPr>
        <p:spPr>
          <a:xfrm>
            <a:off x="571500" y="1267915"/>
            <a:ext cx="8229600" cy="3415030"/>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latin typeface="+mn-ea"/>
                <a:ea typeface="+mn-ea"/>
              </a:rPr>
              <a:t>模算术运算的性质</a:t>
            </a:r>
            <a:endParaRPr lang="en-US" altLang="zh-CN" dirty="0">
              <a:latin typeface="+mn-ea"/>
              <a:ea typeface="+mn-ea"/>
            </a:endParaRPr>
          </a:p>
          <a:p>
            <a:pPr>
              <a:lnSpc>
                <a:spcPct val="150000"/>
              </a:lnSpc>
            </a:pP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[(a mod n) + (b mod n)]mod n = (a + b)mod n</a:t>
            </a:r>
            <a:endParaRPr lang="en-US" altLang="zh-CN" dirty="0">
              <a:latin typeface="+mn-ea"/>
              <a:ea typeface="+mn-ea"/>
            </a:endParaRPr>
          </a:p>
          <a:p>
            <a:pPr>
              <a:lnSpc>
                <a:spcPct val="150000"/>
              </a:lnSpc>
            </a:pP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[(a mod n) –  (b mod n)]mod n = (a - b)mod n</a:t>
            </a:r>
            <a:endParaRPr lang="en-US" altLang="zh-CN" dirty="0">
              <a:latin typeface="+mn-ea"/>
              <a:ea typeface="+mn-ea"/>
            </a:endParaRPr>
          </a:p>
          <a:p>
            <a:pPr>
              <a:lnSpc>
                <a:spcPct val="150000"/>
              </a:lnSpc>
            </a:pP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[(a mod n) x (b mod n)]mod n = (a x b)mod n</a:t>
            </a:r>
            <a:endParaRPr lang="en-US" altLang="zh-CN" dirty="0">
              <a:latin typeface="+mn-ea"/>
              <a:ea typeface="+mn-ea"/>
            </a:endParaRPr>
          </a:p>
          <a:p>
            <a:pPr>
              <a:lnSpc>
                <a:spcPct val="150000"/>
              </a:lnSpc>
            </a:pPr>
            <a:r>
              <a:rPr lang="zh-CN" altLang="en-US" dirty="0">
                <a:latin typeface="+mn-ea"/>
                <a:ea typeface="+mn-ea"/>
                <a:sym typeface="+mn-ea"/>
              </a:rPr>
              <a:t>（</a:t>
            </a:r>
            <a:r>
              <a:rPr lang="en-US" altLang="zh-CN" dirty="0">
                <a:latin typeface="+mn-ea"/>
                <a:ea typeface="+mn-ea"/>
                <a:sym typeface="+mn-ea"/>
              </a:rPr>
              <a:t>4</a:t>
            </a:r>
            <a:r>
              <a:rPr lang="zh-CN" altLang="en-US" dirty="0">
                <a:latin typeface="+mn-ea"/>
                <a:ea typeface="+mn-ea"/>
                <a:sym typeface="+mn-ea"/>
              </a:rPr>
              <a:t>）</a:t>
            </a:r>
            <a:r>
              <a:rPr lang="en-US" altLang="zh-CN" dirty="0">
                <a:latin typeface="+mn-ea"/>
                <a:ea typeface="+mn-ea"/>
                <a:sym typeface="+mn-ea"/>
              </a:rPr>
              <a:t>(a^b) mod n ≡ [(a mod n)^b] mod n</a:t>
            </a:r>
            <a:endParaRPr lang="en-US" altLang="zh-CN" dirty="0">
              <a:latin typeface="+mn-ea"/>
              <a:ea typeface="+mn-ea"/>
            </a:endParaRPr>
          </a:p>
          <a:p>
            <a:pPr>
              <a:lnSpc>
                <a:spcPct val="150000"/>
              </a:lnSpc>
            </a:pPr>
            <a:endParaRPr lang="en-US" altLang="zh-CN" dirty="0">
              <a:latin typeface="+mn-ea"/>
              <a:ea typeface="+mn-ea"/>
            </a:endParaRPr>
          </a:p>
          <a:p>
            <a:pPr>
              <a:lnSpc>
                <a:spcPct val="150000"/>
              </a:lnSpc>
            </a:pPr>
            <a:endParaRPr lang="en-US" altLang="zh-CN" dirty="0">
              <a:latin typeface="+mn-ea"/>
              <a:ea typeface="+mn-ea"/>
            </a:endParaRPr>
          </a:p>
          <a:p>
            <a:pPr>
              <a:lnSpc>
                <a:spcPct val="150000"/>
              </a:lnSpc>
            </a:pPr>
            <a:endParaRPr lang="zh-CN" altLang="en-US" dirty="0">
              <a:latin typeface="+mn-ea"/>
              <a:ea typeface="+mn-ea"/>
            </a:endParaRPr>
          </a:p>
        </p:txBody>
      </p:sp>
      <p:sp>
        <p:nvSpPr>
          <p:cNvPr id="5" name="矩形: 圆角 4"/>
          <p:cNvSpPr/>
          <p:nvPr/>
        </p:nvSpPr>
        <p:spPr>
          <a:xfrm>
            <a:off x="1259840" y="3787114"/>
            <a:ext cx="5715000" cy="2352246"/>
          </a:xfrm>
          <a:prstGeom prst="roundRect">
            <a:avLst>
              <a:gd name="adj" fmla="val 12033"/>
            </a:avLst>
          </a:prstGeom>
          <a:solidFill>
            <a:schemeClr val="bg1"/>
          </a:solidFill>
          <a:ln>
            <a:no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zh-CN" altLang="en-US" dirty="0">
                <a:solidFill>
                  <a:schemeClr val="tx1"/>
                </a:solidFill>
              </a:rPr>
              <a:t>练习：</a:t>
            </a:r>
            <a:endParaRPr lang="zh-CN" altLang="en-US" dirty="0">
              <a:solidFill>
                <a:schemeClr val="tx1"/>
              </a:solidFill>
            </a:endParaRPr>
          </a:p>
          <a:p>
            <a:pPr>
              <a:lnSpc>
                <a:spcPct val="150000"/>
              </a:lnSpc>
              <a:defRPr/>
            </a:pPr>
            <a:endParaRPr lang="zh-CN" altLang="en-US" dirty="0">
              <a:solidFill>
                <a:schemeClr val="tx1"/>
              </a:solidFill>
            </a:endParaRPr>
          </a:p>
          <a:p>
            <a:pPr>
              <a:lnSpc>
                <a:spcPct val="150000"/>
              </a:lnSpc>
              <a:defRPr/>
            </a:pPr>
            <a:r>
              <a:rPr lang="zh-CN" altLang="en-US" dirty="0">
                <a:solidFill>
                  <a:schemeClr val="tx1"/>
                </a:solidFill>
              </a:rPr>
              <a:t>求</a:t>
            </a:r>
            <a:r>
              <a:rPr lang="en-US" altLang="zh-CN" dirty="0">
                <a:solidFill>
                  <a:schemeClr val="tx1"/>
                </a:solidFill>
              </a:rPr>
              <a:t>12</a:t>
            </a:r>
            <a:r>
              <a:rPr lang="en-US" altLang="zh-CN" baseline="30000" dirty="0">
                <a:solidFill>
                  <a:schemeClr val="tx1"/>
                </a:solidFill>
              </a:rPr>
              <a:t>7</a:t>
            </a:r>
            <a:r>
              <a:rPr lang="en-US" altLang="zh-CN" dirty="0">
                <a:solidFill>
                  <a:schemeClr val="tx1"/>
                </a:solidFill>
              </a:rPr>
              <a:t> mod 13</a:t>
            </a:r>
            <a:endParaRPr lang="en-US" altLang="zh-CN" dirty="0">
              <a:solidFill>
                <a:schemeClr val="tx1"/>
              </a:solidFill>
            </a:endParaRPr>
          </a:p>
          <a:p>
            <a:pPr>
              <a:lnSpc>
                <a:spcPct val="150000"/>
              </a:lnSpc>
              <a:defRPr/>
            </a:pPr>
            <a:r>
              <a:rPr lang="en-US" altLang="zh-CN" dirty="0">
                <a:solidFill>
                  <a:schemeClr val="tx1"/>
                </a:solidFill>
              </a:rPr>
              <a:t> </a:t>
            </a:r>
            <a:endParaRPr lang="zh-CN" altLang="en-US" dirty="0">
              <a:solidFill>
                <a:schemeClr val="tx1"/>
              </a:solidFill>
            </a:endParaRPr>
          </a:p>
        </p:txBody>
      </p:sp>
      <p:sp>
        <p:nvSpPr>
          <p:cNvPr id="6" name="矩形 5"/>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内容占位符 5"/>
          <p:cNvSpPr>
            <a:spLocks noGrp="1" noChangeArrowheads="1"/>
          </p:cNvSpPr>
          <p:nvPr>
            <p:ph sz="half" idx="1"/>
          </p:nvPr>
        </p:nvSpPr>
        <p:spPr>
          <a:xfrm>
            <a:off x="457200" y="1447800"/>
            <a:ext cx="4114800" cy="4800600"/>
          </a:xfrm>
        </p:spPr>
        <p:txBody>
          <a:bodyPr>
            <a:normAutofit fontScale="92500"/>
          </a:bodyPr>
          <a:lstStyle/>
          <a:p>
            <a:pPr>
              <a:lnSpc>
                <a:spcPct val="150000"/>
              </a:lnSpc>
              <a:defRPr/>
            </a:pPr>
            <a:r>
              <a:rPr lang="zh-CN" altLang="en-US" b="1" dirty="0">
                <a:latin typeface="微软雅黑" panose="020B0503020204020204" pitchFamily="34" charset="-122"/>
              </a:rPr>
              <a:t>维吉尼亚密码的历史</a:t>
            </a:r>
            <a:endParaRPr lang="en-US" altLang="zh-CN" b="1" dirty="0">
              <a:latin typeface="微软雅黑" panose="020B0503020204020204" pitchFamily="34" charset="-122"/>
            </a:endParaRPr>
          </a:p>
          <a:p>
            <a:pPr marL="741680" indent="-284480">
              <a:lnSpc>
                <a:spcPct val="150000"/>
              </a:lnSpc>
              <a:spcBef>
                <a:spcPts val="25"/>
              </a:spcBef>
              <a:buFont typeface="Wingdings" panose="05000000000000000000" pitchFamily="2" charset="2"/>
              <a:buChar char="p"/>
              <a:defRPr/>
            </a:pPr>
            <a:r>
              <a:rPr lang="zh-CN" altLang="en-US" sz="2000" dirty="0">
                <a:latin typeface="微软雅黑" panose="020B0503020204020204" pitchFamily="34" charset="-122"/>
              </a:rPr>
              <a:t>维吉尼亚密码是最早在</a:t>
            </a:r>
            <a:r>
              <a:rPr lang="en-US" altLang="zh-CN" sz="2000" dirty="0">
                <a:latin typeface="微软雅黑" panose="020B0503020204020204" pitchFamily="34" charset="-122"/>
              </a:rPr>
              <a:t>1553</a:t>
            </a:r>
            <a:r>
              <a:rPr lang="zh-CN" altLang="en-US" sz="2000" dirty="0">
                <a:latin typeface="微软雅黑" panose="020B0503020204020204" pitchFamily="34" charset="-122"/>
              </a:rPr>
              <a:t>年由吉奥万</a:t>
            </a:r>
            <a:r>
              <a:rPr lang="en-US" altLang="zh-CN" sz="2000" dirty="0">
                <a:latin typeface="微软雅黑" panose="020B0503020204020204" pitchFamily="34" charset="-122"/>
              </a:rPr>
              <a:t>·</a:t>
            </a:r>
            <a:r>
              <a:rPr lang="zh-CN" altLang="en-US" sz="2000" dirty="0">
                <a:latin typeface="微软雅黑" panose="020B0503020204020204" pitchFamily="34" charset="-122"/>
              </a:rPr>
              <a:t>巴蒂斯塔</a:t>
            </a:r>
            <a:r>
              <a:rPr lang="en-US" altLang="zh-CN" sz="2000" dirty="0">
                <a:latin typeface="微软雅黑" panose="020B0503020204020204" pitchFamily="34" charset="-122"/>
              </a:rPr>
              <a:t>·</a:t>
            </a:r>
            <a:r>
              <a:rPr lang="zh-CN" altLang="en-US" sz="2000" dirty="0">
                <a:latin typeface="微软雅黑" panose="020B0503020204020204" pitchFamily="34" charset="-122"/>
              </a:rPr>
              <a:t>贝拉索（</a:t>
            </a:r>
            <a:r>
              <a:rPr lang="en-US" altLang="zh-CN" sz="2000" dirty="0" err="1"/>
              <a:t>Giovan</a:t>
            </a:r>
            <a:r>
              <a:rPr lang="en-US" altLang="zh-CN" sz="2000" dirty="0"/>
              <a:t> Battista </a:t>
            </a:r>
            <a:r>
              <a:rPr lang="en-US" altLang="zh-CN" sz="2000" dirty="0" err="1"/>
              <a:t>Bellaso</a:t>
            </a:r>
            <a:r>
              <a:rPr lang="zh-CN" altLang="en-US" sz="2000" dirty="0">
                <a:latin typeface="微软雅黑" panose="020B0503020204020204" pitchFamily="34" charset="-122"/>
              </a:rPr>
              <a:t>）所著的书</a:t>
            </a:r>
            <a:r>
              <a:rPr lang="en-US" altLang="zh-CN" sz="2000" dirty="0">
                <a:latin typeface="微软雅黑" panose="020B0503020204020204" pitchFamily="34" charset="-122"/>
              </a:rPr>
              <a:t>《</a:t>
            </a:r>
            <a:r>
              <a:rPr lang="zh-CN" altLang="en-US" sz="2000" dirty="0">
                <a:latin typeface="微软雅黑" panose="020B0503020204020204" pitchFamily="34" charset="-122"/>
              </a:rPr>
              <a:t>吉奥万</a:t>
            </a:r>
            <a:r>
              <a:rPr lang="en-US" altLang="zh-CN" sz="2000" dirty="0">
                <a:latin typeface="微软雅黑" panose="020B0503020204020204" pitchFamily="34" charset="-122"/>
              </a:rPr>
              <a:t>·</a:t>
            </a:r>
            <a:r>
              <a:rPr lang="zh-CN" altLang="en-US" sz="2000" dirty="0">
                <a:latin typeface="微软雅黑" panose="020B0503020204020204" pitchFamily="34" charset="-122"/>
              </a:rPr>
              <a:t>巴蒂斯塔</a:t>
            </a:r>
            <a:r>
              <a:rPr lang="en-US" altLang="zh-CN" sz="2000" dirty="0">
                <a:latin typeface="微软雅黑" panose="020B0503020204020204" pitchFamily="34" charset="-122"/>
              </a:rPr>
              <a:t>·</a:t>
            </a:r>
            <a:r>
              <a:rPr lang="zh-CN" altLang="en-US" sz="2000" dirty="0">
                <a:latin typeface="微软雅黑" panose="020B0503020204020204" pitchFamily="34" charset="-122"/>
              </a:rPr>
              <a:t>贝拉索先生的密码</a:t>
            </a:r>
            <a:r>
              <a:rPr lang="en-US" altLang="zh-CN" sz="2000" dirty="0">
                <a:latin typeface="微软雅黑" panose="020B0503020204020204" pitchFamily="34" charset="-122"/>
              </a:rPr>
              <a:t>》</a:t>
            </a:r>
            <a:r>
              <a:rPr lang="zh-CN" altLang="en-US" sz="2000" dirty="0">
                <a:latin typeface="微软雅黑" panose="020B0503020204020204" pitchFamily="34" charset="-122"/>
              </a:rPr>
              <a:t>所创造。</a:t>
            </a:r>
            <a:endParaRPr lang="en-US" altLang="zh-CN" sz="2000" dirty="0">
              <a:latin typeface="微软雅黑" panose="020B0503020204020204" pitchFamily="34" charset="-122"/>
            </a:endParaRPr>
          </a:p>
          <a:p>
            <a:pPr marL="741680" indent="-284480">
              <a:lnSpc>
                <a:spcPct val="150000"/>
              </a:lnSpc>
              <a:spcBef>
                <a:spcPts val="25"/>
              </a:spcBef>
              <a:buFont typeface="Wingdings" panose="05000000000000000000" pitchFamily="2" charset="2"/>
              <a:buChar char="p"/>
              <a:defRPr/>
            </a:pPr>
            <a:r>
              <a:rPr lang="en-US" altLang="zh-CN" sz="2000" dirty="0">
                <a:latin typeface="微软雅黑" panose="020B0503020204020204" pitchFamily="34" charset="-122"/>
              </a:rPr>
              <a:t>19</a:t>
            </a:r>
            <a:r>
              <a:rPr lang="zh-CN" altLang="en-US" sz="2000" dirty="0">
                <a:latin typeface="微软雅黑" panose="020B0503020204020204" pitchFamily="34" charset="-122"/>
              </a:rPr>
              <a:t>世纪时被误认为是维吉尼亚发明的。</a:t>
            </a:r>
            <a:endParaRPr lang="en-US" altLang="zh-CN" sz="2000" dirty="0">
              <a:latin typeface="微软雅黑" panose="020B0503020204020204" pitchFamily="34" charset="-122"/>
            </a:endParaRPr>
          </a:p>
          <a:p>
            <a:pPr marL="741680" indent="-284480">
              <a:lnSpc>
                <a:spcPct val="150000"/>
              </a:lnSpc>
              <a:spcBef>
                <a:spcPts val="25"/>
              </a:spcBef>
              <a:buFont typeface="Wingdings" panose="05000000000000000000" pitchFamily="2" charset="2"/>
              <a:buChar char="p"/>
              <a:defRPr/>
            </a:pPr>
            <a:r>
              <a:rPr lang="zh-CN" altLang="en-US" sz="2000" dirty="0">
                <a:latin typeface="微软雅黑" panose="020B0503020204020204" pitchFamily="34" charset="-122"/>
              </a:rPr>
              <a:t>维吉尼亚密码发明的是自动密钥密码</a:t>
            </a:r>
            <a:endParaRPr lang="zh-CN" altLang="en-US" sz="2000" dirty="0">
              <a:latin typeface="微软雅黑" panose="020B0503020204020204" pitchFamily="34" charset="-122"/>
            </a:endParaRPr>
          </a:p>
        </p:txBody>
      </p:sp>
      <p:sp>
        <p:nvSpPr>
          <p:cNvPr id="68613"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4A8CAA40-4A2D-4B57-ADBA-29F96004DA12}"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pic>
        <p:nvPicPr>
          <p:cNvPr id="68614"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22938" y="1863725"/>
            <a:ext cx="23622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5" name="文本框 7"/>
          <p:cNvSpPr txBox="1">
            <a:spLocks noChangeArrowheads="1"/>
          </p:cNvSpPr>
          <p:nvPr/>
        </p:nvSpPr>
        <p:spPr bwMode="auto">
          <a:xfrm>
            <a:off x="5943600" y="4996656"/>
            <a:ext cx="2209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zh-CN" altLang="en-US" sz="1600" dirty="0">
                <a:latin typeface="微软雅黑" panose="020B0503020204020204" pitchFamily="34" charset="-122"/>
              </a:rPr>
              <a:t>布莱斯</a:t>
            </a:r>
            <a:r>
              <a:rPr lang="en-US" altLang="zh-CN" sz="1600" dirty="0">
                <a:latin typeface="微软雅黑" panose="020B0503020204020204" pitchFamily="34" charset="-122"/>
              </a:rPr>
              <a:t>·</a:t>
            </a:r>
            <a:r>
              <a:rPr lang="zh-CN" altLang="en-US" sz="1600" dirty="0">
                <a:latin typeface="微软雅黑" panose="020B0503020204020204" pitchFamily="34" charset="-122"/>
              </a:rPr>
              <a:t>德</a:t>
            </a:r>
            <a:r>
              <a:rPr lang="en-US" altLang="zh-CN" sz="1600" dirty="0">
                <a:latin typeface="微软雅黑" panose="020B0503020204020204" pitchFamily="34" charset="-122"/>
              </a:rPr>
              <a:t>·</a:t>
            </a:r>
            <a:r>
              <a:rPr lang="zh-CN" altLang="en-US" sz="1600" dirty="0">
                <a:latin typeface="微软雅黑" panose="020B0503020204020204" pitchFamily="34" charset="-122"/>
              </a:rPr>
              <a:t>维吉尼亚</a:t>
            </a:r>
            <a:endParaRPr lang="zh-CN" altLang="en-US" sz="1600" dirty="0">
              <a:latin typeface="微软雅黑" panose="020B0503020204020204" pitchFamily="34" charset="-122"/>
            </a:endParaRPr>
          </a:p>
        </p:txBody>
      </p:sp>
      <p:sp>
        <p:nvSpPr>
          <p:cNvPr id="8" name="矩形 7"/>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2"/>
            </p:custDataLst>
          </p:nvPr>
        </p:nvSpPr>
        <p:spPr>
          <a:xfrm>
            <a:off x="2555875" y="692785"/>
            <a:ext cx="4572000" cy="583565"/>
          </a:xfrm>
          <a:prstGeom prst="rect">
            <a:avLst/>
          </a:prstGeom>
          <a:noFill/>
        </p:spPr>
        <p:txBody>
          <a:bodyPr wrap="square" rtlCol="0" anchor="t">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sym typeface="+mn-ea"/>
              </a:rPr>
              <a:t> </a:t>
            </a:r>
            <a:r>
              <a:rPr lang="zh-CN" altLang="en-US" sz="3200" dirty="0">
                <a:solidFill>
                  <a:srgbClr val="0000FF"/>
                </a:solidFill>
                <a:latin typeface="微软雅黑" panose="020B0503020204020204" pitchFamily="34" charset="-122"/>
                <a:ea typeface="微软雅黑" panose="020B0503020204020204" pitchFamily="34" charset="-122"/>
                <a:sym typeface="+mn-ea"/>
              </a:rPr>
              <a:t>维吉尼亚密码</a:t>
            </a:r>
            <a:endParaRPr lang="zh-CN" altLang="en-US" sz="32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sz="half" idx="1"/>
          </p:nvPr>
        </p:nvSpPr>
        <p:spPr>
          <a:xfrm>
            <a:off x="457199" y="1447800"/>
            <a:ext cx="4328319" cy="4800600"/>
          </a:xfrm>
        </p:spPr>
        <p:txBody>
          <a:bodyPr>
            <a:normAutofit lnSpcReduction="10000"/>
          </a:bodyPr>
          <a:lstStyle/>
          <a:p>
            <a:pPr eaLnBrk="1" hangingPunct="1">
              <a:lnSpc>
                <a:spcPct val="150000"/>
              </a:lnSpc>
              <a:defRPr/>
            </a:pPr>
            <a:r>
              <a:rPr lang="zh-CN" altLang="en-US" sz="2400" b="1" dirty="0">
                <a:latin typeface="Times New Roman" panose="02020603050405020304" pitchFamily="18" charset="0"/>
                <a:ea typeface="微软雅黑" panose="020B0503020204020204" pitchFamily="34" charset="-122"/>
              </a:rPr>
              <a:t>加密方式</a:t>
            </a:r>
            <a:r>
              <a:rPr lang="zh-CN" altLang="en-US" sz="2400" dirty="0">
                <a:latin typeface="Times New Roman" panose="02020603050405020304" pitchFamily="18" charset="0"/>
                <a:ea typeface="微软雅黑" panose="020B0503020204020204" pitchFamily="34" charset="-122"/>
              </a:rPr>
              <a:t>：</a:t>
            </a:r>
            <a:endParaRPr lang="en-US" altLang="zh-CN" sz="2400" dirty="0">
              <a:latin typeface="Times New Roman" panose="02020603050405020304" pitchFamily="18" charset="0"/>
              <a:ea typeface="微软雅黑" panose="020B0503020204020204" pitchFamily="34" charset="-122"/>
            </a:endParaRPr>
          </a:p>
          <a:p>
            <a:pPr marL="741680" indent="-284480" eaLnBrk="1" hangingPunct="1">
              <a:lnSpc>
                <a:spcPct val="150000"/>
              </a:lnSpc>
              <a:spcBef>
                <a:spcPts val="25"/>
              </a:spcBef>
              <a:buFont typeface="Wingdings" panose="05000000000000000000" pitchFamily="2" charset="2"/>
              <a:buChar char="p"/>
              <a:defRPr/>
            </a:pPr>
            <a:r>
              <a:rPr lang="zh-CN" altLang="en-US" sz="2000" dirty="0">
                <a:latin typeface="Times New Roman" panose="02020603050405020304" pitchFamily="18" charset="0"/>
                <a:ea typeface="微软雅黑" panose="020B0503020204020204" pitchFamily="34" charset="-122"/>
              </a:rPr>
              <a:t>列出明文并</a:t>
            </a:r>
            <a:r>
              <a:rPr lang="zh-CN" altLang="en-US" sz="2000" dirty="0">
                <a:solidFill>
                  <a:srgbClr val="C00000"/>
                </a:solidFill>
                <a:latin typeface="Times New Roman" panose="02020603050405020304" pitchFamily="18" charset="0"/>
                <a:ea typeface="微软雅黑" panose="020B0503020204020204" pitchFamily="34" charset="-122"/>
              </a:rPr>
              <a:t>按照密钥长度分组</a:t>
            </a:r>
            <a:endParaRPr lang="en-US" altLang="zh-CN" sz="2000" dirty="0">
              <a:solidFill>
                <a:srgbClr val="C00000"/>
              </a:solidFill>
              <a:latin typeface="Times New Roman" panose="02020603050405020304" pitchFamily="18" charset="0"/>
              <a:ea typeface="微软雅黑" panose="020B0503020204020204" pitchFamily="34" charset="-122"/>
            </a:endParaRPr>
          </a:p>
          <a:p>
            <a:pPr marL="741680" indent="-284480" eaLnBrk="1" hangingPunct="1">
              <a:lnSpc>
                <a:spcPct val="150000"/>
              </a:lnSpc>
              <a:spcBef>
                <a:spcPts val="25"/>
              </a:spcBef>
              <a:buFont typeface="Wingdings" panose="05000000000000000000" pitchFamily="2" charset="2"/>
              <a:buChar char="p"/>
              <a:defRPr/>
            </a:pPr>
            <a:r>
              <a:rPr lang="zh-CN" altLang="en-US" sz="2000" dirty="0">
                <a:latin typeface="Times New Roman" panose="02020603050405020304" pitchFamily="18" charset="0"/>
                <a:ea typeface="微软雅黑" panose="020B0503020204020204" pitchFamily="34" charset="-122"/>
              </a:rPr>
              <a:t>用密钥对</a:t>
            </a:r>
            <a:r>
              <a:rPr lang="zh-CN" altLang="en-US" sz="2000" b="1" dirty="0">
                <a:solidFill>
                  <a:srgbClr val="C00000"/>
                </a:solidFill>
                <a:latin typeface="Times New Roman" panose="02020603050405020304" pitchFamily="18" charset="0"/>
                <a:ea typeface="微软雅黑" panose="020B0503020204020204" pitchFamily="34" charset="-122"/>
              </a:rPr>
              <a:t>每个组内</a:t>
            </a:r>
            <a:r>
              <a:rPr lang="zh-CN" altLang="en-US" sz="2000" dirty="0">
                <a:latin typeface="Times New Roman" panose="02020603050405020304" pitchFamily="18" charset="0"/>
                <a:ea typeface="微软雅黑" panose="020B0503020204020204" pitchFamily="34" charset="-122"/>
              </a:rPr>
              <a:t>字母进行移位加密</a:t>
            </a:r>
            <a:endParaRPr lang="en-US" altLang="zh-CN" sz="2000" dirty="0">
              <a:latin typeface="Times New Roman" panose="02020603050405020304" pitchFamily="18" charset="0"/>
              <a:ea typeface="微软雅黑" panose="020B0503020204020204" pitchFamily="34" charset="-122"/>
            </a:endParaRPr>
          </a:p>
          <a:p>
            <a:pPr marL="741680" indent="-284480" eaLnBrk="1" hangingPunct="1">
              <a:lnSpc>
                <a:spcPct val="150000"/>
              </a:lnSpc>
              <a:spcBef>
                <a:spcPts val="25"/>
              </a:spcBef>
              <a:buFont typeface="Wingdings" panose="05000000000000000000" pitchFamily="2" charset="2"/>
              <a:buChar char="p"/>
              <a:defRPr/>
            </a:pPr>
            <a:r>
              <a:rPr lang="zh-CN" altLang="en-US" sz="2000" dirty="0">
                <a:latin typeface="Times New Roman" panose="02020603050405020304" pitchFamily="18" charset="0"/>
                <a:ea typeface="微软雅黑" panose="020B0503020204020204" pitchFamily="34" charset="-122"/>
              </a:rPr>
              <a:t>加解密公式：</a:t>
            </a:r>
            <a:endParaRPr lang="en-US" altLang="zh-CN" sz="2000" dirty="0">
              <a:latin typeface="Times New Roman" panose="02020603050405020304" pitchFamily="18" charset="0"/>
              <a:ea typeface="微软雅黑" panose="020B0503020204020204" pitchFamily="34" charset="-122"/>
            </a:endParaRPr>
          </a:p>
          <a:p>
            <a:pPr marL="457200" indent="0" eaLnBrk="1" hangingPunct="1">
              <a:lnSpc>
                <a:spcPct val="150000"/>
              </a:lnSpc>
              <a:spcBef>
                <a:spcPts val="25"/>
              </a:spcBef>
              <a:buNone/>
              <a:defRPr/>
            </a:pPr>
            <a:endParaRPr lang="en-US" altLang="zh-CN" sz="2000" dirty="0">
              <a:latin typeface="Times New Roman" panose="02020603050405020304" pitchFamily="18" charset="0"/>
              <a:ea typeface="微软雅黑" panose="020B0503020204020204" pitchFamily="34" charset="-122"/>
            </a:endParaRPr>
          </a:p>
          <a:p>
            <a:pPr marL="457200" indent="0" eaLnBrk="1" hangingPunct="1">
              <a:lnSpc>
                <a:spcPct val="150000"/>
              </a:lnSpc>
              <a:spcBef>
                <a:spcPts val="25"/>
              </a:spcBef>
              <a:buNone/>
              <a:defRPr/>
            </a:pPr>
            <a:endParaRPr lang="en-US" altLang="zh-CN" sz="2000" dirty="0">
              <a:latin typeface="Times New Roman" panose="02020603050405020304" pitchFamily="18" charset="0"/>
              <a:ea typeface="微软雅黑" panose="020B0503020204020204" pitchFamily="34" charset="-122"/>
            </a:endParaRPr>
          </a:p>
          <a:p>
            <a:r>
              <a:rPr lang="zh-CN" altLang="en-US" sz="2400" b="1" dirty="0">
                <a:latin typeface="Times New Roman" panose="02020603050405020304" pitchFamily="18" charset="0"/>
                <a:ea typeface="微软雅黑" panose="020B0503020204020204" pitchFamily="34" charset="-122"/>
              </a:rPr>
              <a:t>示例：</a:t>
            </a:r>
            <a:endParaRPr lang="en-US" altLang="zh-CN" sz="2400" b="1" dirty="0">
              <a:latin typeface="Times New Roman" panose="02020603050405020304" pitchFamily="18" charset="0"/>
              <a:ea typeface="微软雅黑" panose="020B0503020204020204" pitchFamily="34" charset="-122"/>
            </a:endParaRPr>
          </a:p>
          <a:p>
            <a:pPr marL="0" indent="0">
              <a:buNone/>
            </a:pPr>
            <a:r>
              <a:rPr lang="en-US" altLang="zh-CN" sz="2000" dirty="0">
                <a:latin typeface="Times New Roman" panose="02020603050405020304" pitchFamily="18" charset="0"/>
                <a:ea typeface="微软雅黑" panose="020B0503020204020204" pitchFamily="34" charset="-122"/>
              </a:rPr>
              <a:t>      </a:t>
            </a:r>
            <a:r>
              <a:rPr lang="zh-CN" altLang="en-US" sz="2000" dirty="0">
                <a:latin typeface="Times New Roman" panose="02020603050405020304" pitchFamily="18" charset="0"/>
                <a:ea typeface="微软雅黑" panose="020B0503020204020204" pitchFamily="34" charset="-122"/>
              </a:rPr>
              <a:t>明文：</a:t>
            </a:r>
            <a:r>
              <a:rPr lang="en-US" altLang="zh-CN" sz="2000" dirty="0">
                <a:latin typeface="Times New Roman" panose="02020603050405020304" pitchFamily="18" charset="0"/>
                <a:ea typeface="微软雅黑" panose="020B0503020204020204" pitchFamily="34" charset="-122"/>
              </a:rPr>
              <a:t>I've got it.</a:t>
            </a:r>
            <a:br>
              <a:rPr lang="en-US" altLang="zh-CN" sz="2000" dirty="0">
                <a:latin typeface="Times New Roman" panose="02020603050405020304" pitchFamily="18" charset="0"/>
                <a:ea typeface="微软雅黑" panose="020B0503020204020204" pitchFamily="34" charset="-122"/>
              </a:rPr>
            </a:br>
            <a:r>
              <a:rPr lang="en-US" altLang="zh-CN" sz="2000" dirty="0">
                <a:latin typeface="Times New Roman" panose="02020603050405020304" pitchFamily="18" charset="0"/>
                <a:ea typeface="微软雅黑" panose="020B0503020204020204" pitchFamily="34" charset="-122"/>
              </a:rPr>
              <a:t>      </a:t>
            </a:r>
            <a:r>
              <a:rPr lang="zh-CN" altLang="en-US" sz="2000" dirty="0">
                <a:latin typeface="Times New Roman" panose="02020603050405020304" pitchFamily="18" charset="0"/>
                <a:ea typeface="微软雅黑" panose="020B0503020204020204" pitchFamily="34" charset="-122"/>
              </a:rPr>
              <a:t>密钥：</a:t>
            </a:r>
            <a:r>
              <a:rPr lang="en-US" altLang="zh-CN" sz="2000" dirty="0">
                <a:latin typeface="Times New Roman" panose="02020603050405020304" pitchFamily="18" charset="0"/>
                <a:ea typeface="微软雅黑" panose="020B0503020204020204" pitchFamily="34" charset="-122"/>
              </a:rPr>
              <a:t>ok</a:t>
            </a:r>
            <a:endParaRPr lang="en-US" altLang="zh-CN" sz="2000" dirty="0">
              <a:latin typeface="Times New Roman" panose="02020603050405020304" pitchFamily="18" charset="0"/>
              <a:ea typeface="微软雅黑" panose="020B0503020204020204" pitchFamily="34" charset="-122"/>
            </a:endParaRPr>
          </a:p>
          <a:p>
            <a:pPr marL="0" indent="0">
              <a:buNone/>
            </a:pPr>
            <a:r>
              <a:rPr lang="en-US" altLang="zh-CN" sz="2000" dirty="0">
                <a:latin typeface="Times New Roman" panose="02020603050405020304" pitchFamily="18" charset="0"/>
                <a:ea typeface="微软雅黑" panose="020B0503020204020204" pitchFamily="34" charset="-122"/>
              </a:rPr>
              <a:t>      </a:t>
            </a:r>
            <a:r>
              <a:rPr lang="zh-CN" altLang="en-US" sz="2000" dirty="0">
                <a:latin typeface="Times New Roman" panose="02020603050405020304" pitchFamily="18" charset="0"/>
                <a:ea typeface="微软雅黑" panose="020B0503020204020204" pitchFamily="34" charset="-122"/>
              </a:rPr>
              <a:t>密文：</a:t>
            </a:r>
            <a:r>
              <a:rPr lang="en-US" altLang="zh-CN" sz="2000" dirty="0" err="1">
                <a:latin typeface="Times New Roman" panose="02020603050405020304" pitchFamily="18" charset="0"/>
                <a:ea typeface="微软雅黑" panose="020B0503020204020204" pitchFamily="34" charset="-122"/>
              </a:rPr>
              <a:t>W'fs</a:t>
            </a:r>
            <a:r>
              <a:rPr lang="en-US" altLang="zh-CN" sz="2000" dirty="0">
                <a:latin typeface="Times New Roman" panose="02020603050405020304" pitchFamily="18" charset="0"/>
                <a:ea typeface="微软雅黑" panose="020B0503020204020204" pitchFamily="34" charset="-122"/>
              </a:rPr>
              <a:t> </a:t>
            </a:r>
            <a:r>
              <a:rPr lang="en-US" altLang="zh-CN" sz="2000" dirty="0" err="1">
                <a:latin typeface="Times New Roman" panose="02020603050405020304" pitchFamily="18" charset="0"/>
                <a:ea typeface="微软雅黑" panose="020B0503020204020204" pitchFamily="34" charset="-122"/>
              </a:rPr>
              <a:t>qcd</a:t>
            </a:r>
            <a:r>
              <a:rPr lang="en-US" altLang="zh-CN" sz="2000" dirty="0">
                <a:latin typeface="Times New Roman" panose="02020603050405020304" pitchFamily="18" charset="0"/>
                <a:ea typeface="微软雅黑" panose="020B0503020204020204" pitchFamily="34" charset="-122"/>
              </a:rPr>
              <a:t> wd.</a:t>
            </a:r>
            <a:endParaRPr lang="en-US" altLang="zh-CN" sz="2000" dirty="0">
              <a:latin typeface="Times New Roman" panose="02020603050405020304" pitchFamily="18" charset="0"/>
              <a:ea typeface="微软雅黑" panose="020B0503020204020204" pitchFamily="34" charset="-122"/>
            </a:endParaRPr>
          </a:p>
        </p:txBody>
      </p:sp>
      <p:sp>
        <p:nvSpPr>
          <p:cNvPr id="2" name="内容占位符 1"/>
          <p:cNvSpPr>
            <a:spLocks noGrp="1"/>
          </p:cNvSpPr>
          <p:nvPr>
            <p:ph sz="half" idx="2"/>
          </p:nvPr>
        </p:nvSpPr>
        <p:spPr>
          <a:xfrm>
            <a:off x="4648200" y="1458686"/>
            <a:ext cx="4038600" cy="4800600"/>
          </a:xfrm>
        </p:spPr>
        <p:txBody>
          <a:bodyPr>
            <a:normAutofit lnSpcReduction="10000"/>
          </a:bodyPr>
          <a:lstStyle/>
          <a:p>
            <a:pPr eaLnBrk="1" hangingPunct="1">
              <a:lnSpc>
                <a:spcPct val="150000"/>
              </a:lnSpc>
              <a:defRPr/>
            </a:pPr>
            <a:r>
              <a:rPr lang="zh-CN" altLang="en-US" sz="2400" b="1" dirty="0">
                <a:latin typeface="Times New Roman" panose="02020603050405020304" pitchFamily="18" charset="0"/>
                <a:ea typeface="微软雅黑" panose="020B0503020204020204" pitchFamily="34" charset="-122"/>
              </a:rPr>
              <a:t>特点</a:t>
            </a:r>
            <a:r>
              <a:rPr lang="zh-CN" altLang="en-US" sz="2400" dirty="0">
                <a:latin typeface="Times New Roman" panose="02020603050405020304" pitchFamily="18" charset="0"/>
                <a:ea typeface="微软雅黑" panose="020B0503020204020204" pitchFamily="34" charset="-122"/>
              </a:rPr>
              <a:t>：</a:t>
            </a:r>
            <a:endParaRPr lang="en-US" altLang="zh-CN" sz="2400" dirty="0">
              <a:latin typeface="Times New Roman" panose="02020603050405020304" pitchFamily="18" charset="0"/>
              <a:ea typeface="微软雅黑" panose="020B0503020204020204" pitchFamily="34" charset="-122"/>
            </a:endParaRPr>
          </a:p>
          <a:p>
            <a:pPr marL="800100" eaLnBrk="1" hangingPunct="1">
              <a:lnSpc>
                <a:spcPct val="150000"/>
              </a:lnSpc>
              <a:spcBef>
                <a:spcPts val="25"/>
              </a:spcBef>
              <a:buFont typeface="Wingdings" panose="05000000000000000000" pitchFamily="2" charset="2"/>
              <a:buChar char="p"/>
              <a:defRPr/>
            </a:pPr>
            <a:r>
              <a:rPr lang="zh-CN" altLang="en-US" sz="2000" dirty="0">
                <a:latin typeface="Times New Roman" panose="02020603050405020304" pitchFamily="18" charset="0"/>
                <a:ea typeface="微软雅黑" panose="020B0503020204020204" pitchFamily="34" charset="-122"/>
              </a:rPr>
              <a:t>维吉尼亚密码实际上是移位密码的一种扩展</a:t>
            </a:r>
            <a:endParaRPr lang="en-US" altLang="zh-CN" sz="2000" dirty="0">
              <a:latin typeface="Times New Roman" panose="02020603050405020304" pitchFamily="18" charset="0"/>
              <a:ea typeface="微软雅黑" panose="020B0503020204020204" pitchFamily="34" charset="-122"/>
            </a:endParaRPr>
          </a:p>
          <a:p>
            <a:pPr marL="800100" eaLnBrk="1" hangingPunct="1">
              <a:lnSpc>
                <a:spcPct val="150000"/>
              </a:lnSpc>
              <a:spcBef>
                <a:spcPts val="25"/>
              </a:spcBef>
              <a:buFont typeface="Wingdings" panose="05000000000000000000" pitchFamily="2" charset="2"/>
              <a:buChar char="p"/>
              <a:defRPr/>
            </a:pPr>
            <a:r>
              <a:rPr lang="zh-CN" altLang="en-US" sz="2000" dirty="0">
                <a:latin typeface="Times New Roman" panose="02020603050405020304" pitchFamily="18" charset="0"/>
                <a:ea typeface="微软雅黑" panose="020B0503020204020204" pitchFamily="34" charset="-122"/>
              </a:rPr>
              <a:t>能够</a:t>
            </a:r>
            <a:r>
              <a:rPr lang="zh-CN" altLang="en-US" sz="2000" b="1" dirty="0">
                <a:latin typeface="Times New Roman" panose="02020603050405020304" pitchFamily="18" charset="0"/>
                <a:ea typeface="微软雅黑" panose="020B0503020204020204" pitchFamily="34" charset="-122"/>
              </a:rPr>
              <a:t>消除字母的频率特征</a:t>
            </a:r>
            <a:endParaRPr lang="en-US" altLang="zh-CN" sz="2000" b="1" dirty="0">
              <a:latin typeface="Times New Roman" panose="02020603050405020304" pitchFamily="18" charset="0"/>
              <a:ea typeface="微软雅黑" panose="020B0503020204020204" pitchFamily="34" charset="-122"/>
            </a:endParaRPr>
          </a:p>
          <a:p>
            <a:pPr>
              <a:defRPr/>
            </a:pPr>
            <a:endParaRPr lang="zh-CN" altLang="en-US" sz="2000" dirty="0">
              <a:latin typeface="Times New Roman" panose="02020603050405020304" pitchFamily="18" charset="0"/>
              <a:ea typeface="微软雅黑" panose="020B0503020204020204" pitchFamily="34" charset="-122"/>
            </a:endParaRPr>
          </a:p>
        </p:txBody>
      </p:sp>
      <p:sp>
        <p:nvSpPr>
          <p:cNvPr id="69637"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383A1903-036A-4E5A-B1CC-FA47FF99FA81}" type="slidenum">
              <a:rPr lang="en-US" altLang="zh-CN" sz="1200" smtClean="0">
                <a:latin typeface="Times New Roman" panose="02020603050405020304" pitchFamily="18" charset="0"/>
              </a:rPr>
            </a:fld>
            <a:endParaRPr lang="en-US" altLang="zh-CN" sz="1200">
              <a:latin typeface="Times New Roman" panose="02020603050405020304" pitchFamily="18" charset="0"/>
            </a:endParaRPr>
          </a:p>
        </p:txBody>
      </p:sp>
      <p:sp>
        <p:nvSpPr>
          <p:cNvPr id="13" name="矩形: 圆角 12"/>
          <p:cNvSpPr/>
          <p:nvPr/>
        </p:nvSpPr>
        <p:spPr>
          <a:xfrm>
            <a:off x="5224209" y="3978917"/>
            <a:ext cx="2286000" cy="371475"/>
          </a:xfrm>
          <a:prstGeom prst="roundRect">
            <a:avLst>
              <a:gd name="adj" fmla="val 12033"/>
            </a:avLst>
          </a:prstGeom>
          <a:solidFill>
            <a:schemeClr val="bg1"/>
          </a:solidFill>
          <a:ln>
            <a:no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Q:</a:t>
            </a: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想一想为什么？</a:t>
            </a:r>
            <a:endPar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1371601" y="3789040"/>
            <a:ext cx="2181225" cy="247650"/>
          </a:xfrm>
          <a:prstGeom prst="rect">
            <a:avLst/>
          </a:prstGeom>
        </p:spPr>
      </p:pic>
      <p:pic>
        <p:nvPicPr>
          <p:cNvPr id="6" name="图片 5"/>
          <p:cNvPicPr>
            <a:picLocks noChangeAspect="1"/>
          </p:cNvPicPr>
          <p:nvPr/>
        </p:nvPicPr>
        <p:blipFill>
          <a:blip r:embed="rId2"/>
          <a:stretch>
            <a:fillRect/>
          </a:stretch>
        </p:blipFill>
        <p:spPr>
          <a:xfrm>
            <a:off x="1371600" y="4210673"/>
            <a:ext cx="2181225" cy="247650"/>
          </a:xfrm>
          <a:prstGeom prst="rect">
            <a:avLst/>
          </a:prstGeom>
        </p:spPr>
      </p:pic>
      <p:sp>
        <p:nvSpPr>
          <p:cNvPr id="9" name="矩形 8"/>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endParaRPr>
          </a:p>
        </p:txBody>
      </p:sp>
      <p:sp>
        <p:nvSpPr>
          <p:cNvPr id="10"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Times New Roman" panose="02020603050405020304" pitchFamily="18" charset="0"/>
              <a:ea typeface="微软雅黑" panose="020B0503020204020204" pitchFamily="34" charset="-122"/>
            </a:endParaRPr>
          </a:p>
        </p:txBody>
      </p:sp>
      <p:sp>
        <p:nvSpPr>
          <p:cNvPr id="11" name="文本框 10"/>
          <p:cNvSpPr txBox="1"/>
          <p:nvPr/>
        </p:nvSpPr>
        <p:spPr>
          <a:xfrm>
            <a:off x="107504" y="35913"/>
            <a:ext cx="2068830"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Times New Roman" panose="02020603050405020304" pitchFamily="18" charset="0"/>
                <a:ea typeface="微软雅黑" panose="020B0503020204020204" pitchFamily="34" charset="-122"/>
              </a:rPr>
              <a:t> 云安全机制</a:t>
            </a:r>
            <a:endParaRPr lang="zh-CN" altLang="en-US" dirty="0">
              <a:solidFill>
                <a:schemeClr val="bg1"/>
              </a:solidFill>
              <a:latin typeface="Times New Roman" panose="02020603050405020304" pitchFamily="18" charset="0"/>
              <a:ea typeface="微软雅黑" panose="020B0503020204020204" pitchFamily="34" charset="-122"/>
            </a:endParaRPr>
          </a:p>
        </p:txBody>
      </p:sp>
      <p:sp>
        <p:nvSpPr>
          <p:cNvPr id="4" name="文本框 3"/>
          <p:cNvSpPr txBox="1"/>
          <p:nvPr>
            <p:custDataLst>
              <p:tags r:id="rId3"/>
            </p:custDataLst>
          </p:nvPr>
        </p:nvSpPr>
        <p:spPr>
          <a:xfrm>
            <a:off x="2555875" y="692785"/>
            <a:ext cx="4572000" cy="583565"/>
          </a:xfrm>
          <a:prstGeom prst="rect">
            <a:avLst/>
          </a:prstGeom>
          <a:noFill/>
        </p:spPr>
        <p:txBody>
          <a:bodyPr wrap="square" rtlCol="0" anchor="t">
            <a:spAutoFit/>
          </a:bodyPr>
          <a:lstStyle/>
          <a:p>
            <a:pPr algn="ctr"/>
            <a:r>
              <a:rPr lang="en-US" altLang="zh-CN" sz="3200" dirty="0">
                <a:solidFill>
                  <a:srgbClr val="0000FF"/>
                </a:solidFill>
                <a:latin typeface="Times New Roman" panose="02020603050405020304" pitchFamily="18" charset="0"/>
                <a:ea typeface="微软雅黑" panose="020B0503020204020204" pitchFamily="34" charset="-122"/>
                <a:sym typeface="+mn-ea"/>
              </a:rPr>
              <a:t> </a:t>
            </a:r>
            <a:r>
              <a:rPr lang="zh-CN" altLang="en-US" sz="3200" dirty="0">
                <a:solidFill>
                  <a:srgbClr val="0000FF"/>
                </a:solidFill>
                <a:latin typeface="Times New Roman" panose="02020603050405020304" pitchFamily="18" charset="0"/>
                <a:ea typeface="微软雅黑" panose="020B0503020204020204" pitchFamily="34" charset="-122"/>
                <a:sym typeface="+mn-ea"/>
              </a:rPr>
              <a:t>维吉尼亚密码</a:t>
            </a:r>
            <a:endParaRPr lang="zh-CN" altLang="en-US" sz="3200" dirty="0">
              <a:solidFill>
                <a:srgbClr val="0000FF"/>
              </a:solidFill>
              <a:latin typeface="Times New Roman" panose="02020603050405020304" pitchFamily="18" charset="0"/>
              <a:ea typeface="微软雅黑" panose="020B0503020204020204" pitchFamily="34"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sz="half" idx="1"/>
          </p:nvPr>
        </p:nvSpPr>
        <p:spPr>
          <a:xfrm>
            <a:off x="457199" y="1447800"/>
            <a:ext cx="4328319" cy="4800600"/>
          </a:xfrm>
        </p:spPr>
        <p:txBody>
          <a:bodyPr/>
          <a:lstStyle/>
          <a:p>
            <a:pPr eaLnBrk="1" hangingPunct="1">
              <a:lnSpc>
                <a:spcPct val="150000"/>
              </a:lnSpc>
              <a:defRPr/>
            </a:pPr>
            <a:r>
              <a:rPr lang="zh-CN" altLang="en-US" b="1" dirty="0"/>
              <a:t>测试：</a:t>
            </a:r>
            <a:endParaRPr lang="en-US" altLang="zh-CN" b="1" dirty="0"/>
          </a:p>
          <a:p>
            <a:pPr eaLnBrk="1" hangingPunct="1">
              <a:lnSpc>
                <a:spcPct val="150000"/>
              </a:lnSpc>
              <a:defRPr/>
            </a:pPr>
            <a:r>
              <a:rPr lang="zh-CN" altLang="en-US" sz="2000" dirty="0"/>
              <a:t>明文：</a:t>
            </a:r>
            <a:r>
              <a:rPr lang="en-US" altLang="zh-CN" sz="2000" dirty="0"/>
              <a:t>Shandong University</a:t>
            </a:r>
            <a:endParaRPr lang="en-US" altLang="zh-CN" sz="2000" dirty="0"/>
          </a:p>
          <a:p>
            <a:pPr eaLnBrk="1" hangingPunct="1">
              <a:lnSpc>
                <a:spcPct val="150000"/>
              </a:lnSpc>
              <a:defRPr/>
            </a:pPr>
            <a:r>
              <a:rPr lang="zh-CN" altLang="en-US" sz="2000" dirty="0"/>
              <a:t>密钥：</a:t>
            </a:r>
            <a:r>
              <a:rPr lang="en-US" altLang="zh-CN" sz="2000" dirty="0"/>
              <a:t>Yes</a:t>
            </a:r>
            <a:endParaRPr lang="en-US" altLang="zh-CN" sz="2000" dirty="0"/>
          </a:p>
          <a:p>
            <a:pPr eaLnBrk="1" hangingPunct="1">
              <a:lnSpc>
                <a:spcPct val="150000"/>
              </a:lnSpc>
              <a:defRPr/>
            </a:pPr>
            <a:r>
              <a:rPr lang="zh-CN" altLang="en-US" sz="2000" dirty="0"/>
              <a:t>密文：？</a:t>
            </a:r>
            <a:endParaRPr lang="en-US" altLang="zh-CN" sz="2000" dirty="0"/>
          </a:p>
        </p:txBody>
      </p:sp>
      <p:sp>
        <p:nvSpPr>
          <p:cNvPr id="69637"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383A1903-036A-4E5A-B1CC-FA47FF99FA81}" type="slidenum">
              <a:rPr lang="en-US" altLang="zh-CN" sz="1200" smtClean="0">
                <a:latin typeface="Times New Roman" panose="02020603050405020304" pitchFamily="18" charset="0"/>
                <a:ea typeface="宋体" panose="02010600030101010101" pitchFamily="2" charset="-122"/>
              </a:rPr>
            </a:fld>
            <a:endParaRPr lang="en-US" altLang="zh-CN" sz="1200">
              <a:latin typeface="Times New Roman" panose="02020603050405020304" pitchFamily="18" charset="0"/>
              <a:ea typeface="宋体" panose="02010600030101010101" pitchFamily="2" charset="-122"/>
            </a:endParaRPr>
          </a:p>
        </p:txBody>
      </p:sp>
      <p:sp>
        <p:nvSpPr>
          <p:cNvPr id="5" name="矩形 4"/>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1"/>
            </p:custDataLst>
          </p:nvPr>
        </p:nvSpPr>
        <p:spPr>
          <a:xfrm>
            <a:off x="2555875" y="692785"/>
            <a:ext cx="4572000" cy="583565"/>
          </a:xfrm>
          <a:prstGeom prst="rect">
            <a:avLst/>
          </a:prstGeom>
          <a:noFill/>
        </p:spPr>
        <p:txBody>
          <a:bodyPr wrap="square" rtlCol="0" anchor="t">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sym typeface="+mn-ea"/>
              </a:rPr>
              <a:t> </a:t>
            </a:r>
            <a:r>
              <a:rPr lang="zh-CN" altLang="en-US" sz="3200" dirty="0">
                <a:solidFill>
                  <a:srgbClr val="0000FF"/>
                </a:solidFill>
                <a:latin typeface="微软雅黑" panose="020B0503020204020204" pitchFamily="34" charset="-122"/>
                <a:ea typeface="微软雅黑" panose="020B0503020204020204" pitchFamily="34" charset="-122"/>
                <a:sym typeface="+mn-ea"/>
              </a:rPr>
              <a:t>维吉尼亚密码</a:t>
            </a:r>
            <a:endParaRPr lang="zh-CN" altLang="en-US" sz="32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383A1903-036A-4E5A-B1CC-FA47FF99FA81}" type="slidenum">
              <a:rPr lang="en-US" altLang="zh-CN" sz="1200" smtClean="0">
                <a:latin typeface="Times New Roman" panose="02020603050405020304" pitchFamily="18" charset="0"/>
                <a:ea typeface="宋体" panose="02010600030101010101" pitchFamily="2" charset="-122"/>
              </a:rPr>
            </a:fld>
            <a:endParaRPr lang="en-US" altLang="zh-CN" sz="1200">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2057400" y="1447800"/>
            <a:ext cx="5257800" cy="5257800"/>
          </a:xfrm>
          <a:prstGeom prst="rect">
            <a:avLst/>
          </a:prstGeom>
        </p:spPr>
      </p:pic>
      <p:sp>
        <p:nvSpPr>
          <p:cNvPr id="7" name="文本框 6"/>
          <p:cNvSpPr txBox="1"/>
          <p:nvPr/>
        </p:nvSpPr>
        <p:spPr>
          <a:xfrm>
            <a:off x="4248834" y="1078468"/>
            <a:ext cx="646331" cy="369332"/>
          </a:xfrm>
          <a:prstGeom prst="rect">
            <a:avLst/>
          </a:prstGeom>
          <a:noFill/>
        </p:spPr>
        <p:txBody>
          <a:bodyPr wrap="none" rtlCol="0">
            <a:spAutoFit/>
          </a:bodyPr>
          <a:lstStyle/>
          <a:p>
            <a:r>
              <a:rPr lang="zh-CN" altLang="en-US" b="1" dirty="0"/>
              <a:t>明文</a:t>
            </a:r>
            <a:endParaRPr lang="zh-CN" altLang="en-US" b="1" dirty="0"/>
          </a:p>
        </p:txBody>
      </p:sp>
      <p:sp>
        <p:nvSpPr>
          <p:cNvPr id="15" name="文本框 14"/>
          <p:cNvSpPr txBox="1"/>
          <p:nvPr/>
        </p:nvSpPr>
        <p:spPr>
          <a:xfrm>
            <a:off x="1295400" y="3892034"/>
            <a:ext cx="649537" cy="369332"/>
          </a:xfrm>
          <a:prstGeom prst="rect">
            <a:avLst/>
          </a:prstGeom>
          <a:noFill/>
        </p:spPr>
        <p:txBody>
          <a:bodyPr wrap="none" rtlCol="0">
            <a:spAutoFit/>
          </a:bodyPr>
          <a:lstStyle/>
          <a:p>
            <a:r>
              <a:rPr lang="zh-CN" altLang="en-US" b="1" dirty="0"/>
              <a:t>密钥</a:t>
            </a:r>
            <a:endParaRPr lang="zh-CN" altLang="en-US" b="1" dirty="0"/>
          </a:p>
        </p:txBody>
      </p:sp>
      <p:sp>
        <p:nvSpPr>
          <p:cNvPr id="8" name="矩形 7"/>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2"/>
            </p:custDataLst>
          </p:nvPr>
        </p:nvSpPr>
        <p:spPr>
          <a:xfrm>
            <a:off x="2555875" y="549275"/>
            <a:ext cx="4572000" cy="583565"/>
          </a:xfrm>
          <a:prstGeom prst="rect">
            <a:avLst/>
          </a:prstGeom>
          <a:noFill/>
        </p:spPr>
        <p:txBody>
          <a:bodyPr wrap="square" rtlCol="0" anchor="t">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sym typeface="+mn-ea"/>
              </a:rPr>
              <a:t> </a:t>
            </a:r>
            <a:r>
              <a:rPr lang="zh-CN" altLang="en-US" sz="3200" dirty="0">
                <a:solidFill>
                  <a:srgbClr val="0000FF"/>
                </a:solidFill>
                <a:latin typeface="微软雅黑" panose="020B0503020204020204" pitchFamily="34" charset="-122"/>
                <a:ea typeface="微软雅黑" panose="020B0503020204020204" pitchFamily="34" charset="-122"/>
                <a:sym typeface="+mn-ea"/>
              </a:rPr>
              <a:t>维吉尼亚密码</a:t>
            </a:r>
            <a:endParaRPr lang="zh-CN" altLang="en-US" sz="32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内容占位符 5"/>
          <p:cNvSpPr>
            <a:spLocks noGrp="1" noChangeArrowheads="1"/>
          </p:cNvSpPr>
          <p:nvPr>
            <p:ph idx="1"/>
          </p:nvPr>
        </p:nvSpPr>
        <p:spPr>
          <a:xfrm>
            <a:off x="457200" y="1447800"/>
            <a:ext cx="8229600" cy="5181600"/>
          </a:xfrm>
        </p:spPr>
        <p:txBody>
          <a:bodyPr>
            <a:normAutofit/>
          </a:bodyPr>
          <a:lstStyle/>
          <a:p>
            <a:pPr>
              <a:lnSpc>
                <a:spcPct val="150000"/>
              </a:lnSpc>
              <a:defRPr/>
            </a:pPr>
            <a:r>
              <a:rPr lang="zh-CN" altLang="en-US" b="0" dirty="0"/>
              <a:t>破解维吉尼亚密码</a:t>
            </a:r>
            <a:endParaRPr lang="en-US" altLang="zh-CN" b="0" dirty="0"/>
          </a:p>
          <a:p>
            <a:pPr marL="800100">
              <a:lnSpc>
                <a:spcPct val="150000"/>
              </a:lnSpc>
              <a:spcBef>
                <a:spcPts val="25"/>
              </a:spcBef>
              <a:buFont typeface="Wingdings" panose="05000000000000000000" pitchFamily="2" charset="2"/>
              <a:buChar char="p"/>
              <a:defRPr/>
            </a:pPr>
            <a:r>
              <a:rPr lang="en-US" altLang="zh-CN" sz="2000" b="0" dirty="0"/>
              <a:t> </a:t>
            </a:r>
            <a:r>
              <a:rPr lang="zh-CN" altLang="en-US" sz="2000" b="0" dirty="0"/>
              <a:t>找到密钥长度</a:t>
            </a:r>
            <a:endParaRPr lang="en-US" altLang="zh-CN" sz="2000" b="0" dirty="0"/>
          </a:p>
          <a:p>
            <a:pPr marL="800100">
              <a:lnSpc>
                <a:spcPct val="150000"/>
              </a:lnSpc>
              <a:spcBef>
                <a:spcPts val="25"/>
              </a:spcBef>
              <a:buFont typeface="Wingdings" panose="05000000000000000000" pitchFamily="2" charset="2"/>
              <a:buChar char="p"/>
              <a:defRPr/>
            </a:pPr>
            <a:r>
              <a:rPr lang="en-US" altLang="zh-CN" sz="2000" b="0" dirty="0"/>
              <a:t> </a:t>
            </a:r>
            <a:r>
              <a:rPr lang="zh-CN" altLang="en-US" sz="2000" b="0" dirty="0"/>
              <a:t>找出密钥</a:t>
            </a:r>
            <a:endParaRPr lang="en-US" altLang="zh-CN" sz="2000" b="0" dirty="0"/>
          </a:p>
          <a:p>
            <a:pPr>
              <a:lnSpc>
                <a:spcPct val="150000"/>
              </a:lnSpc>
              <a:defRPr/>
            </a:pPr>
            <a:r>
              <a:rPr lang="zh-CN" altLang="en-US" dirty="0">
                <a:solidFill>
                  <a:srgbClr val="C00000"/>
                </a:solidFill>
              </a:rPr>
              <a:t>找出密钥长度后破解密钥就很容易（</a:t>
            </a:r>
            <a:r>
              <a:rPr lang="en-US" altLang="zh-CN" dirty="0">
                <a:solidFill>
                  <a:srgbClr val="C00000"/>
                </a:solidFill>
              </a:rPr>
              <a:t>Why?</a:t>
            </a:r>
            <a:r>
              <a:rPr lang="zh-CN" altLang="en-US" dirty="0">
                <a:solidFill>
                  <a:srgbClr val="C00000"/>
                </a:solidFill>
              </a:rPr>
              <a:t>）</a:t>
            </a:r>
            <a:endParaRPr lang="en-US" altLang="zh-CN" dirty="0">
              <a:solidFill>
                <a:srgbClr val="C00000"/>
              </a:solidFill>
            </a:endParaRPr>
          </a:p>
          <a:p>
            <a:pPr marL="800100">
              <a:lnSpc>
                <a:spcPct val="150000"/>
              </a:lnSpc>
              <a:spcBef>
                <a:spcPts val="25"/>
              </a:spcBef>
              <a:buFont typeface="Wingdings" panose="05000000000000000000" pitchFamily="2" charset="2"/>
              <a:buChar char="p"/>
              <a:defRPr/>
            </a:pPr>
            <a:r>
              <a:rPr lang="en-US" altLang="zh-CN" sz="2000" b="0" dirty="0"/>
              <a:t> </a:t>
            </a:r>
            <a:r>
              <a:rPr lang="zh-CN" altLang="en-US" sz="2000" b="0" dirty="0"/>
              <a:t>把密文按照密钥长度</a:t>
            </a:r>
            <a:r>
              <a:rPr lang="en-US" altLang="zh-CN" sz="2000" b="0" dirty="0"/>
              <a:t>L</a:t>
            </a:r>
            <a:r>
              <a:rPr lang="zh-CN" altLang="en-US" sz="2000" b="0" dirty="0"/>
              <a:t>，选出密文中的第</a:t>
            </a:r>
            <a:r>
              <a:rPr lang="en-US" altLang="zh-CN" sz="2000" b="0" dirty="0"/>
              <a:t>1</a:t>
            </a:r>
            <a:r>
              <a:rPr lang="zh-CN" altLang="en-US" sz="2000" b="0" dirty="0"/>
              <a:t>个、第</a:t>
            </a:r>
            <a:r>
              <a:rPr lang="en-US" altLang="zh-CN" sz="2000" b="0" dirty="0"/>
              <a:t>L+1</a:t>
            </a:r>
            <a:r>
              <a:rPr lang="zh-CN" altLang="en-US" sz="2000" b="0" dirty="0"/>
              <a:t>、第</a:t>
            </a:r>
            <a:r>
              <a:rPr lang="en-US" altLang="zh-CN" sz="2000" b="0" dirty="0"/>
              <a:t>2L+1</a:t>
            </a:r>
            <a:r>
              <a:rPr lang="zh-CN" altLang="en-US" sz="2000" b="0" dirty="0"/>
              <a:t>个</a:t>
            </a:r>
            <a:r>
              <a:rPr lang="en-US" altLang="zh-CN" sz="2000" b="0" dirty="0"/>
              <a:t>……</a:t>
            </a:r>
            <a:r>
              <a:rPr lang="zh-CN" altLang="en-US" sz="2000" b="0" dirty="0"/>
              <a:t>字母进行词频统计。</a:t>
            </a:r>
            <a:endParaRPr lang="en-US" altLang="zh-CN" sz="2000" b="0" dirty="0"/>
          </a:p>
          <a:p>
            <a:pPr>
              <a:lnSpc>
                <a:spcPct val="150000"/>
              </a:lnSpc>
              <a:defRPr/>
            </a:pPr>
            <a:r>
              <a:rPr lang="zh-CN" altLang="en-US" dirty="0"/>
              <a:t>关键：</a:t>
            </a:r>
            <a:r>
              <a:rPr lang="zh-CN" altLang="en-US" b="0" dirty="0"/>
              <a:t>找到密钥长度的方法</a:t>
            </a:r>
            <a:endParaRPr lang="en-US" altLang="zh-CN" b="0" dirty="0"/>
          </a:p>
          <a:p>
            <a:pPr marL="800100">
              <a:lnSpc>
                <a:spcPct val="150000"/>
              </a:lnSpc>
              <a:spcBef>
                <a:spcPts val="25"/>
              </a:spcBef>
              <a:buFont typeface="Wingdings" panose="05000000000000000000" pitchFamily="2" charset="2"/>
              <a:buChar char="p"/>
              <a:defRPr/>
            </a:pPr>
            <a:r>
              <a:rPr lang="en-US" altLang="zh-CN" sz="2000" b="0" dirty="0" err="1"/>
              <a:t> Kasiski</a:t>
            </a:r>
            <a:r>
              <a:rPr lang="zh-CN" altLang="en-US" sz="2000" b="0" dirty="0"/>
              <a:t>实验</a:t>
            </a:r>
            <a:endParaRPr lang="en-US" altLang="zh-CN" sz="2000" b="0" dirty="0"/>
          </a:p>
          <a:p>
            <a:pPr marL="800100">
              <a:lnSpc>
                <a:spcPct val="150000"/>
              </a:lnSpc>
              <a:spcBef>
                <a:spcPts val="25"/>
              </a:spcBef>
              <a:buFont typeface="Wingdings" panose="05000000000000000000" pitchFamily="2" charset="2"/>
              <a:buChar char="p"/>
              <a:defRPr/>
            </a:pPr>
            <a:r>
              <a:rPr lang="en-US" altLang="zh-CN" sz="2000" b="0" dirty="0"/>
              <a:t> Friedman</a:t>
            </a:r>
            <a:r>
              <a:rPr lang="zh-CN" altLang="en-US" sz="2000" b="0" dirty="0"/>
              <a:t>测试</a:t>
            </a:r>
            <a:endParaRPr lang="en-US" altLang="zh-CN" sz="2000" b="0" dirty="0"/>
          </a:p>
        </p:txBody>
      </p:sp>
      <p:sp>
        <p:nvSpPr>
          <p:cNvPr id="70660"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16AA1863-599A-4115-BBF7-94CF27336AC0}" type="slidenum">
              <a:rPr lang="en-US" altLang="zh-CN" sz="1200" smtClean="0">
                <a:latin typeface="Times New Roman" panose="02020603050405020304" pitchFamily="18" charset="0"/>
                <a:ea typeface="宋体" panose="02010600030101010101" pitchFamily="2" charset="-122"/>
                <a:cs typeface="Times New Roman" panose="02020603050405020304" pitchFamily="18" charset="0"/>
              </a:rPr>
            </a:fld>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1"/>
            </p:custDataLst>
          </p:nvPr>
        </p:nvSpPr>
        <p:spPr>
          <a:xfrm>
            <a:off x="2555875" y="692785"/>
            <a:ext cx="5033010" cy="583565"/>
          </a:xfrm>
          <a:prstGeom prst="rect">
            <a:avLst/>
          </a:prstGeom>
          <a:noFill/>
        </p:spPr>
        <p:txBody>
          <a:bodyPr wrap="square" rtlCol="0" anchor="t">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sym typeface="+mn-ea"/>
              </a:rPr>
              <a:t> </a:t>
            </a:r>
            <a:r>
              <a:rPr lang="zh-CN" altLang="en-US" sz="3200" dirty="0">
                <a:solidFill>
                  <a:srgbClr val="0000FF"/>
                </a:solidFill>
                <a:latin typeface="微软雅黑" panose="020B0503020204020204" pitchFamily="34" charset="-122"/>
                <a:ea typeface="微软雅黑" panose="020B0503020204020204" pitchFamily="34" charset="-122"/>
                <a:sym typeface="+mn-ea"/>
              </a:rPr>
              <a:t>维吉尼亚密码的安全性</a:t>
            </a:r>
            <a:endParaRPr lang="zh-CN" altLang="en-US" sz="32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25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25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2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内容占位符 2"/>
          <p:cNvSpPr>
            <a:spLocks noGrp="1" noChangeArrowheads="1"/>
          </p:cNvSpPr>
          <p:nvPr>
            <p:ph idx="1"/>
          </p:nvPr>
        </p:nvSpPr>
        <p:spPr>
          <a:xfrm>
            <a:off x="617538" y="4156075"/>
            <a:ext cx="4876800" cy="1106488"/>
          </a:xfrm>
        </p:spPr>
        <p:txBody>
          <a:bodyPr>
            <a:noAutofit/>
          </a:bodyPr>
          <a:lstStyle/>
          <a:p>
            <a:pPr>
              <a:lnSpc>
                <a:spcPct val="150000"/>
              </a:lnSpc>
            </a:pPr>
            <a:r>
              <a:rPr lang="zh-CN" altLang="en-US" sz="1400" b="0" dirty="0">
                <a:solidFill>
                  <a:schemeClr val="tx1"/>
                </a:solidFill>
                <a:uFillTx/>
                <a:ea typeface="微软雅黑" panose="020B0503020204020204" pitchFamily="34" charset="-122"/>
              </a:rPr>
              <a:t>利用英文单词的规律，统计</a:t>
            </a:r>
            <a:r>
              <a:rPr lang="zh-CN" altLang="en-US" sz="1400" dirty="0">
                <a:solidFill>
                  <a:schemeClr val="tx1"/>
                </a:solidFill>
                <a:uFillTx/>
                <a:ea typeface="微软雅黑" panose="020B0503020204020204" pitchFamily="34" charset="-122"/>
              </a:rPr>
              <a:t>重复间隔</a:t>
            </a:r>
            <a:r>
              <a:rPr lang="zh-CN" altLang="en-US" sz="1400" b="0" dirty="0">
                <a:solidFill>
                  <a:schemeClr val="tx1"/>
                </a:solidFill>
                <a:uFillTx/>
                <a:ea typeface="微软雅黑" panose="020B0503020204020204" pitchFamily="34" charset="-122"/>
              </a:rPr>
              <a:t>。</a:t>
            </a:r>
            <a:endParaRPr lang="en-US" altLang="zh-CN" sz="1400" b="0" dirty="0">
              <a:solidFill>
                <a:schemeClr val="tx1"/>
              </a:solidFill>
              <a:uFillTx/>
              <a:ea typeface="微软雅黑" panose="020B0503020204020204" pitchFamily="34" charset="-122"/>
            </a:endParaRPr>
          </a:p>
          <a:p>
            <a:pPr>
              <a:lnSpc>
                <a:spcPct val="150000"/>
              </a:lnSpc>
            </a:pPr>
            <a:r>
              <a:rPr lang="zh-CN" altLang="en-US" sz="1400" b="0" dirty="0">
                <a:solidFill>
                  <a:schemeClr val="tx1"/>
                </a:solidFill>
                <a:uFillTx/>
                <a:ea typeface="微软雅黑" panose="020B0503020204020204" pitchFamily="34" charset="-122"/>
              </a:rPr>
              <a:t>如“</a:t>
            </a:r>
            <a:r>
              <a:rPr lang="en-US" altLang="zh-CN" sz="1400" b="0" dirty="0">
                <a:solidFill>
                  <a:schemeClr val="tx1"/>
                </a:solidFill>
                <a:uFillTx/>
                <a:ea typeface="微软雅黑" panose="020B0503020204020204" pitchFamily="34" charset="-122"/>
              </a:rPr>
              <a:t>YC</a:t>
            </a:r>
            <a:r>
              <a:rPr lang="zh-CN" altLang="en-US" sz="1400" b="0" dirty="0">
                <a:solidFill>
                  <a:schemeClr val="tx1"/>
                </a:solidFill>
                <a:uFillTx/>
                <a:ea typeface="微软雅黑" panose="020B0503020204020204" pitchFamily="34" charset="-122"/>
              </a:rPr>
              <a:t>”：间隔</a:t>
            </a:r>
            <a:r>
              <a:rPr lang="en-US" altLang="zh-CN" sz="1400" b="0" dirty="0">
                <a:solidFill>
                  <a:schemeClr val="tx1"/>
                </a:solidFill>
                <a:uFillTx/>
                <a:ea typeface="微软雅黑" panose="020B0503020204020204" pitchFamily="34" charset="-122"/>
              </a:rPr>
              <a:t>12</a:t>
            </a:r>
            <a:r>
              <a:rPr lang="zh-CN" altLang="en-US" sz="1400" b="0" dirty="0">
                <a:solidFill>
                  <a:schemeClr val="tx1"/>
                </a:solidFill>
                <a:uFillTx/>
                <a:ea typeface="微软雅黑" panose="020B0503020204020204" pitchFamily="34" charset="-122"/>
              </a:rPr>
              <a:t>。则公约数：</a:t>
            </a:r>
            <a:r>
              <a:rPr lang="en-US" altLang="zh-CN" sz="1400" b="0" dirty="0">
                <a:solidFill>
                  <a:schemeClr val="tx1"/>
                </a:solidFill>
                <a:uFillTx/>
                <a:ea typeface="微软雅黑" panose="020B0503020204020204" pitchFamily="34" charset="-122"/>
              </a:rPr>
              <a:t>1</a:t>
            </a:r>
            <a:r>
              <a:rPr lang="zh-CN" altLang="en-US" sz="1400" b="0" dirty="0">
                <a:solidFill>
                  <a:schemeClr val="tx1"/>
                </a:solidFill>
                <a:uFillTx/>
                <a:ea typeface="微软雅黑" panose="020B0503020204020204" pitchFamily="34" charset="-122"/>
              </a:rPr>
              <a:t>，</a:t>
            </a:r>
            <a:r>
              <a:rPr lang="en-US" altLang="zh-CN" sz="1400" b="0" dirty="0">
                <a:solidFill>
                  <a:schemeClr val="tx1"/>
                </a:solidFill>
                <a:uFillTx/>
                <a:ea typeface="微软雅黑" panose="020B0503020204020204" pitchFamily="34" charset="-122"/>
              </a:rPr>
              <a:t>2</a:t>
            </a:r>
            <a:r>
              <a:rPr lang="zh-CN" altLang="en-US" sz="1400" b="0" dirty="0">
                <a:solidFill>
                  <a:schemeClr val="tx1"/>
                </a:solidFill>
                <a:uFillTx/>
                <a:ea typeface="微软雅黑" panose="020B0503020204020204" pitchFamily="34" charset="-122"/>
              </a:rPr>
              <a:t>，</a:t>
            </a:r>
            <a:r>
              <a:rPr lang="en-US" altLang="zh-CN" sz="1400" b="0" dirty="0">
                <a:solidFill>
                  <a:schemeClr val="tx1"/>
                </a:solidFill>
                <a:uFillTx/>
                <a:ea typeface="微软雅黑" panose="020B0503020204020204" pitchFamily="34" charset="-122"/>
              </a:rPr>
              <a:t>3</a:t>
            </a:r>
            <a:r>
              <a:rPr lang="zh-CN" altLang="en-US" sz="1400" b="0" dirty="0">
                <a:solidFill>
                  <a:schemeClr val="tx1"/>
                </a:solidFill>
                <a:uFillTx/>
                <a:ea typeface="微软雅黑" panose="020B0503020204020204" pitchFamily="34" charset="-122"/>
              </a:rPr>
              <a:t>，</a:t>
            </a:r>
            <a:r>
              <a:rPr lang="en-US" altLang="zh-CN" sz="1400" b="0" dirty="0">
                <a:solidFill>
                  <a:schemeClr val="tx1"/>
                </a:solidFill>
                <a:uFillTx/>
                <a:ea typeface="微软雅黑" panose="020B0503020204020204" pitchFamily="34" charset="-122"/>
              </a:rPr>
              <a:t>4</a:t>
            </a:r>
            <a:r>
              <a:rPr lang="zh-CN" altLang="en-US" sz="1400" b="0" dirty="0">
                <a:solidFill>
                  <a:schemeClr val="tx1"/>
                </a:solidFill>
                <a:uFillTx/>
                <a:ea typeface="微软雅黑" panose="020B0503020204020204" pitchFamily="34" charset="-122"/>
              </a:rPr>
              <a:t>，</a:t>
            </a:r>
            <a:r>
              <a:rPr lang="en-US" altLang="zh-CN" sz="1400" b="0" dirty="0">
                <a:solidFill>
                  <a:schemeClr val="tx1"/>
                </a:solidFill>
                <a:uFillTx/>
                <a:ea typeface="微软雅黑" panose="020B0503020204020204" pitchFamily="34" charset="-122"/>
              </a:rPr>
              <a:t>6</a:t>
            </a:r>
            <a:r>
              <a:rPr lang="zh-CN" altLang="en-US" sz="1400" b="0" dirty="0">
                <a:solidFill>
                  <a:schemeClr val="tx1"/>
                </a:solidFill>
                <a:uFillTx/>
                <a:ea typeface="微软雅黑" panose="020B0503020204020204" pitchFamily="34" charset="-122"/>
              </a:rPr>
              <a:t>，</a:t>
            </a:r>
            <a:r>
              <a:rPr lang="en-US" altLang="zh-CN" sz="1400" b="0" dirty="0">
                <a:solidFill>
                  <a:schemeClr val="tx1"/>
                </a:solidFill>
                <a:uFillTx/>
                <a:ea typeface="微软雅黑" panose="020B0503020204020204" pitchFamily="34" charset="-122"/>
              </a:rPr>
              <a:t>12</a:t>
            </a:r>
            <a:r>
              <a:rPr lang="zh-CN" altLang="en-US" sz="1400" b="0" dirty="0">
                <a:solidFill>
                  <a:schemeClr val="tx1"/>
                </a:solidFill>
                <a:uFillTx/>
                <a:ea typeface="微软雅黑" panose="020B0503020204020204" pitchFamily="34" charset="-122"/>
              </a:rPr>
              <a:t>都可能是密钥长度。</a:t>
            </a:r>
            <a:endParaRPr lang="en-US" altLang="zh-CN" sz="1400" b="0" dirty="0">
              <a:solidFill>
                <a:schemeClr val="tx1"/>
              </a:solidFill>
              <a:uFillTx/>
              <a:ea typeface="微软雅黑" panose="020B0503020204020204" pitchFamily="34" charset="-122"/>
            </a:endParaRPr>
          </a:p>
          <a:p>
            <a:pPr>
              <a:lnSpc>
                <a:spcPct val="150000"/>
              </a:lnSpc>
            </a:pPr>
            <a:r>
              <a:rPr lang="zh-CN" altLang="en-US" sz="1400" b="0" dirty="0">
                <a:solidFill>
                  <a:schemeClr val="tx1"/>
                </a:solidFill>
                <a:uFillTx/>
                <a:ea typeface="微软雅黑" panose="020B0503020204020204" pitchFamily="34" charset="-122"/>
              </a:rPr>
              <a:t>其他字段</a:t>
            </a:r>
            <a:endParaRPr lang="zh-CN" altLang="en-US" sz="1400" b="0" dirty="0">
              <a:solidFill>
                <a:schemeClr val="tx1"/>
              </a:solidFill>
              <a:uFillTx/>
              <a:ea typeface="微软雅黑" panose="020B0503020204020204" pitchFamily="34" charset="-122"/>
            </a:endParaRPr>
          </a:p>
        </p:txBody>
      </p:sp>
      <p:sp>
        <p:nvSpPr>
          <p:cNvPr id="6" name="矩形 5"/>
          <p:cNvSpPr/>
          <p:nvPr/>
        </p:nvSpPr>
        <p:spPr>
          <a:xfrm>
            <a:off x="1295400" y="1666875"/>
            <a:ext cx="7273290" cy="10147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zh-CN" altLang="en-US" sz="2000" dirty="0">
                <a:solidFill>
                  <a:srgbClr val="000000"/>
                </a:solidFill>
                <a:latin typeface="微软雅黑" panose="020B0503020204020204" pitchFamily="34" charset="-122"/>
                <a:ea typeface="微软雅黑" panose="020B0503020204020204" pitchFamily="34" charset="-122"/>
              </a:rPr>
              <a:t>密钥</a:t>
            </a:r>
            <a:r>
              <a:rPr lang="zh-CN" altLang="en-US" sz="2000" dirty="0">
                <a:solidFill>
                  <a:srgbClr val="000000"/>
                </a:solidFill>
                <a:latin typeface="Consolas" panose="020B0609020204030204" pitchFamily="49" charset="0"/>
              </a:rPr>
              <a:t>：</a:t>
            </a:r>
            <a:r>
              <a:rPr lang="en-US" altLang="zh-CN" sz="2000" dirty="0">
                <a:solidFill>
                  <a:srgbClr val="000000"/>
                </a:solidFill>
                <a:latin typeface="Consolas" panose="020B0609020204030204" pitchFamily="49" charset="0"/>
              </a:rPr>
              <a:t>FOREST   FO RE STFO REST FO RES TFOR </a:t>
            </a:r>
            <a:endParaRPr lang="en-US" altLang="zh-CN" sz="2000" dirty="0">
              <a:solidFill>
                <a:srgbClr val="000000"/>
              </a:solidFill>
              <a:latin typeface="Consolas" panose="020B0609020204030204" pitchFamily="49" charset="0"/>
            </a:endParaRPr>
          </a:p>
          <a:p>
            <a:pPr>
              <a:defRPr/>
            </a:pPr>
            <a:r>
              <a:rPr lang="zh-CN" altLang="en-US" sz="2000" dirty="0">
                <a:solidFill>
                  <a:srgbClr val="000000"/>
                </a:solidFill>
                <a:latin typeface="微软雅黑" panose="020B0503020204020204" pitchFamily="34" charset="-122"/>
                <a:ea typeface="微软雅黑" panose="020B0503020204020204" pitchFamily="34" charset="-122"/>
              </a:rPr>
              <a:t>明文</a:t>
            </a:r>
            <a:r>
              <a:rPr lang="zh-CN" altLang="en-US" sz="2000" dirty="0">
                <a:solidFill>
                  <a:srgbClr val="000000"/>
                </a:solidFill>
                <a:latin typeface="Consolas" panose="020B0609020204030204" pitchFamily="49" charset="0"/>
              </a:rPr>
              <a:t>：</a:t>
            </a:r>
            <a:r>
              <a:rPr lang="en-US" altLang="zh-CN" sz="2000" dirty="0">
                <a:solidFill>
                  <a:srgbClr val="000000"/>
                </a:solidFill>
                <a:latin typeface="Consolas" panose="020B0609020204030204" pitchFamily="49" charset="0"/>
              </a:rPr>
              <a:t>better   to do well than to say well </a:t>
            </a:r>
            <a:endParaRPr lang="en-US" altLang="zh-CN" sz="2000" dirty="0">
              <a:solidFill>
                <a:srgbClr val="000000"/>
              </a:solidFill>
              <a:latin typeface="Consolas" panose="020B0609020204030204" pitchFamily="49" charset="0"/>
            </a:endParaRPr>
          </a:p>
          <a:p>
            <a:pPr>
              <a:defRPr/>
            </a:pPr>
            <a:r>
              <a:rPr lang="zh-CN" altLang="en-US" sz="2000" dirty="0">
                <a:solidFill>
                  <a:srgbClr val="000000"/>
                </a:solidFill>
                <a:latin typeface="微软雅黑" panose="020B0503020204020204" pitchFamily="34" charset="-122"/>
                <a:ea typeface="微软雅黑" panose="020B0503020204020204" pitchFamily="34" charset="-122"/>
              </a:rPr>
              <a:t>密文</a:t>
            </a:r>
            <a:r>
              <a:rPr lang="zh-CN" altLang="en-US" sz="2000" dirty="0">
                <a:solidFill>
                  <a:srgbClr val="000000"/>
                </a:solidFill>
                <a:latin typeface="Consolas" panose="020B0609020204030204" pitchFamily="49" charset="0"/>
              </a:rPr>
              <a:t>：</a:t>
            </a:r>
            <a:r>
              <a:rPr lang="en-US" altLang="zh-CN" sz="2000" dirty="0">
                <a:solidFill>
                  <a:srgbClr val="000000"/>
                </a:solidFill>
                <a:latin typeface="Consolas" panose="020B0609020204030204" pitchFamily="49" charset="0"/>
              </a:rPr>
              <a:t>GSKXWK   YC US OXQZ KLSG YC JEQ PJZC</a:t>
            </a:r>
            <a:endParaRPr lang="zh-CN" altLang="en-US" sz="2000" dirty="0">
              <a:solidFill>
                <a:srgbClr val="000000"/>
              </a:solidFill>
              <a:latin typeface="Consolas" panose="020B0609020204030204" pitchFamily="49" charset="0"/>
            </a:endParaRPr>
          </a:p>
        </p:txBody>
      </p:sp>
      <p:sp>
        <p:nvSpPr>
          <p:cNvPr id="7" name="左大括号 6"/>
          <p:cNvSpPr/>
          <p:nvPr/>
        </p:nvSpPr>
        <p:spPr>
          <a:xfrm rot="16200000">
            <a:off x="4513739" y="2006759"/>
            <a:ext cx="384175" cy="2151063"/>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a:defRPr/>
            </a:pPr>
            <a:endParaRPr lang="zh-CN" altLang="en-US"/>
          </a:p>
        </p:txBody>
      </p:sp>
      <p:sp>
        <p:nvSpPr>
          <p:cNvPr id="71686" name="矩形 7"/>
          <p:cNvSpPr>
            <a:spLocks noChangeArrowheads="1"/>
          </p:cNvSpPr>
          <p:nvPr/>
        </p:nvSpPr>
        <p:spPr bwMode="auto">
          <a:xfrm>
            <a:off x="4438333" y="3408363"/>
            <a:ext cx="44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r>
              <a:rPr lang="en-US" altLang="zh-CN" sz="1800">
                <a:ea typeface="宋体" panose="02010600030101010101" pitchFamily="2" charset="-122"/>
              </a:rPr>
              <a:t>12</a:t>
            </a:r>
            <a:endParaRPr lang="zh-CN" altLang="en-US" sz="1800">
              <a:ea typeface="宋体" panose="02010600030101010101" pitchFamily="2" charset="-122"/>
            </a:endParaRPr>
          </a:p>
        </p:txBody>
      </p:sp>
      <p:pic>
        <p:nvPicPr>
          <p:cNvPr id="71687"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12180" y="3427730"/>
            <a:ext cx="25717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8"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877DD087-772F-4A47-B7A4-49E1F205AA30}"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9" name="矩形 8"/>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2"/>
            </p:custDataLst>
          </p:nvPr>
        </p:nvSpPr>
        <p:spPr>
          <a:xfrm>
            <a:off x="2555875" y="692785"/>
            <a:ext cx="4805045" cy="583565"/>
          </a:xfrm>
          <a:prstGeom prst="rect">
            <a:avLst/>
          </a:prstGeom>
          <a:noFill/>
        </p:spPr>
        <p:txBody>
          <a:bodyPr wrap="square" rtlCol="0" anchor="t">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sym typeface="+mn-ea"/>
              </a:rPr>
              <a:t> Kasiski-</a:t>
            </a:r>
            <a:r>
              <a:rPr lang="zh-CN" altLang="en-US" sz="3200" dirty="0">
                <a:solidFill>
                  <a:srgbClr val="0000FF"/>
                </a:solidFill>
                <a:latin typeface="微软雅黑" panose="020B0503020204020204" pitchFamily="34" charset="-122"/>
                <a:ea typeface="微软雅黑" panose="020B0503020204020204" pitchFamily="34" charset="-122"/>
                <a:sym typeface="+mn-ea"/>
              </a:rPr>
              <a:t>卡西斯基实验</a:t>
            </a:r>
            <a:endParaRPr lang="zh-CN" altLang="en-US" sz="32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内容占位符 2"/>
          <p:cNvSpPr>
            <a:spLocks noGrp="1" noChangeArrowheads="1"/>
          </p:cNvSpPr>
          <p:nvPr>
            <p:ph idx="1"/>
          </p:nvPr>
        </p:nvSpPr>
        <p:spPr/>
        <p:txBody>
          <a:bodyPr/>
          <a:lstStyle/>
          <a:p>
            <a:pPr>
              <a:lnSpc>
                <a:spcPct val="150000"/>
              </a:lnSpc>
              <a:buSzPct val="80000"/>
              <a:buFont typeface="Wingdings" panose="05000000000000000000" pitchFamily="2" charset="2"/>
              <a:buChar char="p"/>
            </a:pPr>
            <a:r>
              <a:rPr lang="en-US" altLang="zh-CN" sz="2400" b="0" dirty="0"/>
              <a:t> IC, index of coincidence </a:t>
            </a:r>
            <a:r>
              <a:rPr lang="zh-CN" altLang="en-US" sz="2400" dirty="0"/>
              <a:t>重合指数</a:t>
            </a:r>
            <a:endParaRPr lang="en-US" altLang="zh-CN" sz="2400" dirty="0"/>
          </a:p>
          <a:p>
            <a:pPr>
              <a:lnSpc>
                <a:spcPct val="150000"/>
              </a:lnSpc>
              <a:buSzPct val="80000"/>
              <a:buFont typeface="Wingdings" panose="05000000000000000000" pitchFamily="2" charset="2"/>
              <a:buChar char="p"/>
            </a:pPr>
            <a:r>
              <a:rPr lang="en-US" altLang="zh-CN" sz="2400" dirty="0"/>
              <a:t> IC=</a:t>
            </a:r>
            <a:r>
              <a:rPr lang="pl-PL" altLang="zh-CN" sz="2400" dirty="0"/>
              <a:t>P(A)^2 + P(B)^2+……+P(Z)^2 = 0.</a:t>
            </a:r>
            <a:r>
              <a:rPr lang="en-US" altLang="zh-CN" sz="2400" dirty="0"/>
              <a:t>0</a:t>
            </a:r>
            <a:r>
              <a:rPr lang="pl-PL" altLang="zh-CN" sz="2400" dirty="0"/>
              <a:t>65</a:t>
            </a:r>
            <a:endParaRPr lang="en-US" altLang="zh-CN" sz="2400" dirty="0"/>
          </a:p>
          <a:p>
            <a:pPr>
              <a:lnSpc>
                <a:spcPct val="150000"/>
              </a:lnSpc>
              <a:buSzPct val="80000"/>
              <a:buFont typeface="Wingdings" panose="05000000000000000000" pitchFamily="2" charset="2"/>
              <a:buChar char="p"/>
            </a:pPr>
            <a:r>
              <a:rPr lang="en-US" altLang="zh-CN" sz="2400" b="0" dirty="0"/>
              <a:t> P(</a:t>
            </a:r>
            <a:r>
              <a:rPr lang="en-US" altLang="zh-CN" sz="2400" b="0" dirty="0" err="1"/>
              <a:t>i</a:t>
            </a:r>
            <a:r>
              <a:rPr lang="en-US" altLang="zh-CN" sz="2400" b="0" dirty="0"/>
              <a:t>)</a:t>
            </a:r>
            <a:r>
              <a:rPr lang="zh-CN" altLang="en-US" sz="2400" b="0" dirty="0"/>
              <a:t>由字母频率分析得到</a:t>
            </a:r>
            <a:endParaRPr lang="en-US" altLang="zh-CN" sz="2400" b="0" dirty="0"/>
          </a:p>
          <a:p>
            <a:pPr>
              <a:lnSpc>
                <a:spcPct val="150000"/>
              </a:lnSpc>
              <a:buSzPct val="80000"/>
              <a:buFont typeface="Wingdings" panose="05000000000000000000" pitchFamily="2" charset="2"/>
              <a:buChar char="p"/>
            </a:pPr>
            <a:r>
              <a:rPr lang="en-US" altLang="zh-CN" sz="2400" b="0" dirty="0"/>
              <a:t> </a:t>
            </a:r>
            <a:r>
              <a:rPr lang="zh-CN" altLang="en-US" sz="2400" b="0" dirty="0"/>
              <a:t>利用重合指数推测密钥长度的原理在于，对于一个由移位加密的序列，</a:t>
            </a:r>
            <a:r>
              <a:rPr lang="zh-CN" altLang="en-US" sz="2400" dirty="0">
                <a:solidFill>
                  <a:srgbClr val="C00000"/>
                </a:solidFill>
              </a:rPr>
              <a:t>由于所有字母的位移程度相同，所以密文的重合指数应等于原文语言的重合指数</a:t>
            </a:r>
            <a:r>
              <a:rPr lang="zh-CN" altLang="en-US" sz="2400" b="0" dirty="0"/>
              <a:t>。</a:t>
            </a:r>
            <a:endParaRPr lang="zh-CN" altLang="en-US" sz="2400" b="0" dirty="0"/>
          </a:p>
        </p:txBody>
      </p:sp>
      <p:sp>
        <p:nvSpPr>
          <p:cNvPr id="74756"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2A589E01-6E5C-49C4-B5ED-7D49F039FD9B}" type="slidenum">
              <a:rPr lang="en-US" altLang="zh-CN" sz="1200" smtClean="0">
                <a:latin typeface="Times New Roman" panose="02020603050405020304" pitchFamily="18" charset="0"/>
                <a:ea typeface="宋体" panose="02010600030101010101" pitchFamily="2" charset="-122"/>
                <a:cs typeface="Times New Roman" panose="02020603050405020304" pitchFamily="18" charset="0"/>
              </a:rPr>
            </a:fld>
            <a:endParaRPr lang="en-US" altLang="zh-CN" sz="12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custDataLst>
              <p:tags r:id="rId1"/>
            </p:custDataLst>
          </p:nvPr>
        </p:nvSpPr>
        <p:spPr>
          <a:xfrm>
            <a:off x="2555875" y="836295"/>
            <a:ext cx="4805045" cy="583565"/>
          </a:xfrm>
          <a:prstGeom prst="rect">
            <a:avLst/>
          </a:prstGeom>
          <a:noFill/>
        </p:spPr>
        <p:txBody>
          <a:bodyPr wrap="square" rtlCol="0" anchor="t">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sym typeface="+mn-ea"/>
              </a:rPr>
              <a:t> Friedman-</a:t>
            </a:r>
            <a:r>
              <a:rPr lang="zh-CN" altLang="en-US" sz="3200" dirty="0">
                <a:solidFill>
                  <a:srgbClr val="0000FF"/>
                </a:solidFill>
                <a:latin typeface="微软雅黑" panose="020B0503020204020204" pitchFamily="34" charset="-122"/>
                <a:ea typeface="微软雅黑" panose="020B0503020204020204" pitchFamily="34" charset="-122"/>
                <a:sym typeface="+mn-ea"/>
              </a:rPr>
              <a:t>测试法</a:t>
            </a:r>
            <a:endParaRPr lang="zh-CN" altLang="en-US" sz="32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idx="1"/>
          </p:nvPr>
        </p:nvSpPr>
        <p:spPr>
          <a:xfrm>
            <a:off x="628650" y="1484784"/>
            <a:ext cx="7886700" cy="4351338"/>
          </a:xfrm>
        </p:spPr>
        <p:txBody>
          <a:bodyPr/>
          <a:lstStyle/>
          <a:p>
            <a:pPr marL="0" indent="0" eaLnBrk="1" hangingPunct="1">
              <a:buNone/>
            </a:pPr>
            <a:r>
              <a:rPr lang="en-US" altLang="zh-CN" sz="1800" dirty="0">
                <a:latin typeface="微软雅黑" panose="020B0503020204020204" pitchFamily="34" charset="-122"/>
              </a:rPr>
              <a:t>1. </a:t>
            </a:r>
            <a:r>
              <a:rPr lang="zh-CN" altLang="en-US" sz="1800" dirty="0">
                <a:latin typeface="微软雅黑" panose="020B0503020204020204" pitchFamily="34" charset="-122"/>
              </a:rPr>
              <a:t>重合指数（</a:t>
            </a:r>
            <a:r>
              <a:rPr lang="en-US" altLang="zh-CN" sz="1800" dirty="0">
                <a:latin typeface="微软雅黑" panose="020B0503020204020204" pitchFamily="34" charset="-122"/>
              </a:rPr>
              <a:t>IC, index of coincidence)</a:t>
            </a:r>
            <a:endParaRPr lang="en-US" altLang="zh-CN" sz="1800" dirty="0">
              <a:latin typeface="微软雅黑" panose="020B0503020204020204" pitchFamily="34" charset="-122"/>
            </a:endParaRPr>
          </a:p>
          <a:p>
            <a:pPr marL="0" indent="0" eaLnBrk="1" hangingPunct="1">
              <a:lnSpc>
                <a:spcPct val="150000"/>
              </a:lnSpc>
              <a:buNone/>
            </a:pPr>
            <a:r>
              <a:rPr lang="zh-CN" altLang="en-US" sz="1600" b="0" dirty="0">
                <a:latin typeface="微软雅黑" panose="020B0503020204020204" pitchFamily="34" charset="-122"/>
              </a:rPr>
              <a:t>随机选出两个</a:t>
            </a:r>
            <a:r>
              <a:rPr lang="en-US" altLang="zh-CN" sz="1600" b="0" dirty="0">
                <a:latin typeface="微软雅黑" panose="020B0503020204020204" pitchFamily="34" charset="-122"/>
              </a:rPr>
              <a:t>A</a:t>
            </a:r>
            <a:r>
              <a:rPr lang="zh-CN" altLang="en-US" sz="1600" b="0" dirty="0">
                <a:latin typeface="微软雅黑" panose="020B0503020204020204" pitchFamily="34" charset="-122"/>
              </a:rPr>
              <a:t>的概率</a:t>
            </a:r>
            <a:r>
              <a:rPr lang="en-US" altLang="zh-CN" sz="1600" b="0" dirty="0">
                <a:latin typeface="微软雅黑" panose="020B0503020204020204" pitchFamily="34" charset="-122"/>
              </a:rPr>
              <a:t>+</a:t>
            </a:r>
            <a:r>
              <a:rPr lang="zh-CN" altLang="en-US" sz="1600" b="0" dirty="0">
                <a:latin typeface="微软雅黑" panose="020B0503020204020204" pitchFamily="34" charset="-122"/>
              </a:rPr>
              <a:t>随机选出两个</a:t>
            </a:r>
            <a:r>
              <a:rPr lang="en-US" altLang="zh-CN" sz="1600" b="0" dirty="0">
                <a:latin typeface="微软雅黑" panose="020B0503020204020204" pitchFamily="34" charset="-122"/>
              </a:rPr>
              <a:t>B</a:t>
            </a:r>
            <a:r>
              <a:rPr lang="zh-CN" altLang="en-US" sz="1600" b="0" dirty="0">
                <a:latin typeface="微软雅黑" panose="020B0503020204020204" pitchFamily="34" charset="-122"/>
              </a:rPr>
              <a:t>的概率</a:t>
            </a:r>
            <a:r>
              <a:rPr lang="en-US" altLang="zh-CN" sz="1600" b="0" dirty="0">
                <a:latin typeface="微软雅黑" panose="020B0503020204020204" pitchFamily="34" charset="-122"/>
              </a:rPr>
              <a:t>+</a:t>
            </a:r>
            <a:r>
              <a:rPr lang="zh-CN" altLang="en-US" sz="1600" b="0" dirty="0">
                <a:latin typeface="微软雅黑" panose="020B0503020204020204" pitchFamily="34" charset="-122"/>
              </a:rPr>
              <a:t>随机选出两个</a:t>
            </a:r>
            <a:r>
              <a:rPr lang="en-US" altLang="zh-CN" sz="1600" b="0" dirty="0">
                <a:latin typeface="微软雅黑" panose="020B0503020204020204" pitchFamily="34" charset="-122"/>
              </a:rPr>
              <a:t>C</a:t>
            </a:r>
            <a:r>
              <a:rPr lang="zh-CN" altLang="en-US" sz="1600" b="0" dirty="0">
                <a:latin typeface="微软雅黑" panose="020B0503020204020204" pitchFamily="34" charset="-122"/>
              </a:rPr>
              <a:t>的概率</a:t>
            </a:r>
            <a:r>
              <a:rPr lang="en-US" altLang="zh-CN" sz="1600" b="0" dirty="0">
                <a:latin typeface="微软雅黑" panose="020B0503020204020204" pitchFamily="34" charset="-122"/>
              </a:rPr>
              <a:t>+……+</a:t>
            </a:r>
            <a:r>
              <a:rPr lang="zh-CN" altLang="en-US" sz="1600" b="0" dirty="0">
                <a:latin typeface="微软雅黑" panose="020B0503020204020204" pitchFamily="34" charset="-122"/>
              </a:rPr>
              <a:t>随机选出两个</a:t>
            </a:r>
            <a:r>
              <a:rPr lang="en-US" altLang="zh-CN" sz="1600" b="0" dirty="0">
                <a:latin typeface="微软雅黑" panose="020B0503020204020204" pitchFamily="34" charset="-122"/>
              </a:rPr>
              <a:t>Z</a:t>
            </a:r>
            <a:r>
              <a:rPr lang="zh-CN" altLang="en-US" sz="1600" b="0" dirty="0">
                <a:latin typeface="微软雅黑" panose="020B0503020204020204" pitchFamily="34" charset="-122"/>
              </a:rPr>
              <a:t>的概率。</a:t>
            </a:r>
            <a:endParaRPr lang="en-US" altLang="zh-CN" sz="1600" b="0" dirty="0">
              <a:latin typeface="微软雅黑" panose="020B0503020204020204" pitchFamily="34" charset="-122"/>
            </a:endParaRPr>
          </a:p>
          <a:p>
            <a:pPr marL="0" indent="0" eaLnBrk="1" hangingPunct="1">
              <a:lnSpc>
                <a:spcPct val="150000"/>
              </a:lnSpc>
              <a:buNone/>
            </a:pPr>
            <a:r>
              <a:rPr lang="en-US" altLang="zh-CN" sz="1600" b="0" dirty="0">
                <a:latin typeface="微软雅黑" panose="020B0503020204020204" pitchFamily="34" charset="-122"/>
              </a:rPr>
              <a:t>     P = P(A)^2 + P(B)^2 + … + P(Z)^2</a:t>
            </a:r>
            <a:endParaRPr lang="en-US" altLang="zh-CN" sz="1800" b="0" dirty="0">
              <a:latin typeface="微软雅黑" panose="020B0503020204020204" pitchFamily="34" charset="-122"/>
            </a:endParaRPr>
          </a:p>
        </p:txBody>
      </p:sp>
      <p:sp>
        <p:nvSpPr>
          <p:cNvPr id="72708"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BDD4E2FD-4CC0-4FD4-9CDB-78B0BE280CA3}"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10" name="文本框 9"/>
          <p:cNvSpPr txBox="1"/>
          <p:nvPr/>
        </p:nvSpPr>
        <p:spPr>
          <a:xfrm>
            <a:off x="628650" y="3212362"/>
            <a:ext cx="8610600" cy="3280513"/>
          </a:xfrm>
          <a:prstGeom prst="rect">
            <a:avLst/>
          </a:prstGeom>
          <a:noFill/>
        </p:spPr>
        <p:txBody>
          <a:bodyPr wrap="square">
            <a:spAutoFit/>
          </a:bodyPr>
          <a:lstStyle/>
          <a:p>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 例如：</a:t>
            </a:r>
            <a:endParaRPr lang="en-US" altLang="zh-CN" dirty="0"/>
          </a:p>
          <a:p>
            <a:pPr>
              <a:lnSpc>
                <a:spcPct val="150000"/>
              </a:lnSpc>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    密文：</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ABCDEABCDEABCDEABC</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）假设密钥长度为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P = 0.065</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）密钥长度为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ACEBDACEB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（凯撒密码）</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BDACEBDAC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（凯撒密码）</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如果组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的重合指数接近</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0.065</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的重合指数也接近</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0.065</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，那么基本可以断定密钥长度为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文本框 1"/>
          <p:cNvSpPr txBox="1"/>
          <p:nvPr>
            <p:custDataLst>
              <p:tags r:id="rId1"/>
            </p:custDataLst>
          </p:nvPr>
        </p:nvSpPr>
        <p:spPr>
          <a:xfrm>
            <a:off x="2555875" y="692785"/>
            <a:ext cx="4805045" cy="583565"/>
          </a:xfrm>
          <a:prstGeom prst="rect">
            <a:avLst/>
          </a:prstGeom>
          <a:noFill/>
        </p:spPr>
        <p:txBody>
          <a:bodyPr wrap="square" rtlCol="0" anchor="t">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sym typeface="+mn-ea"/>
              </a:rPr>
              <a:t> Friedman-</a:t>
            </a:r>
            <a:r>
              <a:rPr lang="zh-CN" altLang="en-US" sz="3200" dirty="0">
                <a:solidFill>
                  <a:srgbClr val="0000FF"/>
                </a:solidFill>
                <a:latin typeface="微软雅黑" panose="020B0503020204020204" pitchFamily="34" charset="-122"/>
                <a:ea typeface="微软雅黑" panose="020B0503020204020204" pitchFamily="34" charset="-122"/>
                <a:sym typeface="+mn-ea"/>
              </a:rPr>
              <a:t>测试法</a:t>
            </a:r>
            <a:endParaRPr lang="zh-CN" altLang="en-US" sz="32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740B2D94-7338-4A87-A519-B665152944B3}" type="slidenum">
              <a:rPr lang="en-US" altLang="zh-CN" sz="1200" smtClean="0">
                <a:latin typeface="Times New Roman" panose="02020603050405020304" pitchFamily="18" charset="0"/>
              </a:rPr>
            </a:fld>
            <a:endParaRPr lang="en-US" altLang="zh-CN" sz="1200">
              <a:latin typeface="Times New Roman" panose="02020603050405020304" pitchFamily="18" charset="0"/>
            </a:endParaRPr>
          </a:p>
        </p:txBody>
      </p:sp>
      <p:sp>
        <p:nvSpPr>
          <p:cNvPr id="8" name="矩形 7"/>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9"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7504" y="35913"/>
            <a:ext cx="2136775" cy="368300"/>
          </a:xfrm>
          <a:prstGeom prst="rect">
            <a:avLst/>
          </a:prstGeom>
          <a:noFill/>
        </p:spPr>
        <p:txBody>
          <a:bodyPr wrap="none" rtlCol="0">
            <a:spAutoFit/>
          </a:bodyPr>
          <a:lstStyle/>
          <a:p>
            <a:pPr algn="l"/>
            <a:r>
              <a:rPr lang="zh-CN" altLang="en-US" dirty="0">
                <a:solidFill>
                  <a:schemeClr val="bg1"/>
                </a:solidFill>
                <a:latin typeface="Times New Roman" panose="02020603050405020304" pitchFamily="18" charset="0"/>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en-US" altLang="zh-CN" dirty="0">
                <a:solidFill>
                  <a:schemeClr val="bg1"/>
                </a:solidFill>
                <a:latin typeface="微软雅黑" panose="020B0503020204020204" pitchFamily="34" charset="-122"/>
                <a:ea typeface="微软雅黑" panose="020B0503020204020204" pitchFamily="34" charset="-122"/>
                <a:sym typeface="+mn-ea"/>
              </a:rPr>
              <a:t> </a:t>
            </a:r>
            <a:r>
              <a:rPr lang="zh-CN" altLang="en-US" dirty="0">
                <a:solidFill>
                  <a:schemeClr val="bg1"/>
                </a:solidFill>
                <a:latin typeface="Times New Roman" panose="02020603050405020304" pitchFamily="18" charset="0"/>
                <a:ea typeface="微软雅黑" panose="020B0503020204020204" pitchFamily="34" charset="-122"/>
              </a:rPr>
              <a:t>云安全机制</a:t>
            </a:r>
            <a:endParaRPr lang="zh-CN" altLang="en-US" dirty="0">
              <a:solidFill>
                <a:schemeClr val="bg1"/>
              </a:solidFill>
              <a:latin typeface="Times New Roman" panose="02020603050405020304" pitchFamily="18" charset="0"/>
              <a:ea typeface="微软雅黑" panose="020B0503020204020204" pitchFamily="34" charset="-122"/>
            </a:endParaRPr>
          </a:p>
        </p:txBody>
      </p:sp>
      <p:pic>
        <p:nvPicPr>
          <p:cNvPr id="3" name="图片 2"/>
          <p:cNvPicPr>
            <a:picLocks noChangeAspect="1"/>
          </p:cNvPicPr>
          <p:nvPr/>
        </p:nvPicPr>
        <p:blipFill rotWithShape="1">
          <a:blip r:embed="rId1"/>
          <a:srcRect b="17843"/>
          <a:stretch>
            <a:fillRect/>
          </a:stretch>
        </p:blipFill>
        <p:spPr>
          <a:xfrm>
            <a:off x="445429" y="1750541"/>
            <a:ext cx="8253142" cy="3662328"/>
          </a:xfrm>
          <a:prstGeom prst="rect">
            <a:avLst/>
          </a:prstGeom>
        </p:spPr>
      </p:pic>
      <p:sp>
        <p:nvSpPr>
          <p:cNvPr id="11" name="文本框 10"/>
          <p:cNvSpPr txBox="1"/>
          <p:nvPr>
            <p:custDataLst>
              <p:tags r:id="rId2"/>
            </p:custDataLst>
          </p:nvPr>
        </p:nvSpPr>
        <p:spPr>
          <a:xfrm>
            <a:off x="2555875" y="836295"/>
            <a:ext cx="4805045" cy="583565"/>
          </a:xfrm>
          <a:prstGeom prst="rect">
            <a:avLst/>
          </a:prstGeom>
          <a:noFill/>
        </p:spPr>
        <p:txBody>
          <a:bodyPr wrap="square" rtlCol="0" anchor="t">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sym typeface="+mn-ea"/>
              </a:rPr>
              <a:t> </a:t>
            </a:r>
            <a:r>
              <a:rPr lang="zh-CN" altLang="en-US" sz="3200" dirty="0">
                <a:solidFill>
                  <a:srgbClr val="0000FF"/>
                </a:solidFill>
                <a:latin typeface="微软雅黑" panose="020B0503020204020204" pitchFamily="34" charset="-122"/>
                <a:ea typeface="微软雅黑" panose="020B0503020204020204" pitchFamily="34" charset="-122"/>
                <a:sym typeface="+mn-ea"/>
              </a:rPr>
              <a:t>一次性密码本</a:t>
            </a:r>
            <a:endParaRPr lang="zh-CN" altLang="en-US" sz="3200" dirty="0">
              <a:solidFill>
                <a:srgbClr val="0000FF"/>
              </a:solidFill>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8"/>
          <p:cNvSpPr>
            <a:spLocks noGrp="1" noChangeArrowheads="1"/>
          </p:cNvSpPr>
          <p:nvPr>
            <p:ph type="title"/>
          </p:nvPr>
        </p:nvSpPr>
        <p:spPr/>
        <p:txBody>
          <a:bodyPr/>
          <a:lstStyle/>
          <a:p>
            <a:r>
              <a:rPr lang="zh-CN" altLang="en-US" sz="4000" dirty="0">
                <a:ea typeface="微软雅黑" panose="020B0503020204020204" pitchFamily="34" charset="-122"/>
              </a:rPr>
              <a:t>本章总结</a:t>
            </a:r>
            <a:endParaRPr lang="zh-CN" altLang="en-US" sz="4000" dirty="0">
              <a:ea typeface="微软雅黑" panose="020B0503020204020204" pitchFamily="34" charset="-122"/>
            </a:endParaRPr>
          </a:p>
        </p:txBody>
      </p:sp>
      <p:sp>
        <p:nvSpPr>
          <p:cNvPr id="80899" name="内容占位符 9"/>
          <p:cNvSpPr>
            <a:spLocks noGrp="1" noChangeArrowheads="1"/>
          </p:cNvSpPr>
          <p:nvPr>
            <p:ph idx="1"/>
          </p:nvPr>
        </p:nvSpPr>
        <p:spPr/>
        <p:txBody>
          <a:bodyPr/>
          <a:lstStyle/>
          <a:p>
            <a:pPr eaLnBrk="1" hangingPunct="1">
              <a:lnSpc>
                <a:spcPct val="150000"/>
              </a:lnSpc>
            </a:pPr>
            <a:r>
              <a:rPr lang="zh-CN" altLang="en-US" sz="2400" b="0" dirty="0">
                <a:ea typeface="微软雅黑" panose="020B0503020204020204" pitchFamily="34" charset="-122"/>
              </a:rPr>
              <a:t>掌握常见的古典密码学如凯撒密码（移位密码）</a:t>
            </a:r>
            <a:r>
              <a:rPr lang="en-US" altLang="zh-CN" sz="2400" b="0" dirty="0">
                <a:ea typeface="微软雅黑" panose="020B0503020204020204" pitchFamily="34" charset="-122"/>
              </a:rPr>
              <a:t> </a:t>
            </a:r>
            <a:r>
              <a:rPr lang="zh-CN" altLang="en-US" sz="2400" b="0" dirty="0">
                <a:ea typeface="微软雅黑" panose="020B0503020204020204" pitchFamily="34" charset="-122"/>
              </a:rPr>
              <a:t>、仿射密码、维吉尼亚密码的机制等</a:t>
            </a:r>
            <a:endParaRPr lang="en-US" altLang="zh-CN" sz="2400" b="0" dirty="0">
              <a:ea typeface="微软雅黑" panose="020B0503020204020204" pitchFamily="34" charset="-122"/>
            </a:endParaRPr>
          </a:p>
          <a:p>
            <a:pPr eaLnBrk="1" hangingPunct="1">
              <a:lnSpc>
                <a:spcPct val="150000"/>
              </a:lnSpc>
            </a:pPr>
            <a:r>
              <a:rPr lang="zh-CN" altLang="en-US" sz="2400" b="0" dirty="0">
                <a:ea typeface="微软雅黑" panose="020B0503020204020204" pitchFamily="34" charset="-122"/>
              </a:rPr>
              <a:t>掌握古典密码学的安全性及其面临的安全攻击如暴力破解和词频统计攻击等</a:t>
            </a:r>
            <a:endParaRPr lang="en-US" altLang="zh-CN" sz="2400" b="0" dirty="0">
              <a:ea typeface="微软雅黑" panose="020B0503020204020204" pitchFamily="34" charset="-122"/>
            </a:endParaRPr>
          </a:p>
          <a:p>
            <a:pPr eaLnBrk="1" hangingPunct="1">
              <a:lnSpc>
                <a:spcPct val="150000"/>
              </a:lnSpc>
            </a:pPr>
            <a:r>
              <a:rPr lang="zh-CN" altLang="en-US" sz="2400" b="0" dirty="0">
                <a:ea typeface="微软雅黑" panose="020B0503020204020204" pitchFamily="34" charset="-122"/>
              </a:rPr>
              <a:t>了解古典密码学如何对现代密码学产生影响</a:t>
            </a:r>
            <a:endParaRPr lang="zh-CN" altLang="en-US" sz="2400" b="0" dirty="0">
              <a:ea typeface="微软雅黑" panose="020B0503020204020204" pitchFamily="34" charset="-122"/>
            </a:endParaRPr>
          </a:p>
        </p:txBody>
      </p:sp>
      <p:sp>
        <p:nvSpPr>
          <p:cNvPr id="80900" name="灯片编号占位符 1"/>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ea typeface="微软雅黑" panose="020B0503020204020204" pitchFamily="34" charset="-122"/>
              </a:defRPr>
            </a:lvl9pPr>
          </a:lstStyle>
          <a:p>
            <a:pPr>
              <a:spcBef>
                <a:spcPct val="0"/>
              </a:spcBef>
              <a:buClrTx/>
              <a:buSzTx/>
              <a:buFontTx/>
              <a:buNone/>
            </a:pPr>
            <a:fld id="{740B2D94-7338-4A87-A519-B665152944B3}" type="slidenum">
              <a:rPr lang="en-US" altLang="zh-CN" sz="1200" smtClean="0">
                <a:latin typeface="Times New Roman" panose="02020603050405020304" pitchFamily="18" charset="0"/>
              </a:rPr>
            </a:fld>
            <a:endParaRPr lang="en-US" altLang="zh-CN" sz="1200">
              <a:latin typeface="Times New Roman" panose="02020603050405020304" pitchFamily="18" charset="0"/>
            </a:endParaRPr>
          </a:p>
        </p:txBody>
      </p:sp>
      <p:sp>
        <p:nvSpPr>
          <p:cNvPr id="8" name="矩形 7"/>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9"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107504" y="35913"/>
            <a:ext cx="2068830"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Times New Roman" panose="02020603050405020304" pitchFamily="18" charset="0"/>
                <a:ea typeface="微软雅黑" panose="020B0503020204020204" pitchFamily="34" charset="-122"/>
              </a:rPr>
              <a:t> 云安全机制</a:t>
            </a:r>
            <a:endParaRPr lang="zh-CN" altLang="en-US" dirty="0">
              <a:solidFill>
                <a:schemeClr val="bg1"/>
              </a:solidFill>
              <a:latin typeface="Times New Roman" panose="02020603050405020304" pitchFamily="18" charset="0"/>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4"/>
          <p:cNvSpPr>
            <a:spLocks noGrp="1" noChangeArrowheads="1"/>
          </p:cNvSpPr>
          <p:nvPr>
            <p:ph type="title"/>
          </p:nvPr>
        </p:nvSpPr>
        <p:spPr/>
        <p:txBody>
          <a:bodyPr/>
          <a:lstStyle/>
          <a:p>
            <a:r>
              <a:rPr lang="zh-CN" altLang="en-US" sz="3600" b="1" dirty="0"/>
              <a:t>模运算</a:t>
            </a:r>
            <a:endParaRPr lang="zh-CN" altLang="en-US" sz="3600" b="1" dirty="0"/>
          </a:p>
        </p:txBody>
      </p:sp>
      <p:sp>
        <p:nvSpPr>
          <p:cNvPr id="16388"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fld id="{72C1A898-055F-43DF-AFAB-7CFF229DD852}"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2" name="文本框 1"/>
          <p:cNvSpPr txBox="1"/>
          <p:nvPr/>
        </p:nvSpPr>
        <p:spPr>
          <a:xfrm>
            <a:off x="571500" y="1267915"/>
            <a:ext cx="8229600" cy="3415030"/>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dirty="0">
                <a:latin typeface="+mn-ea"/>
                <a:ea typeface="+mn-ea"/>
              </a:rPr>
              <a:t>模算术运算的性质</a:t>
            </a:r>
            <a:endParaRPr lang="en-US" altLang="zh-CN" dirty="0">
              <a:latin typeface="+mn-ea"/>
              <a:ea typeface="+mn-ea"/>
            </a:endParaRPr>
          </a:p>
          <a:p>
            <a:pPr>
              <a:lnSpc>
                <a:spcPct val="150000"/>
              </a:lnSpc>
            </a:pPr>
            <a:r>
              <a:rPr lang="zh-CN" altLang="en-US" dirty="0">
                <a:latin typeface="+mn-ea"/>
                <a:ea typeface="+mn-ea"/>
              </a:rPr>
              <a:t>（</a:t>
            </a:r>
            <a:r>
              <a:rPr lang="en-US" altLang="zh-CN" dirty="0">
                <a:latin typeface="+mn-ea"/>
                <a:ea typeface="+mn-ea"/>
              </a:rPr>
              <a:t>1</a:t>
            </a:r>
            <a:r>
              <a:rPr lang="zh-CN" altLang="en-US" dirty="0">
                <a:latin typeface="+mn-ea"/>
                <a:ea typeface="+mn-ea"/>
              </a:rPr>
              <a:t>）</a:t>
            </a:r>
            <a:r>
              <a:rPr lang="en-US" altLang="zh-CN" dirty="0">
                <a:latin typeface="+mn-ea"/>
                <a:ea typeface="+mn-ea"/>
              </a:rPr>
              <a:t>[(a mod n) + (b mod n)]mod n = (a + b)mod n</a:t>
            </a:r>
            <a:endParaRPr lang="en-US" altLang="zh-CN" dirty="0">
              <a:latin typeface="+mn-ea"/>
              <a:ea typeface="+mn-ea"/>
            </a:endParaRPr>
          </a:p>
          <a:p>
            <a:pPr>
              <a:lnSpc>
                <a:spcPct val="150000"/>
              </a:lnSpc>
            </a:pPr>
            <a:r>
              <a:rPr lang="zh-CN" altLang="en-US" dirty="0">
                <a:latin typeface="+mn-ea"/>
                <a:ea typeface="+mn-ea"/>
              </a:rPr>
              <a:t>（</a:t>
            </a:r>
            <a:r>
              <a:rPr lang="en-US" altLang="zh-CN" dirty="0">
                <a:latin typeface="+mn-ea"/>
                <a:ea typeface="+mn-ea"/>
              </a:rPr>
              <a:t>2</a:t>
            </a:r>
            <a:r>
              <a:rPr lang="zh-CN" altLang="en-US" dirty="0">
                <a:latin typeface="+mn-ea"/>
                <a:ea typeface="+mn-ea"/>
              </a:rPr>
              <a:t>）</a:t>
            </a:r>
            <a:r>
              <a:rPr lang="en-US" altLang="zh-CN" dirty="0">
                <a:latin typeface="+mn-ea"/>
                <a:ea typeface="+mn-ea"/>
              </a:rPr>
              <a:t>[(a mod n) –  (b mod n)]mod n = (a - b)mod n</a:t>
            </a:r>
            <a:endParaRPr lang="en-US" altLang="zh-CN" dirty="0">
              <a:latin typeface="+mn-ea"/>
              <a:ea typeface="+mn-ea"/>
            </a:endParaRPr>
          </a:p>
          <a:p>
            <a:pPr>
              <a:lnSpc>
                <a:spcPct val="150000"/>
              </a:lnSpc>
            </a:pPr>
            <a:r>
              <a:rPr lang="zh-CN" altLang="en-US" dirty="0">
                <a:latin typeface="+mn-ea"/>
                <a:ea typeface="+mn-ea"/>
              </a:rPr>
              <a:t>（</a:t>
            </a:r>
            <a:r>
              <a:rPr lang="en-US" altLang="zh-CN" dirty="0">
                <a:latin typeface="+mn-ea"/>
                <a:ea typeface="+mn-ea"/>
              </a:rPr>
              <a:t>3</a:t>
            </a:r>
            <a:r>
              <a:rPr lang="zh-CN" altLang="en-US" dirty="0">
                <a:latin typeface="+mn-ea"/>
                <a:ea typeface="+mn-ea"/>
              </a:rPr>
              <a:t>）</a:t>
            </a:r>
            <a:r>
              <a:rPr lang="en-US" altLang="zh-CN" dirty="0">
                <a:latin typeface="+mn-ea"/>
                <a:ea typeface="+mn-ea"/>
              </a:rPr>
              <a:t>[(a mod n) x (b mod n)]mod n = (a x b)mod n</a:t>
            </a:r>
            <a:endParaRPr lang="en-US" altLang="zh-CN" dirty="0">
              <a:latin typeface="+mn-ea"/>
              <a:ea typeface="+mn-ea"/>
            </a:endParaRPr>
          </a:p>
          <a:p>
            <a:pPr>
              <a:lnSpc>
                <a:spcPct val="150000"/>
              </a:lnSpc>
            </a:pPr>
            <a:r>
              <a:rPr lang="zh-CN" altLang="en-US" dirty="0">
                <a:latin typeface="+mn-ea"/>
                <a:ea typeface="+mn-ea"/>
                <a:sym typeface="+mn-ea"/>
              </a:rPr>
              <a:t>（</a:t>
            </a:r>
            <a:r>
              <a:rPr lang="en-US" altLang="zh-CN" dirty="0">
                <a:latin typeface="+mn-ea"/>
                <a:ea typeface="+mn-ea"/>
                <a:sym typeface="+mn-ea"/>
              </a:rPr>
              <a:t>4</a:t>
            </a:r>
            <a:r>
              <a:rPr lang="zh-CN" altLang="en-US" dirty="0">
                <a:latin typeface="+mn-ea"/>
                <a:ea typeface="+mn-ea"/>
                <a:sym typeface="+mn-ea"/>
              </a:rPr>
              <a:t>）</a:t>
            </a:r>
            <a:r>
              <a:rPr lang="en-US" altLang="zh-CN" dirty="0">
                <a:latin typeface="+mn-ea"/>
                <a:ea typeface="+mn-ea"/>
                <a:sym typeface="+mn-ea"/>
              </a:rPr>
              <a:t>(a^b) mod n ≡ [(a mod n)^b] mod n</a:t>
            </a:r>
            <a:endParaRPr lang="en-US" altLang="zh-CN" dirty="0">
              <a:latin typeface="+mn-ea"/>
              <a:ea typeface="+mn-ea"/>
            </a:endParaRPr>
          </a:p>
          <a:p>
            <a:pPr>
              <a:lnSpc>
                <a:spcPct val="150000"/>
              </a:lnSpc>
            </a:pPr>
            <a:endParaRPr lang="en-US" altLang="zh-CN" dirty="0">
              <a:latin typeface="+mn-ea"/>
              <a:ea typeface="+mn-ea"/>
            </a:endParaRPr>
          </a:p>
          <a:p>
            <a:pPr>
              <a:lnSpc>
                <a:spcPct val="150000"/>
              </a:lnSpc>
            </a:pPr>
            <a:endParaRPr lang="en-US" altLang="zh-CN" dirty="0">
              <a:latin typeface="+mn-ea"/>
              <a:ea typeface="+mn-ea"/>
            </a:endParaRPr>
          </a:p>
          <a:p>
            <a:pPr>
              <a:lnSpc>
                <a:spcPct val="150000"/>
              </a:lnSpc>
            </a:pPr>
            <a:endParaRPr lang="zh-CN" altLang="en-US" dirty="0">
              <a:latin typeface="+mn-ea"/>
              <a:ea typeface="+mn-ea"/>
            </a:endParaRPr>
          </a:p>
        </p:txBody>
      </p:sp>
      <p:sp>
        <p:nvSpPr>
          <p:cNvPr id="5" name="矩形: 圆角 4"/>
          <p:cNvSpPr/>
          <p:nvPr/>
        </p:nvSpPr>
        <p:spPr>
          <a:xfrm>
            <a:off x="1295400" y="3668368"/>
            <a:ext cx="5715000" cy="2781961"/>
          </a:xfrm>
          <a:prstGeom prst="roundRect">
            <a:avLst>
              <a:gd name="adj" fmla="val 12033"/>
            </a:avLst>
          </a:prstGeom>
          <a:solidFill>
            <a:schemeClr val="bg1"/>
          </a:solidFill>
          <a:ln>
            <a:no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zh-CN" altLang="en-US" dirty="0">
                <a:solidFill>
                  <a:schemeClr val="tx1"/>
                </a:solidFill>
              </a:rPr>
              <a:t>求</a:t>
            </a:r>
            <a:r>
              <a:rPr lang="en-US" altLang="zh-CN" dirty="0">
                <a:solidFill>
                  <a:schemeClr val="tx1"/>
                </a:solidFill>
              </a:rPr>
              <a:t>12</a:t>
            </a:r>
            <a:r>
              <a:rPr lang="en-US" altLang="zh-CN" baseline="30000" dirty="0">
                <a:solidFill>
                  <a:schemeClr val="tx1"/>
                </a:solidFill>
              </a:rPr>
              <a:t>7</a:t>
            </a:r>
            <a:r>
              <a:rPr lang="en-US" altLang="zh-CN" dirty="0">
                <a:solidFill>
                  <a:schemeClr val="tx1"/>
                </a:solidFill>
              </a:rPr>
              <a:t> mod 13</a:t>
            </a:r>
            <a:endParaRPr lang="en-US" altLang="zh-CN" dirty="0">
              <a:solidFill>
                <a:schemeClr val="tx1"/>
              </a:solidFill>
            </a:endParaRPr>
          </a:p>
          <a:p>
            <a:pPr>
              <a:lnSpc>
                <a:spcPct val="150000"/>
              </a:lnSpc>
              <a:defRPr/>
            </a:pPr>
            <a:r>
              <a:rPr lang="en-US" altLang="zh-CN" dirty="0">
                <a:solidFill>
                  <a:schemeClr val="tx1"/>
                </a:solidFill>
              </a:rPr>
              <a:t>12</a:t>
            </a:r>
            <a:r>
              <a:rPr lang="en-US" altLang="zh-CN" baseline="30000" dirty="0">
                <a:solidFill>
                  <a:schemeClr val="tx1"/>
                </a:solidFill>
              </a:rPr>
              <a:t>2</a:t>
            </a:r>
            <a:r>
              <a:rPr lang="en-US" altLang="zh-CN" dirty="0">
                <a:solidFill>
                  <a:schemeClr val="tx1"/>
                </a:solidFill>
              </a:rPr>
              <a:t> = 144</a:t>
            </a:r>
            <a:r>
              <a:rPr lang="en-US" altLang="zh-CN" baseline="30000" dirty="0">
                <a:solidFill>
                  <a:schemeClr val="tx1"/>
                </a:solidFill>
              </a:rPr>
              <a:t> </a:t>
            </a:r>
            <a:r>
              <a:rPr lang="zh-CN" altLang="en-US" dirty="0">
                <a:solidFill>
                  <a:schemeClr val="tx1"/>
                </a:solidFill>
              </a:rPr>
              <a:t>≡ </a:t>
            </a:r>
            <a:r>
              <a:rPr lang="en-US" altLang="zh-CN" dirty="0">
                <a:solidFill>
                  <a:schemeClr val="tx1"/>
                </a:solidFill>
              </a:rPr>
              <a:t>1 mod 13</a:t>
            </a:r>
            <a:endParaRPr lang="en-US" altLang="zh-CN" dirty="0">
              <a:solidFill>
                <a:schemeClr val="tx1"/>
              </a:solidFill>
            </a:endParaRPr>
          </a:p>
          <a:p>
            <a:pPr>
              <a:lnSpc>
                <a:spcPct val="150000"/>
              </a:lnSpc>
              <a:defRPr/>
            </a:pPr>
            <a:r>
              <a:rPr lang="en-US" altLang="zh-CN" dirty="0">
                <a:solidFill>
                  <a:schemeClr val="tx1"/>
                </a:solidFill>
              </a:rPr>
              <a:t>12</a:t>
            </a:r>
            <a:r>
              <a:rPr lang="en-US" altLang="zh-CN" baseline="30000" dirty="0">
                <a:solidFill>
                  <a:schemeClr val="tx1"/>
                </a:solidFill>
              </a:rPr>
              <a:t>4 </a:t>
            </a:r>
            <a:r>
              <a:rPr lang="en-US" altLang="zh-CN" dirty="0">
                <a:solidFill>
                  <a:schemeClr val="tx1"/>
                </a:solidFill>
              </a:rPr>
              <a:t>= (1</a:t>
            </a:r>
            <a:r>
              <a:rPr lang="en-US" altLang="zh-CN" baseline="30000" dirty="0">
                <a:solidFill>
                  <a:schemeClr val="tx1"/>
                </a:solidFill>
              </a:rPr>
              <a:t>2</a:t>
            </a:r>
            <a:r>
              <a:rPr lang="en-US" altLang="zh-CN" dirty="0">
                <a:solidFill>
                  <a:schemeClr val="tx1"/>
                </a:solidFill>
              </a:rPr>
              <a:t>)</a:t>
            </a:r>
            <a:r>
              <a:rPr lang="en-US" altLang="zh-CN" baseline="30000" dirty="0">
                <a:solidFill>
                  <a:schemeClr val="tx1"/>
                </a:solidFill>
              </a:rPr>
              <a:t>2 </a:t>
            </a:r>
            <a:endParaRPr lang="en-US" altLang="zh-CN" baseline="30000" dirty="0">
              <a:solidFill>
                <a:schemeClr val="tx1"/>
              </a:solidFill>
            </a:endParaRPr>
          </a:p>
          <a:p>
            <a:pPr>
              <a:lnSpc>
                <a:spcPct val="150000"/>
              </a:lnSpc>
              <a:defRPr/>
            </a:pPr>
            <a:r>
              <a:rPr lang="en-US" altLang="zh-CN" baseline="30000" dirty="0">
                <a:solidFill>
                  <a:schemeClr val="tx1"/>
                </a:solidFill>
              </a:rPr>
              <a:t>         </a:t>
            </a:r>
            <a:r>
              <a:rPr lang="en-US" altLang="zh-CN" dirty="0">
                <a:solidFill>
                  <a:schemeClr val="tx1"/>
                </a:solidFill>
              </a:rPr>
              <a:t>= 1</a:t>
            </a:r>
            <a:r>
              <a:rPr lang="en-US" altLang="zh-CN" baseline="30000" dirty="0">
                <a:solidFill>
                  <a:schemeClr val="tx1"/>
                </a:solidFill>
              </a:rPr>
              <a:t>2</a:t>
            </a:r>
            <a:r>
              <a:rPr lang="en-US" altLang="zh-CN" dirty="0">
                <a:solidFill>
                  <a:schemeClr val="tx1"/>
                </a:solidFill>
              </a:rPr>
              <a:t> </a:t>
            </a:r>
            <a:r>
              <a:rPr lang="zh-CN" altLang="en-US" dirty="0">
                <a:solidFill>
                  <a:schemeClr val="tx1"/>
                </a:solidFill>
              </a:rPr>
              <a:t>≡ </a:t>
            </a:r>
            <a:r>
              <a:rPr lang="en-US" altLang="zh-CN" dirty="0">
                <a:solidFill>
                  <a:schemeClr val="tx1"/>
                </a:solidFill>
              </a:rPr>
              <a:t>1 mod 13</a:t>
            </a:r>
            <a:endParaRPr lang="en-US" altLang="zh-CN" dirty="0">
              <a:solidFill>
                <a:schemeClr val="tx1"/>
              </a:solidFill>
            </a:endParaRPr>
          </a:p>
          <a:p>
            <a:pPr>
              <a:lnSpc>
                <a:spcPct val="150000"/>
              </a:lnSpc>
              <a:defRPr/>
            </a:pPr>
            <a:r>
              <a:rPr lang="en-US" altLang="zh-CN" dirty="0">
                <a:solidFill>
                  <a:schemeClr val="tx1"/>
                </a:solidFill>
              </a:rPr>
              <a:t>12</a:t>
            </a:r>
            <a:r>
              <a:rPr lang="en-US" altLang="zh-CN" baseline="30000" dirty="0">
                <a:solidFill>
                  <a:schemeClr val="tx1"/>
                </a:solidFill>
              </a:rPr>
              <a:t>7</a:t>
            </a:r>
            <a:r>
              <a:rPr lang="en-US" altLang="zh-CN" dirty="0">
                <a:solidFill>
                  <a:schemeClr val="tx1"/>
                </a:solidFill>
              </a:rPr>
              <a:t> = 12 x 12</a:t>
            </a:r>
            <a:r>
              <a:rPr lang="en-US" altLang="zh-CN" baseline="30000" dirty="0">
                <a:solidFill>
                  <a:schemeClr val="tx1"/>
                </a:solidFill>
              </a:rPr>
              <a:t>2 </a:t>
            </a:r>
            <a:r>
              <a:rPr lang="en-US" altLang="zh-CN" dirty="0">
                <a:solidFill>
                  <a:schemeClr val="tx1"/>
                </a:solidFill>
              </a:rPr>
              <a:t>x 12</a:t>
            </a:r>
            <a:r>
              <a:rPr lang="en-US" altLang="zh-CN" baseline="30000" dirty="0">
                <a:solidFill>
                  <a:schemeClr val="tx1"/>
                </a:solidFill>
              </a:rPr>
              <a:t>4</a:t>
            </a:r>
            <a:endParaRPr lang="en-US" altLang="zh-CN" baseline="30000" dirty="0">
              <a:solidFill>
                <a:schemeClr val="tx1"/>
              </a:solidFill>
            </a:endParaRPr>
          </a:p>
          <a:p>
            <a:pPr>
              <a:lnSpc>
                <a:spcPct val="150000"/>
              </a:lnSpc>
              <a:defRPr/>
            </a:pPr>
            <a:r>
              <a:rPr lang="en-US" altLang="zh-CN" dirty="0">
                <a:solidFill>
                  <a:schemeClr val="tx1"/>
                </a:solidFill>
              </a:rPr>
              <a:t>12</a:t>
            </a:r>
            <a:r>
              <a:rPr lang="en-US" altLang="zh-CN" baseline="30000" dirty="0">
                <a:solidFill>
                  <a:schemeClr val="tx1"/>
                </a:solidFill>
              </a:rPr>
              <a:t>7</a:t>
            </a:r>
            <a:r>
              <a:rPr lang="en-US" altLang="zh-CN" dirty="0">
                <a:solidFill>
                  <a:schemeClr val="tx1"/>
                </a:solidFill>
              </a:rPr>
              <a:t> </a:t>
            </a:r>
            <a:r>
              <a:rPr lang="zh-CN" altLang="en-US" dirty="0">
                <a:solidFill>
                  <a:schemeClr val="tx1"/>
                </a:solidFill>
              </a:rPr>
              <a:t>≡ </a:t>
            </a:r>
            <a:r>
              <a:rPr lang="en-US" altLang="zh-CN" dirty="0">
                <a:solidFill>
                  <a:schemeClr val="tx1"/>
                </a:solidFill>
              </a:rPr>
              <a:t>12 x 1 x 1 </a:t>
            </a:r>
            <a:r>
              <a:rPr lang="zh-CN" altLang="en-US" dirty="0">
                <a:solidFill>
                  <a:schemeClr val="tx1"/>
                </a:solidFill>
              </a:rPr>
              <a:t>≡</a:t>
            </a:r>
            <a:r>
              <a:rPr lang="en-US" altLang="zh-CN" dirty="0">
                <a:solidFill>
                  <a:schemeClr val="tx1"/>
                </a:solidFill>
              </a:rPr>
              <a:t> 12 </a:t>
            </a:r>
            <a:r>
              <a:rPr lang="zh-CN" altLang="en-US" dirty="0">
                <a:solidFill>
                  <a:schemeClr val="tx1"/>
                </a:solidFill>
              </a:rPr>
              <a:t>≡ </a:t>
            </a:r>
            <a:r>
              <a:rPr lang="en-US" altLang="zh-CN" dirty="0">
                <a:solidFill>
                  <a:schemeClr val="tx1"/>
                </a:solidFill>
              </a:rPr>
              <a:t>12 mod 13 </a:t>
            </a:r>
            <a:endParaRPr lang="zh-CN" altLang="en-US" dirty="0">
              <a:solidFill>
                <a:schemeClr val="tx1"/>
              </a:solidFill>
            </a:endParaRPr>
          </a:p>
        </p:txBody>
      </p:sp>
      <p:sp>
        <p:nvSpPr>
          <p:cNvPr id="6" name="矩形 5"/>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p:cNvSpPr/>
          <p:nvPr/>
        </p:nvSpPr>
        <p:spPr>
          <a:xfrm>
            <a:off x="457200" y="1452880"/>
            <a:ext cx="8229600" cy="1524000"/>
          </a:xfrm>
          <a:prstGeom prst="roundRect">
            <a:avLst>
              <a:gd name="adj" fmla="val 12033"/>
            </a:avLst>
          </a:prstGeom>
          <a:solidFill>
            <a:schemeClr val="bg1"/>
          </a:solidFill>
          <a:ln>
            <a:no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387" name="标题 4"/>
          <p:cNvSpPr>
            <a:spLocks noGrp="1" noChangeArrowheads="1"/>
          </p:cNvSpPr>
          <p:nvPr>
            <p:ph type="title"/>
          </p:nvPr>
        </p:nvSpPr>
        <p:spPr/>
        <p:txBody>
          <a:bodyPr/>
          <a:lstStyle/>
          <a:p>
            <a:r>
              <a:rPr lang="zh-CN" altLang="en-US" sz="3600" b="1" dirty="0"/>
              <a:t>剩余类</a:t>
            </a:r>
            <a:endParaRPr lang="zh-CN" altLang="en-US" sz="3600" b="1" dirty="0"/>
          </a:p>
        </p:txBody>
      </p:sp>
      <p:sp>
        <p:nvSpPr>
          <p:cNvPr id="16388"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fld id="{72C1A898-055F-43DF-AFAB-7CFF229DD852}"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3" name="文本框 2"/>
          <p:cNvSpPr txBox="1">
            <a:spLocks noRot="1" noChangeAspect="1" noMove="1" noResize="1" noEditPoints="1" noAdjustHandles="1" noChangeArrowheads="1" noChangeShapeType="1" noTextEdit="1"/>
          </p:cNvSpPr>
          <p:nvPr/>
        </p:nvSpPr>
        <p:spPr>
          <a:xfrm>
            <a:off x="2682969" y="3413134"/>
            <a:ext cx="3951754" cy="369397"/>
          </a:xfrm>
          <a:prstGeom prst="rect">
            <a:avLst/>
          </a:prstGeom>
          <a:blipFill>
            <a:blip r:embed="rId1"/>
            <a:stretch>
              <a:fillRect l="-1235" t="-9836" b="-24590"/>
            </a:stretch>
          </a:blipFill>
        </p:spPr>
        <p:txBody>
          <a:bodyPr/>
          <a:lstStyle/>
          <a:p>
            <a:pPr>
              <a:defRPr/>
            </a:pPr>
            <a:r>
              <a:rPr lang="zh-CN" altLang="en-US">
                <a:noFill/>
              </a:rPr>
              <a:t> </a:t>
            </a:r>
            <a:endParaRPr lang="zh-CN" altLang="en-US">
              <a:noFill/>
            </a:endParaRPr>
          </a:p>
        </p:txBody>
      </p:sp>
      <p:grpSp>
        <p:nvGrpSpPr>
          <p:cNvPr id="16391" name="组合 4"/>
          <p:cNvGrpSpPr/>
          <p:nvPr/>
        </p:nvGrpSpPr>
        <p:grpSpPr bwMode="auto">
          <a:xfrm>
            <a:off x="731838" y="3867467"/>
            <a:ext cx="7680325" cy="1636713"/>
            <a:chOff x="732304" y="4286138"/>
            <a:chExt cx="7679392" cy="1636241"/>
          </a:xfrm>
        </p:grpSpPr>
        <p:pic>
          <p:nvPicPr>
            <p:cNvPr id="16392" name="图片 1"/>
            <p:cNvPicPr>
              <a:picLocks noChangeAspect="1" noChangeArrowheads="1"/>
            </p:cNvPicPr>
            <p:nvPr/>
          </p:nvPicPr>
          <p:blipFill>
            <a:blip r:embed="rId2">
              <a:extLst>
                <a:ext uri="{28A0092B-C50C-407E-A947-70E740481C1C}">
                  <a14:useLocalDpi xmlns:a14="http://schemas.microsoft.com/office/drawing/2010/main" val="0"/>
                </a:ext>
              </a:extLst>
            </a:blip>
            <a:srcRect b="41994"/>
            <a:stretch>
              <a:fillRect/>
            </a:stretch>
          </p:blipFill>
          <p:spPr bwMode="auto">
            <a:xfrm>
              <a:off x="732304" y="4286138"/>
              <a:ext cx="3752850" cy="163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图片 9"/>
            <p:cNvPicPr>
              <a:picLocks noChangeAspect="1" noChangeArrowheads="1"/>
            </p:cNvPicPr>
            <p:nvPr/>
          </p:nvPicPr>
          <p:blipFill>
            <a:blip r:embed="rId2">
              <a:extLst>
                <a:ext uri="{28A0092B-C50C-407E-A947-70E740481C1C}">
                  <a14:useLocalDpi xmlns:a14="http://schemas.microsoft.com/office/drawing/2010/main" val="0"/>
                </a:ext>
              </a:extLst>
            </a:blip>
            <a:srcRect t="58006"/>
            <a:stretch>
              <a:fillRect/>
            </a:stretch>
          </p:blipFill>
          <p:spPr bwMode="auto">
            <a:xfrm>
              <a:off x="4658846" y="4356850"/>
              <a:ext cx="3752850" cy="1184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文本框 3"/>
            <p:cNvSpPr txBox="1">
              <a:spLocks noChangeArrowheads="1"/>
            </p:cNvSpPr>
            <p:nvPr/>
          </p:nvSpPr>
          <p:spPr bwMode="auto">
            <a:xfrm>
              <a:off x="1908175" y="4686300"/>
              <a:ext cx="304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a:t>
              </a:r>
              <a:endParaRPr lang="zh-CN" altLang="en-US" sz="1800">
                <a:latin typeface="Arial" panose="020B0604020202020204" pitchFamily="34" charset="0"/>
                <a:ea typeface="宋体" panose="02010600030101010101" pitchFamily="2" charset="-122"/>
              </a:endParaRPr>
            </a:p>
          </p:txBody>
        </p:sp>
      </p:grpSp>
      <p:sp>
        <p:nvSpPr>
          <p:cNvPr id="2" name="文本框 1"/>
          <p:cNvSpPr txBox="1"/>
          <p:nvPr/>
        </p:nvSpPr>
        <p:spPr>
          <a:xfrm>
            <a:off x="658346" y="1665146"/>
            <a:ext cx="8001000" cy="1099468"/>
          </a:xfrm>
          <a:prstGeom prst="rect">
            <a:avLst/>
          </a:prstGeom>
          <a:noFill/>
        </p:spPr>
        <p:txBody>
          <a:bodyPr wrap="square" rtlCol="0">
            <a:spAutoFit/>
          </a:bodyPr>
          <a:lstStyle/>
          <a:p>
            <a:pPr>
              <a:lnSpc>
                <a:spcPct val="125000"/>
              </a:lnSpc>
            </a:pPr>
            <a:r>
              <a:rPr lang="zh-CN" altLang="en-US" b="1" dirty="0">
                <a:solidFill>
                  <a:srgbClr val="002368"/>
                </a:solidFill>
                <a:latin typeface="+mn-ea"/>
                <a:ea typeface="+mn-ea"/>
              </a:rPr>
              <a:t>剩余类定义</a:t>
            </a:r>
            <a:r>
              <a:rPr lang="zh-CN" altLang="en-US" dirty="0">
                <a:latin typeface="+mn-ea"/>
                <a:ea typeface="+mn-ea"/>
              </a:rPr>
              <a:t>：给定正整数</a:t>
            </a:r>
            <a:r>
              <a:rPr lang="en-US" altLang="zh-CN" dirty="0">
                <a:latin typeface="+mn-ea"/>
                <a:ea typeface="+mn-ea"/>
              </a:rPr>
              <a:t>m</a:t>
            </a:r>
            <a:r>
              <a:rPr lang="zh-CN" altLang="en-US" dirty="0">
                <a:latin typeface="+mn-ea"/>
                <a:ea typeface="+mn-ea"/>
              </a:rPr>
              <a:t>，全体整数可按照模</a:t>
            </a:r>
            <a:r>
              <a:rPr lang="en-US" altLang="zh-CN" dirty="0">
                <a:latin typeface="+mn-ea"/>
                <a:ea typeface="+mn-ea"/>
              </a:rPr>
              <a:t>m</a:t>
            </a:r>
            <a:r>
              <a:rPr lang="zh-CN" altLang="en-US" dirty="0">
                <a:latin typeface="+mn-ea"/>
                <a:ea typeface="+mn-ea"/>
              </a:rPr>
              <a:t>是否同余分为若干</a:t>
            </a:r>
            <a:r>
              <a:rPr lang="zh-CN" altLang="en-US" dirty="0">
                <a:solidFill>
                  <a:srgbClr val="C00000"/>
                </a:solidFill>
                <a:latin typeface="+mn-ea"/>
                <a:ea typeface="+mn-ea"/>
              </a:rPr>
              <a:t>两两不相交</a:t>
            </a:r>
            <a:r>
              <a:rPr lang="zh-CN" altLang="en-US" dirty="0">
                <a:latin typeface="+mn-ea"/>
                <a:ea typeface="+mn-ea"/>
              </a:rPr>
              <a:t>的集合，使得每一个集合中的任意两个正整数对模</a:t>
            </a:r>
            <a:r>
              <a:rPr lang="en-US" altLang="zh-CN" dirty="0">
                <a:latin typeface="+mn-ea"/>
                <a:ea typeface="+mn-ea"/>
              </a:rPr>
              <a:t>m</a:t>
            </a:r>
            <a:r>
              <a:rPr lang="zh-CN" altLang="en-US" dirty="0">
                <a:latin typeface="+mn-ea"/>
                <a:ea typeface="+mn-ea"/>
              </a:rPr>
              <a:t>一定同余，而属于</a:t>
            </a:r>
            <a:r>
              <a:rPr lang="zh-CN" altLang="en-US" dirty="0">
                <a:solidFill>
                  <a:srgbClr val="C00000"/>
                </a:solidFill>
                <a:latin typeface="+mn-ea"/>
                <a:ea typeface="+mn-ea"/>
              </a:rPr>
              <a:t>不同集合</a:t>
            </a:r>
            <a:r>
              <a:rPr lang="zh-CN" altLang="en-US" dirty="0">
                <a:latin typeface="+mn-ea"/>
                <a:ea typeface="+mn-ea"/>
              </a:rPr>
              <a:t>的任意两个整数对模</a:t>
            </a:r>
            <a:r>
              <a:rPr lang="en-US" altLang="zh-CN" dirty="0">
                <a:latin typeface="+mn-ea"/>
                <a:ea typeface="+mn-ea"/>
              </a:rPr>
              <a:t>m</a:t>
            </a:r>
            <a:r>
              <a:rPr lang="zh-CN" altLang="en-US" dirty="0">
                <a:latin typeface="+mn-ea"/>
                <a:ea typeface="+mn-ea"/>
              </a:rPr>
              <a:t>不同余，每一个这样的集合称为模</a:t>
            </a:r>
            <a:r>
              <a:rPr lang="en-US" altLang="zh-CN" dirty="0">
                <a:latin typeface="+mn-ea"/>
                <a:ea typeface="+mn-ea"/>
              </a:rPr>
              <a:t>m</a:t>
            </a:r>
            <a:r>
              <a:rPr lang="zh-CN" altLang="en-US" dirty="0">
                <a:latin typeface="+mn-ea"/>
                <a:ea typeface="+mn-ea"/>
              </a:rPr>
              <a:t>的</a:t>
            </a:r>
            <a:r>
              <a:rPr lang="zh-CN" altLang="en-US" dirty="0">
                <a:solidFill>
                  <a:srgbClr val="C00000"/>
                </a:solidFill>
                <a:latin typeface="+mn-ea"/>
                <a:ea typeface="+mn-ea"/>
              </a:rPr>
              <a:t>剩余类</a:t>
            </a:r>
            <a:r>
              <a:rPr lang="zh-CN" altLang="en-US" dirty="0">
                <a:latin typeface="+mn-ea"/>
                <a:ea typeface="+mn-ea"/>
              </a:rPr>
              <a:t>。</a:t>
            </a:r>
            <a:endParaRPr lang="zh-CN" altLang="en-US" dirty="0">
              <a:latin typeface="+mn-ea"/>
              <a:ea typeface="+mn-ea"/>
            </a:endParaRPr>
          </a:p>
        </p:txBody>
      </p:sp>
      <p:sp>
        <p:nvSpPr>
          <p:cNvPr id="11" name="矩形: 圆角 10"/>
          <p:cNvSpPr/>
          <p:nvPr/>
        </p:nvSpPr>
        <p:spPr>
          <a:xfrm>
            <a:off x="464612" y="5656580"/>
            <a:ext cx="8229600" cy="457201"/>
          </a:xfrm>
          <a:prstGeom prst="roundRect">
            <a:avLst>
              <a:gd name="adj" fmla="val 12033"/>
            </a:avLst>
          </a:prstGeom>
          <a:solidFill>
            <a:schemeClr val="bg1"/>
          </a:solidFill>
          <a:ln>
            <a:no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在剩余类所有整数中，通常用最小非负整数来代表这个剩余类</a:t>
            </a:r>
            <a:endParaRPr lang="zh-CN" altLang="en-US" dirty="0">
              <a:solidFill>
                <a:schemeClr val="tx1"/>
              </a:solidFill>
            </a:endParaRPr>
          </a:p>
        </p:txBody>
      </p:sp>
      <p:sp>
        <p:nvSpPr>
          <p:cNvPr id="12" name="矩形 11"/>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3"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dirty="0">
                <a:solidFill>
                  <a:schemeClr val="bg1"/>
                </a:solidFill>
                <a:latin typeface="微软雅黑" panose="020B0503020204020204" pitchFamily="34" charset="-122"/>
                <a:ea typeface="微软雅黑" panose="020B0503020204020204" pitchFamily="34" charset="-122"/>
              </a:rPr>
              <a:t>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395605" y="3242310"/>
            <a:ext cx="1823720" cy="360045"/>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7k + 0, k</a:t>
            </a:r>
            <a:r>
              <a:rPr lang="zh-CN" altLang="en-US" dirty="0"/>
              <a:t>为整数</a:t>
            </a:r>
            <a:endParaRPr lang="zh-CN" altLang="en-US" dirty="0"/>
          </a:p>
        </p:txBody>
      </p:sp>
      <p:cxnSp>
        <p:nvCxnSpPr>
          <p:cNvPr id="5" name="直接箭头连接符 4"/>
          <p:cNvCxnSpPr>
            <a:stCxn id="4" idx="2"/>
          </p:cNvCxnSpPr>
          <p:nvPr/>
        </p:nvCxnSpPr>
        <p:spPr>
          <a:xfrm>
            <a:off x="1307465" y="3602355"/>
            <a:ext cx="312420" cy="33083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animBg="1"/>
      <p:bldP spid="4"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fld id="{72C1A898-055F-43DF-AFAB-7CFF229DD852}"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2" name="文本框 1"/>
          <p:cNvSpPr txBox="1"/>
          <p:nvPr/>
        </p:nvSpPr>
        <p:spPr>
          <a:xfrm>
            <a:off x="539750" y="1125855"/>
            <a:ext cx="8229600" cy="4908203"/>
          </a:xfrm>
          <a:prstGeom prst="rect">
            <a:avLst/>
          </a:prstGeom>
          <a:noFill/>
        </p:spPr>
        <p:txBody>
          <a:bodyPr wrap="square" rtlCol="0">
            <a:spAutoFit/>
          </a:bodyPr>
          <a:lstStyle/>
          <a:p>
            <a:pPr>
              <a:lnSpc>
                <a:spcPct val="125000"/>
              </a:lnSpc>
            </a:pPr>
            <a:r>
              <a:rPr lang="zh-CN" altLang="en-US" b="1" dirty="0">
                <a:solidFill>
                  <a:srgbClr val="002368"/>
                </a:solidFill>
                <a:latin typeface="+mn-ea"/>
                <a:ea typeface="+mn-ea"/>
              </a:rPr>
              <a:t>欧几里德算法</a:t>
            </a:r>
            <a:r>
              <a:rPr lang="zh-CN" altLang="en-US" dirty="0">
                <a:latin typeface="+mn-ea"/>
                <a:ea typeface="+mn-ea"/>
              </a:rPr>
              <a:t>又称辗转相除法：用于计算两个整数</a:t>
            </a:r>
            <a:r>
              <a:rPr lang="en-US" altLang="zh-CN" dirty="0">
                <a:latin typeface="+mn-ea"/>
                <a:ea typeface="+mn-ea"/>
              </a:rPr>
              <a:t>a</a:t>
            </a:r>
            <a:r>
              <a:rPr lang="zh-CN" altLang="en-US" dirty="0">
                <a:latin typeface="+mn-ea"/>
                <a:ea typeface="+mn-ea"/>
              </a:rPr>
              <a:t>，</a:t>
            </a:r>
            <a:r>
              <a:rPr lang="en-US" altLang="zh-CN" dirty="0">
                <a:latin typeface="+mn-ea"/>
                <a:ea typeface="+mn-ea"/>
              </a:rPr>
              <a:t>b</a:t>
            </a:r>
            <a:r>
              <a:rPr lang="zh-CN" altLang="en-US" dirty="0">
                <a:latin typeface="+mn-ea"/>
                <a:ea typeface="+mn-ea"/>
              </a:rPr>
              <a:t>的最大公约数。其计算原理依赖于下面的定理：</a:t>
            </a:r>
            <a:endParaRPr lang="en-US" altLang="zh-CN" dirty="0">
              <a:latin typeface="+mn-ea"/>
              <a:ea typeface="+mn-ea"/>
            </a:endParaRPr>
          </a:p>
          <a:p>
            <a:pPr>
              <a:lnSpc>
                <a:spcPct val="125000"/>
              </a:lnSpc>
            </a:pPr>
            <a:endParaRPr lang="zh-CN" altLang="en-US" dirty="0">
              <a:latin typeface="+mn-ea"/>
              <a:ea typeface="+mn-ea"/>
            </a:endParaRPr>
          </a:p>
          <a:p>
            <a:pPr>
              <a:lnSpc>
                <a:spcPct val="125000"/>
              </a:lnSpc>
            </a:pPr>
            <a:r>
              <a:rPr lang="zh-CN" altLang="en-US" dirty="0">
                <a:latin typeface="+mn-ea"/>
                <a:ea typeface="+mn-ea"/>
              </a:rPr>
              <a:t>定理：</a:t>
            </a:r>
            <a:r>
              <a:rPr lang="en-US" altLang="zh-CN" dirty="0" err="1">
                <a:latin typeface="+mn-ea"/>
                <a:ea typeface="+mn-ea"/>
              </a:rPr>
              <a:t>gcd</a:t>
            </a:r>
            <a:r>
              <a:rPr lang="en-US" altLang="zh-CN" dirty="0">
                <a:latin typeface="+mn-ea"/>
                <a:ea typeface="+mn-ea"/>
              </a:rPr>
              <a:t>(</a:t>
            </a:r>
            <a:r>
              <a:rPr lang="en-US" altLang="zh-CN" dirty="0" err="1">
                <a:latin typeface="+mn-ea"/>
                <a:ea typeface="+mn-ea"/>
              </a:rPr>
              <a:t>a,b</a:t>
            </a:r>
            <a:r>
              <a:rPr lang="en-US" altLang="zh-CN" dirty="0">
                <a:latin typeface="+mn-ea"/>
                <a:ea typeface="+mn-ea"/>
              </a:rPr>
              <a:t>) = </a:t>
            </a:r>
            <a:r>
              <a:rPr lang="en-US" altLang="zh-CN" dirty="0" err="1">
                <a:latin typeface="+mn-ea"/>
                <a:ea typeface="+mn-ea"/>
              </a:rPr>
              <a:t>gcd</a:t>
            </a:r>
            <a:r>
              <a:rPr lang="en-US" altLang="zh-CN" dirty="0">
                <a:latin typeface="+mn-ea"/>
                <a:ea typeface="+mn-ea"/>
              </a:rPr>
              <a:t>(</a:t>
            </a:r>
            <a:r>
              <a:rPr lang="en-US" altLang="zh-CN" dirty="0" err="1">
                <a:latin typeface="+mn-ea"/>
                <a:ea typeface="+mn-ea"/>
              </a:rPr>
              <a:t>b,a</a:t>
            </a:r>
            <a:r>
              <a:rPr lang="en-US" altLang="zh-CN" dirty="0">
                <a:latin typeface="+mn-ea"/>
                <a:ea typeface="+mn-ea"/>
              </a:rPr>
              <a:t> mod b)</a:t>
            </a:r>
            <a:endParaRPr lang="en-US" altLang="zh-CN" dirty="0">
              <a:latin typeface="+mn-ea"/>
              <a:ea typeface="+mn-ea"/>
            </a:endParaRPr>
          </a:p>
          <a:p>
            <a:pPr>
              <a:lnSpc>
                <a:spcPct val="125000"/>
              </a:lnSpc>
            </a:pPr>
            <a:endParaRPr lang="en-US" altLang="zh-CN" dirty="0">
              <a:latin typeface="+mn-ea"/>
              <a:ea typeface="+mn-ea"/>
            </a:endParaRPr>
          </a:p>
          <a:p>
            <a:pPr>
              <a:lnSpc>
                <a:spcPct val="125000"/>
              </a:lnSpc>
            </a:pPr>
            <a:r>
              <a:rPr lang="zh-CN" altLang="en-US" dirty="0">
                <a:latin typeface="+mn-ea"/>
                <a:ea typeface="+mn-ea"/>
              </a:rPr>
              <a:t>证明：</a:t>
            </a:r>
            <a:r>
              <a:rPr lang="en-US" altLang="zh-CN" dirty="0">
                <a:latin typeface="+mn-ea"/>
                <a:ea typeface="+mn-ea"/>
              </a:rPr>
              <a:t>a</a:t>
            </a:r>
            <a:r>
              <a:rPr lang="zh-CN" altLang="en-US" dirty="0">
                <a:latin typeface="+mn-ea"/>
                <a:ea typeface="+mn-ea"/>
              </a:rPr>
              <a:t>可以表示成</a:t>
            </a:r>
            <a:r>
              <a:rPr lang="en-US" altLang="zh-CN" dirty="0">
                <a:latin typeface="+mn-ea"/>
                <a:ea typeface="+mn-ea"/>
              </a:rPr>
              <a:t>a = kb + r</a:t>
            </a:r>
            <a:r>
              <a:rPr lang="zh-CN" altLang="en-US" dirty="0">
                <a:latin typeface="+mn-ea"/>
                <a:ea typeface="+mn-ea"/>
              </a:rPr>
              <a:t>，则</a:t>
            </a:r>
            <a:r>
              <a:rPr lang="en-US" altLang="zh-CN" dirty="0">
                <a:latin typeface="+mn-ea"/>
                <a:ea typeface="+mn-ea"/>
              </a:rPr>
              <a:t>r = a mod b</a:t>
            </a:r>
            <a:endParaRPr lang="en-US" altLang="zh-CN" dirty="0">
              <a:latin typeface="+mn-ea"/>
              <a:ea typeface="+mn-ea"/>
            </a:endParaRPr>
          </a:p>
          <a:p>
            <a:pPr>
              <a:lnSpc>
                <a:spcPct val="125000"/>
              </a:lnSpc>
            </a:pPr>
            <a:r>
              <a:rPr lang="en-US" altLang="zh-CN" b="1" dirty="0">
                <a:latin typeface="+mn-ea"/>
                <a:ea typeface="+mn-ea"/>
              </a:rPr>
              <a:t>1</a:t>
            </a:r>
            <a:r>
              <a:rPr lang="zh-CN" altLang="en-US" b="1" dirty="0">
                <a:latin typeface="+mn-ea"/>
                <a:ea typeface="+mn-ea"/>
              </a:rPr>
              <a:t>）</a:t>
            </a:r>
            <a:r>
              <a:rPr lang="zh-CN" altLang="en-US" dirty="0">
                <a:latin typeface="+mn-ea"/>
                <a:ea typeface="+mn-ea"/>
              </a:rPr>
              <a:t>假设</a:t>
            </a:r>
            <a:r>
              <a:rPr lang="en-US" altLang="zh-CN" dirty="0">
                <a:latin typeface="+mn-ea"/>
                <a:ea typeface="+mn-ea"/>
              </a:rPr>
              <a:t>d</a:t>
            </a:r>
            <a:r>
              <a:rPr lang="zh-CN" altLang="en-US" dirty="0">
                <a:latin typeface="+mn-ea"/>
                <a:ea typeface="+mn-ea"/>
              </a:rPr>
              <a:t>是</a:t>
            </a:r>
            <a:r>
              <a:rPr lang="en-US" altLang="zh-CN" dirty="0" err="1">
                <a:latin typeface="+mn-ea"/>
                <a:ea typeface="+mn-ea"/>
              </a:rPr>
              <a:t>a,b</a:t>
            </a:r>
            <a:r>
              <a:rPr lang="zh-CN" altLang="en-US" dirty="0">
                <a:latin typeface="+mn-ea"/>
                <a:ea typeface="+mn-ea"/>
              </a:rPr>
              <a:t>的一个公约数，则有：</a:t>
            </a:r>
            <a:r>
              <a:rPr lang="en-US" altLang="zh-CN" dirty="0" err="1">
                <a:latin typeface="+mn-ea"/>
                <a:ea typeface="+mn-ea"/>
              </a:rPr>
              <a:t>d|a</a:t>
            </a:r>
            <a:r>
              <a:rPr lang="en-US" altLang="zh-CN" dirty="0">
                <a:latin typeface="+mn-ea"/>
                <a:ea typeface="+mn-ea"/>
              </a:rPr>
              <a:t>, </a:t>
            </a:r>
            <a:r>
              <a:rPr lang="en-US" altLang="zh-CN" dirty="0" err="1">
                <a:latin typeface="+mn-ea"/>
                <a:ea typeface="+mn-ea"/>
              </a:rPr>
              <a:t>d|b</a:t>
            </a:r>
            <a:r>
              <a:rPr lang="zh-CN" altLang="en-US" dirty="0">
                <a:latin typeface="+mn-ea"/>
                <a:ea typeface="+mn-ea"/>
              </a:rPr>
              <a:t>，而</a:t>
            </a:r>
            <a:r>
              <a:rPr lang="en-US" altLang="zh-CN" dirty="0">
                <a:latin typeface="+mn-ea"/>
                <a:ea typeface="+mn-ea"/>
              </a:rPr>
              <a:t>r = a - kb</a:t>
            </a:r>
            <a:r>
              <a:rPr lang="zh-CN" altLang="en-US" dirty="0">
                <a:latin typeface="+mn-ea"/>
                <a:ea typeface="+mn-ea"/>
              </a:rPr>
              <a:t>，因此</a:t>
            </a:r>
            <a:r>
              <a:rPr lang="en-US" altLang="zh-CN" dirty="0" err="1">
                <a:latin typeface="+mn-ea"/>
                <a:ea typeface="+mn-ea"/>
              </a:rPr>
              <a:t>d|r</a:t>
            </a:r>
            <a:r>
              <a:rPr lang="zh-CN" altLang="en-US" dirty="0">
                <a:latin typeface="+mn-ea"/>
                <a:ea typeface="+mn-ea"/>
              </a:rPr>
              <a:t>，</a:t>
            </a:r>
            <a:endParaRPr lang="en-US" altLang="zh-CN" dirty="0">
              <a:latin typeface="+mn-ea"/>
              <a:ea typeface="+mn-ea"/>
            </a:endParaRPr>
          </a:p>
          <a:p>
            <a:pPr>
              <a:lnSpc>
                <a:spcPct val="125000"/>
              </a:lnSpc>
            </a:pPr>
            <a:r>
              <a:rPr lang="zh-CN" altLang="en-US" dirty="0">
                <a:latin typeface="+mn-ea"/>
                <a:ea typeface="+mn-ea"/>
              </a:rPr>
              <a:t>因此</a:t>
            </a:r>
            <a:r>
              <a:rPr lang="en-US" altLang="zh-CN" dirty="0">
                <a:latin typeface="+mn-ea"/>
                <a:ea typeface="+mn-ea"/>
              </a:rPr>
              <a:t>d</a:t>
            </a:r>
            <a:r>
              <a:rPr lang="zh-CN" altLang="en-US" dirty="0">
                <a:latin typeface="+mn-ea"/>
                <a:ea typeface="+mn-ea"/>
              </a:rPr>
              <a:t>是</a:t>
            </a:r>
            <a:r>
              <a:rPr lang="en-US" altLang="zh-CN" dirty="0">
                <a:latin typeface="+mn-ea"/>
                <a:ea typeface="+mn-ea"/>
              </a:rPr>
              <a:t>(</a:t>
            </a:r>
            <a:r>
              <a:rPr lang="en-US" altLang="zh-CN" dirty="0" err="1">
                <a:latin typeface="+mn-ea"/>
                <a:ea typeface="+mn-ea"/>
              </a:rPr>
              <a:t>b,a</a:t>
            </a:r>
            <a:r>
              <a:rPr lang="en-US" altLang="zh-CN" dirty="0">
                <a:latin typeface="+mn-ea"/>
                <a:ea typeface="+mn-ea"/>
              </a:rPr>
              <a:t> mod b)</a:t>
            </a:r>
            <a:r>
              <a:rPr lang="zh-CN" altLang="en-US" dirty="0">
                <a:latin typeface="+mn-ea"/>
                <a:ea typeface="+mn-ea"/>
              </a:rPr>
              <a:t>的公约数</a:t>
            </a:r>
            <a:endParaRPr lang="en-US" altLang="zh-CN" dirty="0">
              <a:latin typeface="+mn-ea"/>
              <a:ea typeface="+mn-ea"/>
            </a:endParaRPr>
          </a:p>
          <a:p>
            <a:pPr>
              <a:lnSpc>
                <a:spcPct val="125000"/>
              </a:lnSpc>
            </a:pPr>
            <a:endParaRPr lang="zh-CN" altLang="en-US" dirty="0">
              <a:latin typeface="+mn-ea"/>
              <a:ea typeface="+mn-ea"/>
            </a:endParaRPr>
          </a:p>
          <a:p>
            <a:pPr>
              <a:lnSpc>
                <a:spcPct val="125000"/>
              </a:lnSpc>
            </a:pPr>
            <a:r>
              <a:rPr lang="en-US" altLang="zh-CN" b="1" dirty="0">
                <a:latin typeface="+mn-ea"/>
                <a:ea typeface="+mn-ea"/>
              </a:rPr>
              <a:t>2</a:t>
            </a:r>
            <a:r>
              <a:rPr lang="zh-CN" altLang="en-US" b="1" dirty="0">
                <a:latin typeface="+mn-ea"/>
                <a:ea typeface="+mn-ea"/>
              </a:rPr>
              <a:t>）</a:t>
            </a:r>
            <a:r>
              <a:rPr lang="zh-CN" altLang="en-US" dirty="0">
                <a:latin typeface="+mn-ea"/>
                <a:ea typeface="+mn-ea"/>
              </a:rPr>
              <a:t>假设</a:t>
            </a:r>
            <a:r>
              <a:rPr lang="en-US" altLang="zh-CN" dirty="0">
                <a:latin typeface="+mn-ea"/>
                <a:ea typeface="+mn-ea"/>
              </a:rPr>
              <a:t>d </a:t>
            </a:r>
            <a:r>
              <a:rPr lang="zh-CN" altLang="en-US" dirty="0">
                <a:latin typeface="+mn-ea"/>
                <a:ea typeface="+mn-ea"/>
              </a:rPr>
              <a:t>是</a:t>
            </a:r>
            <a:r>
              <a:rPr lang="en-US" altLang="zh-CN" dirty="0">
                <a:latin typeface="+mn-ea"/>
                <a:ea typeface="+mn-ea"/>
              </a:rPr>
              <a:t>(</a:t>
            </a:r>
            <a:r>
              <a:rPr lang="en-US" altLang="zh-CN" dirty="0" err="1">
                <a:latin typeface="+mn-ea"/>
                <a:ea typeface="+mn-ea"/>
              </a:rPr>
              <a:t>b,a</a:t>
            </a:r>
            <a:r>
              <a:rPr lang="en-US" altLang="zh-CN" dirty="0">
                <a:latin typeface="+mn-ea"/>
                <a:ea typeface="+mn-ea"/>
              </a:rPr>
              <a:t> mod b)</a:t>
            </a:r>
            <a:r>
              <a:rPr lang="zh-CN" altLang="en-US" dirty="0">
                <a:latin typeface="+mn-ea"/>
                <a:ea typeface="+mn-ea"/>
              </a:rPr>
              <a:t>的公约数，则</a:t>
            </a:r>
            <a:r>
              <a:rPr lang="en-US" altLang="zh-CN" dirty="0">
                <a:latin typeface="+mn-ea"/>
                <a:ea typeface="+mn-ea"/>
              </a:rPr>
              <a:t>d | b </a:t>
            </a:r>
            <a:r>
              <a:rPr lang="zh-CN" altLang="en-US" dirty="0">
                <a:latin typeface="+mn-ea"/>
                <a:ea typeface="+mn-ea"/>
              </a:rPr>
              <a:t>， </a:t>
            </a:r>
            <a:r>
              <a:rPr lang="en-US" altLang="zh-CN" dirty="0" err="1">
                <a:latin typeface="+mn-ea"/>
                <a:ea typeface="+mn-ea"/>
              </a:rPr>
              <a:t>d|r</a:t>
            </a:r>
            <a:r>
              <a:rPr lang="en-US" altLang="zh-CN" dirty="0">
                <a:latin typeface="+mn-ea"/>
                <a:ea typeface="+mn-ea"/>
              </a:rPr>
              <a:t> </a:t>
            </a:r>
            <a:r>
              <a:rPr lang="zh-CN" altLang="en-US" dirty="0">
                <a:latin typeface="+mn-ea"/>
                <a:ea typeface="+mn-ea"/>
              </a:rPr>
              <a:t>，但是</a:t>
            </a:r>
            <a:r>
              <a:rPr lang="en-US" altLang="zh-CN" dirty="0">
                <a:latin typeface="+mn-ea"/>
                <a:ea typeface="+mn-ea"/>
              </a:rPr>
              <a:t>a = kb +r</a:t>
            </a:r>
            <a:endParaRPr lang="en-US" altLang="zh-CN" dirty="0">
              <a:latin typeface="+mn-ea"/>
              <a:ea typeface="+mn-ea"/>
            </a:endParaRPr>
          </a:p>
          <a:p>
            <a:pPr>
              <a:lnSpc>
                <a:spcPct val="125000"/>
              </a:lnSpc>
            </a:pPr>
            <a:r>
              <a:rPr lang="zh-CN" altLang="en-US" dirty="0">
                <a:latin typeface="+mn-ea"/>
                <a:ea typeface="+mn-ea"/>
              </a:rPr>
              <a:t>因此</a:t>
            </a:r>
            <a:r>
              <a:rPr lang="en-US" altLang="zh-CN" dirty="0">
                <a:latin typeface="+mn-ea"/>
                <a:ea typeface="+mn-ea"/>
              </a:rPr>
              <a:t>d</a:t>
            </a:r>
            <a:r>
              <a:rPr lang="zh-CN" altLang="en-US" dirty="0">
                <a:latin typeface="+mn-ea"/>
                <a:ea typeface="+mn-ea"/>
              </a:rPr>
              <a:t>也是</a:t>
            </a:r>
            <a:r>
              <a:rPr lang="en-US" altLang="zh-CN" dirty="0">
                <a:latin typeface="+mn-ea"/>
                <a:ea typeface="+mn-ea"/>
              </a:rPr>
              <a:t>(</a:t>
            </a:r>
            <a:r>
              <a:rPr lang="en-US" altLang="zh-CN" dirty="0" err="1">
                <a:latin typeface="+mn-ea"/>
                <a:ea typeface="+mn-ea"/>
              </a:rPr>
              <a:t>a,b</a:t>
            </a:r>
            <a:r>
              <a:rPr lang="en-US" altLang="zh-CN" dirty="0">
                <a:latin typeface="+mn-ea"/>
                <a:ea typeface="+mn-ea"/>
              </a:rPr>
              <a:t>)</a:t>
            </a:r>
            <a:r>
              <a:rPr lang="zh-CN" altLang="en-US" dirty="0">
                <a:latin typeface="+mn-ea"/>
                <a:ea typeface="+mn-ea"/>
              </a:rPr>
              <a:t>的公约数，因此</a:t>
            </a:r>
            <a:r>
              <a:rPr lang="en-US" altLang="zh-CN" dirty="0">
                <a:latin typeface="+mn-ea"/>
                <a:ea typeface="+mn-ea"/>
              </a:rPr>
              <a:t>(</a:t>
            </a:r>
            <a:r>
              <a:rPr lang="en-US" altLang="zh-CN" dirty="0" err="1">
                <a:latin typeface="+mn-ea"/>
                <a:ea typeface="+mn-ea"/>
              </a:rPr>
              <a:t>a,b</a:t>
            </a:r>
            <a:r>
              <a:rPr lang="en-US" altLang="zh-CN" dirty="0">
                <a:latin typeface="+mn-ea"/>
                <a:ea typeface="+mn-ea"/>
              </a:rPr>
              <a:t>)</a:t>
            </a:r>
            <a:r>
              <a:rPr lang="zh-CN" altLang="en-US" dirty="0">
                <a:latin typeface="+mn-ea"/>
                <a:ea typeface="+mn-ea"/>
              </a:rPr>
              <a:t>和</a:t>
            </a:r>
            <a:r>
              <a:rPr lang="en-US" altLang="zh-CN" dirty="0">
                <a:latin typeface="+mn-ea"/>
                <a:ea typeface="+mn-ea"/>
              </a:rPr>
              <a:t>(</a:t>
            </a:r>
            <a:r>
              <a:rPr lang="en-US" altLang="zh-CN" dirty="0" err="1">
                <a:latin typeface="+mn-ea"/>
                <a:ea typeface="+mn-ea"/>
              </a:rPr>
              <a:t>b,a</a:t>
            </a:r>
            <a:r>
              <a:rPr lang="en-US" altLang="zh-CN" dirty="0">
                <a:latin typeface="+mn-ea"/>
                <a:ea typeface="+mn-ea"/>
              </a:rPr>
              <a:t> mod b)</a:t>
            </a:r>
            <a:r>
              <a:rPr lang="zh-CN" altLang="en-US" dirty="0">
                <a:latin typeface="+mn-ea"/>
                <a:ea typeface="+mn-ea"/>
              </a:rPr>
              <a:t>的公约数是一样的，其最大公约数也必然相等，得证。</a:t>
            </a:r>
            <a:endParaRPr lang="en-US" altLang="zh-CN" dirty="0">
              <a:latin typeface="+mn-ea"/>
              <a:ea typeface="+mn-ea"/>
            </a:endParaRPr>
          </a:p>
          <a:p>
            <a:pPr>
              <a:lnSpc>
                <a:spcPct val="125000"/>
              </a:lnSpc>
            </a:pPr>
            <a:endParaRPr lang="en-US" altLang="zh-CN" dirty="0">
              <a:latin typeface="+mn-ea"/>
              <a:ea typeface="+mn-ea"/>
            </a:endParaRPr>
          </a:p>
          <a:p>
            <a:pPr>
              <a:lnSpc>
                <a:spcPct val="125000"/>
              </a:lnSpc>
            </a:pPr>
            <a:r>
              <a:rPr lang="zh-CN" altLang="en-US" i="1" dirty="0">
                <a:latin typeface="+mn-ea"/>
                <a:ea typeface="+mn-ea"/>
              </a:rPr>
              <a:t>若</a:t>
            </a:r>
            <a:r>
              <a:rPr lang="en-US" altLang="zh-CN" i="1" dirty="0" err="1">
                <a:latin typeface="+mn-ea"/>
                <a:ea typeface="+mn-ea"/>
              </a:rPr>
              <a:t>b|a</a:t>
            </a:r>
            <a:r>
              <a:rPr lang="en-US" altLang="zh-CN" i="1" dirty="0">
                <a:latin typeface="+mn-ea"/>
                <a:ea typeface="+mn-ea"/>
              </a:rPr>
              <a:t>, </a:t>
            </a:r>
            <a:r>
              <a:rPr lang="zh-CN" altLang="en-US" i="1" dirty="0">
                <a:latin typeface="+mn-ea"/>
                <a:ea typeface="+mn-ea"/>
              </a:rPr>
              <a:t>我们说</a:t>
            </a:r>
            <a:r>
              <a:rPr lang="en-US" altLang="zh-CN" i="1" dirty="0">
                <a:latin typeface="+mn-ea"/>
                <a:ea typeface="+mn-ea"/>
              </a:rPr>
              <a:t>b</a:t>
            </a:r>
            <a:r>
              <a:rPr lang="zh-CN" altLang="en-US" i="1" dirty="0">
                <a:latin typeface="+mn-ea"/>
                <a:ea typeface="+mn-ea"/>
              </a:rPr>
              <a:t>是</a:t>
            </a:r>
            <a:r>
              <a:rPr lang="en-US" altLang="zh-CN" i="1" dirty="0">
                <a:latin typeface="+mn-ea"/>
                <a:ea typeface="+mn-ea"/>
              </a:rPr>
              <a:t>a</a:t>
            </a:r>
            <a:r>
              <a:rPr lang="zh-CN" altLang="en-US" i="1" dirty="0">
                <a:latin typeface="+mn-ea"/>
                <a:ea typeface="+mn-ea"/>
              </a:rPr>
              <a:t>的一个因子</a:t>
            </a:r>
            <a:r>
              <a:rPr lang="en-US" altLang="zh-CN" i="1" dirty="0">
                <a:latin typeface="+mn-ea"/>
                <a:ea typeface="+mn-ea"/>
              </a:rPr>
              <a:t>; </a:t>
            </a:r>
            <a:r>
              <a:rPr lang="en-US" altLang="zh-CN" i="1" dirty="0" err="1">
                <a:latin typeface="+mn-ea"/>
                <a:ea typeface="+mn-ea"/>
              </a:rPr>
              <a:t>gcd</a:t>
            </a:r>
            <a:r>
              <a:rPr lang="en-US" altLang="zh-CN" i="1" dirty="0">
                <a:latin typeface="+mn-ea"/>
                <a:ea typeface="+mn-ea"/>
              </a:rPr>
              <a:t>(</a:t>
            </a:r>
            <a:r>
              <a:rPr lang="en-US" altLang="zh-CN" i="1" dirty="0" err="1">
                <a:latin typeface="+mn-ea"/>
                <a:ea typeface="+mn-ea"/>
              </a:rPr>
              <a:t>a,b</a:t>
            </a:r>
            <a:r>
              <a:rPr lang="en-US" altLang="zh-CN" i="1" dirty="0">
                <a:latin typeface="+mn-ea"/>
                <a:ea typeface="+mn-ea"/>
              </a:rPr>
              <a:t>)</a:t>
            </a:r>
            <a:r>
              <a:rPr lang="zh-CN" altLang="en-US" i="1" dirty="0">
                <a:latin typeface="+mn-ea"/>
                <a:ea typeface="+mn-ea"/>
              </a:rPr>
              <a:t>表示</a:t>
            </a:r>
            <a:r>
              <a:rPr lang="en-US" altLang="zh-CN" i="1" dirty="0" err="1">
                <a:latin typeface="+mn-ea"/>
                <a:ea typeface="+mn-ea"/>
              </a:rPr>
              <a:t>a,b</a:t>
            </a:r>
            <a:r>
              <a:rPr lang="zh-CN" altLang="en-US" i="1" dirty="0">
                <a:latin typeface="+mn-ea"/>
                <a:ea typeface="+mn-ea"/>
              </a:rPr>
              <a:t>的最大公因子。</a:t>
            </a:r>
            <a:endParaRPr lang="zh-CN" altLang="en-US" i="1" dirty="0">
              <a:latin typeface="+mn-ea"/>
              <a:ea typeface="+mn-ea"/>
            </a:endParaRPr>
          </a:p>
        </p:txBody>
      </p:sp>
      <p:sp>
        <p:nvSpPr>
          <p:cNvPr id="5" name="矩形 4"/>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4"/>
          <p:cNvSpPr>
            <a:spLocks noGrp="1" noChangeArrowheads="1"/>
          </p:cNvSpPr>
          <p:nvPr>
            <p:ph type="title"/>
          </p:nvPr>
        </p:nvSpPr>
        <p:spPr/>
        <p:txBody>
          <a:bodyPr/>
          <a:lstStyle/>
          <a:p>
            <a:r>
              <a:rPr lang="zh-CN" altLang="en-US" sz="3600" b="1" dirty="0">
                <a:latin typeface="Times New Roman" panose="02020603050405020304" pitchFamily="18" charset="0"/>
              </a:rPr>
              <a:t>欧几里德算法</a:t>
            </a:r>
            <a:endParaRPr lang="zh-CN" altLang="en-US" sz="3600" b="1" dirty="0">
              <a:latin typeface="Times New Roman" panose="02020603050405020304" pitchFamily="18" charset="0"/>
            </a:endParaRPr>
          </a:p>
        </p:txBody>
      </p:sp>
      <p:sp>
        <p:nvSpPr>
          <p:cNvPr id="16388" name="灯片编号占位符 3"/>
          <p:cNvSpPr>
            <a:spLocks noGrp="1" noChangeArrowheads="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fld id="{72C1A898-055F-43DF-AFAB-7CFF229DD852}" type="slidenum">
              <a:rPr lang="en-US" altLang="zh-CN" sz="1200" kern="0" smtClean="0">
                <a:latin typeface="Times New Roman" panose="02020603050405020304" pitchFamily="18" charset="0"/>
              </a:rPr>
            </a:fld>
            <a:endParaRPr lang="en-US" altLang="zh-CN" sz="1200" kern="0">
              <a:latin typeface="Times New Roman" panose="02020603050405020304" pitchFamily="18" charset="0"/>
            </a:endParaRPr>
          </a:p>
        </p:txBody>
      </p:sp>
      <p:sp>
        <p:nvSpPr>
          <p:cNvPr id="2" name="文本框 1"/>
          <p:cNvSpPr txBox="1"/>
          <p:nvPr/>
        </p:nvSpPr>
        <p:spPr>
          <a:xfrm>
            <a:off x="571500" y="1371600"/>
            <a:ext cx="8229600" cy="5631180"/>
          </a:xfrm>
          <a:prstGeom prst="rect">
            <a:avLst/>
          </a:prstGeom>
          <a:noFill/>
        </p:spPr>
        <p:txBody>
          <a:bodyPr wrap="square" rtlCol="0">
            <a:spAutoFit/>
          </a:bodyPr>
          <a:lstStyle/>
          <a:p>
            <a:pPr>
              <a:lnSpc>
                <a:spcPct val="125000"/>
              </a:lnSpc>
            </a:pPr>
            <a:r>
              <a:rPr lang="zh-CN" altLang="en-US" b="1" kern="0" dirty="0">
                <a:solidFill>
                  <a:srgbClr val="002368"/>
                </a:solidFill>
                <a:latin typeface="Times New Roman" panose="02020603050405020304" pitchFamily="18" charset="0"/>
                <a:ea typeface="微软雅黑" panose="020B0503020204020204" pitchFamily="34" charset="-122"/>
              </a:rPr>
              <a:t>示例： 求 </a:t>
            </a:r>
            <a:r>
              <a:rPr lang="en-US" altLang="zh-CN" b="1" kern="0" dirty="0">
                <a:solidFill>
                  <a:srgbClr val="002368"/>
                </a:solidFill>
                <a:latin typeface="Times New Roman" panose="02020603050405020304" pitchFamily="18" charset="0"/>
                <a:ea typeface="微软雅黑" panose="020B0503020204020204" pitchFamily="34" charset="-122"/>
              </a:rPr>
              <a:t>d = </a:t>
            </a:r>
            <a:r>
              <a:rPr lang="en-US" altLang="zh-CN" b="1" kern="0" dirty="0" err="1">
                <a:solidFill>
                  <a:srgbClr val="002368"/>
                </a:solidFill>
                <a:latin typeface="Times New Roman" panose="02020603050405020304" pitchFamily="18" charset="0"/>
                <a:ea typeface="微软雅黑" panose="020B0503020204020204" pitchFamily="34" charset="-122"/>
              </a:rPr>
              <a:t>gcd</a:t>
            </a:r>
            <a:r>
              <a:rPr lang="en-US" altLang="zh-CN" b="1" kern="0" dirty="0">
                <a:solidFill>
                  <a:srgbClr val="002368"/>
                </a:solidFill>
                <a:latin typeface="Times New Roman" panose="02020603050405020304" pitchFamily="18" charset="0"/>
                <a:ea typeface="微软雅黑" panose="020B0503020204020204" pitchFamily="34" charset="-122"/>
              </a:rPr>
              <a:t>(</a:t>
            </a:r>
            <a:r>
              <a:rPr lang="en-US" altLang="zh-CN" b="1" kern="0" dirty="0" err="1">
                <a:solidFill>
                  <a:srgbClr val="002368"/>
                </a:solidFill>
                <a:latin typeface="Times New Roman" panose="02020603050405020304" pitchFamily="18" charset="0"/>
                <a:ea typeface="微软雅黑" panose="020B0503020204020204" pitchFamily="34" charset="-122"/>
              </a:rPr>
              <a:t>a,b</a:t>
            </a:r>
            <a:r>
              <a:rPr lang="en-US" altLang="zh-CN" b="1" kern="0" dirty="0">
                <a:solidFill>
                  <a:srgbClr val="002368"/>
                </a:solidFill>
                <a:latin typeface="Times New Roman" panose="02020603050405020304" pitchFamily="18" charset="0"/>
                <a:ea typeface="微软雅黑" panose="020B0503020204020204" pitchFamily="34" charset="-122"/>
              </a:rPr>
              <a:t>)</a:t>
            </a:r>
            <a:endParaRPr lang="en-US" altLang="zh-CN" b="1" kern="0" dirty="0">
              <a:solidFill>
                <a:srgbClr val="002368"/>
              </a:solidFill>
              <a:latin typeface="Times New Roman" panose="02020603050405020304" pitchFamily="18" charset="0"/>
              <a:ea typeface="微软雅黑" panose="020B0503020204020204" pitchFamily="34" charset="-122"/>
            </a:endParaRPr>
          </a:p>
          <a:p>
            <a:pPr>
              <a:lnSpc>
                <a:spcPct val="125000"/>
              </a:lnSpc>
            </a:pPr>
            <a:endParaRPr lang="en-US" altLang="zh-CN" b="1" kern="0" dirty="0">
              <a:solidFill>
                <a:srgbClr val="002368"/>
              </a:solidFill>
              <a:latin typeface="Times New Roman" panose="02020603050405020304" pitchFamily="18" charset="0"/>
              <a:ea typeface="微软雅黑" panose="020B0503020204020204" pitchFamily="34" charset="-122"/>
            </a:endParaRPr>
          </a:p>
          <a:p>
            <a:pPr>
              <a:lnSpc>
                <a:spcPct val="125000"/>
              </a:lnSpc>
            </a:pPr>
            <a:r>
              <a:rPr lang="en-US" altLang="zh-CN" b="1" kern="0" dirty="0">
                <a:solidFill>
                  <a:srgbClr val="002368"/>
                </a:solidFill>
                <a:latin typeface="Times New Roman" panose="02020603050405020304" pitchFamily="18" charset="0"/>
                <a:ea typeface="微软雅黑" panose="020B0503020204020204" pitchFamily="34" charset="-122"/>
              </a:rPr>
              <a:t>               </a:t>
            </a:r>
            <a:r>
              <a:rPr lang="en-US" altLang="zh-CN" b="1" kern="0" dirty="0">
                <a:latin typeface="Times New Roman" panose="02020603050405020304" pitchFamily="18" charset="0"/>
                <a:ea typeface="微软雅黑" panose="020B0503020204020204" pitchFamily="34" charset="-122"/>
              </a:rPr>
              <a:t>a = q</a:t>
            </a:r>
            <a:r>
              <a:rPr lang="en-US" altLang="zh-CN" b="1" kern="0" baseline="-25000" dirty="0">
                <a:latin typeface="Times New Roman" panose="02020603050405020304" pitchFamily="18" charset="0"/>
                <a:ea typeface="微软雅黑" panose="020B0503020204020204" pitchFamily="34" charset="-122"/>
              </a:rPr>
              <a:t>1</a:t>
            </a:r>
            <a:r>
              <a:rPr lang="en-US" altLang="zh-CN" b="1" kern="0" dirty="0">
                <a:latin typeface="Times New Roman" panose="02020603050405020304" pitchFamily="18" charset="0"/>
                <a:ea typeface="微软雅黑" panose="020B0503020204020204" pitchFamily="34" charset="-122"/>
              </a:rPr>
              <a:t>b + r</a:t>
            </a:r>
            <a:r>
              <a:rPr lang="en-US" altLang="zh-CN" b="1" kern="0" baseline="-25000" dirty="0">
                <a:latin typeface="Times New Roman" panose="02020603050405020304" pitchFamily="18" charset="0"/>
                <a:ea typeface="微软雅黑" panose="020B0503020204020204" pitchFamily="34" charset="-122"/>
              </a:rPr>
              <a:t>1</a:t>
            </a:r>
            <a:r>
              <a:rPr lang="en-US" altLang="zh-CN" b="1" kern="0" dirty="0">
                <a:latin typeface="Times New Roman" panose="02020603050405020304" pitchFamily="18" charset="0"/>
                <a:ea typeface="微软雅黑" panose="020B0503020204020204" pitchFamily="34" charset="-122"/>
              </a:rPr>
              <a:t>,          0</a:t>
            </a:r>
            <a:r>
              <a:rPr lang="zh-CN" altLang="en-US" b="1" kern="0" dirty="0">
                <a:latin typeface="Times New Roman" panose="02020603050405020304" pitchFamily="18" charset="0"/>
                <a:ea typeface="微软雅黑" panose="020B0503020204020204" pitchFamily="34" charset="-122"/>
              </a:rPr>
              <a:t>≤</a:t>
            </a:r>
            <a:r>
              <a:rPr lang="en-US" altLang="zh-CN" b="1" kern="0" dirty="0">
                <a:latin typeface="Times New Roman" panose="02020603050405020304" pitchFamily="18" charset="0"/>
                <a:ea typeface="微软雅黑" panose="020B0503020204020204" pitchFamily="34" charset="-122"/>
              </a:rPr>
              <a:t>r</a:t>
            </a:r>
            <a:r>
              <a:rPr lang="en-US" altLang="zh-CN" b="1" kern="0" baseline="-25000" dirty="0">
                <a:latin typeface="Times New Roman" panose="02020603050405020304" pitchFamily="18" charset="0"/>
                <a:ea typeface="微软雅黑" panose="020B0503020204020204" pitchFamily="34" charset="-122"/>
              </a:rPr>
              <a:t>1</a:t>
            </a:r>
            <a:r>
              <a:rPr lang="en-US" altLang="zh-CN" b="1" kern="0" dirty="0">
                <a:latin typeface="Times New Roman" panose="02020603050405020304" pitchFamily="18" charset="0"/>
                <a:ea typeface="微软雅黑" panose="020B0503020204020204" pitchFamily="34" charset="-122"/>
              </a:rPr>
              <a:t>&lt;b                   (1)</a:t>
            </a:r>
            <a:endParaRPr lang="en-US" altLang="zh-CN" b="1" kern="0" dirty="0">
              <a:latin typeface="Times New Roman" panose="02020603050405020304" pitchFamily="18" charset="0"/>
              <a:ea typeface="微软雅黑" panose="020B0503020204020204" pitchFamily="34" charset="-122"/>
            </a:endParaRPr>
          </a:p>
          <a:p>
            <a:pPr>
              <a:lnSpc>
                <a:spcPct val="125000"/>
              </a:lnSpc>
            </a:pPr>
            <a:endParaRPr lang="en-US" altLang="zh-CN" b="1" kern="0" dirty="0">
              <a:latin typeface="Times New Roman" panose="02020603050405020304" pitchFamily="18" charset="0"/>
              <a:ea typeface="微软雅黑" panose="020B0503020204020204" pitchFamily="34" charset="-122"/>
            </a:endParaRPr>
          </a:p>
          <a:p>
            <a:pPr marL="342900" indent="-342900">
              <a:lnSpc>
                <a:spcPct val="125000"/>
              </a:lnSpc>
              <a:buAutoNum type="arabicParenBoth"/>
            </a:pPr>
            <a:r>
              <a:rPr lang="zh-CN" altLang="en-US" b="1" kern="0" dirty="0">
                <a:latin typeface="Times New Roman" panose="02020603050405020304" pitchFamily="18" charset="0"/>
                <a:ea typeface="微软雅黑" panose="020B0503020204020204" pitchFamily="34" charset="-122"/>
              </a:rPr>
              <a:t>当</a:t>
            </a:r>
            <a:r>
              <a:rPr lang="en-US" altLang="zh-CN" b="1" kern="0" dirty="0">
                <a:latin typeface="Times New Roman" panose="02020603050405020304" pitchFamily="18" charset="0"/>
                <a:ea typeface="微软雅黑" panose="020B0503020204020204" pitchFamily="34" charset="-122"/>
              </a:rPr>
              <a:t>r</a:t>
            </a:r>
            <a:r>
              <a:rPr lang="en-US" altLang="zh-CN" b="1" kern="0" baseline="-25000" dirty="0">
                <a:latin typeface="Times New Roman" panose="02020603050405020304" pitchFamily="18" charset="0"/>
                <a:ea typeface="微软雅黑" panose="020B0503020204020204" pitchFamily="34" charset="-122"/>
              </a:rPr>
              <a:t>1</a:t>
            </a:r>
            <a:r>
              <a:rPr lang="en-US" altLang="zh-CN" b="1" kern="0" dirty="0">
                <a:latin typeface="Times New Roman" panose="02020603050405020304" pitchFamily="18" charset="0"/>
                <a:ea typeface="微软雅黑" panose="020B0503020204020204" pitchFamily="34" charset="-122"/>
              </a:rPr>
              <a:t>=0</a:t>
            </a:r>
            <a:r>
              <a:rPr lang="zh-CN" altLang="en-US" b="1" kern="0" dirty="0">
                <a:latin typeface="Times New Roman" panose="02020603050405020304" pitchFamily="18" charset="0"/>
                <a:ea typeface="微软雅黑" panose="020B0503020204020204" pitchFamily="34" charset="-122"/>
              </a:rPr>
              <a:t>，</a:t>
            </a:r>
            <a:r>
              <a:rPr lang="en-US" altLang="zh-CN" b="1" kern="0" dirty="0">
                <a:latin typeface="Times New Roman" panose="02020603050405020304" pitchFamily="18" charset="0"/>
                <a:ea typeface="微软雅黑" panose="020B0503020204020204" pitchFamily="34" charset="-122"/>
              </a:rPr>
              <a:t>d = </a:t>
            </a:r>
            <a:r>
              <a:rPr lang="en-US" altLang="zh-CN" b="1" kern="0" dirty="0" err="1">
                <a:latin typeface="Times New Roman" panose="02020603050405020304" pitchFamily="18" charset="0"/>
                <a:ea typeface="微软雅黑" panose="020B0503020204020204" pitchFamily="34" charset="-122"/>
              </a:rPr>
              <a:t>gcd</a:t>
            </a:r>
            <a:r>
              <a:rPr lang="en-US" altLang="zh-CN" b="1" kern="0" dirty="0">
                <a:latin typeface="Times New Roman" panose="02020603050405020304" pitchFamily="18" charset="0"/>
                <a:ea typeface="微软雅黑" panose="020B0503020204020204" pitchFamily="34" charset="-122"/>
              </a:rPr>
              <a:t>(</a:t>
            </a:r>
            <a:r>
              <a:rPr lang="en-US" altLang="zh-CN" b="1" kern="0" dirty="0" err="1">
                <a:latin typeface="Times New Roman" panose="02020603050405020304" pitchFamily="18" charset="0"/>
                <a:ea typeface="微软雅黑" panose="020B0503020204020204" pitchFamily="34" charset="-122"/>
              </a:rPr>
              <a:t>a,b</a:t>
            </a:r>
            <a:r>
              <a:rPr lang="en-US" altLang="zh-CN" b="1" kern="0" dirty="0">
                <a:latin typeface="Times New Roman" panose="02020603050405020304" pitchFamily="18" charset="0"/>
                <a:ea typeface="微软雅黑" panose="020B0503020204020204" pitchFamily="34" charset="-122"/>
              </a:rPr>
              <a:t>) = b</a:t>
            </a:r>
            <a:endParaRPr lang="en-US" altLang="zh-CN" b="1" kern="0" dirty="0">
              <a:latin typeface="Times New Roman" panose="02020603050405020304" pitchFamily="18" charset="0"/>
              <a:ea typeface="微软雅黑" panose="020B0503020204020204" pitchFamily="34" charset="-122"/>
            </a:endParaRPr>
          </a:p>
          <a:p>
            <a:pPr>
              <a:lnSpc>
                <a:spcPct val="125000"/>
              </a:lnSpc>
            </a:pPr>
            <a:endParaRPr lang="en-US" altLang="zh-CN" b="1" kern="0" dirty="0">
              <a:latin typeface="Times New Roman" panose="02020603050405020304" pitchFamily="18" charset="0"/>
              <a:ea typeface="微软雅黑" panose="020B0503020204020204" pitchFamily="34" charset="-122"/>
            </a:endParaRPr>
          </a:p>
          <a:p>
            <a:pPr>
              <a:lnSpc>
                <a:spcPct val="125000"/>
              </a:lnSpc>
            </a:pPr>
            <a:r>
              <a:rPr lang="en-US" altLang="zh-CN" b="1" kern="0" dirty="0">
                <a:latin typeface="Times New Roman" panose="02020603050405020304" pitchFamily="18" charset="0"/>
                <a:ea typeface="微软雅黑" panose="020B0503020204020204" pitchFamily="34" charset="-122"/>
              </a:rPr>
              <a:t>(2) </a:t>
            </a:r>
            <a:r>
              <a:rPr lang="zh-CN" altLang="en-US" b="1" kern="0" dirty="0">
                <a:latin typeface="Times New Roman" panose="02020603050405020304" pitchFamily="18" charset="0"/>
                <a:ea typeface="微软雅黑" panose="020B0503020204020204" pitchFamily="34" charset="-122"/>
              </a:rPr>
              <a:t>若</a:t>
            </a:r>
            <a:r>
              <a:rPr lang="en-US" altLang="zh-CN" b="1" kern="0" dirty="0">
                <a:latin typeface="Times New Roman" panose="02020603050405020304" pitchFamily="18" charset="0"/>
                <a:ea typeface="微软雅黑" panose="020B0503020204020204" pitchFamily="34" charset="-122"/>
              </a:rPr>
              <a:t>r</a:t>
            </a:r>
            <a:r>
              <a:rPr lang="en-US" altLang="zh-CN" b="1" kern="0" baseline="-25000" dirty="0">
                <a:latin typeface="Times New Roman" panose="02020603050405020304" pitchFamily="18" charset="0"/>
                <a:ea typeface="微软雅黑" panose="020B0503020204020204" pitchFamily="34" charset="-122"/>
              </a:rPr>
              <a:t>1</a:t>
            </a:r>
            <a:r>
              <a:rPr lang="zh-CN" altLang="en-US" b="1" kern="0" dirty="0">
                <a:latin typeface="Times New Roman" panose="02020603050405020304" pitchFamily="18" charset="0"/>
                <a:ea typeface="微软雅黑" panose="020B0503020204020204" pitchFamily="34" charset="-122"/>
              </a:rPr>
              <a:t>≠</a:t>
            </a:r>
            <a:r>
              <a:rPr lang="en-US" altLang="zh-CN" b="1" kern="0" dirty="0">
                <a:latin typeface="Times New Roman" panose="02020603050405020304" pitchFamily="18" charset="0"/>
                <a:ea typeface="微软雅黑" panose="020B0503020204020204" pitchFamily="34" charset="-122"/>
              </a:rPr>
              <a:t>0</a:t>
            </a:r>
            <a:r>
              <a:rPr lang="zh-CN" altLang="en-US" b="1" kern="0" dirty="0">
                <a:latin typeface="Times New Roman" panose="02020603050405020304" pitchFamily="18" charset="0"/>
                <a:ea typeface="微软雅黑" panose="020B0503020204020204" pitchFamily="34" charset="-122"/>
              </a:rPr>
              <a:t>，</a:t>
            </a:r>
            <a:r>
              <a:rPr lang="en-US" altLang="zh-CN" b="1" kern="0" dirty="0">
                <a:latin typeface="Times New Roman" panose="02020603050405020304" pitchFamily="18" charset="0"/>
                <a:ea typeface="微软雅黑" panose="020B0503020204020204" pitchFamily="34" charset="-122"/>
              </a:rPr>
              <a:t>d = </a:t>
            </a:r>
            <a:r>
              <a:rPr lang="en-US" altLang="zh-CN" b="1" kern="0" dirty="0" err="1">
                <a:latin typeface="Times New Roman" panose="02020603050405020304" pitchFamily="18" charset="0"/>
                <a:ea typeface="微软雅黑" panose="020B0503020204020204" pitchFamily="34" charset="-122"/>
              </a:rPr>
              <a:t>gcd</a:t>
            </a:r>
            <a:r>
              <a:rPr lang="en-US" altLang="zh-CN" b="1" kern="0" dirty="0">
                <a:latin typeface="Times New Roman" panose="02020603050405020304" pitchFamily="18" charset="0"/>
                <a:ea typeface="微软雅黑" panose="020B0503020204020204" pitchFamily="34" charset="-122"/>
              </a:rPr>
              <a:t>(b,r</a:t>
            </a:r>
            <a:r>
              <a:rPr lang="en-US" altLang="zh-CN" b="1" kern="0" baseline="-25000" dirty="0">
                <a:latin typeface="Times New Roman" panose="02020603050405020304" pitchFamily="18" charset="0"/>
                <a:ea typeface="微软雅黑" panose="020B0503020204020204" pitchFamily="34" charset="-122"/>
              </a:rPr>
              <a:t>1</a:t>
            </a:r>
            <a:r>
              <a:rPr lang="en-US" altLang="zh-CN" b="1" kern="0" dirty="0">
                <a:latin typeface="Times New Roman" panose="02020603050405020304" pitchFamily="18" charset="0"/>
                <a:ea typeface="微软雅黑" panose="020B0503020204020204" pitchFamily="34" charset="-122"/>
              </a:rPr>
              <a:t>), </a:t>
            </a:r>
            <a:r>
              <a:rPr lang="zh-CN" altLang="en-US" b="1" kern="0" dirty="0">
                <a:latin typeface="Times New Roman" panose="02020603050405020304" pitchFamily="18" charset="0"/>
                <a:ea typeface="微软雅黑" panose="020B0503020204020204" pitchFamily="34" charset="-122"/>
              </a:rPr>
              <a:t>其中</a:t>
            </a:r>
            <a:r>
              <a:rPr lang="en-US" altLang="zh-CN" b="1" kern="0" dirty="0">
                <a:latin typeface="Times New Roman" panose="02020603050405020304" pitchFamily="18" charset="0"/>
                <a:ea typeface="微软雅黑" panose="020B0503020204020204" pitchFamily="34" charset="-122"/>
              </a:rPr>
              <a:t>b&gt;r</a:t>
            </a:r>
            <a:r>
              <a:rPr lang="en-US" altLang="zh-CN" b="1" kern="0" baseline="-25000" dirty="0">
                <a:latin typeface="Times New Roman" panose="02020603050405020304" pitchFamily="18" charset="0"/>
                <a:ea typeface="微软雅黑" panose="020B0503020204020204" pitchFamily="34" charset="-122"/>
              </a:rPr>
              <a:t>1</a:t>
            </a:r>
            <a:endParaRPr lang="en-US" altLang="zh-CN" b="1" kern="0" baseline="-25000" dirty="0">
              <a:latin typeface="Times New Roman" panose="02020603050405020304" pitchFamily="18" charset="0"/>
              <a:ea typeface="微软雅黑" panose="020B0503020204020204" pitchFamily="34" charset="-122"/>
            </a:endParaRPr>
          </a:p>
          <a:p>
            <a:pPr>
              <a:lnSpc>
                <a:spcPct val="125000"/>
              </a:lnSpc>
            </a:pPr>
            <a:r>
              <a:rPr lang="en-US" altLang="zh-CN" b="1" kern="0" dirty="0">
                <a:latin typeface="Times New Roman" panose="02020603050405020304" pitchFamily="18" charset="0"/>
                <a:ea typeface="微软雅黑" panose="020B0503020204020204" pitchFamily="34" charset="-122"/>
              </a:rPr>
              <a:t>(3) b = q</a:t>
            </a:r>
            <a:r>
              <a:rPr lang="en-US" altLang="zh-CN" b="1" kern="0" baseline="-25000" dirty="0">
                <a:latin typeface="Times New Roman" panose="02020603050405020304" pitchFamily="18" charset="0"/>
                <a:ea typeface="微软雅黑" panose="020B0503020204020204" pitchFamily="34" charset="-122"/>
              </a:rPr>
              <a:t>2</a:t>
            </a:r>
            <a:r>
              <a:rPr lang="en-US" altLang="zh-CN" b="1" kern="0" dirty="0">
                <a:latin typeface="Times New Roman" panose="02020603050405020304" pitchFamily="18" charset="0"/>
                <a:ea typeface="微软雅黑" panose="020B0503020204020204" pitchFamily="34" charset="-122"/>
              </a:rPr>
              <a:t>r</a:t>
            </a:r>
            <a:r>
              <a:rPr lang="en-US" altLang="zh-CN" b="1" kern="0" baseline="-25000" dirty="0">
                <a:latin typeface="Times New Roman" panose="02020603050405020304" pitchFamily="18" charset="0"/>
                <a:ea typeface="微软雅黑" panose="020B0503020204020204" pitchFamily="34" charset="-122"/>
              </a:rPr>
              <a:t>1 </a:t>
            </a:r>
            <a:r>
              <a:rPr lang="en-US" altLang="zh-CN" b="1" kern="0" dirty="0">
                <a:latin typeface="Times New Roman" panose="02020603050405020304" pitchFamily="18" charset="0"/>
                <a:ea typeface="微软雅黑" panose="020B0503020204020204" pitchFamily="34" charset="-122"/>
              </a:rPr>
              <a:t>+ r</a:t>
            </a:r>
            <a:r>
              <a:rPr lang="en-US" altLang="zh-CN" b="1" kern="0" baseline="-25000" dirty="0">
                <a:latin typeface="Times New Roman" panose="02020603050405020304" pitchFamily="18" charset="0"/>
                <a:ea typeface="微软雅黑" panose="020B0503020204020204" pitchFamily="34" charset="-122"/>
              </a:rPr>
              <a:t>2</a:t>
            </a:r>
            <a:r>
              <a:rPr lang="en-US" altLang="zh-CN" b="1" kern="0" dirty="0">
                <a:latin typeface="Times New Roman" panose="02020603050405020304" pitchFamily="18" charset="0"/>
                <a:ea typeface="微软雅黑" panose="020B0503020204020204" pitchFamily="34" charset="-122"/>
              </a:rPr>
              <a:t>,                0</a:t>
            </a:r>
            <a:r>
              <a:rPr lang="zh-CN" altLang="en-US" b="1" kern="0" dirty="0">
                <a:latin typeface="Times New Roman" panose="02020603050405020304" pitchFamily="18" charset="0"/>
                <a:ea typeface="微软雅黑" panose="020B0503020204020204" pitchFamily="34" charset="-122"/>
              </a:rPr>
              <a:t>≤</a:t>
            </a:r>
            <a:r>
              <a:rPr lang="en-US" altLang="zh-CN" b="1" kern="0" dirty="0">
                <a:latin typeface="Times New Roman" panose="02020603050405020304" pitchFamily="18" charset="0"/>
                <a:ea typeface="微软雅黑" panose="020B0503020204020204" pitchFamily="34" charset="-122"/>
              </a:rPr>
              <a:t>r</a:t>
            </a:r>
            <a:r>
              <a:rPr lang="en-US" altLang="zh-CN" b="1" kern="0" baseline="-25000" dirty="0">
                <a:latin typeface="Times New Roman" panose="02020603050405020304" pitchFamily="18" charset="0"/>
                <a:ea typeface="微软雅黑" panose="020B0503020204020204" pitchFamily="34" charset="-122"/>
              </a:rPr>
              <a:t>2</a:t>
            </a:r>
            <a:r>
              <a:rPr lang="en-US" altLang="zh-CN" b="1" kern="0" dirty="0">
                <a:latin typeface="Times New Roman" panose="02020603050405020304" pitchFamily="18" charset="0"/>
                <a:ea typeface="微软雅黑" panose="020B0503020204020204" pitchFamily="34" charset="-122"/>
              </a:rPr>
              <a:t>&lt;r</a:t>
            </a:r>
            <a:r>
              <a:rPr lang="en-US" altLang="zh-CN" b="1" kern="0" baseline="-25000" dirty="0">
                <a:latin typeface="Times New Roman" panose="02020603050405020304" pitchFamily="18" charset="0"/>
                <a:ea typeface="微软雅黑" panose="020B0503020204020204" pitchFamily="34" charset="-122"/>
              </a:rPr>
              <a:t>1</a:t>
            </a:r>
            <a:endParaRPr lang="en-US" altLang="zh-CN" b="1" kern="0" baseline="-25000" dirty="0">
              <a:latin typeface="Times New Roman" panose="02020603050405020304" pitchFamily="18" charset="0"/>
              <a:ea typeface="微软雅黑" panose="020B0503020204020204" pitchFamily="34" charset="-122"/>
            </a:endParaRPr>
          </a:p>
          <a:p>
            <a:pPr>
              <a:lnSpc>
                <a:spcPct val="125000"/>
              </a:lnSpc>
            </a:pPr>
            <a:r>
              <a:rPr lang="en-US" altLang="zh-CN" b="1" kern="0" dirty="0">
                <a:latin typeface="Times New Roman" panose="02020603050405020304" pitchFamily="18" charset="0"/>
                <a:ea typeface="微软雅黑" panose="020B0503020204020204" pitchFamily="34" charset="-122"/>
              </a:rPr>
              <a:t>(4) </a:t>
            </a:r>
            <a:r>
              <a:rPr lang="zh-CN" altLang="en-US" b="1" kern="0" dirty="0">
                <a:latin typeface="Times New Roman" panose="02020603050405020304" pitchFamily="18" charset="0"/>
                <a:ea typeface="微软雅黑" panose="020B0503020204020204" pitchFamily="34" charset="-122"/>
              </a:rPr>
              <a:t>当</a:t>
            </a:r>
            <a:r>
              <a:rPr lang="en-US" altLang="zh-CN" b="1" kern="0" dirty="0">
                <a:latin typeface="Times New Roman" panose="02020603050405020304" pitchFamily="18" charset="0"/>
                <a:ea typeface="微软雅黑" panose="020B0503020204020204" pitchFamily="34" charset="-122"/>
              </a:rPr>
              <a:t>r</a:t>
            </a:r>
            <a:r>
              <a:rPr lang="en-US" altLang="zh-CN" b="1" kern="0" baseline="-25000" dirty="0">
                <a:latin typeface="Times New Roman" panose="02020603050405020304" pitchFamily="18" charset="0"/>
                <a:ea typeface="微软雅黑" panose="020B0503020204020204" pitchFamily="34" charset="-122"/>
              </a:rPr>
              <a:t>2</a:t>
            </a:r>
            <a:r>
              <a:rPr lang="en-US" altLang="zh-CN" b="1" kern="0" dirty="0">
                <a:latin typeface="Times New Roman" panose="02020603050405020304" pitchFamily="18" charset="0"/>
                <a:ea typeface="微软雅黑" panose="020B0503020204020204" pitchFamily="34" charset="-122"/>
              </a:rPr>
              <a:t>=0, d = r</a:t>
            </a:r>
            <a:r>
              <a:rPr lang="en-US" altLang="zh-CN" b="1" kern="0" baseline="-25000" dirty="0">
                <a:latin typeface="Times New Roman" panose="02020603050405020304" pitchFamily="18" charset="0"/>
                <a:ea typeface="微软雅黑" panose="020B0503020204020204" pitchFamily="34" charset="-122"/>
              </a:rPr>
              <a:t>1</a:t>
            </a:r>
            <a:endParaRPr lang="en-US" altLang="zh-CN" b="1" kern="0" baseline="-25000" dirty="0">
              <a:latin typeface="Times New Roman" panose="02020603050405020304" pitchFamily="18" charset="0"/>
              <a:ea typeface="微软雅黑" panose="020B0503020204020204" pitchFamily="34" charset="-122"/>
            </a:endParaRPr>
          </a:p>
          <a:p>
            <a:pPr>
              <a:lnSpc>
                <a:spcPct val="125000"/>
              </a:lnSpc>
            </a:pPr>
            <a:endParaRPr lang="en-US" altLang="zh-CN" b="1" kern="0" dirty="0">
              <a:latin typeface="Times New Roman" panose="02020603050405020304" pitchFamily="18" charset="0"/>
              <a:ea typeface="微软雅黑" panose="020B0503020204020204" pitchFamily="34" charset="-122"/>
            </a:endParaRPr>
          </a:p>
          <a:p>
            <a:pPr>
              <a:lnSpc>
                <a:spcPct val="125000"/>
              </a:lnSpc>
            </a:pPr>
            <a:r>
              <a:rPr lang="en-US" altLang="zh-CN" b="1" kern="0" dirty="0">
                <a:latin typeface="Times New Roman" panose="02020603050405020304" pitchFamily="18" charset="0"/>
                <a:ea typeface="微软雅黑" panose="020B0503020204020204" pitchFamily="34" charset="-122"/>
              </a:rPr>
              <a:t>(5) </a:t>
            </a:r>
            <a:r>
              <a:rPr lang="zh-CN" altLang="en-US" b="1" kern="0" dirty="0">
                <a:latin typeface="Times New Roman" panose="02020603050405020304" pitchFamily="18" charset="0"/>
                <a:ea typeface="微软雅黑" panose="020B0503020204020204" pitchFamily="34" charset="-122"/>
              </a:rPr>
              <a:t>若</a:t>
            </a:r>
            <a:r>
              <a:rPr lang="en-US" altLang="zh-CN" b="1" kern="0" dirty="0">
                <a:latin typeface="Times New Roman" panose="02020603050405020304" pitchFamily="18" charset="0"/>
                <a:ea typeface="微软雅黑" panose="020B0503020204020204" pitchFamily="34" charset="-122"/>
              </a:rPr>
              <a:t>r</a:t>
            </a:r>
            <a:r>
              <a:rPr lang="en-US" altLang="zh-CN" b="1" kern="0" baseline="-25000" dirty="0">
                <a:latin typeface="Times New Roman" panose="02020603050405020304" pitchFamily="18" charset="0"/>
                <a:ea typeface="微软雅黑" panose="020B0503020204020204" pitchFamily="34" charset="-122"/>
              </a:rPr>
              <a:t>2</a:t>
            </a:r>
            <a:r>
              <a:rPr lang="zh-CN" altLang="en-US" b="1" kern="0" dirty="0">
                <a:latin typeface="Times New Roman" panose="02020603050405020304" pitchFamily="18" charset="0"/>
                <a:ea typeface="微软雅黑" panose="020B0503020204020204" pitchFamily="34" charset="-122"/>
              </a:rPr>
              <a:t>≠</a:t>
            </a:r>
            <a:r>
              <a:rPr lang="en-US" altLang="zh-CN" b="1" kern="0" dirty="0">
                <a:latin typeface="Times New Roman" panose="02020603050405020304" pitchFamily="18" charset="0"/>
                <a:ea typeface="微软雅黑" panose="020B0503020204020204" pitchFamily="34" charset="-122"/>
              </a:rPr>
              <a:t>0</a:t>
            </a:r>
            <a:r>
              <a:rPr lang="zh-CN" altLang="en-US" b="1" kern="0" dirty="0">
                <a:latin typeface="Times New Roman" panose="02020603050405020304" pitchFamily="18" charset="0"/>
                <a:ea typeface="微软雅黑" panose="020B0503020204020204" pitchFamily="34" charset="-122"/>
              </a:rPr>
              <a:t>，</a:t>
            </a:r>
            <a:r>
              <a:rPr lang="en-US" altLang="zh-CN" b="1" kern="0" dirty="0">
                <a:latin typeface="Times New Roman" panose="02020603050405020304" pitchFamily="18" charset="0"/>
                <a:ea typeface="微软雅黑" panose="020B0503020204020204" pitchFamily="34" charset="-122"/>
              </a:rPr>
              <a:t>d = </a:t>
            </a:r>
            <a:r>
              <a:rPr lang="en-US" altLang="zh-CN" b="1" kern="0" dirty="0" err="1">
                <a:latin typeface="Times New Roman" panose="02020603050405020304" pitchFamily="18" charset="0"/>
                <a:ea typeface="微软雅黑" panose="020B0503020204020204" pitchFamily="34" charset="-122"/>
              </a:rPr>
              <a:t>gcd</a:t>
            </a:r>
            <a:r>
              <a:rPr lang="en-US" altLang="zh-CN" b="1" kern="0" dirty="0">
                <a:latin typeface="Times New Roman" panose="02020603050405020304" pitchFamily="18" charset="0"/>
                <a:ea typeface="微软雅黑" panose="020B0503020204020204" pitchFamily="34" charset="-122"/>
              </a:rPr>
              <a:t>(r</a:t>
            </a:r>
            <a:r>
              <a:rPr lang="en-US" altLang="zh-CN" b="1" kern="0" baseline="-25000" dirty="0">
                <a:latin typeface="Times New Roman" panose="02020603050405020304" pitchFamily="18" charset="0"/>
                <a:ea typeface="微软雅黑" panose="020B0503020204020204" pitchFamily="34" charset="-122"/>
              </a:rPr>
              <a:t>1</a:t>
            </a:r>
            <a:r>
              <a:rPr lang="en-US" altLang="zh-CN" b="1" kern="0" dirty="0">
                <a:latin typeface="Times New Roman" panose="02020603050405020304" pitchFamily="18" charset="0"/>
                <a:ea typeface="微软雅黑" panose="020B0503020204020204" pitchFamily="34" charset="-122"/>
              </a:rPr>
              <a:t>,</a:t>
            </a:r>
            <a:r>
              <a:rPr lang="zh-CN" altLang="en-US" b="1" kern="0" dirty="0">
                <a:latin typeface="Times New Roman" panose="02020603050405020304" pitchFamily="18" charset="0"/>
                <a:ea typeface="微软雅黑" panose="020B0503020204020204" pitchFamily="34" charset="-122"/>
              </a:rPr>
              <a:t> </a:t>
            </a:r>
            <a:r>
              <a:rPr lang="en-US" altLang="zh-CN" b="1" kern="0" dirty="0">
                <a:latin typeface="Times New Roman" panose="02020603050405020304" pitchFamily="18" charset="0"/>
                <a:ea typeface="微软雅黑" panose="020B0503020204020204" pitchFamily="34" charset="-122"/>
              </a:rPr>
              <a:t>r</a:t>
            </a:r>
            <a:r>
              <a:rPr lang="en-US" altLang="zh-CN" b="1" kern="0" baseline="-25000" dirty="0">
                <a:latin typeface="Times New Roman" panose="02020603050405020304" pitchFamily="18" charset="0"/>
                <a:ea typeface="微软雅黑" panose="020B0503020204020204" pitchFamily="34" charset="-122"/>
              </a:rPr>
              <a:t>2</a:t>
            </a:r>
            <a:r>
              <a:rPr lang="en-US" altLang="zh-CN" b="1" kern="0" dirty="0">
                <a:latin typeface="Times New Roman" panose="02020603050405020304" pitchFamily="18" charset="0"/>
                <a:ea typeface="微软雅黑" panose="020B0503020204020204" pitchFamily="34" charset="-122"/>
              </a:rPr>
              <a:t>), </a:t>
            </a:r>
            <a:r>
              <a:rPr lang="zh-CN" altLang="en-US" b="1" kern="0" dirty="0">
                <a:latin typeface="Times New Roman" panose="02020603050405020304" pitchFamily="18" charset="0"/>
                <a:ea typeface="微软雅黑" panose="020B0503020204020204" pitchFamily="34" charset="-122"/>
              </a:rPr>
              <a:t>其中</a:t>
            </a:r>
            <a:r>
              <a:rPr lang="en-US" altLang="zh-CN" b="1" kern="0" dirty="0">
                <a:latin typeface="Times New Roman" panose="02020603050405020304" pitchFamily="18" charset="0"/>
                <a:ea typeface="微软雅黑" panose="020B0503020204020204" pitchFamily="34" charset="-122"/>
              </a:rPr>
              <a:t>r</a:t>
            </a:r>
            <a:r>
              <a:rPr lang="en-US" altLang="zh-CN" b="1" kern="0" baseline="-25000" dirty="0">
                <a:latin typeface="Times New Roman" panose="02020603050405020304" pitchFamily="18" charset="0"/>
                <a:ea typeface="微软雅黑" panose="020B0503020204020204" pitchFamily="34" charset="-122"/>
              </a:rPr>
              <a:t>1</a:t>
            </a:r>
            <a:r>
              <a:rPr lang="en-US" altLang="zh-CN" b="1" kern="0" dirty="0">
                <a:latin typeface="Times New Roman" panose="02020603050405020304" pitchFamily="18" charset="0"/>
                <a:ea typeface="微软雅黑" panose="020B0503020204020204" pitchFamily="34" charset="-122"/>
              </a:rPr>
              <a:t>&gt;r</a:t>
            </a:r>
            <a:r>
              <a:rPr lang="en-US" altLang="zh-CN" b="1" kern="0" baseline="-25000" dirty="0">
                <a:latin typeface="Times New Roman" panose="02020603050405020304" pitchFamily="18" charset="0"/>
                <a:ea typeface="微软雅黑" panose="020B0503020204020204" pitchFamily="34" charset="-122"/>
              </a:rPr>
              <a:t>2</a:t>
            </a:r>
            <a:endParaRPr lang="en-US" altLang="zh-CN" b="1" kern="0" baseline="-25000" dirty="0">
              <a:latin typeface="Times New Roman" panose="02020603050405020304" pitchFamily="18" charset="0"/>
              <a:ea typeface="微软雅黑" panose="020B0503020204020204" pitchFamily="34" charset="-122"/>
            </a:endParaRPr>
          </a:p>
          <a:p>
            <a:pPr>
              <a:lnSpc>
                <a:spcPct val="125000"/>
              </a:lnSpc>
            </a:pPr>
            <a:r>
              <a:rPr lang="en-US" altLang="zh-CN" b="1" kern="0" dirty="0">
                <a:latin typeface="Times New Roman" panose="02020603050405020304" pitchFamily="18" charset="0"/>
                <a:ea typeface="微软雅黑" panose="020B0503020204020204" pitchFamily="34" charset="-122"/>
              </a:rPr>
              <a:t>(6) r</a:t>
            </a:r>
            <a:r>
              <a:rPr lang="en-US" altLang="zh-CN" b="1" kern="0" baseline="-25000" dirty="0">
                <a:latin typeface="Times New Roman" panose="02020603050405020304" pitchFamily="18" charset="0"/>
                <a:ea typeface="微软雅黑" panose="020B0503020204020204" pitchFamily="34" charset="-122"/>
              </a:rPr>
              <a:t>1</a:t>
            </a:r>
            <a:r>
              <a:rPr lang="en-US" altLang="zh-CN" b="1" kern="0" dirty="0">
                <a:latin typeface="Times New Roman" panose="02020603050405020304" pitchFamily="18" charset="0"/>
                <a:ea typeface="微软雅黑" panose="020B0503020204020204" pitchFamily="34" charset="-122"/>
              </a:rPr>
              <a:t>=q</a:t>
            </a:r>
            <a:r>
              <a:rPr lang="en-US" altLang="zh-CN" b="1" kern="0" baseline="-25000" dirty="0">
                <a:latin typeface="Times New Roman" panose="02020603050405020304" pitchFamily="18" charset="0"/>
                <a:ea typeface="微软雅黑" panose="020B0503020204020204" pitchFamily="34" charset="-122"/>
              </a:rPr>
              <a:t>3</a:t>
            </a:r>
            <a:r>
              <a:rPr lang="en-US" altLang="zh-CN" b="1" kern="0" dirty="0">
                <a:latin typeface="Times New Roman" panose="02020603050405020304" pitchFamily="18" charset="0"/>
                <a:ea typeface="微软雅黑" panose="020B0503020204020204" pitchFamily="34" charset="-122"/>
              </a:rPr>
              <a:t>r</a:t>
            </a:r>
            <a:r>
              <a:rPr lang="en-US" altLang="zh-CN" b="1" kern="0" baseline="-25000" dirty="0">
                <a:latin typeface="Times New Roman" panose="02020603050405020304" pitchFamily="18" charset="0"/>
                <a:ea typeface="微软雅黑" panose="020B0503020204020204" pitchFamily="34" charset="-122"/>
              </a:rPr>
              <a:t>2</a:t>
            </a:r>
            <a:r>
              <a:rPr lang="en-US" altLang="zh-CN" b="1" kern="0" dirty="0">
                <a:latin typeface="Times New Roman" panose="02020603050405020304" pitchFamily="18" charset="0"/>
                <a:ea typeface="微软雅黑" panose="020B0503020204020204" pitchFamily="34" charset="-122"/>
              </a:rPr>
              <a:t> + r</a:t>
            </a:r>
            <a:r>
              <a:rPr lang="en-US" altLang="zh-CN" b="1" kern="0" baseline="-25000" dirty="0">
                <a:latin typeface="Times New Roman" panose="02020603050405020304" pitchFamily="18" charset="0"/>
                <a:ea typeface="微软雅黑" panose="020B0503020204020204" pitchFamily="34" charset="-122"/>
              </a:rPr>
              <a:t>3</a:t>
            </a:r>
            <a:r>
              <a:rPr lang="en-US" altLang="zh-CN" b="1" kern="0" dirty="0">
                <a:latin typeface="Times New Roman" panose="02020603050405020304" pitchFamily="18" charset="0"/>
                <a:ea typeface="微软雅黑" panose="020B0503020204020204" pitchFamily="34" charset="-122"/>
              </a:rPr>
              <a:t>,                 0</a:t>
            </a:r>
            <a:r>
              <a:rPr lang="zh-CN" altLang="en-US" b="1" kern="0" dirty="0">
                <a:latin typeface="Times New Roman" panose="02020603050405020304" pitchFamily="18" charset="0"/>
                <a:ea typeface="微软雅黑" panose="020B0503020204020204" pitchFamily="34" charset="-122"/>
              </a:rPr>
              <a:t>≤</a:t>
            </a:r>
            <a:r>
              <a:rPr lang="en-US" altLang="zh-CN" b="1" kern="0" dirty="0">
                <a:latin typeface="Times New Roman" panose="02020603050405020304" pitchFamily="18" charset="0"/>
                <a:ea typeface="微软雅黑" panose="020B0503020204020204" pitchFamily="34" charset="-122"/>
              </a:rPr>
              <a:t>r</a:t>
            </a:r>
            <a:r>
              <a:rPr lang="en-US" altLang="zh-CN" b="1" kern="0" baseline="-25000" dirty="0">
                <a:latin typeface="Times New Roman" panose="02020603050405020304" pitchFamily="18" charset="0"/>
                <a:ea typeface="微软雅黑" panose="020B0503020204020204" pitchFamily="34" charset="-122"/>
              </a:rPr>
              <a:t>3</a:t>
            </a:r>
            <a:r>
              <a:rPr lang="en-US" altLang="zh-CN" b="1" kern="0" dirty="0">
                <a:latin typeface="Times New Roman" panose="02020603050405020304" pitchFamily="18" charset="0"/>
                <a:ea typeface="微软雅黑" panose="020B0503020204020204" pitchFamily="34" charset="-122"/>
              </a:rPr>
              <a:t>&lt;r</a:t>
            </a:r>
            <a:r>
              <a:rPr lang="en-US" altLang="zh-CN" b="1" kern="0" baseline="-25000" dirty="0">
                <a:latin typeface="Times New Roman" panose="02020603050405020304" pitchFamily="18" charset="0"/>
                <a:ea typeface="微软雅黑" panose="020B0503020204020204" pitchFamily="34" charset="-122"/>
              </a:rPr>
              <a:t>2</a:t>
            </a:r>
            <a:endParaRPr lang="en-US" altLang="zh-CN" b="1" kern="0" baseline="-25000" dirty="0">
              <a:latin typeface="Times New Roman" panose="02020603050405020304" pitchFamily="18" charset="0"/>
              <a:ea typeface="微软雅黑" panose="020B0503020204020204" pitchFamily="34" charset="-122"/>
            </a:endParaRPr>
          </a:p>
          <a:p>
            <a:pPr>
              <a:lnSpc>
                <a:spcPct val="125000"/>
              </a:lnSpc>
            </a:pPr>
            <a:r>
              <a:rPr lang="en-US" altLang="zh-CN" b="1" kern="0" dirty="0">
                <a:latin typeface="Times New Roman" panose="02020603050405020304" pitchFamily="18" charset="0"/>
                <a:ea typeface="微软雅黑" panose="020B0503020204020204" pitchFamily="34" charset="-122"/>
              </a:rPr>
              <a:t>(4) </a:t>
            </a:r>
            <a:r>
              <a:rPr lang="zh-CN" altLang="en-US" b="1" kern="0" dirty="0">
                <a:latin typeface="Times New Roman" panose="02020603050405020304" pitchFamily="18" charset="0"/>
                <a:ea typeface="微软雅黑" panose="020B0503020204020204" pitchFamily="34" charset="-122"/>
              </a:rPr>
              <a:t>当</a:t>
            </a:r>
            <a:r>
              <a:rPr lang="en-US" altLang="zh-CN" b="1" kern="0" dirty="0">
                <a:latin typeface="Times New Roman" panose="02020603050405020304" pitchFamily="18" charset="0"/>
                <a:ea typeface="微软雅黑" panose="020B0503020204020204" pitchFamily="34" charset="-122"/>
              </a:rPr>
              <a:t>r</a:t>
            </a:r>
            <a:r>
              <a:rPr lang="en-US" altLang="zh-CN" b="1" kern="0" baseline="-25000" dirty="0">
                <a:latin typeface="Times New Roman" panose="02020603050405020304" pitchFamily="18" charset="0"/>
                <a:ea typeface="微软雅黑" panose="020B0503020204020204" pitchFamily="34" charset="-122"/>
              </a:rPr>
              <a:t>3</a:t>
            </a:r>
            <a:r>
              <a:rPr lang="en-US" altLang="zh-CN" b="1" kern="0" dirty="0">
                <a:latin typeface="Times New Roman" panose="02020603050405020304" pitchFamily="18" charset="0"/>
                <a:ea typeface="微软雅黑" panose="020B0503020204020204" pitchFamily="34" charset="-122"/>
              </a:rPr>
              <a:t>=0, d = r</a:t>
            </a:r>
            <a:r>
              <a:rPr lang="en-US" altLang="zh-CN" b="1" kern="0" baseline="-25000" dirty="0">
                <a:latin typeface="Times New Roman" panose="02020603050405020304" pitchFamily="18" charset="0"/>
                <a:ea typeface="微软雅黑" panose="020B0503020204020204" pitchFamily="34" charset="-122"/>
              </a:rPr>
              <a:t>2</a:t>
            </a:r>
            <a:endParaRPr lang="en-US" altLang="zh-CN" b="1" kern="0" baseline="-25000" dirty="0">
              <a:latin typeface="Times New Roman" panose="02020603050405020304" pitchFamily="18" charset="0"/>
              <a:ea typeface="微软雅黑" panose="020B0503020204020204" pitchFamily="34" charset="-122"/>
            </a:endParaRPr>
          </a:p>
          <a:p>
            <a:pPr>
              <a:lnSpc>
                <a:spcPct val="125000"/>
              </a:lnSpc>
            </a:pPr>
            <a:r>
              <a:rPr lang="en-US" altLang="zh-CN" b="1" kern="0" dirty="0">
                <a:latin typeface="Times New Roman" panose="02020603050405020304" pitchFamily="18" charset="0"/>
                <a:ea typeface="微软雅黑" panose="020B0503020204020204" pitchFamily="34" charset="-122"/>
              </a:rPr>
              <a:t>……..</a:t>
            </a:r>
            <a:endParaRPr lang="en-US" altLang="zh-CN" b="1" kern="0" dirty="0">
              <a:latin typeface="Times New Roman" panose="02020603050405020304" pitchFamily="18" charset="0"/>
              <a:ea typeface="微软雅黑" panose="020B0503020204020204" pitchFamily="34" charset="-122"/>
            </a:endParaRPr>
          </a:p>
          <a:p>
            <a:pPr>
              <a:lnSpc>
                <a:spcPct val="125000"/>
              </a:lnSpc>
            </a:pPr>
            <a:endParaRPr lang="en-US" altLang="zh-CN" b="1" kern="0" dirty="0">
              <a:latin typeface="Times New Roman" panose="02020603050405020304" pitchFamily="18" charset="0"/>
              <a:ea typeface="微软雅黑" panose="020B0503020204020204" pitchFamily="34" charset="-122"/>
            </a:endParaRPr>
          </a:p>
          <a:p>
            <a:pPr>
              <a:lnSpc>
                <a:spcPct val="125000"/>
              </a:lnSpc>
            </a:pPr>
            <a:endParaRPr lang="zh-CN" altLang="en-US" kern="0" dirty="0">
              <a:latin typeface="Times New Roman" panose="02020603050405020304" pitchFamily="18" charset="0"/>
              <a:ea typeface="微软雅黑" panose="020B0503020204020204" pitchFamily="34" charset="-122"/>
            </a:endParaRPr>
          </a:p>
        </p:txBody>
      </p:sp>
      <p:sp>
        <p:nvSpPr>
          <p:cNvPr id="5" name="矩形 4"/>
          <p:cNvSpPr/>
          <p:nvPr/>
        </p:nvSpPr>
        <p:spPr>
          <a:xfrm>
            <a:off x="6423" y="7973"/>
            <a:ext cx="9117458" cy="576064"/>
          </a:xfrm>
          <a:prstGeom prst="rect">
            <a:avLst/>
          </a:prstGeom>
          <a:solidFill>
            <a:schemeClr val="bg1"/>
          </a:solidFill>
          <a:ln>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kern="0">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kern="0">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68830"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第七章</a:t>
            </a:r>
            <a:r>
              <a:rPr lang="zh-CN" altLang="en-US" kern="0" dirty="0">
                <a:solidFill>
                  <a:schemeClr val="bg1"/>
                </a:solidFill>
                <a:latin typeface="Times New Roman" panose="02020603050405020304" pitchFamily="18" charset="0"/>
                <a:ea typeface="微软雅黑" panose="020B0503020204020204" pitchFamily="34" charset="-122"/>
              </a:rPr>
              <a:t> 云安全机制</a:t>
            </a:r>
            <a:endParaRPr lang="zh-CN" altLang="en-US" kern="0" dirty="0">
              <a:solidFill>
                <a:schemeClr val="bg1"/>
              </a:solidFill>
              <a:latin typeface="Times New Roman" panose="02020603050405020304" pitchFamily="18" charset="0"/>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PP_MARK_KEY" val="649a99d9-72ef-4a34-8b2d-30f7eab2e731"/>
  <p:tag name="COMMONDATA" val="eyJoZGlkIjoiZWNkZDdjMTBjYmY5MjViODMwZjhmY2I4Mzc3YTIxMmI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9109</Words>
  <Application>WPS 演示</Application>
  <PresentationFormat>全屏显示(4:3)</PresentationFormat>
  <Paragraphs>956</Paragraphs>
  <Slides>59</Slides>
  <Notes>57</Notes>
  <HiddenSlides>0</HiddenSlides>
  <MMClips>0</MMClips>
  <ScaleCrop>false</ScaleCrop>
  <HeadingPairs>
    <vt:vector size="8" baseType="variant">
      <vt:variant>
        <vt:lpstr>已用的字体</vt:lpstr>
      </vt:variant>
      <vt:variant>
        <vt:i4>18</vt:i4>
      </vt:variant>
      <vt:variant>
        <vt:lpstr>主题</vt:lpstr>
      </vt:variant>
      <vt:variant>
        <vt:i4>3</vt:i4>
      </vt:variant>
      <vt:variant>
        <vt:lpstr>嵌入 OLE 服务器</vt:lpstr>
      </vt:variant>
      <vt:variant>
        <vt:i4>2</vt:i4>
      </vt:variant>
      <vt:variant>
        <vt:lpstr>幻灯片标题</vt:lpstr>
      </vt:variant>
      <vt:variant>
        <vt:i4>59</vt:i4>
      </vt:variant>
    </vt:vector>
  </HeadingPairs>
  <TitlesOfParts>
    <vt:vector size="82" baseType="lpstr">
      <vt:lpstr>Arial</vt:lpstr>
      <vt:lpstr>宋体</vt:lpstr>
      <vt:lpstr>Wingdings</vt:lpstr>
      <vt:lpstr>Calibri</vt:lpstr>
      <vt:lpstr>Times New Roman</vt:lpstr>
      <vt:lpstr>Arial Black</vt:lpstr>
      <vt:lpstr>微软雅黑</vt:lpstr>
      <vt:lpstr>Hei</vt:lpstr>
      <vt:lpstr>黑体</vt:lpstr>
      <vt:lpstr>等线</vt:lpstr>
      <vt:lpstr>Arial Unicode MS</vt:lpstr>
      <vt:lpstr>等线 Light</vt:lpstr>
      <vt:lpstr>PingFang SC</vt:lpstr>
      <vt:lpstr>-apple-system</vt:lpstr>
      <vt:lpstr>微软雅黑 Light</vt:lpstr>
      <vt:lpstr>Cambria Math</vt:lpstr>
      <vt:lpstr>Consolas</vt:lpstr>
      <vt:lpstr>Segoe Print</vt:lpstr>
      <vt:lpstr>自定义设计方案</vt:lpstr>
      <vt:lpstr>Pixel</vt:lpstr>
      <vt:lpstr>1_Pixel</vt:lpstr>
      <vt:lpstr>Visio.Drawing.15</vt:lpstr>
      <vt:lpstr>Equation.3</vt:lpstr>
      <vt:lpstr>第九章 云安全机制</vt:lpstr>
      <vt:lpstr>PowerPoint 演示文稿</vt:lpstr>
      <vt:lpstr>课程概要</vt:lpstr>
      <vt:lpstr>数学基础-模运算</vt:lpstr>
      <vt:lpstr>模运算</vt:lpstr>
      <vt:lpstr>模运算</vt:lpstr>
      <vt:lpstr>剩余类</vt:lpstr>
      <vt:lpstr>PowerPoint 演示文稿</vt:lpstr>
      <vt:lpstr>欧几里德算法</vt:lpstr>
      <vt:lpstr>欧几里德算法</vt:lpstr>
      <vt:lpstr>欧几里德算法</vt:lpstr>
      <vt:lpstr>欧几里德算法</vt:lpstr>
      <vt:lpstr>欧几里德算法</vt:lpstr>
      <vt:lpstr>欧几里德算法</vt:lpstr>
      <vt:lpstr>拓展欧几里得算法</vt:lpstr>
      <vt:lpstr>拓展欧几里得算法</vt:lpstr>
      <vt:lpstr>拓展欧几里得算法</vt:lpstr>
      <vt:lpstr>拓展欧几里得算法</vt:lpstr>
      <vt:lpstr>密码学的发展</vt:lpstr>
      <vt:lpstr>古典密码阶段 — 1949年之前</vt:lpstr>
      <vt:lpstr>古代密码艺术</vt:lpstr>
      <vt:lpstr>古代密码艺术</vt:lpstr>
      <vt:lpstr>代替和置换</vt:lpstr>
      <vt:lpstr>古典密码阶段</vt:lpstr>
      <vt:lpstr>现代密码I阶段</vt:lpstr>
      <vt:lpstr>现代密码I阶段</vt:lpstr>
      <vt:lpstr>现代密码学II阶段</vt:lpstr>
      <vt:lpstr>公钥密码未来发展——后量子公钥密码</vt:lpstr>
      <vt:lpstr>密码学安全攻击分类</vt:lpstr>
      <vt:lpstr>密码算法安全性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本章总结</vt:lpstr>
    </vt:vector>
  </TitlesOfParts>
  <Company>DADI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lsk</dc:creator>
  <cp:keywords>计算机学院</cp:keywords>
  <cp:lastModifiedBy>张国明</cp:lastModifiedBy>
  <cp:revision>2975</cp:revision>
  <dcterms:created xsi:type="dcterms:W3CDTF">2023-04-20T13:48:00Z</dcterms:created>
  <dcterms:modified xsi:type="dcterms:W3CDTF">2025-04-17T09:28:23Z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2001EAD5D1C74B58941D0C0B14FF0EB1_13</vt:lpwstr>
  </property>
</Properties>
</file>