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60"/>
  </p:handoutMasterIdLst>
  <p:sldIdLst>
    <p:sldId id="439" r:id="rId3"/>
    <p:sldId id="982" r:id="rId5"/>
    <p:sldId id="849" r:id="rId6"/>
    <p:sldId id="851" r:id="rId7"/>
    <p:sldId id="904" r:id="rId8"/>
    <p:sldId id="850" r:id="rId9"/>
    <p:sldId id="911" r:id="rId10"/>
    <p:sldId id="912" r:id="rId11"/>
    <p:sldId id="913" r:id="rId12"/>
    <p:sldId id="914" r:id="rId13"/>
    <p:sldId id="915" r:id="rId14"/>
    <p:sldId id="916" r:id="rId15"/>
    <p:sldId id="917" r:id="rId16"/>
    <p:sldId id="918" r:id="rId17"/>
    <p:sldId id="919" r:id="rId18"/>
    <p:sldId id="920" r:id="rId19"/>
    <p:sldId id="921" r:id="rId20"/>
    <p:sldId id="983" r:id="rId21"/>
    <p:sldId id="927" r:id="rId22"/>
    <p:sldId id="928" r:id="rId23"/>
    <p:sldId id="929" r:id="rId24"/>
    <p:sldId id="931" r:id="rId25"/>
    <p:sldId id="984" r:id="rId26"/>
    <p:sldId id="985" r:id="rId27"/>
    <p:sldId id="934" r:id="rId28"/>
    <p:sldId id="986" r:id="rId29"/>
    <p:sldId id="939" r:id="rId30"/>
    <p:sldId id="988" r:id="rId31"/>
    <p:sldId id="987" r:id="rId32"/>
    <p:sldId id="941" r:id="rId33"/>
    <p:sldId id="943" r:id="rId34"/>
    <p:sldId id="945" r:id="rId35"/>
    <p:sldId id="823" r:id="rId36"/>
    <p:sldId id="989" r:id="rId37"/>
    <p:sldId id="862" r:id="rId38"/>
    <p:sldId id="876" r:id="rId39"/>
    <p:sldId id="990" r:id="rId40"/>
    <p:sldId id="994" r:id="rId41"/>
    <p:sldId id="861" r:id="rId42"/>
    <p:sldId id="863" r:id="rId43"/>
    <p:sldId id="824" r:id="rId44"/>
    <p:sldId id="993" r:id="rId45"/>
    <p:sldId id="992" r:id="rId46"/>
    <p:sldId id="864" r:id="rId47"/>
    <p:sldId id="865" r:id="rId48"/>
    <p:sldId id="995" r:id="rId49"/>
    <p:sldId id="996" r:id="rId50"/>
    <p:sldId id="991" r:id="rId51"/>
    <p:sldId id="998" r:id="rId52"/>
    <p:sldId id="999" r:id="rId53"/>
    <p:sldId id="825" r:id="rId54"/>
    <p:sldId id="997" r:id="rId55"/>
    <p:sldId id="826" r:id="rId56"/>
    <p:sldId id="827" r:id="rId57"/>
    <p:sldId id="828" r:id="rId58"/>
    <p:sldId id="829" r:id="rId59"/>
  </p:sldIdLst>
  <p:sldSz cx="9144000" cy="6858000" type="screen4x3"/>
  <p:notesSz cx="6858000" cy="9144000"/>
  <p:custDataLst>
    <p:tags r:id="rId6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0" userDrawn="1">
          <p15:clr>
            <a:srgbClr val="A4A3A4"/>
          </p15:clr>
        </p15:guide>
        <p15:guide id="2" pos="285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c"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4472C4"/>
    <a:srgbClr val="0000FF"/>
    <a:srgbClr val="E84855"/>
    <a:srgbClr val="0066FF"/>
    <a:srgbClr val="1B998B"/>
    <a:srgbClr val="FFFD82"/>
    <a:srgbClr val="D2DEEF"/>
    <a:srgbClr val="EAEFF7"/>
    <a:srgbClr val="0070C0"/>
    <a:srgbClr val="55D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55" autoAdjust="0"/>
    <p:restoredTop sz="62895" autoAdjust="0"/>
  </p:normalViewPr>
  <p:slideViewPr>
    <p:cSldViewPr showGuides="1">
      <p:cViewPr varScale="1">
        <p:scale>
          <a:sx n="70" d="100"/>
          <a:sy n="70" d="100"/>
        </p:scale>
        <p:origin x="1135" y="51"/>
      </p:cViewPr>
      <p:guideLst>
        <p:guide orient="horz" pos="2120"/>
        <p:guide pos="2857"/>
      </p:guideLst>
    </p:cSldViewPr>
  </p:slideViewPr>
  <p:outlineViewPr>
    <p:cViewPr>
      <p:scale>
        <a:sx n="33" d="100"/>
        <a:sy n="33" d="100"/>
      </p:scale>
      <p:origin x="0" y="-158"/>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63" d="100"/>
          <a:sy n="63" d="100"/>
        </p:scale>
        <p:origin x="2280" y="62"/>
      </p:cViewPr>
      <p:guideLst>
        <p:guide orient="horz" pos="2826"/>
        <p:guide pos="2143"/>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gs" Target="tags/tag37.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78932C-8C37-49E0-91E7-9B62CE34B1F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E7CF6E-9FB8-447C-91C7-AEBC91D8CB0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0" hangingPunct="0">
              <a:defRPr sz="1200">
                <a:latin typeface="Calibri" panose="020F0502020204030204" charset="0"/>
                <a:ea typeface="宋体" panose="02010600030101010101" pitchFamily="2" charset="-122"/>
              </a:defRPr>
            </a:lvl1pPr>
          </a:lstStyle>
          <a:p>
            <a:pPr>
              <a:defRPr/>
            </a:pPr>
            <a:fld id="{6D63082C-D9FC-4144-9E95-4F8267D7FCC9}" type="datetimeFigureOut">
              <a:rPr lang="en-US"/>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en-US"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0" hangingPunct="0">
              <a:defRPr sz="1200">
                <a:latin typeface="Calibri" panose="020F0502020204030204" charset="0"/>
                <a:ea typeface="宋体" panose="02010600030101010101" pitchFamily="2" charset="-122"/>
              </a:defRPr>
            </a:lvl1pPr>
          </a:lstStyle>
          <a:p>
            <a:pPr>
              <a:defRPr/>
            </a:pPr>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0" hangingPunct="0">
              <a:defRPr sz="1200">
                <a:latin typeface="Calibri" panose="020F0502020204030204" charset="0"/>
                <a:ea typeface="宋体" panose="02010600030101010101" pitchFamily="2" charset="-122"/>
              </a:defRPr>
            </a:lvl1pPr>
          </a:lstStyle>
          <a:p>
            <a:pPr>
              <a:defRPr/>
            </a:pPr>
            <a:fld id="{5D9548A5-B1AB-3F4F-9770-E08DEE99858B}"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宋体" panose="02010600030101010101" pitchFamily="2" charset="-122"/>
            </a:endParaRPr>
          </a:p>
        </p:txBody>
      </p:sp>
      <p:sp>
        <p:nvSpPr>
          <p:cNvPr id="23555"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fld id="{358C0F6F-2FB0-3A4F-8E90-044F055463D9}" type="slidenum">
              <a:rPr lang="en-US" altLang="zh-CN"/>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b="1" kern="0" noProof="0" dirty="0">
              <a:ln>
                <a:noFill/>
              </a:ln>
              <a:solidFill>
                <a:srgbClr val="000000"/>
              </a:solidFill>
              <a:effectLst/>
              <a:uLnTx/>
              <a:uFillTx/>
              <a:latin typeface="微软雅黑" panose="020B0503020204020204" pitchFamily="34" charset="-122"/>
              <a:ea typeface="微软雅黑" panose="020B0503020204020204" pitchFamily="34" charset="-122"/>
              <a:cs typeface="+mj-cs"/>
              <a:sym typeface="+mn-ea"/>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 typeface="+mj-lt"/>
              <a:buAutoNum type="arabicPeriod"/>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sz="1200" b="0"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en-US" alt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sz="12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880"/>
              </a:lnSpc>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lnSpc>
                <a:spcPts val="2880"/>
              </a:lnSpc>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2880"/>
              </a:lnSpc>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kern="0" dirty="0">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kern="0" dirty="0">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lang="zh-CN" dirty="0">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0" fontAlgn="base" latinLnBrk="0" hangingPunct="0">
              <a:lnSpc>
                <a:spcPct val="100000"/>
              </a:lnSpc>
              <a:spcBef>
                <a:spcPct val="30000"/>
              </a:spcBef>
              <a:spcAft>
                <a:spcPct val="0"/>
              </a:spcAft>
              <a:buClrTx/>
              <a:buSzTx/>
              <a:buFontTx/>
              <a:buAutoNum type="arabicPeriod"/>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5"/>
          </p:nvPr>
        </p:nvSpPr>
        <p:spPr/>
        <p:txBody>
          <a:bodyPr/>
          <a:lstStyle/>
          <a:p>
            <a:pPr>
              <a:defRPr/>
            </a:pPr>
            <a:fld id="{5D9548A5-B1AB-3F4F-9770-E08DEE99858B}"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dirty="0"/>
              <a:t>BY1306147 </a:t>
            </a:r>
            <a:r>
              <a:rPr lang="en-US" dirty="0" err="1"/>
              <a:t>张硕</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14106B08-2A05-4E4A-BB4F-B483A66EA091}"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a:xfrm>
            <a:off x="6457950" y="6448251"/>
            <a:ext cx="2057400" cy="365125"/>
          </a:xfrm>
          <a:prstGeom prst="rect">
            <a:avLst/>
          </a:prstGeom>
        </p:spPr>
        <p:txBody>
          <a:bodyPr/>
          <a:lstStyle>
            <a:lvl1pPr>
              <a:defRPr/>
            </a:lvl1pPr>
          </a:lstStyle>
          <a:p>
            <a:pPr>
              <a:defRPr/>
            </a:pPr>
            <a:fld id="{71D828F9-2628-9149-86BE-B70DE401120D}"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A51CB-2EA0-4CCE-BC1F-19C7633E457D}" type="datetimeFigureOut">
              <a:rPr lang="zh-CN" altLang="en-US" smtClean="0"/>
            </a:fld>
            <a:endParaRPr lang="zh-CN" altLang="en-US"/>
          </a:p>
        </p:txBody>
      </p:sp>
      <p:sp>
        <p:nvSpPr>
          <p:cNvPr id="3" name="灯片编号占位符 2"/>
          <p:cNvSpPr>
            <a:spLocks noGrp="1"/>
          </p:cNvSpPr>
          <p:nvPr>
            <p:ph type="sldNum" sz="quarter" idx="11"/>
          </p:nvPr>
        </p:nvSpPr>
        <p:spPr/>
        <p:txBody>
          <a:bodyPr/>
          <a:lstStyle/>
          <a:p>
            <a:fld id="{69874BC8-A9E1-416A-999A-738A0D0266C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Times New Roman" panose="02020603050405020304" pitchFamily="18" charset="0"/>
                <a:cs typeface="Times New Roman" panose="02020603050405020304" pitchFamily="18" charset="0"/>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lvl1pPr>
              <a:defRPr b="1">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Rectangle 2"/>
          <p:cNvSpPr>
            <a:spLocks noGrp="1" noChangeArrowheads="1"/>
          </p:cNvSpPr>
          <p:nvPr>
            <p:ph type="ftr" sz="quarter" idx="10"/>
          </p:nvPr>
        </p:nvSpPr>
        <p:spPr>
          <a:xfrm>
            <a:off x="2743200" y="6400800"/>
            <a:ext cx="3581400" cy="457200"/>
          </a:xfrm>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11DAF2A7-01B5-42D5-BB70-0F27A6E7D407}"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A51CB-2EA0-4CCE-BC1F-19C7633E457D}" type="datetimeFigureOut">
              <a:rPr lang="zh-CN" altLang="en-US" smtClean="0"/>
            </a:fld>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74BC8-A9E1-416A-999A-738A0D0266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2.xml"/><Relationship Id="rId3" Type="http://schemas.openxmlformats.org/officeDocument/2006/relationships/image" Target="../media/image21.emf"/><Relationship Id="rId2" Type="http://schemas.openxmlformats.org/officeDocument/2006/relationships/image" Target="../media/image20.wmf"/><Relationship Id="rId1" Type="http://schemas.openxmlformats.org/officeDocument/2006/relationships/image" Target="../media/image19.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33.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3" Type="http://schemas.openxmlformats.org/officeDocument/2006/relationships/notesSlide" Target="../notesSlides/notesSlide5.xml"/><Relationship Id="rId42" Type="http://schemas.openxmlformats.org/officeDocument/2006/relationships/slideLayout" Target="../slideLayouts/slideLayout2.xml"/><Relationship Id="rId41" Type="http://schemas.openxmlformats.org/officeDocument/2006/relationships/image" Target="../media/image8.png"/><Relationship Id="rId40" Type="http://schemas.openxmlformats.org/officeDocument/2006/relationships/image" Target="../media/image7.png"/><Relationship Id="rId4" Type="http://schemas.openxmlformats.org/officeDocument/2006/relationships/tags" Target="../tags/tag4.xml"/><Relationship Id="rId39" Type="http://schemas.openxmlformats.org/officeDocument/2006/relationships/tags" Target="../tags/tag35.xml"/><Relationship Id="rId38" Type="http://schemas.openxmlformats.org/officeDocument/2006/relationships/tags" Target="../tags/tag34.xml"/><Relationship Id="rId37" Type="http://schemas.openxmlformats.org/officeDocument/2006/relationships/tags" Target="../tags/tag33.xml"/><Relationship Id="rId36" Type="http://schemas.openxmlformats.org/officeDocument/2006/relationships/tags" Target="../tags/tag32.xml"/><Relationship Id="rId35" Type="http://schemas.openxmlformats.org/officeDocument/2006/relationships/tags" Target="../tags/tag31.xml"/><Relationship Id="rId34" Type="http://schemas.openxmlformats.org/officeDocument/2006/relationships/tags" Target="../tags/tag30.xml"/><Relationship Id="rId33" Type="http://schemas.openxmlformats.org/officeDocument/2006/relationships/tags" Target="../tags/tag29.xml"/><Relationship Id="rId32" Type="http://schemas.openxmlformats.org/officeDocument/2006/relationships/tags" Target="../tags/tag28.xml"/><Relationship Id="rId31" Type="http://schemas.openxmlformats.org/officeDocument/2006/relationships/tags" Target="../tags/tag27.xml"/><Relationship Id="rId30" Type="http://schemas.openxmlformats.org/officeDocument/2006/relationships/image" Target="../media/image6.png"/><Relationship Id="rId3" Type="http://schemas.openxmlformats.org/officeDocument/2006/relationships/tags" Target="../tags/tag3.xml"/><Relationship Id="rId29" Type="http://schemas.openxmlformats.org/officeDocument/2006/relationships/tags" Target="../tags/tag26.xml"/><Relationship Id="rId28" Type="http://schemas.openxmlformats.org/officeDocument/2006/relationships/tags" Target="../tags/tag25.xml"/><Relationship Id="rId27" Type="http://schemas.openxmlformats.org/officeDocument/2006/relationships/image" Target="../media/image5.png"/><Relationship Id="rId26" Type="http://schemas.openxmlformats.org/officeDocument/2006/relationships/tags" Target="../tags/tag24.xml"/><Relationship Id="rId25" Type="http://schemas.openxmlformats.org/officeDocument/2006/relationships/tags" Target="../tags/tag23.xml"/><Relationship Id="rId24" Type="http://schemas.openxmlformats.org/officeDocument/2006/relationships/image" Target="../media/image4.png"/><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2.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2501900"/>
            <a:ext cx="9144000" cy="1935163"/>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mn-lt"/>
              <a:ea typeface="+mn-ea"/>
            </a:endParaRPr>
          </a:p>
        </p:txBody>
      </p:sp>
      <p:sp>
        <p:nvSpPr>
          <p:cNvPr id="22530" name="Title 1"/>
          <p:cNvSpPr>
            <a:spLocks noGrp="1"/>
          </p:cNvSpPr>
          <p:nvPr>
            <p:ph type="ctrTitle"/>
          </p:nvPr>
        </p:nvSpPr>
        <p:spPr>
          <a:xfrm>
            <a:off x="805272" y="2193528"/>
            <a:ext cx="7533456" cy="2387600"/>
          </a:xfrm>
        </p:spPr>
        <p:txBody>
          <a:bodyPr anchor="ctr" anchorCtr="1"/>
          <a:lstStyle/>
          <a:p>
            <a:r>
              <a:rPr lang="zh-CN" altLang="en-US" dirty="0">
                <a:solidFill>
                  <a:srgbClr val="000000"/>
                </a:solidFill>
                <a:latin typeface="微软雅黑" panose="020B0503020204020204" pitchFamily="34" charset="-122"/>
                <a:ea typeface="微软雅黑" panose="020B0503020204020204" pitchFamily="34" charset="-122"/>
                <a:cs typeface="Hei" charset="-122"/>
              </a:rPr>
              <a:t>第十章 云安全机制</a:t>
            </a:r>
            <a:endParaRPr lang="en-US" altLang="en-US" dirty="0">
              <a:solidFill>
                <a:srgbClr val="000000"/>
              </a:solidFill>
              <a:latin typeface="微软雅黑" panose="020B0503020204020204" pitchFamily="34" charset="-122"/>
              <a:ea typeface="微软雅黑" panose="020B0503020204020204" pitchFamily="34" charset="-122"/>
              <a:cs typeface="Hei" charset="-122"/>
            </a:endParaRPr>
          </a:p>
        </p:txBody>
      </p:sp>
      <p:sp>
        <p:nvSpPr>
          <p:cNvPr id="5" name="TextBox 4"/>
          <p:cNvSpPr txBox="1"/>
          <p:nvPr/>
        </p:nvSpPr>
        <p:spPr>
          <a:xfrm>
            <a:off x="1296194" y="1815207"/>
            <a:ext cx="6985000" cy="461665"/>
          </a:xfrm>
          <a:prstGeom prst="rect">
            <a:avLst/>
          </a:prstGeom>
          <a:noFill/>
        </p:spPr>
        <p:txBody>
          <a:bodyPr wrap="square">
            <a:spAutoFit/>
          </a:bodyPr>
          <a:lstStyle/>
          <a:p>
            <a:pPr algn="ctr">
              <a:defRPr/>
            </a:pPr>
            <a:r>
              <a:rPr lang="zh-CN" alt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rPr>
              <a:t>云计算技术</a:t>
            </a:r>
            <a:endParaRPr lang="en-US" sz="2400" spc="600" dirty="0">
              <a:solidFill>
                <a:srgbClr val="002060"/>
              </a:solidFill>
              <a:latin typeface="微软雅黑" panose="020B0503020204020204" pitchFamily="34" charset="-122"/>
              <a:ea typeface="微软雅黑" panose="020B0503020204020204" pitchFamily="34" charset="-122"/>
              <a:cs typeface="黑体" panose="02010609060101010101" pitchFamily="49" charset="-122"/>
            </a:endParaRPr>
          </a:p>
        </p:txBody>
      </p:sp>
      <p:sp>
        <p:nvSpPr>
          <p:cNvPr id="2" name="TextBox 1"/>
          <p:cNvSpPr txBox="1"/>
          <p:nvPr/>
        </p:nvSpPr>
        <p:spPr>
          <a:xfrm>
            <a:off x="10372725" y="571500"/>
            <a:ext cx="184731" cy="369332"/>
          </a:xfrm>
          <a:prstGeom prst="rect">
            <a:avLst/>
          </a:prstGeom>
          <a:noFill/>
        </p:spPr>
        <p:txBody>
          <a:bodyPr wrap="none" rtlCol="0">
            <a:spAutoFit/>
          </a:bodyPr>
          <a:lstStyle/>
          <a:p>
            <a:endParaRPr lang="en-US"/>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31502" y="297292"/>
            <a:ext cx="2832628" cy="899460"/>
          </a:xfrm>
          <a:prstGeom prst="rect">
            <a:avLst/>
          </a:prstGeom>
        </p:spPr>
      </p:pic>
      <p:sp>
        <p:nvSpPr>
          <p:cNvPr id="13" name="副标题 7"/>
          <p:cNvSpPr>
            <a:spLocks noGrp="1"/>
          </p:cNvSpPr>
          <p:nvPr>
            <p:ph type="subTitle" idx="1"/>
          </p:nvPr>
        </p:nvSpPr>
        <p:spPr>
          <a:xfrm>
            <a:off x="1143000" y="4694277"/>
            <a:ext cx="6858000" cy="1655762"/>
          </a:xfrm>
        </p:spPr>
        <p:txBody>
          <a:bodyPr/>
          <a:lstStyle/>
          <a:p>
            <a:r>
              <a:rPr lang="zh-CN" altLang="en-US" sz="1800" dirty="0">
                <a:solidFill>
                  <a:srgbClr val="000000"/>
                </a:solidFill>
                <a:latin typeface="微软雅黑" panose="020B0503020204020204" pitchFamily="34" charset="-122"/>
                <a:ea typeface="微软雅黑" panose="020B0503020204020204" pitchFamily="34" charset="-122"/>
              </a:rPr>
              <a:t>第十次课：</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2025</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年</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04</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月</a:t>
            </a:r>
            <a:r>
              <a:rPr lang="en-US" altLang="zh-CN" sz="1800" dirty="0">
                <a:solidFill>
                  <a:srgbClr val="000000"/>
                </a:solidFill>
                <a:latin typeface="微软雅黑" panose="020B0503020204020204" pitchFamily="34" charset="-122"/>
                <a:ea typeface="微软雅黑" panose="020B0503020204020204" pitchFamily="34" charset="-122"/>
                <a:cs typeface="Hei" charset="-122"/>
              </a:rPr>
              <a:t>21</a:t>
            </a:r>
            <a:r>
              <a:rPr lang="zh-CN" altLang="en-US" sz="1800" dirty="0">
                <a:solidFill>
                  <a:srgbClr val="000000"/>
                </a:solidFill>
                <a:latin typeface="微软雅黑" panose="020B0503020204020204" pitchFamily="34" charset="-122"/>
                <a:ea typeface="微软雅黑" panose="020B0503020204020204" pitchFamily="34" charset="-122"/>
                <a:cs typeface="Hei" charset="-122"/>
              </a:rPr>
              <a:t>日</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txBox="1"/>
          <p:nvPr/>
        </p:nvSpPr>
        <p:spPr bwMode="auto">
          <a:xfrm>
            <a:off x="685800" y="3429000"/>
            <a:ext cx="7772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000" b="1" cap="all">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000" b="1" i="0" u="none" strike="noStrike" kern="0" cap="all"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AES</a:t>
            </a:r>
            <a:r>
              <a:rPr kumimoji="1" lang="zh-CN" altLang="en-US" sz="4000" b="1" i="0" u="none" strike="noStrike" kern="0" cap="all"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提出的背景</a:t>
            </a:r>
            <a:endParaRPr kumimoji="1" lang="zh-CN" altLang="en-US" sz="4000" b="1" i="0" u="none" strike="noStrike" kern="0" cap="all"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文本占位符 2"/>
          <p:cNvSpPr txBox="1"/>
          <p:nvPr/>
        </p:nvSpPr>
        <p:spPr bwMode="auto">
          <a:xfrm>
            <a:off x="685800" y="1243013"/>
            <a:ext cx="7772400"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marL="0" indent="0" algn="l" rtl="0" eaLnBrk="0" fontAlgn="base" hangingPunct="0">
              <a:spcBef>
                <a:spcPct val="20000"/>
              </a:spcBef>
              <a:spcAft>
                <a:spcPct val="0"/>
              </a:spcAft>
              <a:buClr>
                <a:schemeClr val="bg2"/>
              </a:buClr>
              <a:buSzPct val="75000"/>
              <a:buFont typeface="Wingdings" panose="05000000000000000000" pitchFamily="2" charset="2"/>
              <a:buNone/>
              <a:defRPr sz="2000">
                <a:solidFill>
                  <a:schemeClr val="tx1"/>
                </a:solidFill>
                <a:latin typeface="微软雅黑" panose="020B0503020204020204" pitchFamily="34" charset="-122"/>
                <a:ea typeface="微软雅黑" panose="020B0503020204020204" pitchFamily="34" charset="-122"/>
                <a:cs typeface="+mn-cs"/>
              </a:defRPr>
            </a:lvl1pPr>
            <a:lvl2pPr marL="457200" indent="0" algn="l" rtl="0" eaLnBrk="0" fontAlgn="base" hangingPunct="0">
              <a:spcBef>
                <a:spcPct val="20000"/>
              </a:spcBef>
              <a:spcAft>
                <a:spcPct val="0"/>
              </a:spcAft>
              <a:buClr>
                <a:schemeClr val="accent2"/>
              </a:buClr>
              <a:buSzPct val="80000"/>
              <a:buFont typeface="Wingdings" panose="05000000000000000000" pitchFamily="2" charset="2"/>
              <a:buNone/>
              <a:defRPr sz="1800">
                <a:solidFill>
                  <a:schemeClr val="tx1"/>
                </a:solidFill>
                <a:latin typeface="微软雅黑" panose="020B0503020204020204" pitchFamily="34" charset="-122"/>
                <a:ea typeface="微软雅黑" panose="020B0503020204020204" pitchFamily="34" charset="-122"/>
              </a:defRPr>
            </a:lvl2pPr>
            <a:lvl3pPr marL="914400" indent="0" algn="l" rtl="0" eaLnBrk="0" fontAlgn="base" hangingPunct="0">
              <a:spcBef>
                <a:spcPct val="20000"/>
              </a:spcBef>
              <a:spcAft>
                <a:spcPct val="0"/>
              </a:spcAft>
              <a:buClr>
                <a:schemeClr val="bg2"/>
              </a:buClr>
              <a:buSzPct val="65000"/>
              <a:buFont typeface="Wingdings" panose="05000000000000000000" pitchFamily="2" charset="2"/>
              <a:buNone/>
              <a:defRPr sz="1600">
                <a:solidFill>
                  <a:schemeClr val="tx1"/>
                </a:solidFill>
                <a:latin typeface="微软雅黑" panose="020B0503020204020204" pitchFamily="34" charset="-122"/>
                <a:ea typeface="微软雅黑" panose="020B0503020204020204" pitchFamily="34" charset="-122"/>
              </a:defRPr>
            </a:lvl3pPr>
            <a:lvl4pPr marL="1371600" indent="0" algn="l" rtl="0" eaLnBrk="0" fontAlgn="base" hangingPunct="0">
              <a:spcBef>
                <a:spcPct val="20000"/>
              </a:spcBef>
              <a:spcAft>
                <a:spcPct val="0"/>
              </a:spcAft>
              <a:buClr>
                <a:schemeClr val="accent2"/>
              </a:buClr>
              <a:buSzPct val="70000"/>
              <a:buFont typeface="Wingdings" panose="05000000000000000000" pitchFamily="2" charset="2"/>
              <a:buNone/>
              <a:defRPr sz="1400">
                <a:solidFill>
                  <a:schemeClr val="tx1"/>
                </a:solidFill>
                <a:latin typeface="微软雅黑" panose="020B0503020204020204" pitchFamily="34" charset="-122"/>
                <a:ea typeface="微软雅黑" panose="020B0503020204020204" pitchFamily="34" charset="-122"/>
              </a:defRPr>
            </a:lvl4pPr>
            <a:lvl5pPr marL="1828800" indent="0" algn="l" rtl="0" eaLnBrk="0" fontAlgn="base" hangingPunct="0">
              <a:spcBef>
                <a:spcPct val="20000"/>
              </a:spcBef>
              <a:spcAft>
                <a:spcPct val="0"/>
              </a:spcAft>
              <a:buClr>
                <a:schemeClr val="bg2"/>
              </a:buClr>
              <a:buFont typeface="Wingdings" panose="05000000000000000000" pitchFamily="2" charset="2"/>
              <a:buNone/>
              <a:defRPr sz="1400">
                <a:solidFill>
                  <a:schemeClr val="tx1"/>
                </a:solidFill>
                <a:latin typeface="微软雅黑" panose="020B0503020204020204" pitchFamily="34" charset="-122"/>
                <a:ea typeface="微软雅黑" panose="020B0503020204020204" pitchFamily="34" charset="-122"/>
              </a:defRPr>
            </a:lvl5pPr>
            <a:lvl6pPr marL="2286000" indent="0" algn="l" rtl="0" fontAlgn="base">
              <a:spcBef>
                <a:spcPct val="20000"/>
              </a:spcBef>
              <a:spcAft>
                <a:spcPct val="0"/>
              </a:spcAft>
              <a:buClr>
                <a:schemeClr val="bg2"/>
              </a:buClr>
              <a:buFont typeface="Wingdings" panose="05000000000000000000" pitchFamily="2" charset="2"/>
              <a:buNone/>
              <a:defRPr sz="1400">
                <a:solidFill>
                  <a:schemeClr val="tx1"/>
                </a:solidFill>
                <a:latin typeface="+mn-lt"/>
                <a:ea typeface="+mn-ea"/>
              </a:defRPr>
            </a:lvl6pPr>
            <a:lvl7pPr marL="2743200" indent="0" algn="l" rtl="0" fontAlgn="base">
              <a:spcBef>
                <a:spcPct val="20000"/>
              </a:spcBef>
              <a:spcAft>
                <a:spcPct val="0"/>
              </a:spcAft>
              <a:buClr>
                <a:schemeClr val="bg2"/>
              </a:buClr>
              <a:buFont typeface="Wingdings" panose="05000000000000000000" pitchFamily="2" charset="2"/>
              <a:buNone/>
              <a:defRPr sz="1400">
                <a:solidFill>
                  <a:schemeClr val="tx1"/>
                </a:solidFill>
                <a:latin typeface="+mn-lt"/>
                <a:ea typeface="+mn-ea"/>
              </a:defRPr>
            </a:lvl7pPr>
            <a:lvl8pPr marL="3200400" indent="0" algn="l" rtl="0" fontAlgn="base">
              <a:spcBef>
                <a:spcPct val="20000"/>
              </a:spcBef>
              <a:spcAft>
                <a:spcPct val="0"/>
              </a:spcAft>
              <a:buClr>
                <a:schemeClr val="bg2"/>
              </a:buClr>
              <a:buFont typeface="Wingdings" panose="05000000000000000000" pitchFamily="2" charset="2"/>
              <a:buNone/>
              <a:defRPr sz="1400">
                <a:solidFill>
                  <a:schemeClr val="tx1"/>
                </a:solidFill>
                <a:latin typeface="+mn-lt"/>
                <a:ea typeface="+mn-ea"/>
              </a:defRPr>
            </a:lvl8pPr>
            <a:lvl9pPr marL="3657600" indent="0" algn="l" rtl="0" fontAlgn="base">
              <a:spcBef>
                <a:spcPct val="20000"/>
              </a:spcBef>
              <a:spcAft>
                <a:spcPct val="0"/>
              </a:spcAft>
              <a:buClr>
                <a:schemeClr val="bg2"/>
              </a:buClr>
              <a:buFont typeface="Wingdings" panose="05000000000000000000" pitchFamily="2" charset="2"/>
              <a:buNone/>
              <a:defRPr sz="14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None/>
              <a:defRPr/>
            </a:pPr>
            <a:r>
              <a:rPr kumimoji="1" lang="zh-CN" altLang="en-US"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对称密码 </a:t>
            </a:r>
            <a:r>
              <a:rPr kumimoji="1" lang="en-US" altLang="zh-CN"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1" lang="zh-CN" altLang="en-US"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1" lang="en-US" altLang="zh-CN" sz="28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rPr>
              <a:t>AES</a:t>
            </a:r>
            <a:endParaRPr kumimoji="1" lang="en-US" altLang="zh-CN" sz="2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txBox="1"/>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defPPr>
              <a:defRPr lang="zh-CN"/>
            </a:defPPr>
            <a:lvl1pPr algn="r" rtl="0" eaLnBrk="1" fontAlgn="base" hangingPunct="1">
              <a:spcBef>
                <a:spcPct val="0"/>
              </a:spcBef>
              <a:spcAft>
                <a:spcPct val="0"/>
              </a:spcAft>
              <a:defRPr sz="1200" kern="1200">
                <a:solidFill>
                  <a:schemeClr val="tx1"/>
                </a:solidFill>
                <a:latin typeface="Arial Black" panose="020B0A040201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046DD0A-2225-4BCA-B5F0-18158BECD39A}" type="slidenum">
              <a:rPr kumimoji="0" lang="en-US" altLang="zh-CN" sz="1200" b="0" i="0" u="none" strike="noStrike" kern="1200" cap="none" spc="0" normalizeH="0" baseline="0" noProof="0" smtClean="0">
                <a:ln>
                  <a:noFill/>
                </a:ln>
                <a:solidFill>
                  <a:srgbClr val="000000"/>
                </a:solidFill>
                <a:effectLst/>
                <a:uLnTx/>
                <a:uFillTx/>
                <a:latin typeface="Arial Black" panose="020B0A0402010202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en-US" altLang="zh-CN" sz="3600" b="1" kern="0">
                <a:latin typeface="微软雅黑" panose="020B0503020204020204" pitchFamily="34" charset="-122"/>
                <a:ea typeface="微软雅黑" panose="020B0503020204020204" pitchFamily="34" charset="-122"/>
              </a:rPr>
              <a:t>AES</a:t>
            </a:r>
            <a:r>
              <a:rPr lang="zh-CN" altLang="en-US" sz="3600" b="1" kern="0">
                <a:latin typeface="微软雅黑" panose="020B0503020204020204" pitchFamily="34" charset="-122"/>
                <a:ea typeface="微软雅黑" panose="020B0503020204020204" pitchFamily="34" charset="-122"/>
              </a:rPr>
              <a:t>提出的背景</a:t>
            </a:r>
            <a:endParaRPr lang="en-US" altLang="zh-CN" sz="3600" b="1" kern="0"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bwMode="auto">
          <a:xfrm>
            <a:off x="457200" y="13716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lnSpc>
                <a:spcPct val="150000"/>
              </a:lnSpc>
              <a:buClrTx/>
              <a:buSzPct val="80000"/>
            </a:pPr>
            <a:r>
              <a:rPr lang="en-US" altLang="zh-CN" sz="2200" kern="0" dirty="0">
                <a:latin typeface="Times New Roman" panose="02020603050405020304" pitchFamily="18" charset="0"/>
                <a:ea typeface="微软雅黑" panose="020B0503020204020204" pitchFamily="34" charset="-122"/>
              </a:rPr>
              <a:t>DES</a:t>
            </a:r>
            <a:r>
              <a:rPr lang="zh-CN" altLang="en-US" sz="2200" kern="0" dirty="0">
                <a:latin typeface="Times New Roman" panose="02020603050405020304" pitchFamily="18" charset="0"/>
                <a:ea typeface="微软雅黑" panose="020B0503020204020204" pitchFamily="34" charset="-122"/>
              </a:rPr>
              <a:t>算法由于其密钥较短，难以抵抗现有的攻击，因此不再作为加密标准。</a:t>
            </a:r>
            <a:endParaRPr lang="zh-CN" altLang="en-US" sz="2200" kern="0" dirty="0">
              <a:latin typeface="Times New Roman" panose="02020603050405020304" pitchFamily="18" charset="0"/>
              <a:ea typeface="微软雅黑" panose="020B0503020204020204" pitchFamily="34" charset="-122"/>
            </a:endParaRPr>
          </a:p>
          <a:p>
            <a:pPr eaLnBrk="1" hangingPunct="1">
              <a:lnSpc>
                <a:spcPct val="150000"/>
              </a:lnSpc>
              <a:buClrTx/>
              <a:buSzPct val="80000"/>
            </a:pPr>
            <a:r>
              <a:rPr lang="en-US" altLang="zh-CN" sz="2200" kern="0" dirty="0">
                <a:latin typeface="Times New Roman" panose="02020603050405020304" pitchFamily="18" charset="0"/>
                <a:ea typeface="微软雅黑" panose="020B0503020204020204" pitchFamily="34" charset="-122"/>
              </a:rPr>
              <a:t>1997</a:t>
            </a:r>
            <a:r>
              <a:rPr lang="zh-CN" altLang="en-US" sz="2200" kern="0" dirty="0">
                <a:latin typeface="Times New Roman" panose="02020603050405020304" pitchFamily="18" charset="0"/>
                <a:ea typeface="微软雅黑" panose="020B0503020204020204" pitchFamily="34" charset="-122"/>
              </a:rPr>
              <a:t>年</a:t>
            </a:r>
            <a:r>
              <a:rPr lang="en-US" altLang="zh-CN" sz="2200" kern="0" dirty="0">
                <a:latin typeface="Times New Roman" panose="02020603050405020304" pitchFamily="18" charset="0"/>
                <a:ea typeface="微软雅黑" panose="020B0503020204020204" pitchFamily="34" charset="-122"/>
              </a:rPr>
              <a:t>1</a:t>
            </a:r>
            <a:r>
              <a:rPr lang="zh-CN" altLang="en-US" sz="2200" kern="0" dirty="0">
                <a:latin typeface="Times New Roman" panose="02020603050405020304" pitchFamily="18" charset="0"/>
                <a:ea typeface="微软雅黑" panose="020B0503020204020204" pitchFamily="34" charset="-122"/>
              </a:rPr>
              <a:t>月，美国</a:t>
            </a:r>
            <a:r>
              <a:rPr lang="en-US" altLang="zh-CN" sz="2200" kern="0" dirty="0">
                <a:latin typeface="Times New Roman" panose="02020603050405020304" pitchFamily="18" charset="0"/>
                <a:ea typeface="微软雅黑" panose="020B0503020204020204" pitchFamily="34" charset="-122"/>
              </a:rPr>
              <a:t>NIST</a:t>
            </a:r>
            <a:r>
              <a:rPr lang="zh-CN" altLang="en-US" sz="2200" kern="0" dirty="0">
                <a:latin typeface="Times New Roman" panose="02020603050405020304" pitchFamily="18" charset="0"/>
                <a:ea typeface="微软雅黑" panose="020B0503020204020204" pitchFamily="34" charset="-122"/>
              </a:rPr>
              <a:t>向全世界密码学界发出征集</a:t>
            </a:r>
            <a:r>
              <a:rPr lang="en-US" altLang="zh-CN" sz="2200" kern="0" dirty="0">
                <a:latin typeface="Times New Roman" panose="02020603050405020304" pitchFamily="18" charset="0"/>
                <a:ea typeface="微软雅黑" panose="020B0503020204020204" pitchFamily="34" charset="-122"/>
              </a:rPr>
              <a:t>21</a:t>
            </a:r>
            <a:r>
              <a:rPr lang="zh-CN" altLang="en-US" sz="2200" kern="0" dirty="0">
                <a:latin typeface="Times New Roman" panose="02020603050405020304" pitchFamily="18" charset="0"/>
                <a:ea typeface="微软雅黑" panose="020B0503020204020204" pitchFamily="34" charset="-122"/>
              </a:rPr>
              <a:t>世纪高级加密标准（</a:t>
            </a:r>
            <a:r>
              <a:rPr lang="en-US" altLang="zh-CN" sz="2200" kern="0" dirty="0">
                <a:latin typeface="Times New Roman" panose="02020603050405020304" pitchFamily="18" charset="0"/>
                <a:ea typeface="微软雅黑" panose="020B0503020204020204" pitchFamily="34" charset="-122"/>
              </a:rPr>
              <a:t>AES—Advanced</a:t>
            </a:r>
            <a:r>
              <a:rPr lang="zh-CN" altLang="en-US" sz="2200" kern="0" dirty="0">
                <a:latin typeface="Times New Roman" panose="02020603050405020304" pitchFamily="18" charset="0"/>
                <a:ea typeface="微软雅黑" panose="020B0503020204020204" pitchFamily="34" charset="-122"/>
              </a:rPr>
              <a:t> </a:t>
            </a:r>
            <a:r>
              <a:rPr lang="en-US" altLang="zh-CN" sz="2200" kern="0" dirty="0">
                <a:latin typeface="Times New Roman" panose="02020603050405020304" pitchFamily="18" charset="0"/>
                <a:ea typeface="微软雅黑" panose="020B0503020204020204" pitchFamily="34" charset="-122"/>
              </a:rPr>
              <a:t>Encryption</a:t>
            </a:r>
            <a:r>
              <a:rPr lang="zh-CN" altLang="en-US" sz="2200" kern="0" dirty="0">
                <a:latin typeface="Times New Roman" panose="02020603050405020304" pitchFamily="18" charset="0"/>
                <a:ea typeface="微软雅黑" panose="020B0503020204020204" pitchFamily="34" charset="-122"/>
              </a:rPr>
              <a:t> </a:t>
            </a:r>
            <a:r>
              <a:rPr lang="en-US" altLang="zh-CN" sz="2200" kern="0" dirty="0">
                <a:latin typeface="Times New Roman" panose="02020603050405020304" pitchFamily="18" charset="0"/>
                <a:ea typeface="微软雅黑" panose="020B0503020204020204" pitchFamily="34" charset="-122"/>
              </a:rPr>
              <a:t>Standard</a:t>
            </a:r>
            <a:r>
              <a:rPr lang="zh-CN" altLang="en-US" sz="2200" kern="0" dirty="0">
                <a:latin typeface="Times New Roman" panose="02020603050405020304" pitchFamily="18" charset="0"/>
                <a:ea typeface="微软雅黑" panose="020B0503020204020204" pitchFamily="34" charset="-122"/>
              </a:rPr>
              <a:t>）算法的公告，并成立了</a:t>
            </a:r>
            <a:r>
              <a:rPr lang="en-US" altLang="zh-CN" sz="2200" kern="0" dirty="0">
                <a:latin typeface="Times New Roman" panose="02020603050405020304" pitchFamily="18" charset="0"/>
                <a:ea typeface="微软雅黑" panose="020B0503020204020204" pitchFamily="34" charset="-122"/>
              </a:rPr>
              <a:t>AES</a:t>
            </a:r>
            <a:r>
              <a:rPr lang="zh-CN" altLang="en-US" sz="2200" kern="0" dirty="0">
                <a:latin typeface="Times New Roman" panose="02020603050405020304" pitchFamily="18" charset="0"/>
                <a:ea typeface="微软雅黑" panose="020B0503020204020204" pitchFamily="34" charset="-122"/>
              </a:rPr>
              <a:t>标准工作研究室，</a:t>
            </a:r>
            <a:r>
              <a:rPr lang="en-US" altLang="zh-CN" sz="2200" kern="0" dirty="0">
                <a:latin typeface="Times New Roman" panose="02020603050405020304" pitchFamily="18" charset="0"/>
                <a:ea typeface="微软雅黑" panose="020B0503020204020204" pitchFamily="34" charset="-122"/>
              </a:rPr>
              <a:t>1997</a:t>
            </a:r>
            <a:r>
              <a:rPr lang="zh-CN" altLang="en-US" sz="2200" kern="0" dirty="0">
                <a:latin typeface="Times New Roman" panose="02020603050405020304" pitchFamily="18" charset="0"/>
                <a:ea typeface="微软雅黑" panose="020B0503020204020204" pitchFamily="34" charset="-122"/>
              </a:rPr>
              <a:t>年</a:t>
            </a:r>
            <a:r>
              <a:rPr lang="en-US" altLang="zh-CN" sz="2200" kern="0" dirty="0">
                <a:latin typeface="Times New Roman" panose="02020603050405020304" pitchFamily="18" charset="0"/>
                <a:ea typeface="微软雅黑" panose="020B0503020204020204" pitchFamily="34" charset="-122"/>
              </a:rPr>
              <a:t>4</a:t>
            </a:r>
            <a:r>
              <a:rPr lang="zh-CN" altLang="en-US" sz="2200" kern="0" dirty="0">
                <a:latin typeface="Times New Roman" panose="02020603050405020304" pitchFamily="18" charset="0"/>
                <a:ea typeface="微软雅黑" panose="020B0503020204020204" pitchFamily="34" charset="-122"/>
              </a:rPr>
              <a:t>月</a:t>
            </a:r>
            <a:r>
              <a:rPr lang="en-US" altLang="zh-CN" sz="2200" kern="0" dirty="0">
                <a:latin typeface="Times New Roman" panose="02020603050405020304" pitchFamily="18" charset="0"/>
                <a:ea typeface="微软雅黑" panose="020B0503020204020204" pitchFamily="34" charset="-122"/>
              </a:rPr>
              <a:t>15</a:t>
            </a:r>
            <a:r>
              <a:rPr lang="zh-CN" altLang="en-US" sz="2200" kern="0" dirty="0">
                <a:latin typeface="Times New Roman" panose="02020603050405020304" pitchFamily="18" charset="0"/>
                <a:ea typeface="微软雅黑" panose="020B0503020204020204" pitchFamily="34" charset="-122"/>
              </a:rPr>
              <a:t>日的例会制定了对</a:t>
            </a:r>
            <a:r>
              <a:rPr lang="en-US" altLang="zh-CN" sz="2200" kern="0" dirty="0">
                <a:latin typeface="Times New Roman" panose="02020603050405020304" pitchFamily="18" charset="0"/>
                <a:ea typeface="微软雅黑" panose="020B0503020204020204" pitchFamily="34" charset="-122"/>
              </a:rPr>
              <a:t>AES</a:t>
            </a:r>
            <a:r>
              <a:rPr lang="zh-CN" altLang="en-US" sz="2200" kern="0" dirty="0">
                <a:latin typeface="Times New Roman" panose="02020603050405020304" pitchFamily="18" charset="0"/>
                <a:ea typeface="微软雅黑" panose="020B0503020204020204" pitchFamily="34" charset="-122"/>
              </a:rPr>
              <a:t>的评估标准。</a:t>
            </a:r>
            <a:endParaRPr lang="zh-CN" altLang="en-US" sz="2200" kern="0" dirty="0">
              <a:latin typeface="Times New Roman" panose="02020603050405020304" pitchFamily="18" charset="0"/>
              <a:ea typeface="微软雅黑" panose="020B0503020204020204" pitchFamily="34" charset="-122"/>
            </a:endParaRPr>
          </a:p>
          <a:p>
            <a:pPr eaLnBrk="1" hangingPunct="1">
              <a:lnSpc>
                <a:spcPts val="2880"/>
              </a:lnSpc>
              <a:buSzPct val="80000"/>
            </a:pPr>
            <a:endParaRPr lang="en-US" altLang="zh-CN" sz="2000" kern="0" dirty="0">
              <a:latin typeface="微软雅黑" panose="020B0503020204020204" pitchFamily="34" charset="-122"/>
              <a:ea typeface="微软雅黑" panose="020B0503020204020204" pitchFamily="34" charset="-122"/>
            </a:endParaRPr>
          </a:p>
        </p:txBody>
      </p:sp>
      <p:sp>
        <p:nvSpPr>
          <p:cNvPr id="4" name="灯片编号占位符 1"/>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054C770D-D459-4A69-A160-5AE45AA5E090}" type="slidenum">
              <a:rPr lang="en-US" altLang="zh-CN" sz="1200" smtClean="0">
                <a:solidFill>
                  <a:srgbClr val="000000"/>
                </a:solidFill>
                <a:latin typeface="Arial Black" panose="020B0A04020102020204" pitchFamily="34" charset="0"/>
              </a:rPr>
            </a:fld>
            <a:endParaRPr lang="en-US" altLang="zh-CN" sz="1200">
              <a:solidFill>
                <a:srgbClr val="000000"/>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en-US" altLang="zh-CN" sz="3600" b="1" kern="0">
                <a:latin typeface="微软雅黑" panose="020B0503020204020204" pitchFamily="34" charset="-122"/>
                <a:ea typeface="微软雅黑" panose="020B0503020204020204" pitchFamily="34" charset="-122"/>
              </a:rPr>
              <a:t>AES</a:t>
            </a:r>
            <a:r>
              <a:rPr lang="zh-CN" altLang="en-US" sz="3600" b="1" kern="0">
                <a:latin typeface="微软雅黑" panose="020B0503020204020204" pitchFamily="34" charset="-122"/>
                <a:ea typeface="微软雅黑" panose="020B0503020204020204" pitchFamily="34" charset="-122"/>
              </a:rPr>
              <a:t>算法征集的要求</a:t>
            </a:r>
            <a:endParaRPr lang="en-US" altLang="zh-CN" sz="3600" b="1" kern="0" dirty="0">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457200" y="13716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lnSpc>
                <a:spcPct val="150000"/>
              </a:lnSpc>
              <a:buClrTx/>
            </a:pPr>
            <a:r>
              <a:rPr lang="en-GB" altLang="zh-CN" sz="2400" b="1" kern="0" dirty="0">
                <a:latin typeface="Times" pitchFamily="2" charset="0"/>
              </a:rPr>
              <a:t>AES</a:t>
            </a:r>
            <a:r>
              <a:rPr lang="zh-CN" altLang="en-US" sz="2400" kern="0" dirty="0">
                <a:latin typeface="Helvetica" pitchFamily="2" charset="0"/>
              </a:rPr>
              <a:t>是公开的；</a:t>
            </a:r>
            <a:endParaRPr lang="zh-CN" altLang="en-US" sz="2400" kern="0" dirty="0">
              <a:latin typeface="Helvetica" pitchFamily="2" charset="0"/>
            </a:endParaRPr>
          </a:p>
          <a:p>
            <a:pPr>
              <a:lnSpc>
                <a:spcPct val="150000"/>
              </a:lnSpc>
              <a:buClrTx/>
            </a:pPr>
            <a:r>
              <a:rPr lang="en-GB" altLang="zh-CN" sz="2400" b="1" kern="0" dirty="0">
                <a:latin typeface="Times" pitchFamily="2" charset="0"/>
              </a:rPr>
              <a:t>AES</a:t>
            </a:r>
            <a:r>
              <a:rPr lang="zh-CN" altLang="en-US" sz="2400" kern="0" dirty="0">
                <a:latin typeface="Helvetica" pitchFamily="2" charset="0"/>
              </a:rPr>
              <a:t>为对称密钥分组密码体制；</a:t>
            </a:r>
            <a:endParaRPr lang="zh-CN" altLang="en-US" sz="2400" kern="0" dirty="0">
              <a:latin typeface="Helvetica" pitchFamily="2" charset="0"/>
            </a:endParaRPr>
          </a:p>
          <a:p>
            <a:pPr>
              <a:lnSpc>
                <a:spcPct val="150000"/>
              </a:lnSpc>
              <a:buClrTx/>
            </a:pPr>
            <a:r>
              <a:rPr lang="en-GB" altLang="zh-CN" sz="2400" b="1" kern="0" dirty="0">
                <a:latin typeface="Times" pitchFamily="2" charset="0"/>
              </a:rPr>
              <a:t>AES</a:t>
            </a:r>
            <a:r>
              <a:rPr lang="zh-CN" altLang="en-US" sz="2400" kern="0" dirty="0">
                <a:latin typeface="Helvetica" pitchFamily="2" charset="0"/>
              </a:rPr>
              <a:t>的密钥长度可变，可按需要增大；</a:t>
            </a:r>
            <a:endParaRPr lang="zh-CN" altLang="en-US" sz="2400" kern="0" dirty="0">
              <a:latin typeface="Helvetica" pitchFamily="2" charset="0"/>
            </a:endParaRPr>
          </a:p>
          <a:p>
            <a:pPr>
              <a:lnSpc>
                <a:spcPct val="150000"/>
              </a:lnSpc>
              <a:buClrTx/>
            </a:pPr>
            <a:r>
              <a:rPr lang="en-GB" altLang="zh-CN" sz="2400" b="1" kern="0" dirty="0">
                <a:latin typeface="Times" pitchFamily="2" charset="0"/>
              </a:rPr>
              <a:t>AES</a:t>
            </a:r>
            <a:r>
              <a:rPr lang="zh-CN" altLang="en-US" sz="2400" kern="0" dirty="0">
                <a:latin typeface="Helvetica" pitchFamily="2" charset="0"/>
              </a:rPr>
              <a:t>适于用软件和硬件实现；</a:t>
            </a:r>
            <a:endParaRPr lang="zh-CN" altLang="en-US" sz="2400" kern="0" dirty="0">
              <a:latin typeface="Helvetica" pitchFamily="2" charset="0"/>
            </a:endParaRPr>
          </a:p>
          <a:p>
            <a:pPr>
              <a:lnSpc>
                <a:spcPct val="150000"/>
              </a:lnSpc>
              <a:buClrTx/>
            </a:pPr>
            <a:r>
              <a:rPr lang="en-GB" altLang="zh-CN" sz="2400" b="1" kern="0" dirty="0">
                <a:latin typeface="Times" pitchFamily="2" charset="0"/>
              </a:rPr>
              <a:t>AES</a:t>
            </a:r>
            <a:r>
              <a:rPr lang="zh-CN" altLang="en-US" sz="2400" kern="0" dirty="0">
                <a:latin typeface="Helvetica" pitchFamily="2" charset="0"/>
              </a:rPr>
              <a:t>可以自由地使用，或按符合美国国家标准（</a:t>
            </a:r>
            <a:r>
              <a:rPr lang="en-GB" altLang="zh-CN" sz="2400" b="1" kern="0" dirty="0">
                <a:latin typeface="Times" pitchFamily="2" charset="0"/>
              </a:rPr>
              <a:t>ANST</a:t>
            </a:r>
            <a:r>
              <a:rPr lang="zh-CN" altLang="en-GB" sz="2400" kern="0" dirty="0">
                <a:latin typeface="Helvetica" pitchFamily="2" charset="0"/>
              </a:rPr>
              <a:t>）</a:t>
            </a:r>
            <a:r>
              <a:rPr lang="zh-CN" altLang="en-US" sz="2400" kern="0" dirty="0">
                <a:latin typeface="Helvetica" pitchFamily="2" charset="0"/>
              </a:rPr>
              <a:t>策略的条件使用。</a:t>
            </a:r>
            <a:endParaRPr lang="zh-CN" altLang="en-US" sz="2400" kern="0" dirty="0">
              <a:latin typeface="Helvetica" pitchFamily="2" charset="0"/>
            </a:endParaRPr>
          </a:p>
          <a:p>
            <a:pPr eaLnBrk="1" hangingPunct="1">
              <a:lnSpc>
                <a:spcPts val="2880"/>
              </a:lnSpc>
              <a:buSzPct val="80000"/>
            </a:pPr>
            <a:endParaRPr lang="en-US" altLang="zh-CN" sz="2000" kern="0" dirty="0">
              <a:latin typeface="微软雅黑" panose="020B0503020204020204" pitchFamily="34" charset="-122"/>
              <a:ea typeface="微软雅黑" panose="020B0503020204020204" pitchFamily="34" charset="-122"/>
            </a:endParaRPr>
          </a:p>
        </p:txBody>
      </p:sp>
      <p:sp>
        <p:nvSpPr>
          <p:cNvPr id="9" name="灯片编号占位符 1"/>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054C770D-D459-4A69-A160-5AE45AA5E090}" type="slidenum">
              <a:rPr lang="en-US" altLang="zh-CN" sz="1200" smtClean="0">
                <a:solidFill>
                  <a:srgbClr val="000000"/>
                </a:solidFill>
                <a:latin typeface="Arial Black" panose="020B0A04020102020204" pitchFamily="34" charset="0"/>
              </a:rPr>
            </a:fld>
            <a:endParaRPr lang="en-US" altLang="zh-CN" sz="1200">
              <a:solidFill>
                <a:srgbClr val="000000"/>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kern="0">
                <a:latin typeface="微软雅黑" panose="020B0503020204020204" pitchFamily="34" charset="-122"/>
                <a:ea typeface="微软雅黑" panose="020B0503020204020204" pitchFamily="34" charset="-122"/>
              </a:rPr>
              <a:t>算法衡量条件</a:t>
            </a:r>
            <a:endParaRPr lang="en-US" altLang="zh-CN" sz="3600" b="1" kern="0"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bwMode="auto">
          <a:xfrm>
            <a:off x="457200" y="13716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lnSpc>
                <a:spcPct val="150000"/>
              </a:lnSpc>
              <a:buClrTx/>
            </a:pPr>
            <a:r>
              <a:rPr lang="zh-CN" altLang="en-US" sz="2400" kern="0" dirty="0">
                <a:latin typeface="Times" pitchFamily="2" charset="0"/>
              </a:rPr>
              <a:t>满足以上要求的</a:t>
            </a:r>
            <a:r>
              <a:rPr lang="en-GB" altLang="zh-CN" sz="2400" b="1" kern="0" dirty="0">
                <a:latin typeface="Times" pitchFamily="2" charset="0"/>
              </a:rPr>
              <a:t>AES</a:t>
            </a:r>
            <a:r>
              <a:rPr lang="zh-CN" altLang="en-US" sz="2400" kern="0" dirty="0">
                <a:latin typeface="Helvetica" pitchFamily="2" charset="0"/>
              </a:rPr>
              <a:t>算法，需按下述条件判断优劣</a:t>
            </a:r>
            <a:endParaRPr lang="en-US" altLang="zh-CN" sz="2000" kern="0" dirty="0">
              <a:solidFill>
                <a:srgbClr val="000000"/>
              </a:solidFill>
              <a:latin typeface="微软雅黑" panose="020B0503020204020204" pitchFamily="34" charset="-122"/>
              <a:ea typeface="微软雅黑" panose="020B0503020204020204" pitchFamily="34" charset="-122"/>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400" kern="0" dirty="0">
                <a:latin typeface="Helvetica" pitchFamily="2" charset="0"/>
              </a:rPr>
              <a:t> 安全性</a:t>
            </a:r>
            <a:endParaRPr lang="zh-CN" altLang="en-US" sz="2400" kern="0" dirty="0">
              <a:latin typeface="Helvetica" pitchFamily="2" charset="0"/>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400" kern="0" dirty="0">
                <a:latin typeface="Helvetica" pitchFamily="2" charset="0"/>
              </a:rPr>
              <a:t> 计算效率</a:t>
            </a:r>
            <a:endParaRPr lang="zh-CN" altLang="en-US" sz="2400" kern="0" dirty="0">
              <a:latin typeface="Helvetica" pitchFamily="2" charset="0"/>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400" kern="0" dirty="0">
                <a:latin typeface="Helvetica" pitchFamily="2" charset="0"/>
              </a:rPr>
              <a:t> 内存要求</a:t>
            </a:r>
            <a:endParaRPr lang="zh-CN" altLang="en-US" sz="2400" kern="0" dirty="0">
              <a:latin typeface="Helvetica" pitchFamily="2" charset="0"/>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400" kern="0" dirty="0">
                <a:latin typeface="Helvetica" pitchFamily="2" charset="0"/>
              </a:rPr>
              <a:t> 使用简便性</a:t>
            </a:r>
            <a:endParaRPr lang="zh-CN" altLang="en-US" sz="2400" kern="0" dirty="0">
              <a:latin typeface="Helvetica" pitchFamily="2" charset="0"/>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400" kern="0" dirty="0">
                <a:latin typeface="Helvetica" pitchFamily="2" charset="0"/>
              </a:rPr>
              <a:t> 灵活性</a:t>
            </a:r>
            <a:endParaRPr lang="en-US" altLang="zh-CN" sz="2400" b="1" kern="0" dirty="0">
              <a:solidFill>
                <a:srgbClr val="FF0000"/>
              </a:solidFill>
              <a:latin typeface="微软雅黑" panose="020B0503020204020204" pitchFamily="34" charset="-122"/>
              <a:ea typeface="微软雅黑" panose="020B0503020204020204" pitchFamily="34" charset="-122"/>
            </a:endParaRPr>
          </a:p>
          <a:p>
            <a:pPr eaLnBrk="1" hangingPunct="1">
              <a:lnSpc>
                <a:spcPts val="2880"/>
              </a:lnSpc>
              <a:buSzPct val="80000"/>
            </a:pPr>
            <a:endParaRPr lang="en-US" altLang="zh-CN" sz="2000" kern="0" dirty="0">
              <a:latin typeface="微软雅黑" panose="020B0503020204020204" pitchFamily="34" charset="-122"/>
              <a:ea typeface="微软雅黑" panose="020B0503020204020204" pitchFamily="34" charset="-122"/>
            </a:endParaRPr>
          </a:p>
        </p:txBody>
      </p:sp>
      <p:sp>
        <p:nvSpPr>
          <p:cNvPr id="4" name="灯片编号占位符 1"/>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054C770D-D459-4A69-A160-5AE45AA5E090}" type="slidenum">
              <a:rPr lang="en-US" altLang="zh-CN" sz="1200" smtClean="0">
                <a:solidFill>
                  <a:srgbClr val="000000"/>
                </a:solidFill>
                <a:latin typeface="Arial Black" panose="020B0A04020102020204" pitchFamily="34" charset="0"/>
              </a:rPr>
            </a:fld>
            <a:endParaRPr lang="en-US" altLang="zh-CN" sz="1200">
              <a:solidFill>
                <a:srgbClr val="000000"/>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en-US" altLang="zh-CN" sz="3600" b="1" kern="0">
                <a:latin typeface="微软雅黑" panose="020B0503020204020204" pitchFamily="34" charset="-122"/>
                <a:ea typeface="微软雅黑" panose="020B0503020204020204" pitchFamily="34" charset="-122"/>
              </a:rPr>
              <a:t>AES</a:t>
            </a:r>
            <a:r>
              <a:rPr lang="zh-CN" altLang="en-US" sz="3600" b="1" kern="0">
                <a:latin typeface="微软雅黑" panose="020B0503020204020204" pitchFamily="34" charset="-122"/>
                <a:ea typeface="微软雅黑" panose="020B0503020204020204" pitchFamily="34" charset="-122"/>
              </a:rPr>
              <a:t>评审</a:t>
            </a:r>
            <a:endParaRPr lang="en-US" altLang="zh-CN" sz="3600" b="1" kern="0" dirty="0">
              <a:latin typeface="微软雅黑" panose="020B0503020204020204" pitchFamily="34" charset="-122"/>
              <a:ea typeface="微软雅黑" panose="020B0503020204020204" pitchFamily="34" charset="-122"/>
            </a:endParaRPr>
          </a:p>
        </p:txBody>
      </p:sp>
      <p:sp>
        <p:nvSpPr>
          <p:cNvPr id="8" name="Rectangle 3"/>
          <p:cNvSpPr txBox="1">
            <a:spLocks noChangeArrowheads="1"/>
          </p:cNvSpPr>
          <p:nvPr/>
        </p:nvSpPr>
        <p:spPr bwMode="auto">
          <a:xfrm>
            <a:off x="457200" y="1295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lnSpc>
                <a:spcPct val="150000"/>
              </a:lnSpc>
              <a:buClrTx/>
              <a:buSzPct val="80000"/>
            </a:pPr>
            <a:r>
              <a:rPr lang="en-US" altLang="zh-CN" sz="2200" kern="0" dirty="0">
                <a:latin typeface="Times New Roman" panose="02020603050405020304" pitchFamily="18" charset="0"/>
                <a:ea typeface="微软雅黑" panose="020B0503020204020204" pitchFamily="34" charset="-122"/>
              </a:rPr>
              <a:t>1998</a:t>
            </a:r>
            <a:r>
              <a:rPr lang="zh-CN" altLang="en-US" sz="2200" kern="0" dirty="0">
                <a:latin typeface="Times New Roman" panose="02020603050405020304" pitchFamily="18" charset="0"/>
                <a:ea typeface="微软雅黑" panose="020B0503020204020204" pitchFamily="34" charset="-122"/>
              </a:rPr>
              <a:t>年</a:t>
            </a:r>
            <a:r>
              <a:rPr lang="en-US" altLang="zh-CN" sz="2200" kern="0" dirty="0">
                <a:latin typeface="Times New Roman" panose="02020603050405020304" pitchFamily="18" charset="0"/>
                <a:ea typeface="微软雅黑" panose="020B0503020204020204" pitchFamily="34" charset="-122"/>
              </a:rPr>
              <a:t>4</a:t>
            </a:r>
            <a:r>
              <a:rPr lang="zh-CN" altLang="en-US" sz="2200" kern="0" dirty="0">
                <a:latin typeface="Times New Roman" panose="02020603050405020304" pitchFamily="18" charset="0"/>
                <a:ea typeface="微软雅黑" panose="020B0503020204020204" pitchFamily="34" charset="-122"/>
              </a:rPr>
              <a:t>月</a:t>
            </a:r>
            <a:r>
              <a:rPr lang="en-US" altLang="zh-CN" sz="2200" kern="0" dirty="0">
                <a:latin typeface="Times New Roman" panose="02020603050405020304" pitchFamily="18" charset="0"/>
                <a:ea typeface="微软雅黑" panose="020B0503020204020204" pitchFamily="34" charset="-122"/>
              </a:rPr>
              <a:t>15</a:t>
            </a:r>
            <a:r>
              <a:rPr lang="zh-CN" altLang="en-US" sz="2200" kern="0" dirty="0">
                <a:latin typeface="Times New Roman" panose="02020603050405020304" pitchFamily="18" charset="0"/>
                <a:ea typeface="微软雅黑" panose="020B0503020204020204" pitchFamily="34" charset="-122"/>
              </a:rPr>
              <a:t>日全面征集</a:t>
            </a:r>
            <a:r>
              <a:rPr lang="en-US" altLang="zh-CN" sz="2200" kern="0" dirty="0">
                <a:latin typeface="Times New Roman" panose="02020603050405020304" pitchFamily="18" charset="0"/>
                <a:ea typeface="微软雅黑" panose="020B0503020204020204" pitchFamily="34" charset="-122"/>
              </a:rPr>
              <a:t>AES</a:t>
            </a:r>
            <a:r>
              <a:rPr lang="zh-CN" altLang="en-US" sz="2200" kern="0" dirty="0">
                <a:latin typeface="Times New Roman" panose="02020603050405020304" pitchFamily="18" charset="0"/>
                <a:ea typeface="微软雅黑" panose="020B0503020204020204" pitchFamily="34" charset="-122"/>
              </a:rPr>
              <a:t>算法的工作结束。</a:t>
            </a:r>
            <a:r>
              <a:rPr lang="en-US" altLang="zh-CN" sz="2200" kern="0" dirty="0">
                <a:latin typeface="Times New Roman" panose="02020603050405020304" pitchFamily="18" charset="0"/>
                <a:ea typeface="微软雅黑" panose="020B0503020204020204" pitchFamily="34" charset="-122"/>
              </a:rPr>
              <a:t>1998</a:t>
            </a:r>
            <a:r>
              <a:rPr lang="zh-CN" altLang="en-US" sz="2200" kern="0" dirty="0">
                <a:latin typeface="Times New Roman" panose="02020603050405020304" pitchFamily="18" charset="0"/>
                <a:ea typeface="微软雅黑" panose="020B0503020204020204" pitchFamily="34" charset="-122"/>
              </a:rPr>
              <a:t>年</a:t>
            </a:r>
            <a:r>
              <a:rPr lang="en-US" altLang="zh-CN" sz="2200" kern="0" dirty="0">
                <a:latin typeface="Times New Roman" panose="02020603050405020304" pitchFamily="18" charset="0"/>
                <a:ea typeface="微软雅黑" panose="020B0503020204020204" pitchFamily="34" charset="-122"/>
              </a:rPr>
              <a:t>8</a:t>
            </a:r>
            <a:r>
              <a:rPr lang="zh-CN" altLang="en-US" sz="2200" kern="0" dirty="0">
                <a:latin typeface="Times New Roman" panose="02020603050405020304" pitchFamily="18" charset="0"/>
                <a:ea typeface="微软雅黑" panose="020B0503020204020204" pitchFamily="34" charset="-122"/>
              </a:rPr>
              <a:t>月</a:t>
            </a:r>
            <a:r>
              <a:rPr lang="en-US" altLang="zh-CN" sz="2200" kern="0" dirty="0">
                <a:latin typeface="Times New Roman" panose="02020603050405020304" pitchFamily="18" charset="0"/>
                <a:ea typeface="微软雅黑" panose="020B0503020204020204" pitchFamily="34" charset="-122"/>
              </a:rPr>
              <a:t>20</a:t>
            </a:r>
            <a:r>
              <a:rPr lang="zh-CN" altLang="en-US" sz="2200" kern="0" dirty="0">
                <a:latin typeface="Times New Roman" panose="02020603050405020304" pitchFamily="18" charset="0"/>
                <a:ea typeface="微软雅黑" panose="020B0503020204020204" pitchFamily="34" charset="-122"/>
              </a:rPr>
              <a:t>日举行了首届</a:t>
            </a:r>
            <a:r>
              <a:rPr lang="en-US" altLang="zh-CN" sz="2200" kern="0" dirty="0">
                <a:latin typeface="Times New Roman" panose="02020603050405020304" pitchFamily="18" charset="0"/>
                <a:ea typeface="微软雅黑" panose="020B0503020204020204" pitchFamily="34" charset="-122"/>
              </a:rPr>
              <a:t>AES</a:t>
            </a:r>
            <a:r>
              <a:rPr lang="zh-CN" altLang="en-US" sz="2200" kern="0" dirty="0">
                <a:latin typeface="Times New Roman" panose="02020603050405020304" pitchFamily="18" charset="0"/>
                <a:ea typeface="微软雅黑" panose="020B0503020204020204" pitchFamily="34" charset="-122"/>
              </a:rPr>
              <a:t>讨论会，对涉及</a:t>
            </a:r>
            <a:r>
              <a:rPr lang="en-US" altLang="zh-CN" sz="2200" kern="0" dirty="0">
                <a:latin typeface="Times New Roman" panose="02020603050405020304" pitchFamily="18" charset="0"/>
                <a:ea typeface="微软雅黑" panose="020B0503020204020204" pitchFamily="34" charset="-122"/>
              </a:rPr>
              <a:t>14</a:t>
            </a:r>
            <a:r>
              <a:rPr lang="zh-CN" altLang="en-US" sz="2200" kern="0" dirty="0">
                <a:latin typeface="Times New Roman" panose="02020603050405020304" pitchFamily="18" charset="0"/>
                <a:ea typeface="微软雅黑" panose="020B0503020204020204" pitchFamily="34" charset="-122"/>
              </a:rPr>
              <a:t>个国家的密码学家所提出的候选</a:t>
            </a:r>
            <a:r>
              <a:rPr lang="en-US" altLang="zh-CN" sz="2200" kern="0" dirty="0">
                <a:latin typeface="Times New Roman" panose="02020603050405020304" pitchFamily="18" charset="0"/>
                <a:ea typeface="微软雅黑" panose="020B0503020204020204" pitchFamily="34" charset="-122"/>
              </a:rPr>
              <a:t>AES</a:t>
            </a:r>
            <a:r>
              <a:rPr lang="zh-CN" altLang="en-US" sz="2200" kern="0" dirty="0">
                <a:latin typeface="Times New Roman" panose="02020603050405020304" pitchFamily="18" charset="0"/>
                <a:ea typeface="微软雅黑" panose="020B0503020204020204" pitchFamily="34" charset="-122"/>
              </a:rPr>
              <a:t>算法进行了评估和测试，</a:t>
            </a:r>
            <a:r>
              <a:rPr lang="zh-CN" altLang="en-US" sz="2200" b="1" kern="0" dirty="0">
                <a:latin typeface="Times New Roman" panose="02020603050405020304" pitchFamily="18" charset="0"/>
                <a:ea typeface="微软雅黑" panose="020B0503020204020204" pitchFamily="34" charset="-122"/>
              </a:rPr>
              <a:t>初选并公布</a:t>
            </a:r>
            <a:r>
              <a:rPr lang="zh-CN" altLang="en-US" sz="2200" kern="0" dirty="0">
                <a:latin typeface="Times New Roman" panose="02020603050405020304" pitchFamily="18" charset="0"/>
                <a:ea typeface="微软雅黑" panose="020B0503020204020204" pitchFamily="34" charset="-122"/>
              </a:rPr>
              <a:t>了</a:t>
            </a:r>
            <a:r>
              <a:rPr lang="en-US" altLang="zh-CN" sz="2200" kern="0" dirty="0">
                <a:latin typeface="Times New Roman" panose="02020603050405020304" pitchFamily="18" charset="0"/>
                <a:ea typeface="微软雅黑" panose="020B0503020204020204" pitchFamily="34" charset="-122"/>
              </a:rPr>
              <a:t>15</a:t>
            </a:r>
            <a:r>
              <a:rPr lang="zh-CN" altLang="en-US" sz="2200" kern="0" dirty="0">
                <a:latin typeface="Times New Roman" panose="02020603050405020304" pitchFamily="18" charset="0"/>
                <a:ea typeface="微软雅黑" panose="020B0503020204020204" pitchFamily="34" charset="-122"/>
              </a:rPr>
              <a:t>个被选方案，供大家公开讨论。</a:t>
            </a:r>
            <a:endParaRPr lang="en-US" altLang="zh-CN" sz="2200" kern="0" dirty="0">
              <a:latin typeface="Times New Roman" panose="02020603050405020304" pitchFamily="18" charset="0"/>
              <a:ea typeface="微软雅黑" panose="020B0503020204020204" pitchFamily="34" charset="-122"/>
            </a:endParaRPr>
          </a:p>
          <a:p>
            <a:pPr marL="0" indent="0" eaLnBrk="1" hangingPunct="1">
              <a:buSzPct val="80000"/>
              <a:buFont typeface="Wingdings" panose="05000000000000000000" pitchFamily="2" charset="2"/>
              <a:buNone/>
            </a:pP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CAST-256</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RC-6</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CRYPTON-128</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DEAL-128</a:t>
            </a:r>
            <a:r>
              <a:rPr lang="zh-CN" altLang="en-GB" sz="2200" kern="0" dirty="0">
                <a:latin typeface="Times New Roman" panose="02020603050405020304" pitchFamily="18" charset="0"/>
                <a:ea typeface="微软雅黑" panose="020B0503020204020204" pitchFamily="34" charset="-122"/>
              </a:rPr>
              <a:t>，</a:t>
            </a:r>
            <a:endParaRPr lang="zh-CN" altLang="en-GB" sz="2200" kern="0" dirty="0">
              <a:latin typeface="Times New Roman" panose="02020603050405020304" pitchFamily="18" charset="0"/>
              <a:ea typeface="微软雅黑" panose="020B0503020204020204" pitchFamily="34" charset="-122"/>
            </a:endParaRPr>
          </a:p>
          <a:p>
            <a:pPr marL="0" indent="0" eaLnBrk="1" hangingPunct="1">
              <a:buSzPct val="80000"/>
              <a:buFont typeface="Wingdings" panose="05000000000000000000" pitchFamily="2" charset="2"/>
              <a:buNone/>
            </a:pP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FROG</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DFC</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LOKI-97</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MAGENTA</a:t>
            </a:r>
            <a:r>
              <a:rPr lang="zh-CN" altLang="en-GB" sz="2200" kern="0" dirty="0">
                <a:latin typeface="Times New Roman" panose="02020603050405020304" pitchFamily="18" charset="0"/>
                <a:ea typeface="微软雅黑" panose="020B0503020204020204" pitchFamily="34" charset="-122"/>
              </a:rPr>
              <a:t>，</a:t>
            </a:r>
            <a:endParaRPr lang="zh-CN" altLang="en-GB" sz="2200" kern="0" dirty="0">
              <a:latin typeface="Times New Roman" panose="02020603050405020304" pitchFamily="18" charset="0"/>
              <a:ea typeface="微软雅黑" panose="020B0503020204020204" pitchFamily="34" charset="-122"/>
            </a:endParaRPr>
          </a:p>
          <a:p>
            <a:pPr marL="0" indent="0" eaLnBrk="1" hangingPunct="1">
              <a:buSzPct val="80000"/>
              <a:buFont typeface="Wingdings" panose="05000000000000000000" pitchFamily="2" charset="2"/>
              <a:buNone/>
            </a:pP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MARS</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HPC,</a:t>
            </a:r>
            <a:r>
              <a:rPr lang="zh-CN" altLang="en-US" sz="2200" kern="0" dirty="0">
                <a:latin typeface="Times New Roman" panose="02020603050405020304" pitchFamily="18" charset="0"/>
                <a:ea typeface="微软雅黑" panose="020B0503020204020204" pitchFamily="34" charset="-122"/>
              </a:rPr>
              <a:t>            </a:t>
            </a:r>
            <a:r>
              <a:rPr lang="en-GB" altLang="zh-CN" sz="2200" b="1" kern="0" dirty="0">
                <a:solidFill>
                  <a:srgbClr val="C00000"/>
                </a:solidFill>
                <a:latin typeface="Times New Roman" panose="02020603050405020304" pitchFamily="18" charset="0"/>
                <a:ea typeface="微软雅黑" panose="020B0503020204020204" pitchFamily="34" charset="-122"/>
              </a:rPr>
              <a:t>RIJNDAEL</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SAFER+</a:t>
            </a:r>
            <a:r>
              <a:rPr lang="zh-CN" altLang="en-GB" sz="2200" kern="0" dirty="0">
                <a:latin typeface="Times New Roman" panose="02020603050405020304" pitchFamily="18" charset="0"/>
                <a:ea typeface="微软雅黑" panose="020B0503020204020204" pitchFamily="34" charset="-122"/>
              </a:rPr>
              <a:t>，</a:t>
            </a:r>
            <a:endParaRPr lang="zh-CN" altLang="en-GB" sz="2200" kern="0" dirty="0">
              <a:latin typeface="Times New Roman" panose="02020603050405020304" pitchFamily="18" charset="0"/>
              <a:ea typeface="微软雅黑" panose="020B0503020204020204" pitchFamily="34" charset="-122"/>
            </a:endParaRPr>
          </a:p>
          <a:p>
            <a:pPr marL="0" indent="0" eaLnBrk="1" hangingPunct="1">
              <a:buSzPct val="80000"/>
              <a:buFont typeface="Wingdings" panose="05000000000000000000" pitchFamily="2" charset="2"/>
              <a:buNone/>
            </a:pP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SERPENT</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E-2</a:t>
            </a:r>
            <a:r>
              <a:rPr lang="zh-CN" altLang="en-GB"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GB" altLang="zh-CN" sz="2200" kern="0" dirty="0">
                <a:latin typeface="Times New Roman" panose="02020603050405020304" pitchFamily="18" charset="0"/>
                <a:ea typeface="微软雅黑" panose="020B0503020204020204" pitchFamily="34" charset="-122"/>
              </a:rPr>
              <a:t>TWOFISH</a:t>
            </a:r>
            <a:r>
              <a:rPr lang="zh-CN" altLang="en-GB" sz="2200" kern="0" dirty="0">
                <a:latin typeface="Times New Roman" panose="02020603050405020304" pitchFamily="18" charset="0"/>
                <a:ea typeface="微软雅黑" panose="020B0503020204020204" pitchFamily="34" charset="-122"/>
              </a:rPr>
              <a:t>。</a:t>
            </a:r>
            <a:endParaRPr lang="zh-CN" altLang="en-US" sz="2200" kern="0" dirty="0">
              <a:latin typeface="Times New Roman" panose="02020603050405020304" pitchFamily="18" charset="0"/>
              <a:ea typeface="微软雅黑" panose="020B0503020204020204" pitchFamily="34" charset="-122"/>
            </a:endParaRPr>
          </a:p>
          <a:p>
            <a:pPr eaLnBrk="1" hangingPunct="1">
              <a:lnSpc>
                <a:spcPct val="150000"/>
              </a:lnSpc>
              <a:buClrTx/>
              <a:buSzPct val="80000"/>
            </a:pPr>
            <a:r>
              <a:rPr lang="zh-CN" altLang="en-US" sz="2200" kern="0" dirty="0">
                <a:latin typeface="Times New Roman" panose="02020603050405020304" pitchFamily="18" charset="0"/>
                <a:ea typeface="微软雅黑" panose="020B0503020204020204" pitchFamily="34" charset="-122"/>
              </a:rPr>
              <a:t>这些算法设计思想新颖，技术水平先进，算法的强度都超过</a:t>
            </a:r>
            <a:r>
              <a:rPr lang="en-US" altLang="zh-CN" sz="2200" kern="0" dirty="0">
                <a:latin typeface="Times New Roman" panose="02020603050405020304" pitchFamily="18" charset="0"/>
                <a:ea typeface="微软雅黑" panose="020B0503020204020204" pitchFamily="34" charset="-122"/>
              </a:rPr>
              <a:t>3-DES</a:t>
            </a:r>
            <a:r>
              <a:rPr lang="zh-CN" altLang="en-US" sz="2200" kern="0" dirty="0">
                <a:latin typeface="Times New Roman" panose="02020603050405020304" pitchFamily="18" charset="0"/>
                <a:ea typeface="微软雅黑" panose="020B0503020204020204" pitchFamily="34" charset="-122"/>
              </a:rPr>
              <a:t>，实现速度快于</a:t>
            </a:r>
            <a:r>
              <a:rPr lang="en-US" altLang="zh-CN" sz="2200" kern="0" dirty="0">
                <a:latin typeface="Times New Roman" panose="02020603050405020304" pitchFamily="18" charset="0"/>
                <a:ea typeface="微软雅黑" panose="020B0503020204020204" pitchFamily="34" charset="-122"/>
              </a:rPr>
              <a:t>3-DES</a:t>
            </a:r>
            <a:r>
              <a:rPr lang="zh-CN" altLang="en-US" sz="2200" kern="0" dirty="0">
                <a:latin typeface="Times New Roman" panose="02020603050405020304" pitchFamily="18" charset="0"/>
                <a:ea typeface="微软雅黑" panose="020B0503020204020204" pitchFamily="34" charset="-122"/>
              </a:rPr>
              <a:t>。</a:t>
            </a:r>
            <a:endParaRPr lang="en-US" altLang="zh-CN" sz="2000" kern="0" dirty="0">
              <a:latin typeface="微软雅黑" panose="020B0503020204020204" pitchFamily="34" charset="-122"/>
              <a:ea typeface="微软雅黑" panose="020B0503020204020204" pitchFamily="34" charset="-122"/>
            </a:endParaRPr>
          </a:p>
        </p:txBody>
      </p:sp>
      <p:sp>
        <p:nvSpPr>
          <p:cNvPr id="9" name="灯片编号占位符 1"/>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054C770D-D459-4A69-A160-5AE45AA5E090}" type="slidenum">
              <a:rPr lang="en-US" altLang="zh-CN" sz="1200" smtClean="0">
                <a:solidFill>
                  <a:srgbClr val="000000"/>
                </a:solidFill>
                <a:latin typeface="Arial Black" panose="020B0A04020102020204" pitchFamily="34" charset="0"/>
              </a:rPr>
            </a:fld>
            <a:endParaRPr lang="en-US" altLang="zh-CN" sz="1200">
              <a:solidFill>
                <a:srgbClr val="000000"/>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en-US" altLang="zh-CN" sz="3600" b="1" kern="0">
                <a:latin typeface="微软雅黑" panose="020B0503020204020204" pitchFamily="34" charset="-122"/>
                <a:ea typeface="微软雅黑" panose="020B0503020204020204" pitchFamily="34" charset="-122"/>
              </a:rPr>
              <a:t>AES</a:t>
            </a:r>
            <a:r>
              <a:rPr lang="zh-CN" altLang="en-US" sz="3600" b="1" kern="0">
                <a:latin typeface="微软雅黑" panose="020B0503020204020204" pitchFamily="34" charset="-122"/>
                <a:ea typeface="微软雅黑" panose="020B0503020204020204" pitchFamily="34" charset="-122"/>
              </a:rPr>
              <a:t>评审</a:t>
            </a:r>
            <a:endParaRPr lang="en-US" altLang="zh-CN" sz="3600" b="1" kern="0"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bwMode="auto">
          <a:xfrm>
            <a:off x="457200" y="1295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lnSpc>
                <a:spcPct val="150000"/>
              </a:lnSpc>
              <a:buClrTx/>
              <a:buSzPct val="80000"/>
            </a:pPr>
            <a:r>
              <a:rPr lang="en-US" altLang="zh-CN" sz="2200" kern="0" dirty="0">
                <a:latin typeface="Times New Roman" panose="02020603050405020304" pitchFamily="18" charset="0"/>
                <a:ea typeface="微软雅黑" panose="020B0503020204020204" pitchFamily="34" charset="-122"/>
              </a:rPr>
              <a:t>1999</a:t>
            </a:r>
            <a:r>
              <a:rPr lang="zh-CN" altLang="en-US" sz="2200" kern="0" dirty="0">
                <a:latin typeface="Times New Roman" panose="02020603050405020304" pitchFamily="18" charset="0"/>
                <a:ea typeface="微软雅黑" panose="020B0503020204020204" pitchFamily="34" charset="-122"/>
              </a:rPr>
              <a:t>年</a:t>
            </a:r>
            <a:r>
              <a:rPr lang="en-US" altLang="zh-CN" sz="2200" kern="0" dirty="0">
                <a:latin typeface="Times New Roman" panose="02020603050405020304" pitchFamily="18" charset="0"/>
                <a:ea typeface="微软雅黑" panose="020B0503020204020204" pitchFamily="34" charset="-122"/>
              </a:rPr>
              <a:t>8</a:t>
            </a:r>
            <a:r>
              <a:rPr lang="zh-CN" altLang="en-US" sz="2200" kern="0" dirty="0">
                <a:latin typeface="Times New Roman" panose="02020603050405020304" pitchFamily="18" charset="0"/>
                <a:ea typeface="微软雅黑" panose="020B0503020204020204" pitchFamily="34" charset="-122"/>
              </a:rPr>
              <a:t>月</a:t>
            </a:r>
            <a:r>
              <a:rPr lang="en-US" altLang="zh-CN" sz="2200" kern="0" dirty="0">
                <a:latin typeface="Times New Roman" panose="02020603050405020304" pitchFamily="18" charset="0"/>
                <a:ea typeface="微软雅黑" panose="020B0503020204020204" pitchFamily="34" charset="-122"/>
              </a:rPr>
              <a:t>9</a:t>
            </a:r>
            <a:r>
              <a:rPr lang="zh-CN" altLang="en-US" sz="2200" kern="0" dirty="0">
                <a:latin typeface="Times New Roman" panose="02020603050405020304" pitchFamily="18" charset="0"/>
                <a:ea typeface="微软雅黑" panose="020B0503020204020204" pitchFamily="34" charset="-122"/>
              </a:rPr>
              <a:t>日</a:t>
            </a:r>
            <a:r>
              <a:rPr lang="en-US" altLang="zh-CN" sz="2200" kern="0" dirty="0">
                <a:latin typeface="Times New Roman" panose="02020603050405020304" pitchFamily="18" charset="0"/>
                <a:ea typeface="微软雅黑" panose="020B0503020204020204" pitchFamily="34" charset="-122"/>
              </a:rPr>
              <a:t>NIST</a:t>
            </a:r>
            <a:r>
              <a:rPr lang="zh-CN" altLang="en-US" sz="2200" kern="0" dirty="0">
                <a:latin typeface="Times New Roman" panose="02020603050405020304" pitchFamily="18" charset="0"/>
                <a:ea typeface="微软雅黑" panose="020B0503020204020204" pitchFamily="34" charset="-122"/>
              </a:rPr>
              <a:t>宣布第二轮筛选出的</a:t>
            </a:r>
            <a:r>
              <a:rPr lang="en-US" altLang="zh-CN" sz="2200" kern="0" dirty="0">
                <a:latin typeface="Times New Roman" panose="02020603050405020304" pitchFamily="18" charset="0"/>
                <a:ea typeface="微软雅黑" panose="020B0503020204020204" pitchFamily="34" charset="-122"/>
              </a:rPr>
              <a:t>5</a:t>
            </a:r>
            <a:r>
              <a:rPr lang="zh-CN" altLang="en-US" sz="2200" kern="0" dirty="0">
                <a:latin typeface="Times New Roman" panose="02020603050405020304" pitchFamily="18" charset="0"/>
                <a:ea typeface="微软雅黑" panose="020B0503020204020204" pitchFamily="34" charset="-122"/>
              </a:rPr>
              <a:t>个候选算法为：     </a:t>
            </a:r>
            <a:endParaRPr lang="en-US" altLang="zh-CN" sz="2200" kern="0" dirty="0">
              <a:latin typeface="Times New Roman" panose="02020603050405020304" pitchFamily="18" charset="0"/>
              <a:ea typeface="微软雅黑" panose="020B0503020204020204" pitchFamily="34" charset="-122"/>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200" kern="0" dirty="0">
                <a:solidFill>
                  <a:srgbClr val="000000"/>
                </a:solidFill>
                <a:latin typeface="Helvetica" pitchFamily="2" charset="0"/>
              </a:rPr>
              <a:t> </a:t>
            </a:r>
            <a:r>
              <a:rPr lang="en-US" altLang="zh-CN" sz="2200" kern="0" dirty="0">
                <a:latin typeface="Times New Roman" panose="02020603050405020304" pitchFamily="18" charset="0"/>
                <a:ea typeface="微软雅黑" panose="020B0503020204020204" pitchFamily="34" charset="-122"/>
              </a:rPr>
              <a:t>MARS(</a:t>
            </a:r>
            <a:r>
              <a:rPr lang="en-US" altLang="zh-CN" sz="2200" kern="0" dirty="0" err="1">
                <a:latin typeface="Times New Roman" panose="02020603050405020304" pitchFamily="18" charset="0"/>
                <a:ea typeface="微软雅黑" panose="020B0503020204020204" pitchFamily="34" charset="-122"/>
              </a:rPr>
              <a:t>C.Burwick</a:t>
            </a:r>
            <a:r>
              <a:rPr lang="zh-CN" altLang="en-US" sz="2200" kern="0" dirty="0">
                <a:latin typeface="Times New Roman" panose="02020603050405020304" pitchFamily="18" charset="0"/>
                <a:ea typeface="微软雅黑" panose="020B0503020204020204" pitchFamily="34" charset="-122"/>
              </a:rPr>
              <a:t>等</a:t>
            </a:r>
            <a:r>
              <a:rPr lang="en-US" altLang="zh-CN"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US" altLang="zh-CN" sz="2200" kern="0" dirty="0">
                <a:latin typeface="Times New Roman" panose="02020603050405020304" pitchFamily="18" charset="0"/>
                <a:ea typeface="微软雅黑" panose="020B0503020204020204" pitchFamily="34" charset="-122"/>
              </a:rPr>
              <a:t>IBM</a:t>
            </a:r>
            <a:r>
              <a:rPr lang="zh-CN" altLang="en-US" sz="2200" kern="0" dirty="0">
                <a:latin typeface="Times New Roman" panose="02020603050405020304" pitchFamily="18" charset="0"/>
                <a:ea typeface="微软雅黑" panose="020B0503020204020204" pitchFamily="34" charset="-122"/>
              </a:rPr>
              <a:t>），</a:t>
            </a:r>
            <a:endParaRPr lang="en-US" altLang="zh-CN" sz="2200" kern="0" dirty="0">
              <a:latin typeface="Times New Roman" panose="02020603050405020304" pitchFamily="18" charset="0"/>
              <a:ea typeface="微软雅黑" panose="020B0503020204020204" pitchFamily="34" charset="-122"/>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200" kern="0" dirty="0">
                <a:latin typeface="Times New Roman" panose="02020603050405020304" pitchFamily="18" charset="0"/>
                <a:ea typeface="微软雅黑" panose="020B0503020204020204" pitchFamily="34" charset="-122"/>
              </a:rPr>
              <a:t> </a:t>
            </a:r>
            <a:r>
              <a:rPr lang="en-US" altLang="zh-CN" sz="2200" kern="0" dirty="0">
                <a:latin typeface="Times New Roman" panose="02020603050405020304" pitchFamily="18" charset="0"/>
                <a:ea typeface="微软雅黑" panose="020B0503020204020204" pitchFamily="34" charset="-122"/>
              </a:rPr>
              <a:t>RC6TM</a:t>
            </a:r>
            <a:r>
              <a:rPr lang="zh-CN" altLang="en-US" sz="2200" kern="0" dirty="0">
                <a:latin typeface="Times New Roman" panose="02020603050405020304" pitchFamily="18" charset="0"/>
                <a:ea typeface="微软雅黑" panose="020B0503020204020204" pitchFamily="34" charset="-122"/>
              </a:rPr>
              <a:t>（</a:t>
            </a:r>
            <a:r>
              <a:rPr lang="en-US" altLang="zh-CN" sz="2200" kern="0" dirty="0">
                <a:latin typeface="Times New Roman" panose="02020603050405020304" pitchFamily="18" charset="0"/>
                <a:ea typeface="微软雅黑" panose="020B0503020204020204" pitchFamily="34" charset="-122"/>
              </a:rPr>
              <a:t>R. Rivest</a:t>
            </a:r>
            <a:r>
              <a:rPr lang="zh-CN" altLang="en-US" sz="2200" kern="0" dirty="0">
                <a:latin typeface="Times New Roman" panose="02020603050405020304" pitchFamily="18" charset="0"/>
                <a:ea typeface="微软雅黑" panose="020B0503020204020204" pitchFamily="34" charset="-122"/>
              </a:rPr>
              <a:t>等</a:t>
            </a:r>
            <a:r>
              <a:rPr lang="en-US" altLang="zh-CN"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r>
              <a:rPr lang="en-US" altLang="zh-CN" sz="2200" kern="0" dirty="0">
                <a:latin typeface="Times New Roman" panose="02020603050405020304" pitchFamily="18" charset="0"/>
                <a:ea typeface="微软雅黑" panose="020B0503020204020204" pitchFamily="34" charset="-122"/>
              </a:rPr>
              <a:t>RSA Lab.)</a:t>
            </a:r>
            <a:r>
              <a:rPr lang="zh-CN" altLang="en-US" sz="2200" kern="0" dirty="0">
                <a:latin typeface="Times New Roman" panose="02020603050405020304" pitchFamily="18" charset="0"/>
                <a:ea typeface="微软雅黑" panose="020B0503020204020204" pitchFamily="34" charset="-122"/>
              </a:rPr>
              <a:t>，</a:t>
            </a:r>
            <a:endParaRPr lang="en-US" altLang="zh-CN" sz="2200" kern="0" dirty="0">
              <a:latin typeface="Times New Roman" panose="02020603050405020304" pitchFamily="18" charset="0"/>
              <a:ea typeface="微软雅黑" panose="020B0503020204020204" pitchFamily="34" charset="-122"/>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200" kern="0" dirty="0">
                <a:latin typeface="Times New Roman" panose="02020603050405020304" pitchFamily="18" charset="0"/>
                <a:ea typeface="微软雅黑" panose="020B0503020204020204" pitchFamily="34" charset="-122"/>
              </a:rPr>
              <a:t> </a:t>
            </a:r>
            <a:r>
              <a:rPr lang="en-US" altLang="zh-CN" sz="2200" kern="0" dirty="0">
                <a:latin typeface="Times New Roman" panose="02020603050405020304" pitchFamily="18" charset="0"/>
                <a:ea typeface="微软雅黑" panose="020B0503020204020204" pitchFamily="34" charset="-122"/>
              </a:rPr>
              <a:t>RIJNDEAL(J. Daemen,</a:t>
            </a:r>
            <a:r>
              <a:rPr lang="zh-CN" altLang="en-US" sz="2200" kern="0" dirty="0">
                <a:latin typeface="Times New Roman" panose="02020603050405020304" pitchFamily="18" charset="0"/>
                <a:ea typeface="微软雅黑" panose="020B0503020204020204" pitchFamily="34" charset="-122"/>
              </a:rPr>
              <a:t>比利时</a:t>
            </a:r>
            <a:r>
              <a:rPr lang="en-US" altLang="zh-CN"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 </a:t>
            </a:r>
            <a:endParaRPr lang="en-US" altLang="zh-CN" sz="2200" kern="0" dirty="0">
              <a:latin typeface="Times New Roman" panose="02020603050405020304" pitchFamily="18" charset="0"/>
              <a:ea typeface="微软雅黑" panose="020B0503020204020204" pitchFamily="34" charset="-122"/>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200" kern="0" dirty="0">
                <a:latin typeface="Times New Roman" panose="02020603050405020304" pitchFamily="18" charset="0"/>
                <a:ea typeface="微软雅黑" panose="020B0503020204020204" pitchFamily="34" charset="-122"/>
              </a:rPr>
              <a:t> </a:t>
            </a:r>
            <a:r>
              <a:rPr lang="en-US" altLang="zh-CN" sz="2200" kern="0" dirty="0">
                <a:latin typeface="Times New Roman" panose="02020603050405020304" pitchFamily="18" charset="0"/>
                <a:ea typeface="微软雅黑" panose="020B0503020204020204" pitchFamily="34" charset="-122"/>
              </a:rPr>
              <a:t>SERPENT(R. Anderson</a:t>
            </a:r>
            <a:r>
              <a:rPr lang="zh-CN" altLang="en-US" sz="2200" kern="0" dirty="0">
                <a:latin typeface="Times New Roman" panose="02020603050405020304" pitchFamily="18" charset="0"/>
                <a:ea typeface="微软雅黑" panose="020B0503020204020204" pitchFamily="34" charset="-122"/>
              </a:rPr>
              <a:t>等，英国、以利时、挪威</a:t>
            </a:r>
            <a:r>
              <a:rPr lang="en-US" altLang="zh-CN"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a:t>
            </a:r>
            <a:endParaRPr lang="en-US" altLang="zh-CN" sz="2200" kern="0" dirty="0">
              <a:latin typeface="Times New Roman" panose="02020603050405020304" pitchFamily="18" charset="0"/>
              <a:ea typeface="微软雅黑" panose="020B0503020204020204" pitchFamily="34" charset="-122"/>
            </a:endParaRPr>
          </a:p>
          <a:p>
            <a:pPr marL="741680" indent="-241300" eaLnBrk="1" hangingPunct="1">
              <a:lnSpc>
                <a:spcPct val="150000"/>
              </a:lnSpc>
              <a:spcBef>
                <a:spcPts val="25"/>
              </a:spcBef>
              <a:buClr>
                <a:srgbClr val="00007D"/>
              </a:buClr>
              <a:buFont typeface="Wingdings" panose="05000000000000000000" pitchFamily="2" charset="2"/>
              <a:buChar char="p"/>
              <a:defRPr/>
            </a:pPr>
            <a:r>
              <a:rPr lang="zh-CN" altLang="en-US" sz="2200" kern="0" dirty="0">
                <a:latin typeface="Times New Roman" panose="02020603050405020304" pitchFamily="18" charset="0"/>
                <a:ea typeface="微软雅黑" panose="020B0503020204020204" pitchFamily="34" charset="-122"/>
              </a:rPr>
              <a:t> </a:t>
            </a:r>
            <a:r>
              <a:rPr lang="en-US" altLang="zh-CN" sz="2200" kern="0" dirty="0">
                <a:latin typeface="Times New Roman" panose="02020603050405020304" pitchFamily="18" charset="0"/>
                <a:ea typeface="微软雅黑" panose="020B0503020204020204" pitchFamily="34" charset="-122"/>
              </a:rPr>
              <a:t>TWOFISH(B. </a:t>
            </a:r>
            <a:r>
              <a:rPr lang="en-US" altLang="zh-CN" sz="2200" kern="0" dirty="0" err="1">
                <a:latin typeface="Times New Roman" panose="02020603050405020304" pitchFamily="18" charset="0"/>
                <a:ea typeface="微软雅黑" panose="020B0503020204020204" pitchFamily="34" charset="-122"/>
              </a:rPr>
              <a:t>Schneier</a:t>
            </a:r>
            <a:r>
              <a:rPr lang="zh-CN" altLang="en-US" sz="2200" kern="0" dirty="0">
                <a:latin typeface="Times New Roman" panose="02020603050405020304" pitchFamily="18" charset="0"/>
                <a:ea typeface="微软雅黑" panose="020B0503020204020204" pitchFamily="34" charset="-122"/>
              </a:rPr>
              <a:t>，美国</a:t>
            </a:r>
            <a:r>
              <a:rPr lang="en-US" altLang="zh-CN" sz="2200" kern="0" dirty="0">
                <a:latin typeface="Times New Roman" panose="02020603050405020304" pitchFamily="18" charset="0"/>
                <a:ea typeface="微软雅黑" panose="020B0503020204020204" pitchFamily="34" charset="-122"/>
              </a:rPr>
              <a:t>)</a:t>
            </a:r>
            <a:r>
              <a:rPr lang="zh-CN" altLang="en-US" sz="2200" kern="0" dirty="0">
                <a:latin typeface="Times New Roman" panose="02020603050405020304" pitchFamily="18" charset="0"/>
                <a:ea typeface="微软雅黑" panose="020B0503020204020204" pitchFamily="34" charset="-122"/>
              </a:rPr>
              <a:t>。</a:t>
            </a:r>
            <a:endParaRPr lang="zh-CN" altLang="en-US" sz="2200" kern="0" dirty="0">
              <a:latin typeface="Times New Roman" panose="02020603050405020304" pitchFamily="18" charset="0"/>
              <a:ea typeface="微软雅黑" panose="020B0503020204020204" pitchFamily="34" charset="-122"/>
            </a:endParaRPr>
          </a:p>
          <a:p>
            <a:pPr eaLnBrk="1" hangingPunct="1">
              <a:lnSpc>
                <a:spcPct val="150000"/>
              </a:lnSpc>
              <a:buClrTx/>
              <a:buSzPct val="80000"/>
            </a:pPr>
            <a:r>
              <a:rPr lang="en-US" altLang="zh-CN" sz="2200" kern="0" dirty="0">
                <a:latin typeface="Times New Roman" panose="02020603050405020304" pitchFamily="18" charset="0"/>
                <a:ea typeface="微软雅黑" panose="020B0503020204020204" pitchFamily="34" charset="-122"/>
              </a:rPr>
              <a:t>2000</a:t>
            </a:r>
            <a:r>
              <a:rPr lang="zh-CN" altLang="en-US" sz="2200" kern="0" dirty="0">
                <a:latin typeface="Times New Roman" panose="02020603050405020304" pitchFamily="18" charset="0"/>
                <a:ea typeface="微软雅黑" panose="020B0503020204020204" pitchFamily="34" charset="-122"/>
              </a:rPr>
              <a:t>年</a:t>
            </a:r>
            <a:r>
              <a:rPr lang="en-US" altLang="zh-CN" sz="2200" kern="0" dirty="0">
                <a:latin typeface="Times New Roman" panose="02020603050405020304" pitchFamily="18" charset="0"/>
                <a:ea typeface="微软雅黑" panose="020B0503020204020204" pitchFamily="34" charset="-122"/>
              </a:rPr>
              <a:t>10</a:t>
            </a:r>
            <a:r>
              <a:rPr lang="zh-CN" altLang="en-US" sz="2200" kern="0" dirty="0">
                <a:latin typeface="Times New Roman" panose="02020603050405020304" pitchFamily="18" charset="0"/>
                <a:ea typeface="微软雅黑" panose="020B0503020204020204" pitchFamily="34" charset="-122"/>
              </a:rPr>
              <a:t>月</a:t>
            </a:r>
            <a:r>
              <a:rPr lang="en-US" altLang="zh-CN" sz="2200" kern="0" dirty="0">
                <a:latin typeface="Times New Roman" panose="02020603050405020304" pitchFamily="18" charset="0"/>
                <a:ea typeface="微软雅黑" panose="020B0503020204020204" pitchFamily="34" charset="-122"/>
              </a:rPr>
              <a:t>2</a:t>
            </a:r>
            <a:r>
              <a:rPr lang="zh-CN" altLang="en-US" sz="2200" kern="0" dirty="0">
                <a:latin typeface="Times New Roman" panose="02020603050405020304" pitchFamily="18" charset="0"/>
                <a:ea typeface="微软雅黑" panose="020B0503020204020204" pitchFamily="34" charset="-122"/>
              </a:rPr>
              <a:t>日，</a:t>
            </a:r>
            <a:r>
              <a:rPr lang="en-US" altLang="zh-CN" sz="2200" kern="0" dirty="0">
                <a:latin typeface="Times New Roman" panose="02020603050405020304" pitchFamily="18" charset="0"/>
                <a:ea typeface="微软雅黑" panose="020B0503020204020204" pitchFamily="34" charset="-122"/>
              </a:rPr>
              <a:t>NIST</a:t>
            </a:r>
            <a:r>
              <a:rPr lang="zh-CN" altLang="en-US" sz="2200" kern="0" dirty="0">
                <a:latin typeface="Times New Roman" panose="02020603050405020304" pitchFamily="18" charset="0"/>
                <a:ea typeface="微软雅黑" panose="020B0503020204020204" pitchFamily="34" charset="-122"/>
              </a:rPr>
              <a:t>宣布</a:t>
            </a:r>
            <a:r>
              <a:rPr lang="en-US" altLang="zh-CN" sz="2200" b="1" kern="0" dirty="0">
                <a:solidFill>
                  <a:srgbClr val="C00000"/>
                </a:solidFill>
                <a:latin typeface="Times New Roman" panose="02020603050405020304" pitchFamily="18" charset="0"/>
                <a:ea typeface="微软雅黑" panose="020B0503020204020204" pitchFamily="34" charset="-122"/>
              </a:rPr>
              <a:t>Rijndael</a:t>
            </a:r>
            <a:r>
              <a:rPr lang="zh-CN" altLang="en-US" sz="2200" kern="0" dirty="0">
                <a:latin typeface="Times New Roman" panose="02020603050405020304" pitchFamily="18" charset="0"/>
                <a:ea typeface="微软雅黑" panose="020B0503020204020204" pitchFamily="34" charset="-122"/>
              </a:rPr>
              <a:t>作为新的</a:t>
            </a:r>
            <a:r>
              <a:rPr lang="en-US" altLang="zh-CN" sz="2200" kern="0" dirty="0">
                <a:latin typeface="Times New Roman" panose="02020603050405020304" pitchFamily="18" charset="0"/>
                <a:ea typeface="微软雅黑" panose="020B0503020204020204" pitchFamily="34" charset="-122"/>
              </a:rPr>
              <a:t>AES</a:t>
            </a:r>
            <a:endParaRPr lang="en-US" altLang="zh-CN" sz="2200" kern="0" dirty="0">
              <a:latin typeface="Times New Roman" panose="02020603050405020304" pitchFamily="18" charset="0"/>
              <a:ea typeface="微软雅黑" panose="020B0503020204020204" pitchFamily="34" charset="-122"/>
            </a:endParaRPr>
          </a:p>
        </p:txBody>
      </p:sp>
      <p:sp>
        <p:nvSpPr>
          <p:cNvPr id="4" name="灯片编号占位符 1"/>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054C770D-D459-4A69-A160-5AE45AA5E090}" type="slidenum">
              <a:rPr lang="en-US" altLang="zh-CN" sz="1200" smtClean="0">
                <a:solidFill>
                  <a:srgbClr val="000000"/>
                </a:solidFill>
                <a:latin typeface="Arial Black" panose="020B0A04020102020204" pitchFamily="34" charset="0"/>
              </a:rPr>
            </a:fld>
            <a:endParaRPr lang="en-US" altLang="zh-CN" sz="1200">
              <a:solidFill>
                <a:srgbClr val="000000"/>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AES</a:t>
            </a:r>
            <a:r>
              <a:rPr kumimoji="1" lang="zh-CN" altLang="en-US"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简介</a:t>
            </a:r>
            <a:endParaRPr kumimoji="1"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txBox="1">
            <a:spLocks noChangeArrowheads="1"/>
          </p:cNvSpPr>
          <p:nvPr/>
        </p:nvSpPr>
        <p:spPr bwMode="auto">
          <a:xfrm>
            <a:off x="573416" y="1380811"/>
            <a:ext cx="7579984" cy="515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lnSpc>
                <a:spcPct val="150000"/>
              </a:lnSpc>
              <a:buClrTx/>
            </a:pPr>
            <a:r>
              <a:rPr kumimoji="1" lang="zh-CN" altLang="en-US" sz="2200" b="1" kern="0" dirty="0">
                <a:latin typeface="Times New Roman" panose="02020603050405020304" pitchFamily="18" charset="0"/>
                <a:cs typeface="Times New Roman" panose="02020603050405020304" pitchFamily="18" charset="0"/>
              </a:rPr>
              <a:t>高级加密标准</a:t>
            </a:r>
            <a:r>
              <a:rPr kumimoji="1" lang="zh-CN" altLang="en-US" sz="2200" kern="0" dirty="0">
                <a:latin typeface="Times New Roman" panose="02020603050405020304" pitchFamily="18" charset="0"/>
                <a:cs typeface="Times New Roman" panose="02020603050405020304" pitchFamily="18" charset="0"/>
              </a:rPr>
              <a:t>（</a:t>
            </a:r>
            <a:r>
              <a:rPr kumimoji="1" lang="en-US" altLang="zh-CN" sz="2200" kern="0" dirty="0">
                <a:latin typeface="Times New Roman" panose="02020603050405020304" pitchFamily="18" charset="0"/>
                <a:cs typeface="Times New Roman" panose="02020603050405020304" pitchFamily="18" charset="0"/>
              </a:rPr>
              <a:t>Advanced Encryption Standard</a:t>
            </a:r>
            <a:r>
              <a:rPr kumimoji="1" lang="zh-CN" altLang="en-US" sz="2200" kern="0" dirty="0">
                <a:latin typeface="Times New Roman" panose="02020603050405020304" pitchFamily="18" charset="0"/>
                <a:cs typeface="Times New Roman" panose="02020603050405020304" pitchFamily="18" charset="0"/>
              </a:rPr>
              <a:t>）</a:t>
            </a:r>
            <a:endParaRPr kumimoji="1" lang="en-US" altLang="zh-CN" sz="2200" kern="0" dirty="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r>
              <a:rPr kumimoji="1" lang="zh-CN" altLang="en-US" sz="2200" kern="0" dirty="0">
                <a:latin typeface="Times New Roman" panose="02020603050405020304" pitchFamily="18" charset="0"/>
                <a:cs typeface="Times New Roman" panose="02020603050405020304" pitchFamily="18" charset="0"/>
              </a:rPr>
              <a:t>分组为</a:t>
            </a:r>
            <a:r>
              <a:rPr kumimoji="1" lang="en-US" altLang="zh-CN" sz="2200" kern="0" dirty="0">
                <a:latin typeface="Times New Roman" panose="02020603050405020304" pitchFamily="18" charset="0"/>
                <a:cs typeface="Times New Roman" panose="02020603050405020304" pitchFamily="18" charset="0"/>
              </a:rPr>
              <a:t>128</a:t>
            </a:r>
            <a:r>
              <a:rPr kumimoji="1" lang="zh-CN" altLang="en-US" sz="2200" kern="0" dirty="0">
                <a:latin typeface="Times New Roman" panose="02020603050405020304" pitchFamily="18" charset="0"/>
                <a:cs typeface="Times New Roman" panose="02020603050405020304" pitchFamily="18" charset="0"/>
              </a:rPr>
              <a:t>位、支持</a:t>
            </a:r>
            <a:r>
              <a:rPr kumimoji="1" lang="en-US" altLang="zh-CN" sz="2200" kern="0" dirty="0">
                <a:latin typeface="Times New Roman" panose="02020603050405020304" pitchFamily="18" charset="0"/>
                <a:cs typeface="Times New Roman" panose="02020603050405020304" pitchFamily="18" charset="0"/>
              </a:rPr>
              <a:t>3</a:t>
            </a:r>
            <a:r>
              <a:rPr kumimoji="1" lang="zh-CN" altLang="en-US" sz="2200" kern="0" dirty="0">
                <a:latin typeface="Times New Roman" panose="02020603050405020304" pitchFamily="18" charset="0"/>
                <a:cs typeface="Times New Roman" panose="02020603050405020304" pitchFamily="18" charset="0"/>
              </a:rPr>
              <a:t>种密钥长度（</a:t>
            </a:r>
            <a:r>
              <a:rPr kumimoji="1" lang="en-US" altLang="zh-CN" sz="2200" kern="0" dirty="0">
                <a:latin typeface="Times New Roman" panose="02020603050405020304" pitchFamily="18" charset="0"/>
                <a:cs typeface="Times New Roman" panose="02020603050405020304" pitchFamily="18" charset="0"/>
              </a:rPr>
              <a:t>128</a:t>
            </a:r>
            <a:r>
              <a:rPr kumimoji="1" lang="zh-CN" altLang="en-US" sz="2200" kern="0" dirty="0">
                <a:latin typeface="Times New Roman" panose="02020603050405020304" pitchFamily="18" charset="0"/>
                <a:cs typeface="Times New Roman" panose="02020603050405020304" pitchFamily="18" charset="0"/>
              </a:rPr>
              <a:t>、</a:t>
            </a:r>
            <a:r>
              <a:rPr kumimoji="1" lang="en-US" altLang="zh-CN" sz="2200" kern="0" dirty="0">
                <a:latin typeface="Times New Roman" panose="02020603050405020304" pitchFamily="18" charset="0"/>
                <a:cs typeface="Times New Roman" panose="02020603050405020304" pitchFamily="18" charset="0"/>
              </a:rPr>
              <a:t>192</a:t>
            </a:r>
            <a:r>
              <a:rPr kumimoji="1" lang="zh-CN" altLang="en-US" sz="2200" kern="0" dirty="0">
                <a:latin typeface="Times New Roman" panose="02020603050405020304" pitchFamily="18" charset="0"/>
                <a:cs typeface="Times New Roman" panose="02020603050405020304" pitchFamily="18" charset="0"/>
              </a:rPr>
              <a:t>、</a:t>
            </a:r>
            <a:r>
              <a:rPr kumimoji="1" lang="en-US" altLang="zh-CN" sz="2200" kern="0" dirty="0">
                <a:latin typeface="Times New Roman" panose="02020603050405020304" pitchFamily="18" charset="0"/>
                <a:cs typeface="Times New Roman" panose="02020603050405020304" pitchFamily="18" charset="0"/>
              </a:rPr>
              <a:t>256</a:t>
            </a:r>
            <a:r>
              <a:rPr kumimoji="1" lang="zh-CN" altLang="en-US" sz="2200" kern="0" dirty="0">
                <a:latin typeface="Times New Roman" panose="02020603050405020304" pitchFamily="18" charset="0"/>
                <a:cs typeface="Times New Roman" panose="02020603050405020304" pitchFamily="18" charset="0"/>
              </a:rPr>
              <a:t>）且软硬件实现都很高效。是当前应用最广泛的对称算法。</a:t>
            </a:r>
            <a:endParaRPr kumimoji="1" lang="en-US" altLang="zh-CN" sz="2200" kern="0" dirty="0">
              <a:latin typeface="Times New Roman" panose="02020603050405020304" pitchFamily="18" charset="0"/>
              <a:cs typeface="Times New Roman" panose="02020603050405020304" pitchFamily="18" charset="0"/>
            </a:endParaRPr>
          </a:p>
          <a:p>
            <a:endParaRPr kumimoji="1" lang="en-US" altLang="zh-CN" sz="2200" kern="0" dirty="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endParaRPr kumimoji="1" lang="en-US" altLang="zh-CN" sz="2000" kern="0" dirty="0">
              <a:latin typeface="Times New Roman" panose="02020603050405020304" pitchFamily="18" charset="0"/>
              <a:cs typeface="Times New Roman" panose="02020603050405020304" pitchFamily="18" charset="0"/>
            </a:endParaRPr>
          </a:p>
        </p:txBody>
      </p:sp>
      <p:sp>
        <p:nvSpPr>
          <p:cNvPr id="4" name="灯片编号占位符 3"/>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ADE06B96-D039-4B4F-8952-88D394C03994}"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a:solidFill>
                <a:srgbClr val="000000"/>
              </a:solidFill>
              <a:latin typeface="Arial Black" panose="020B0A04020102020204" pitchFamily="34" charset="0"/>
              <a:ea typeface="宋体" panose="02010600030101010101" pitchFamily="2" charset="-122"/>
            </a:endParaRPr>
          </a:p>
        </p:txBody>
      </p:sp>
      <p:grpSp>
        <p:nvGrpSpPr>
          <p:cNvPr id="5" name="组合 4"/>
          <p:cNvGrpSpPr/>
          <p:nvPr/>
        </p:nvGrpSpPr>
        <p:grpSpPr>
          <a:xfrm>
            <a:off x="2086454" y="3050264"/>
            <a:ext cx="4971092" cy="3825321"/>
            <a:chOff x="2286000" y="3032679"/>
            <a:chExt cx="4495800" cy="3589050"/>
          </a:xfrm>
        </p:grpSpPr>
        <p:pic>
          <p:nvPicPr>
            <p:cNvPr id="8" name="图片 7"/>
            <p:cNvPicPr>
              <a:picLocks noChangeAspect="1"/>
            </p:cNvPicPr>
            <p:nvPr/>
          </p:nvPicPr>
          <p:blipFill>
            <a:blip r:embed="rId1"/>
            <a:stretch>
              <a:fillRect/>
            </a:stretch>
          </p:blipFill>
          <p:spPr>
            <a:xfrm>
              <a:off x="2286000" y="3032679"/>
              <a:ext cx="4267200" cy="3476978"/>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6286420"/>
              <a:ext cx="2590800" cy="33530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AES</a:t>
            </a:r>
            <a:endParaRPr kumimoji="1" lang="zh-CN" altLang="en-US" sz="3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txBox="1">
            <a:spLocks noChangeArrowheads="1"/>
          </p:cNvSpPr>
          <p:nvPr/>
        </p:nvSpPr>
        <p:spPr bwMode="auto">
          <a:xfrm>
            <a:off x="533400" y="1276323"/>
            <a:ext cx="4038600" cy="467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50000"/>
              </a:lnSpc>
              <a:spcBef>
                <a:spcPct val="20000"/>
              </a:spcBef>
              <a:spcAft>
                <a:spcPct val="0"/>
              </a:spcAft>
              <a:buClr>
                <a:srgbClr val="00007D"/>
              </a:buClr>
              <a:buSzPct val="80000"/>
              <a:buFont typeface="Wingdings" panose="05000000000000000000" pitchFamily="2" charset="2"/>
              <a:buChar char="n"/>
              <a:defRPr/>
            </a:pPr>
            <a:r>
              <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AES</a:t>
            </a:r>
            <a:r>
              <a:rPr kumimoji="1"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参数</a:t>
            </a:r>
            <a:endParaRPr kumimoji="1" lang="en-US" altLang="zh-CN"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ADE06B96-D039-4B4F-8952-88D394C03994}"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a:solidFill>
                <a:srgbClr val="000000"/>
              </a:solidFill>
              <a:latin typeface="Arial Black" panose="020B0A04020102020204" pitchFamily="34" charset="0"/>
              <a:ea typeface="宋体" panose="02010600030101010101" pitchFamily="2" charset="-122"/>
            </a:endParaRPr>
          </a:p>
        </p:txBody>
      </p:sp>
      <p:sp>
        <p:nvSpPr>
          <p:cNvPr id="5" name="矩形 4"/>
          <p:cNvSpPr/>
          <p:nvPr/>
        </p:nvSpPr>
        <p:spPr>
          <a:xfrm>
            <a:off x="914401" y="2971800"/>
            <a:ext cx="2286000" cy="914400"/>
          </a:xfrm>
          <a:prstGeom prst="rect">
            <a:avLst/>
          </a:prstGeom>
          <a:no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AES</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mc:Choice xmlns:a14="http://schemas.microsoft.com/office/drawing/2010/main" Requires="a14">
          <p:sp>
            <p:nvSpPr>
              <p:cNvPr id="8" name="矩形 7"/>
              <p:cNvSpPr/>
              <p:nvPr/>
            </p:nvSpPr>
            <p:spPr>
              <a:xfrm>
                <a:off x="5943600" y="2971800"/>
                <a:ext cx="2286000" cy="914400"/>
              </a:xfrm>
              <a:prstGeom prst="rect">
                <a:avLst/>
              </a:prstGeom>
              <a:noFill/>
              <a:ln w="25400" cap="flat" cmpd="sng" algn="ctr">
                <a:solidFill>
                  <a:srgbClr val="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p>
                        <m:sSupPr>
                          <m:ctrlP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cs typeface="+mn-cs"/>
                            </a:rPr>
                          </m:ctrlPr>
                        </m:sSupPr>
                        <m:e>
                          <m:r>
                            <m:rPr>
                              <m:sty m:val="p"/>
                            </m:rPr>
                            <a:rPr kumimoji="0" lang="en-US" altLang="zh-CN" sz="1800" b="0" i="0" u="none" strike="noStrike" kern="0" cap="none" spc="0" normalizeH="0" baseline="0" noProof="0" dirty="0" smtClean="0">
                              <a:ln>
                                <a:noFill/>
                              </a:ln>
                              <a:solidFill>
                                <a:srgbClr val="000000"/>
                              </a:solidFill>
                              <a:effectLst/>
                              <a:uLnTx/>
                              <a:uFillTx/>
                              <a:latin typeface="Cambria Math" panose="02040503050406030204" pitchFamily="18" charset="0"/>
                              <a:cs typeface="+mn-cs"/>
                            </a:rPr>
                            <m:t>AES</m:t>
                          </m:r>
                        </m:e>
                        <m:sup>
                          <m:r>
                            <a:rPr kumimoji="0" lang="en-US" altLang="zh-CN" sz="1800" b="0" i="0" u="none" strike="noStrike" kern="0" cap="none" spc="0" normalizeH="0" baseline="0" noProof="0" dirty="0" smtClean="0">
                              <a:ln>
                                <a:noFill/>
                              </a:ln>
                              <a:solidFill>
                                <a:srgbClr val="000000"/>
                              </a:solidFill>
                              <a:effectLst/>
                              <a:uLnTx/>
                              <a:uFillTx/>
                              <a:latin typeface="Cambria Math" panose="02040503050406030204" pitchFamily="18" charset="0"/>
                              <a:cs typeface="+mn-cs"/>
                            </a:rPr>
                            <m:t>−</m:t>
                          </m:r>
                          <m:r>
                            <a:rPr kumimoji="0" lang="en-US" altLang="zh-CN" sz="1800" b="0" i="0" u="none" strike="noStrike" kern="0" cap="none" spc="0" normalizeH="0" baseline="0" noProof="0" dirty="0" smtClean="0">
                              <a:ln>
                                <a:noFill/>
                              </a:ln>
                              <a:solidFill>
                                <a:srgbClr val="000000"/>
                              </a:solidFill>
                              <a:effectLst/>
                              <a:uLnTx/>
                              <a:uFillTx/>
                              <a:latin typeface="Cambria Math" panose="02040503050406030204" pitchFamily="18" charset="0"/>
                              <a:cs typeface="+mn-cs"/>
                            </a:rPr>
                            <m:t>1</m:t>
                          </m:r>
                        </m:sup>
                      </m:sSup>
                    </m:oMath>
                  </m:oMathPara>
                </a14:m>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8" name="矩形 7"/>
              <p:cNvSpPr>
                <a:spLocks noRot="1" noChangeAspect="1" noMove="1" noResize="1" noEditPoints="1" noAdjustHandles="1" noChangeArrowheads="1" noChangeShapeType="1" noTextEdit="1"/>
              </p:cNvSpPr>
              <p:nvPr/>
            </p:nvSpPr>
            <p:spPr>
              <a:xfrm>
                <a:off x="5943600" y="2971800"/>
                <a:ext cx="2286000" cy="914400"/>
              </a:xfrm>
              <a:prstGeom prst="rect">
                <a:avLst/>
              </a:prstGeom>
              <a:blipFill rotWithShape="1">
                <a:blip r:embed="rId1"/>
                <a:stretch>
                  <a:fillRect l="-556" t="-1389" r="-556" b="-1389"/>
                </a:stretch>
              </a:blipFill>
              <a:ln w="25400" cap="flat" cmpd="sng" algn="ctr">
                <a:solidFill>
                  <a:srgbClr val="000000"/>
                </a:solidFill>
                <a:prstDash val="solid"/>
              </a:ln>
              <a:effectLst/>
            </p:spPr>
            <p:txBody>
              <a:bodyPr/>
              <a:lstStyle/>
              <a:p>
                <a:r>
                  <a:rPr lang="zh-CN" altLang="en-US">
                    <a:noFill/>
                  </a:rPr>
                  <a:t> </a:t>
                </a:r>
              </a:p>
            </p:txBody>
          </p:sp>
        </mc:Fallback>
      </mc:AlternateContent>
      <p:cxnSp>
        <p:nvCxnSpPr>
          <p:cNvPr id="9" name="直接箭头连接符 8"/>
          <p:cNvCxnSpPr>
            <a:stCxn id="5" idx="3"/>
            <a:endCxn id="8" idx="1"/>
          </p:cNvCxnSpPr>
          <p:nvPr/>
        </p:nvCxnSpPr>
        <p:spPr>
          <a:xfrm>
            <a:off x="3200401" y="3429000"/>
            <a:ext cx="2743199" cy="0"/>
          </a:xfrm>
          <a:prstGeom prst="straightConnector1">
            <a:avLst/>
          </a:prstGeom>
          <a:noFill/>
          <a:ln w="25400" cap="flat" cmpd="sng" algn="ctr">
            <a:solidFill>
              <a:srgbClr val="000000"/>
            </a:solidFill>
            <a:prstDash val="solid"/>
            <a:headEnd type="triangle"/>
            <a:tailEnd type="triangle"/>
          </a:ln>
          <a:effectLst>
            <a:outerShdw blurRad="40000" dist="20000" dir="5400000" rotWithShape="0">
              <a:srgbClr val="000000">
                <a:alpha val="38000"/>
              </a:srgbClr>
            </a:outerShdw>
          </a:effectLst>
        </p:spPr>
      </p:cxnSp>
      <p:sp>
        <p:nvSpPr>
          <p:cNvPr id="10" name="矩形 9"/>
          <p:cNvSpPr/>
          <p:nvPr/>
        </p:nvSpPr>
        <p:spPr>
          <a:xfrm>
            <a:off x="3958045" y="2921322"/>
            <a:ext cx="1147351" cy="914399"/>
          </a:xfrm>
          <a:prstGeom prst="rect">
            <a:avLst/>
          </a:prstGeom>
          <a:solidFill>
            <a:srgbClr val="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128/192/256bit</a:t>
            </a: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密钥</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箭头连接符 10"/>
          <p:cNvCxnSpPr>
            <a:endCxn id="5" idx="0"/>
          </p:cNvCxnSpPr>
          <p:nvPr/>
        </p:nvCxnSpPr>
        <p:spPr>
          <a:xfrm>
            <a:off x="2057401" y="2510939"/>
            <a:ext cx="0" cy="460861"/>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sp>
        <p:nvSpPr>
          <p:cNvPr id="12" name="椭圆 11"/>
          <p:cNvSpPr/>
          <p:nvPr/>
        </p:nvSpPr>
        <p:spPr>
          <a:xfrm>
            <a:off x="286629" y="2929524"/>
            <a:ext cx="457193" cy="995301"/>
          </a:xfrm>
          <a:prstGeom prst="ellipse">
            <a:avLst/>
          </a:prstGeom>
          <a:solidFill>
            <a:srgbClr val="FFFFFF"/>
          </a:solidFill>
          <a:ln w="25400" cap="flat" cmpd="sng" algn="ctr">
            <a:solidFill>
              <a:srgbClr val="9999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加密</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8414016" y="2929524"/>
            <a:ext cx="457193" cy="995301"/>
          </a:xfrm>
          <a:prstGeom prst="ellipse">
            <a:avLst/>
          </a:prstGeom>
          <a:solidFill>
            <a:srgbClr val="FFFFFF"/>
          </a:solidFill>
          <a:ln w="25400" cap="flat" cmpd="sng" algn="ctr">
            <a:solidFill>
              <a:srgbClr val="9999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解密</a:t>
            </a:r>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1420046" y="2148139"/>
            <a:ext cx="1274709" cy="369332"/>
          </a:xfrm>
          <a:prstGeom prst="rect">
            <a:avLst/>
          </a:prstGeom>
        </p:spPr>
        <p:txBody>
          <a:bodyPr wrap="none">
            <a:spAutoFit/>
          </a:bodyPr>
          <a:lstStyle/>
          <a:p>
            <a:pPr algn="ctr"/>
            <a:r>
              <a:rPr lang="en-US" altLang="zh-CN" dirty="0">
                <a:solidFill>
                  <a:srgbClr val="000000"/>
                </a:solidFill>
                <a:latin typeface="Arial" panose="020B0604020202020204" pitchFamily="34" charset="0"/>
              </a:rPr>
              <a:t>128bit</a:t>
            </a:r>
            <a:r>
              <a:rPr lang="zh-CN" altLang="en-US" dirty="0">
                <a:solidFill>
                  <a:srgbClr val="000000"/>
                </a:solidFill>
                <a:latin typeface="微软雅黑" panose="020B0503020204020204" pitchFamily="34" charset="-122"/>
                <a:ea typeface="微软雅黑" panose="020B0503020204020204" pitchFamily="34" charset="-122"/>
              </a:rPr>
              <a:t>明文</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5" name="矩形 14"/>
          <p:cNvSpPr/>
          <p:nvPr/>
        </p:nvSpPr>
        <p:spPr>
          <a:xfrm>
            <a:off x="6449245" y="2141607"/>
            <a:ext cx="1274709" cy="369332"/>
          </a:xfrm>
          <a:prstGeom prst="rect">
            <a:avLst/>
          </a:prstGeom>
        </p:spPr>
        <p:txBody>
          <a:bodyPr wrap="none">
            <a:spAutoFit/>
          </a:bodyPr>
          <a:lstStyle/>
          <a:p>
            <a:pPr algn="ctr"/>
            <a:r>
              <a:rPr lang="en-US" altLang="zh-CN" dirty="0">
                <a:solidFill>
                  <a:srgbClr val="000000"/>
                </a:solidFill>
                <a:latin typeface="Arial" panose="020B0604020202020204" pitchFamily="34" charset="0"/>
              </a:rPr>
              <a:t>128bit</a:t>
            </a:r>
            <a:r>
              <a:rPr lang="zh-CN" altLang="en-US" dirty="0">
                <a:solidFill>
                  <a:srgbClr val="000000"/>
                </a:solidFill>
                <a:latin typeface="微软雅黑" panose="020B0503020204020204" pitchFamily="34" charset="-122"/>
                <a:ea typeface="微软雅黑" panose="020B0503020204020204" pitchFamily="34" charset="-122"/>
              </a:rPr>
              <a:t>明文</a:t>
            </a:r>
            <a:endParaRPr lang="zh-CN" altLang="en-US" dirty="0">
              <a:solidFill>
                <a:srgbClr val="000000"/>
              </a:solidFill>
              <a:latin typeface="微软雅黑" panose="020B0503020204020204" pitchFamily="34" charset="-122"/>
              <a:ea typeface="微软雅黑" panose="020B0503020204020204" pitchFamily="34" charset="-122"/>
            </a:endParaRPr>
          </a:p>
        </p:txBody>
      </p:sp>
      <p:cxnSp>
        <p:nvCxnSpPr>
          <p:cNvPr id="16" name="直接箭头连接符 15"/>
          <p:cNvCxnSpPr>
            <a:stCxn id="8" idx="0"/>
            <a:endCxn id="15" idx="2"/>
          </p:cNvCxnSpPr>
          <p:nvPr/>
        </p:nvCxnSpPr>
        <p:spPr>
          <a:xfrm flipV="1">
            <a:off x="7086600" y="2510939"/>
            <a:ext cx="0" cy="460861"/>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sp>
        <p:nvSpPr>
          <p:cNvPr id="17" name="矩形 16"/>
          <p:cNvSpPr/>
          <p:nvPr/>
        </p:nvSpPr>
        <p:spPr>
          <a:xfrm>
            <a:off x="1420046" y="4340529"/>
            <a:ext cx="1274709" cy="369332"/>
          </a:xfrm>
          <a:prstGeom prst="rect">
            <a:avLst/>
          </a:prstGeom>
        </p:spPr>
        <p:txBody>
          <a:bodyPr wrap="none">
            <a:spAutoFit/>
          </a:bodyPr>
          <a:lstStyle/>
          <a:p>
            <a:pPr algn="ctr"/>
            <a:r>
              <a:rPr lang="en-US" altLang="zh-CN" dirty="0">
                <a:solidFill>
                  <a:srgbClr val="000000"/>
                </a:solidFill>
                <a:latin typeface="Arial" panose="020B0604020202020204" pitchFamily="34" charset="0"/>
              </a:rPr>
              <a:t>128bit</a:t>
            </a:r>
            <a:r>
              <a:rPr lang="zh-CN" altLang="en-US" dirty="0">
                <a:solidFill>
                  <a:srgbClr val="000000"/>
                </a:solidFill>
                <a:latin typeface="微软雅黑" panose="020B0503020204020204" pitchFamily="34" charset="-122"/>
                <a:ea typeface="微软雅黑" panose="020B0503020204020204" pitchFamily="34" charset="-122"/>
              </a:rPr>
              <a:t>密文</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18" name="矩形 17"/>
          <p:cNvSpPr/>
          <p:nvPr/>
        </p:nvSpPr>
        <p:spPr>
          <a:xfrm>
            <a:off x="6449245" y="4347061"/>
            <a:ext cx="1274709" cy="369332"/>
          </a:xfrm>
          <a:prstGeom prst="rect">
            <a:avLst/>
          </a:prstGeom>
        </p:spPr>
        <p:txBody>
          <a:bodyPr wrap="none">
            <a:spAutoFit/>
          </a:bodyPr>
          <a:lstStyle/>
          <a:p>
            <a:pPr algn="ctr"/>
            <a:r>
              <a:rPr lang="en-US" altLang="zh-CN" dirty="0">
                <a:solidFill>
                  <a:srgbClr val="000000"/>
                </a:solidFill>
                <a:latin typeface="Arial" panose="020B0604020202020204" pitchFamily="34" charset="0"/>
              </a:rPr>
              <a:t>128bit</a:t>
            </a:r>
            <a:r>
              <a:rPr lang="zh-CN" altLang="en-US" dirty="0">
                <a:solidFill>
                  <a:srgbClr val="000000"/>
                </a:solidFill>
                <a:latin typeface="微软雅黑" panose="020B0503020204020204" pitchFamily="34" charset="-122"/>
                <a:ea typeface="微软雅黑" panose="020B0503020204020204" pitchFamily="34" charset="-122"/>
              </a:rPr>
              <a:t>密文</a:t>
            </a:r>
            <a:endParaRPr lang="zh-CN" altLang="en-US" dirty="0">
              <a:solidFill>
                <a:srgbClr val="000000"/>
              </a:solidFill>
              <a:latin typeface="微软雅黑" panose="020B0503020204020204" pitchFamily="34" charset="-122"/>
              <a:ea typeface="微软雅黑" panose="020B0503020204020204" pitchFamily="34" charset="-122"/>
            </a:endParaRPr>
          </a:p>
        </p:txBody>
      </p:sp>
      <p:cxnSp>
        <p:nvCxnSpPr>
          <p:cNvPr id="19" name="直接箭头连接符 18"/>
          <p:cNvCxnSpPr>
            <a:stCxn id="5" idx="2"/>
            <a:endCxn id="17" idx="0"/>
          </p:cNvCxnSpPr>
          <p:nvPr/>
        </p:nvCxnSpPr>
        <p:spPr>
          <a:xfrm>
            <a:off x="2057401" y="3886200"/>
            <a:ext cx="0" cy="454329"/>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20" name="直接箭头连接符 19"/>
          <p:cNvCxnSpPr>
            <a:stCxn id="18" idx="0"/>
            <a:endCxn id="8" idx="2"/>
          </p:cNvCxnSpPr>
          <p:nvPr/>
        </p:nvCxnSpPr>
        <p:spPr>
          <a:xfrm flipV="1">
            <a:off x="7086600" y="3886200"/>
            <a:ext cx="0" cy="460861"/>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graphicFrame>
        <p:nvGraphicFramePr>
          <p:cNvPr id="21" name="表格 37"/>
          <p:cNvGraphicFramePr>
            <a:graphicFrameLocks noGrp="1"/>
          </p:cNvGraphicFramePr>
          <p:nvPr/>
        </p:nvGraphicFramePr>
        <p:xfrm>
          <a:off x="1483720" y="4961008"/>
          <a:ext cx="6096000" cy="1112520"/>
        </p:xfrm>
        <a:graphic>
          <a:graphicData uri="http://schemas.openxmlformats.org/drawingml/2006/table">
            <a:tbl>
              <a:tblPr firstRow="1" bandRow="1">
                <a:effectLst>
                  <a:outerShdw blurRad="50800" dist="38100" dir="2700000" algn="tl" rotWithShape="0">
                    <a:prstClr val="black">
                      <a:alpha val="40000"/>
                    </a:prstClr>
                  </a:outerShdw>
                </a:effectLst>
              </a:tblPr>
              <a:tblGrid>
                <a:gridCol w="1524000"/>
                <a:gridCol w="1524000"/>
                <a:gridCol w="1524000"/>
                <a:gridCol w="1524000"/>
              </a:tblGrid>
              <a:tr h="370840">
                <a:tc>
                  <a:txBody>
                    <a:bodyPr/>
                    <a:lstStyle>
                      <a:lvl1pPr marL="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9pPr>
                    </a:lstStyle>
                    <a:p>
                      <a:endParaRPr lang="zh-CN" alt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999FF"/>
                    </a:solidFill>
                  </a:tcPr>
                </a:tc>
                <a:tc>
                  <a:txBody>
                    <a:bodyPr/>
                    <a:lstStyle>
                      <a:lvl1pPr marL="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9pPr>
                    </a:lstStyle>
                    <a:p>
                      <a:pPr algn="ctr"/>
                      <a:r>
                        <a:rPr lang="en-US" altLang="zh-CN" dirty="0"/>
                        <a:t>AES-128</a:t>
                      </a:r>
                      <a:endParaRPr lang="zh-CN" alt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999FF"/>
                    </a:solidFill>
                  </a:tcPr>
                </a:tc>
                <a:tc>
                  <a:txBody>
                    <a:bodyPr/>
                    <a:lstStyle>
                      <a:lvl1pPr marL="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AES-192</a:t>
                      </a:r>
                      <a:endParaRPr lang="zh-CN" alt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999FF"/>
                    </a:solidFill>
                  </a:tcPr>
                </a:tc>
                <a:tc>
                  <a:txBody>
                    <a:bodyPr/>
                    <a:lstStyle>
                      <a:lvl1pPr marL="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b="1" kern="1200">
                          <a:solidFill>
                            <a:schemeClr val="lt1"/>
                          </a:solidFill>
                          <a:latin typeface="微软雅黑" panose="020B0503020204020204" pitchFamily="34" charset="-122"/>
                          <a:ea typeface="微软雅黑" panose="020B0503020204020204" pitchFamily="34"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t>AES-256</a:t>
                      </a:r>
                      <a:endParaRPr lang="zh-CN" altLang="en-US" dirty="0"/>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9999FF"/>
                    </a:solidFill>
                  </a:tcPr>
                </a:tc>
              </a:tr>
              <a:tr h="370840">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r>
                        <a:rPr lang="zh-CN" altLang="en-US" dirty="0"/>
                        <a:t>密钥长度</a:t>
                      </a:r>
                      <a:endParaRPr lang="zh-CN" alt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999FF">
                        <a:tint val="40000"/>
                      </a:srgbClr>
                    </a:solid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r>
                        <a:rPr lang="en-US" altLang="zh-CN" dirty="0"/>
                        <a:t>128</a:t>
                      </a:r>
                      <a:endParaRPr lang="zh-CN" alt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999FF">
                        <a:tint val="40000"/>
                      </a:srgbClr>
                    </a:solid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r>
                        <a:rPr lang="en-US" altLang="zh-CN" dirty="0"/>
                        <a:t>192</a:t>
                      </a:r>
                      <a:endParaRPr lang="zh-CN" alt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999FF">
                        <a:tint val="40000"/>
                      </a:srgbClr>
                    </a:solid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r>
                        <a:rPr lang="en-US" altLang="zh-CN" dirty="0"/>
                        <a:t>256</a:t>
                      </a:r>
                      <a:endParaRPr lang="zh-CN" alt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9999FF">
                        <a:tint val="40000"/>
                      </a:srgbClr>
                    </a:solidFill>
                  </a:tcPr>
                </a:tc>
              </a:tr>
              <a:tr h="370840">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r>
                        <a:rPr lang="zh-CN" altLang="en-US" b="1" dirty="0"/>
                        <a:t>迭代轮数</a:t>
                      </a:r>
                      <a:endParaRPr lang="zh-CN" altLang="en-US" b="1"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99FF">
                        <a:tint val="20000"/>
                      </a:srgbClr>
                    </a:solid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r>
                        <a:rPr lang="en-US" altLang="zh-CN" dirty="0"/>
                        <a:t>10</a:t>
                      </a:r>
                      <a:endParaRPr lang="zh-CN" alt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99FF">
                        <a:tint val="20000"/>
                      </a:srgbClr>
                    </a:solid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r>
                        <a:rPr lang="en-US" altLang="zh-CN" dirty="0"/>
                        <a:t>12</a:t>
                      </a:r>
                      <a:endParaRPr lang="zh-CN" alt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99FF">
                        <a:tint val="20000"/>
                      </a:srgbClr>
                    </a:solidFill>
                  </a:tcPr>
                </a:tc>
                <a:tc>
                  <a:txBody>
                    <a:bodyPr/>
                    <a:lstStyle>
                      <a:lvl1pPr marL="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1pPr>
                      <a:lvl2pPr marL="457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2pPr>
                      <a:lvl3pPr marL="914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3pPr>
                      <a:lvl4pPr marL="1371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4pPr>
                      <a:lvl5pPr marL="18288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5pPr>
                      <a:lvl6pPr marL="22860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6pPr>
                      <a:lvl7pPr marL="27432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7pPr>
                      <a:lvl8pPr marL="32004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8pPr>
                      <a:lvl9pPr marL="3657600" algn="l" defTabSz="914400" rtl="0" eaLnBrk="1" latinLnBrk="0" hangingPunct="1">
                        <a:defRPr sz="1800" kern="1200">
                          <a:solidFill>
                            <a:schemeClr val="dk1"/>
                          </a:solidFill>
                          <a:latin typeface="微软雅黑" panose="020B0503020204020204" pitchFamily="34" charset="-122"/>
                          <a:ea typeface="微软雅黑" panose="020B0503020204020204" pitchFamily="34" charset="-122"/>
                        </a:defRPr>
                      </a:lvl9pPr>
                    </a:lstStyle>
                    <a:p>
                      <a:pPr algn="ctr"/>
                      <a:r>
                        <a:rPr lang="en-US" altLang="zh-CN" dirty="0"/>
                        <a:t>14</a:t>
                      </a:r>
                      <a:endParaRPr lang="zh-CN" alt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9999FF">
                        <a:tint val="20000"/>
                      </a:srgb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3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AES</a:t>
            </a:r>
            <a:r>
              <a:rPr kumimoji="1" lang="zh-CN" altLang="en-US" sz="36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的安全性</a:t>
            </a:r>
            <a:endParaRPr kumimoji="1" lang="zh-CN" altLang="en-US" sz="3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txBox="1">
            <a:spLocks noChangeArrowheads="1"/>
          </p:cNvSpPr>
          <p:nvPr/>
        </p:nvSpPr>
        <p:spPr bwMode="auto">
          <a:xfrm>
            <a:off x="533400" y="1276350"/>
            <a:ext cx="7576820" cy="4672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50000"/>
              </a:lnSpc>
              <a:spcBef>
                <a:spcPct val="20000"/>
              </a:spcBef>
              <a:spcAft>
                <a:spcPct val="0"/>
              </a:spcAft>
              <a:buClr>
                <a:srgbClr val="00007D"/>
              </a:buClr>
              <a:buSzPct val="80000"/>
              <a:buFont typeface="Wingdings" panose="05000000000000000000" pitchFamily="2" charset="2"/>
              <a:buChar char="n"/>
              <a:defRPr/>
            </a:pPr>
            <a:r>
              <a:rPr kumimoji="1"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已知攻击方法</a:t>
            </a:r>
            <a:endParaRPr kumimoji="1"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0" hangingPunct="0">
              <a:lnSpc>
                <a:spcPct val="150000"/>
              </a:lnSpc>
              <a:spcBef>
                <a:spcPct val="20000"/>
              </a:spcBef>
              <a:spcAft>
                <a:spcPct val="0"/>
              </a:spcAft>
              <a:buClr>
                <a:srgbClr val="00007D"/>
              </a:buClr>
              <a:buSzPct val="80000"/>
              <a:buFont typeface="Wingdings" panose="05000000000000000000" pitchFamily="2" charset="2"/>
              <a:buChar char="n"/>
              <a:defRPr/>
            </a:pPr>
            <a:r>
              <a:rPr kumimoji="1" sz="2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差分密码分析：攻击者通过分析输入和输出差分来推测密钥。</a:t>
            </a:r>
            <a:endParaRPr kumimoji="1" sz="2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0" hangingPunct="0">
              <a:lnSpc>
                <a:spcPct val="150000"/>
              </a:lnSpc>
              <a:spcBef>
                <a:spcPct val="20000"/>
              </a:spcBef>
              <a:spcAft>
                <a:spcPct val="0"/>
              </a:spcAft>
              <a:buClr>
                <a:srgbClr val="00007D"/>
              </a:buClr>
              <a:buSzPct val="80000"/>
              <a:buFont typeface="Wingdings" panose="05000000000000000000" pitchFamily="2" charset="2"/>
              <a:buChar char="n"/>
              <a:defRPr/>
            </a:pPr>
            <a:r>
              <a:rPr kumimoji="1" sz="2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线性密码分析：利用线性逼近的方法对密钥进行推测。</a:t>
            </a:r>
            <a:endParaRPr kumimoji="1" sz="2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eaLnBrk="0" fontAlgn="base" latinLnBrk="0" hangingPunct="0">
              <a:lnSpc>
                <a:spcPct val="150000"/>
              </a:lnSpc>
              <a:spcBef>
                <a:spcPct val="20000"/>
              </a:spcBef>
              <a:spcAft>
                <a:spcPct val="0"/>
              </a:spcAft>
              <a:buClr>
                <a:srgbClr val="00007D"/>
              </a:buClr>
              <a:buSzPct val="80000"/>
              <a:buFont typeface="Wingdings" panose="05000000000000000000" pitchFamily="2" charset="2"/>
              <a:buChar char="n"/>
              <a:defRPr/>
            </a:pPr>
            <a:endParaRPr kumimoji="1" sz="200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ADE06B96-D039-4B4F-8952-88D394C03994}"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a:solidFill>
                <a:srgbClr val="000000"/>
              </a:solidFill>
              <a:latin typeface="Arial Black" panose="020B0A040201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4"/>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对称密钥体制缺陷</a:t>
            </a:r>
            <a:endPar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灯片编号占位符 3"/>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F6DB192F-DF3D-410B-861B-2742EC046A7D}"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a:solidFill>
                <a:srgbClr val="000000"/>
              </a:solidFill>
              <a:latin typeface="Arial Black" panose="020B0A04020102020204" pitchFamily="34" charset="0"/>
              <a:ea typeface="宋体" panose="02010600030101010101" pitchFamily="2" charset="-122"/>
            </a:endParaRPr>
          </a:p>
        </p:txBody>
      </p:sp>
      <p:sp>
        <p:nvSpPr>
          <p:cNvPr id="4" name="矩形 3"/>
          <p:cNvSpPr/>
          <p:nvPr/>
        </p:nvSpPr>
        <p:spPr>
          <a:xfrm>
            <a:off x="487363" y="1524000"/>
            <a:ext cx="8199437" cy="2553335"/>
          </a:xfrm>
          <a:prstGeom prst="rect">
            <a:avLst/>
          </a:prstGeom>
        </p:spPr>
        <p:txBody>
          <a:bodyPr wrap="square">
            <a:spAutoFit/>
          </a:bodyPr>
          <a:lstStyle/>
          <a:p>
            <a:pPr marL="342900" indent="-342900" algn="just">
              <a:buSzPct val="80000"/>
              <a:buFont typeface="Wingdings" panose="05000000000000000000" pitchFamily="2" charset="2"/>
              <a:buChar char="n"/>
              <a:defRPr/>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对称密码体制</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例如</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DES, AES)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需要两个用户利用提前共享的秘钥来建立“</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安全信道</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，然而通信双方</a:t>
            </a:r>
            <a:r>
              <a:rPr lang="zh-CN" alt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共享秘钥并不容易</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SzPct val="80000"/>
              <a:buFont typeface="Wingdings" panose="05000000000000000000" pitchFamily="2" charset="2"/>
              <a:buChar char="n"/>
              <a:defRPr/>
            </a:pP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SzPct val="80000"/>
              <a:buFont typeface="Wingdings" panose="05000000000000000000" pitchFamily="2" charset="2"/>
              <a:buChar char="n"/>
              <a:defRPr/>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考虑一个具有</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个用户的团体，如果用户两两之间都需要进行安全通信，采用对称密码体制来保护用户之间的通信</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每个用户需要与其余的</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 -1</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个用户共享私钥，</a:t>
            </a: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整个系统需要管理</a:t>
            </a:r>
            <a:r>
              <a:rPr lang="en-US" altLang="zh-CN"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N(N -1)/2</a:t>
            </a: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个密钥</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SzPct val="80000"/>
              <a:buFont typeface="Wingdings" panose="05000000000000000000" pitchFamily="2" charset="2"/>
              <a:buChar char="n"/>
              <a:defRPr/>
            </a:pP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gn="just">
              <a:buSzPct val="80000"/>
              <a:buFont typeface="Wingdings" panose="05000000000000000000" pitchFamily="2" charset="2"/>
              <a:buChar char="n"/>
              <a:defRPr/>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无法保证可追溯性（</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accountability</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Why?</a:t>
            </a: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14"/>
          <p:cNvSpPr txBox="1">
            <a:spLocks noChangeArrowheads="1"/>
          </p:cNvSpPr>
          <p:nvPr/>
        </p:nvSpPr>
        <p:spPr bwMode="auto">
          <a:xfrm>
            <a:off x="5043594" y="5877762"/>
            <a:ext cx="17335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defTabSz="45720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defTabSz="4572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defTabSz="4572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defTabSz="4572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marL="0" marR="0" lvl="0" indent="0" defTabSz="457200" eaLnBrk="1" fontAlgn="auto" latinLnBrk="0" hangingPunct="1">
              <a:lnSpc>
                <a:spcPct val="100000"/>
              </a:lnSpc>
              <a:spcBef>
                <a:spcPct val="0"/>
              </a:spcBef>
              <a:spcAft>
                <a:spcPts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密钥管理成本高</a:t>
            </a:r>
            <a:endPar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8" name="文本框 15"/>
          <p:cNvSpPr txBox="1">
            <a:spLocks noChangeArrowheads="1"/>
          </p:cNvSpPr>
          <p:nvPr/>
        </p:nvSpPr>
        <p:spPr bwMode="auto">
          <a:xfrm>
            <a:off x="2224195" y="5871703"/>
            <a:ext cx="230189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defTabSz="45720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defTabSz="4572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defTabSz="4572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defTabSz="4572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defTabSz="4572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marL="0" marR="0" lvl="0" indent="0" algn="ctr" defTabSz="457200" eaLnBrk="1" fontAlgn="auto" latinLnBrk="0" hangingPunct="1">
              <a:lnSpc>
                <a:spcPct val="100000"/>
              </a:lnSpc>
              <a:spcBef>
                <a:spcPct val="0"/>
              </a:spcBef>
              <a:spcAft>
                <a:spcPts val="0"/>
              </a:spcAft>
              <a:buClrTx/>
              <a:buSzTx/>
              <a:buFontTx/>
              <a:buNone/>
              <a:defRPr/>
            </a:pPr>
            <a:r>
              <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密钥分发信道不得公开</a:t>
            </a:r>
            <a:endParaRPr kumimoji="0" lang="zh-CN" altLang="en-US" sz="1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pic>
        <p:nvPicPr>
          <p:cNvPr id="9"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19400" y="4467230"/>
            <a:ext cx="10985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0610" y="4448974"/>
            <a:ext cx="111601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第十章 云安全机制</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539552" y="1412776"/>
            <a:ext cx="7560840" cy="313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10.1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加密</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10.2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哈希</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10.3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数字签名</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10.4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公钥基础设施</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10.5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身份与访问管理</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10.6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单一登录</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10.7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基于云的安全组</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10.8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强化的虚拟服务器映像</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18510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4"/>
          <p:cNvSpPr txBox="1"/>
          <p:nvPr/>
        </p:nvSpPr>
        <p:spPr bwMode="auto">
          <a:xfrm>
            <a:off x="722313" y="4406900"/>
            <a:ext cx="7772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l" rtl="0" eaLnBrk="0" fontAlgn="base" hangingPunct="0">
              <a:spcBef>
                <a:spcPct val="0"/>
              </a:spcBef>
              <a:spcAft>
                <a:spcPct val="0"/>
              </a:spcAft>
              <a:defRPr sz="4000" b="1" cap="all">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1" i="0" strike="noStrike" kern="0" cap="all"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公钥密码概念</a:t>
            </a:r>
            <a:r>
              <a:rPr kumimoji="0" lang="zh-CN" altLang="en-US" sz="4000" b="1" i="0" u="none" strike="noStrike" kern="0" cap="all"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（非对称密钥）</a:t>
            </a:r>
            <a:endParaRPr kumimoji="0" lang="zh-CN" altLang="en-US" sz="4000" b="1" i="0" u="none" strike="noStrike" kern="0" cap="all"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4" name="灯片编号占位符 3"/>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C761D8C7-B4F6-4D5C-8674-924F40EE10BD}"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a:solidFill>
                <a:srgbClr val="000000"/>
              </a:solidFill>
              <a:latin typeface="Arial Black" panose="020B0A04020102020204" pitchFamily="34"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18510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4"/>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公钥密码体制历史</a:t>
            </a:r>
            <a:endPar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灯片编号占位符 3"/>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58B7763A-647E-4088-81B6-618B292B68A5}"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a:solidFill>
                <a:srgbClr val="000000"/>
              </a:solidFill>
              <a:latin typeface="Arial Black" panose="020B0A04020102020204" pitchFamily="34" charset="0"/>
              <a:ea typeface="宋体" panose="02010600030101010101" pitchFamily="2" charset="-122"/>
            </a:endParaRPr>
          </a:p>
        </p:txBody>
      </p:sp>
      <p:pic>
        <p:nvPicPr>
          <p:cNvPr id="4" name="Picture 2" descr="âDiffie-Hellmanâçå¾çæç´¢ç»æ"/>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8300" y="3155216"/>
            <a:ext cx="5867400" cy="3333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6"/>
          <p:cNvSpPr>
            <a:spLocks noChangeArrowheads="1"/>
          </p:cNvSpPr>
          <p:nvPr/>
        </p:nvSpPr>
        <p:spPr bwMode="auto">
          <a:xfrm>
            <a:off x="487363" y="1524000"/>
            <a:ext cx="781843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Pct val="80000"/>
              <a:buFont typeface="Wingdings" panose="05000000000000000000" pitchFamily="2" charset="2"/>
              <a:buChar char="p"/>
            </a:pPr>
            <a:r>
              <a:rPr lang="en-US" altLang="zh-CN" sz="2000" dirty="0">
                <a:solidFill>
                  <a:srgbClr val="000000"/>
                </a:solidFill>
                <a:latin typeface="Times New Roman" panose="02020603050405020304" pitchFamily="18" charset="0"/>
                <a:cs typeface="Times New Roman" panose="02020603050405020304" pitchFamily="18" charset="0"/>
              </a:rPr>
              <a:t>1976</a:t>
            </a:r>
            <a:r>
              <a:rPr lang="zh-CN" altLang="en-US" sz="2000" dirty="0">
                <a:solidFill>
                  <a:srgbClr val="000000"/>
                </a:solidFill>
                <a:latin typeface="Times New Roman" panose="02020603050405020304" pitchFamily="18" charset="0"/>
                <a:cs typeface="Times New Roman" panose="02020603050405020304" pitchFamily="18" charset="0"/>
              </a:rPr>
              <a:t>年 </a:t>
            </a:r>
            <a:r>
              <a:rPr lang="en-US" altLang="zh-CN" sz="2000" dirty="0">
                <a:solidFill>
                  <a:srgbClr val="000000"/>
                </a:solidFill>
                <a:latin typeface="Times New Roman" panose="02020603050405020304" pitchFamily="18" charset="0"/>
                <a:cs typeface="Times New Roman" panose="02020603050405020304" pitchFamily="18" charset="0"/>
              </a:rPr>
              <a:t>Diffie</a:t>
            </a:r>
            <a:r>
              <a:rPr lang="zh-CN" altLang="en-US" sz="2000" dirty="0">
                <a:solidFill>
                  <a:srgbClr val="000000"/>
                </a:solidFill>
                <a:latin typeface="Times New Roman" panose="02020603050405020304" pitchFamily="18" charset="0"/>
                <a:cs typeface="Times New Roman" panose="02020603050405020304" pitchFamily="18" charset="0"/>
              </a:rPr>
              <a:t>和</a:t>
            </a:r>
            <a:r>
              <a:rPr lang="en-US" altLang="zh-CN" sz="2000" dirty="0">
                <a:solidFill>
                  <a:srgbClr val="000000"/>
                </a:solidFill>
                <a:latin typeface="Times New Roman" panose="02020603050405020304" pitchFamily="18" charset="0"/>
                <a:cs typeface="Times New Roman" panose="02020603050405020304" pitchFamily="18" charset="0"/>
              </a:rPr>
              <a:t>Hellman</a:t>
            </a:r>
            <a:r>
              <a:rPr lang="zh-CN" altLang="en-US" sz="2000" dirty="0">
                <a:solidFill>
                  <a:srgbClr val="000000"/>
                </a:solidFill>
                <a:latin typeface="Times New Roman" panose="02020603050405020304" pitchFamily="18" charset="0"/>
                <a:cs typeface="Times New Roman" panose="02020603050405020304" pitchFamily="18" charset="0"/>
              </a:rPr>
              <a:t>提出“公钥密码”这一概念，</a:t>
            </a:r>
            <a:r>
              <a:rPr lang="en-US" altLang="zh-CN" sz="2000" dirty="0">
                <a:solidFill>
                  <a:srgbClr val="000000"/>
                </a:solidFill>
                <a:latin typeface="Times New Roman" panose="02020603050405020304" pitchFamily="18" charset="0"/>
                <a:cs typeface="Times New Roman" panose="02020603050405020304" pitchFamily="18" charset="0"/>
              </a:rPr>
              <a:t>2015</a:t>
            </a:r>
            <a:r>
              <a:rPr lang="zh-CN" altLang="en-US" sz="2000" dirty="0">
                <a:solidFill>
                  <a:srgbClr val="000000"/>
                </a:solidFill>
                <a:latin typeface="Times New Roman" panose="02020603050405020304" pitchFamily="18" charset="0"/>
                <a:cs typeface="Times New Roman" panose="02020603050405020304" pitchFamily="18" charset="0"/>
              </a:rPr>
              <a:t>年获得</a:t>
            </a:r>
            <a:r>
              <a:rPr lang="en-US" altLang="zh-CN" sz="2000" dirty="0">
                <a:solidFill>
                  <a:srgbClr val="000000"/>
                </a:solidFill>
                <a:latin typeface="Times New Roman" panose="02020603050405020304" pitchFamily="18" charset="0"/>
                <a:cs typeface="Times New Roman" panose="02020603050405020304" pitchFamily="18" charset="0"/>
              </a:rPr>
              <a:t>ACM</a:t>
            </a:r>
            <a:r>
              <a:rPr lang="zh-CN" altLang="en-US" sz="2000" dirty="0">
                <a:solidFill>
                  <a:srgbClr val="000000"/>
                </a:solidFill>
                <a:latin typeface="Times New Roman" panose="02020603050405020304" pitchFamily="18" charset="0"/>
                <a:cs typeface="Times New Roman" panose="02020603050405020304" pitchFamily="18" charset="0"/>
              </a:rPr>
              <a:t>图灵奖</a:t>
            </a:r>
            <a:endParaRPr lang="en-US" altLang="zh-CN" sz="2000" dirty="0">
              <a:solidFill>
                <a:srgbClr val="000000"/>
              </a:solidFill>
              <a:latin typeface="Times New Roman" panose="02020603050405020304" pitchFamily="18" charset="0"/>
              <a:cs typeface="Times New Roman" panose="02020603050405020304" pitchFamily="18" charset="0"/>
            </a:endParaRPr>
          </a:p>
          <a:p>
            <a:pPr>
              <a:spcBef>
                <a:spcPct val="0"/>
              </a:spcBef>
              <a:buClrTx/>
              <a:buSzPct val="80000"/>
              <a:buFont typeface="Wingdings" panose="05000000000000000000" pitchFamily="2" charset="2"/>
              <a:buChar char="p"/>
            </a:pPr>
            <a:endParaRPr lang="en-US" altLang="zh-CN" sz="2000" dirty="0">
              <a:solidFill>
                <a:srgbClr val="000000"/>
              </a:solidFill>
              <a:latin typeface="Times New Roman" panose="02020603050405020304" pitchFamily="18" charset="0"/>
              <a:cs typeface="Times New Roman" panose="02020603050405020304" pitchFamily="18" charset="0"/>
            </a:endParaRPr>
          </a:p>
          <a:p>
            <a:pPr>
              <a:spcBef>
                <a:spcPct val="0"/>
              </a:spcBef>
              <a:buClrTx/>
              <a:buSzPct val="80000"/>
              <a:buFont typeface="Wingdings" panose="05000000000000000000" pitchFamily="2" charset="2"/>
              <a:buChar char="p"/>
            </a:pPr>
            <a:r>
              <a:rPr lang="en-US" altLang="zh-CN" sz="2000" dirty="0">
                <a:solidFill>
                  <a:srgbClr val="000000"/>
                </a:solidFill>
                <a:latin typeface="Times New Roman" panose="02020603050405020304" pitchFamily="18" charset="0"/>
                <a:cs typeface="Times New Roman" panose="02020603050405020304" pitchFamily="18" charset="0"/>
              </a:rPr>
              <a:t>1977</a:t>
            </a:r>
            <a:r>
              <a:rPr lang="zh-CN" altLang="en-US" sz="2000" dirty="0">
                <a:solidFill>
                  <a:srgbClr val="000000"/>
                </a:solidFill>
                <a:latin typeface="Times New Roman" panose="02020603050405020304" pitchFamily="18" charset="0"/>
                <a:cs typeface="Times New Roman" panose="02020603050405020304" pitchFamily="18" charset="0"/>
              </a:rPr>
              <a:t>年</a:t>
            </a:r>
            <a:r>
              <a:rPr lang="en-US" altLang="zh-CN" sz="2000" dirty="0">
                <a:solidFill>
                  <a:srgbClr val="000000"/>
                </a:solidFill>
                <a:latin typeface="Times New Roman" panose="02020603050405020304" pitchFamily="18" charset="0"/>
                <a:cs typeface="Times New Roman" panose="02020603050405020304" pitchFamily="18" charset="0"/>
              </a:rPr>
              <a:t>Ronald </a:t>
            </a:r>
            <a:r>
              <a:rPr lang="en-US" altLang="zh-CN" sz="2000" dirty="0" err="1">
                <a:solidFill>
                  <a:srgbClr val="000000"/>
                </a:solidFill>
                <a:latin typeface="Times New Roman" panose="02020603050405020304" pitchFamily="18" charset="0"/>
                <a:cs typeface="Times New Roman" panose="02020603050405020304" pitchFamily="18" charset="0"/>
              </a:rPr>
              <a:t>Rivest</a:t>
            </a:r>
            <a:r>
              <a:rPr lang="en-US" altLang="zh-CN" sz="2000" dirty="0">
                <a:solidFill>
                  <a:srgbClr val="000000"/>
                </a:solidFill>
                <a:latin typeface="Times New Roman" panose="02020603050405020304" pitchFamily="18" charset="0"/>
                <a:cs typeface="Times New Roman" panose="02020603050405020304" pitchFamily="18" charset="0"/>
              </a:rPr>
              <a:t>, Adi Shamir and Leonard </a:t>
            </a:r>
            <a:r>
              <a:rPr lang="en-US" altLang="zh-CN" sz="2000" dirty="0" err="1">
                <a:solidFill>
                  <a:srgbClr val="000000"/>
                </a:solidFill>
                <a:latin typeface="Times New Roman" panose="02020603050405020304" pitchFamily="18" charset="0"/>
                <a:cs typeface="Times New Roman" panose="02020603050405020304" pitchFamily="18" charset="0"/>
              </a:rPr>
              <a:t>Adleman</a:t>
            </a:r>
            <a:r>
              <a:rPr lang="zh-CN" altLang="en-US" sz="2000" dirty="0">
                <a:solidFill>
                  <a:srgbClr val="000000"/>
                </a:solidFill>
                <a:latin typeface="Times New Roman" panose="02020603050405020304" pitchFamily="18" charset="0"/>
                <a:cs typeface="Times New Roman" panose="02020603050405020304" pitchFamily="18" charset="0"/>
              </a:rPr>
              <a:t>提出</a:t>
            </a:r>
            <a:r>
              <a:rPr lang="en-US" altLang="zh-CN" sz="2000" dirty="0">
                <a:solidFill>
                  <a:srgbClr val="000000"/>
                </a:solidFill>
                <a:latin typeface="Times New Roman" panose="02020603050405020304" pitchFamily="18" charset="0"/>
                <a:cs typeface="Times New Roman" panose="02020603050405020304" pitchFamily="18" charset="0"/>
              </a:rPr>
              <a:t>RSA</a:t>
            </a:r>
            <a:r>
              <a:rPr lang="zh-CN" altLang="en-US" sz="2000" dirty="0">
                <a:solidFill>
                  <a:srgbClr val="000000"/>
                </a:solidFill>
                <a:latin typeface="Times New Roman" panose="02020603050405020304" pitchFamily="18" charset="0"/>
                <a:cs typeface="Times New Roman" panose="02020603050405020304" pitchFamily="18" charset="0"/>
              </a:rPr>
              <a:t>算法</a:t>
            </a:r>
            <a:endParaRPr lang="zh-CN" altLang="en-US" sz="2000" dirty="0">
              <a:solidFill>
                <a:srgbClr val="000000"/>
              </a:solidFill>
              <a:latin typeface="Times New Roman" panose="02020603050405020304" pitchFamily="18" charset="0"/>
              <a:cs typeface="Times New Roman" panose="02020603050405020304" pitchFamily="18" charset="0"/>
            </a:endParaRPr>
          </a:p>
          <a:p>
            <a:pPr>
              <a:spcBef>
                <a:spcPct val="0"/>
              </a:spcBef>
              <a:buClrTx/>
              <a:buSzPct val="80000"/>
              <a:buFont typeface="Wingdings" panose="05000000000000000000" pitchFamily="2" charset="2"/>
              <a:buChar char="p"/>
            </a:pPr>
            <a:endParaRPr lang="zh-CN" altLang="en-US"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4"/>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公钥密码体制的基本原理</a:t>
            </a:r>
            <a:endPar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灯片编号占位符 3"/>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77E16FBB-37AB-45F6-B46C-EA8E3F7BF056}"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a:solidFill>
                <a:srgbClr val="000000"/>
              </a:solidFill>
              <a:latin typeface="Arial Black" panose="020B0A04020102020204" pitchFamily="34" charset="0"/>
              <a:ea typeface="宋体" panose="02010600030101010101" pitchFamily="2" charset="-122"/>
            </a:endParaRPr>
          </a:p>
        </p:txBody>
      </p:sp>
      <p:pic>
        <p:nvPicPr>
          <p:cNvPr id="5" name="Picture 4" descr="PE03749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402047" y="4221112"/>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PE03749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6362608" y="4221112"/>
            <a:ext cx="71596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j013903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0440" y="3582937"/>
            <a:ext cx="69056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Line 7"/>
          <p:cNvSpPr>
            <a:spLocks noChangeShapeType="1"/>
          </p:cNvSpPr>
          <p:nvPr/>
        </p:nvSpPr>
        <p:spPr bwMode="auto">
          <a:xfrm>
            <a:off x="3266440" y="4830712"/>
            <a:ext cx="2895600" cy="0"/>
          </a:xfrm>
          <a:prstGeom prst="line">
            <a:avLst/>
          </a:prstGeom>
          <a:noFill/>
          <a:ln w="28575">
            <a:solidFill>
              <a:srgbClr val="000000"/>
            </a:solidFill>
            <a:prstDash val="dash"/>
            <a:round/>
            <a:headEnd type="none" w="lg" len="lg"/>
            <a:tailEnd type="stealth" w="lg" len="lg"/>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 name="Text Box 8"/>
          <p:cNvSpPr txBox="1">
            <a:spLocks noChangeArrowheads="1"/>
          </p:cNvSpPr>
          <p:nvPr/>
        </p:nvSpPr>
        <p:spPr bwMode="auto">
          <a:xfrm>
            <a:off x="4414203" y="4251275"/>
            <a:ext cx="3762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buClr>
                <a:srgbClr val="9999CC"/>
              </a:buClr>
              <a:buSzTx/>
              <a:buFontTx/>
              <a:buNone/>
            </a:pPr>
            <a:r>
              <a:rPr lang="en-US" altLang="zh-CN">
                <a:solidFill>
                  <a:srgbClr val="000000"/>
                </a:solidFill>
                <a:latin typeface="Tahoma" panose="020B0604030504040204" pitchFamily="34" charset="0"/>
                <a:ea typeface="宋体" panose="02010600030101010101" pitchFamily="2" charset="-122"/>
                <a:cs typeface="Arial" panose="020B0604020202020204" pitchFamily="34" charset="0"/>
              </a:rPr>
              <a:t>?</a:t>
            </a:r>
            <a:endParaRPr lang="en-US" altLang="zh-CN">
              <a:solidFill>
                <a:srgbClr val="000000"/>
              </a:solidFill>
              <a:latin typeface="Tahoma" panose="020B0604030504040204" pitchFamily="34" charset="0"/>
              <a:ea typeface="宋体" panose="02010600030101010101" pitchFamily="2" charset="-122"/>
              <a:cs typeface="Arial" panose="020B0604020202020204" pitchFamily="34" charset="0"/>
            </a:endParaRPr>
          </a:p>
        </p:txBody>
      </p:sp>
      <p:grpSp>
        <p:nvGrpSpPr>
          <p:cNvPr id="12" name="Group 9"/>
          <p:cNvGrpSpPr>
            <a:grpSpLocks noChangeAspect="1"/>
          </p:cNvGrpSpPr>
          <p:nvPr/>
        </p:nvGrpSpPr>
        <p:grpSpPr bwMode="auto">
          <a:xfrm>
            <a:off x="1546384" y="5059312"/>
            <a:ext cx="657225" cy="322263"/>
            <a:chOff x="1410" y="2496"/>
            <a:chExt cx="414" cy="203"/>
          </a:xfrm>
        </p:grpSpPr>
        <p:sp>
          <p:nvSpPr>
            <p:cNvPr id="13" name="AutoShape 10"/>
            <p:cNvSpPr>
              <a:spLocks noChangeAspect="1" noChangeArrowheads="1" noTextEdit="1"/>
            </p:cNvSpPr>
            <p:nvPr/>
          </p:nvSpPr>
          <p:spPr bwMode="auto">
            <a:xfrm>
              <a:off x="1410" y="2496"/>
              <a:ext cx="41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latin typeface="Arial" panose="020B0604020202020204" pitchFamily="34" charset="0"/>
              </a:endParaRPr>
            </a:p>
          </p:txBody>
        </p:sp>
        <p:sp>
          <p:nvSpPr>
            <p:cNvPr id="14" name="Freeform 11"/>
            <p:cNvSpPr/>
            <p:nvPr/>
          </p:nvSpPr>
          <p:spPr bwMode="auto">
            <a:xfrm>
              <a:off x="1723" y="2615"/>
              <a:ext cx="72" cy="75"/>
            </a:xfrm>
            <a:custGeom>
              <a:avLst/>
              <a:gdLst>
                <a:gd name="T0" fmla="*/ 0 w 579"/>
                <a:gd name="T1" fmla="*/ 0 h 605"/>
                <a:gd name="T2" fmla="*/ 0 w 579"/>
                <a:gd name="T3" fmla="*/ 0 h 605"/>
                <a:gd name="T4" fmla="*/ 0 w 579"/>
                <a:gd name="T5" fmla="*/ 0 h 605"/>
                <a:gd name="T6" fmla="*/ 0 w 579"/>
                <a:gd name="T7" fmla="*/ 0 h 605"/>
                <a:gd name="T8" fmla="*/ 0 w 579"/>
                <a:gd name="T9" fmla="*/ 0 h 605"/>
                <a:gd name="T10" fmla="*/ 0 w 579"/>
                <a:gd name="T11" fmla="*/ 0 h 605"/>
                <a:gd name="T12" fmla="*/ 0 w 579"/>
                <a:gd name="T13" fmla="*/ 0 h 605"/>
                <a:gd name="T14" fmla="*/ 0 w 579"/>
                <a:gd name="T15" fmla="*/ 0 h 605"/>
                <a:gd name="T16" fmla="*/ 0 60000 65536"/>
                <a:gd name="T17" fmla="*/ 0 60000 65536"/>
                <a:gd name="T18" fmla="*/ 0 60000 65536"/>
                <a:gd name="T19" fmla="*/ 0 60000 65536"/>
                <a:gd name="T20" fmla="*/ 0 60000 65536"/>
                <a:gd name="T21" fmla="*/ 0 60000 65536"/>
                <a:gd name="T22" fmla="*/ 0 60000 65536"/>
                <a:gd name="T23" fmla="*/ 0 60000 65536"/>
                <a:gd name="T24" fmla="*/ 0 w 579"/>
                <a:gd name="T25" fmla="*/ 0 h 605"/>
                <a:gd name="T26" fmla="*/ 579 w 579"/>
                <a:gd name="T27" fmla="*/ 605 h 6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9" h="605">
                  <a:moveTo>
                    <a:pt x="136" y="12"/>
                  </a:moveTo>
                  <a:lnTo>
                    <a:pt x="136" y="309"/>
                  </a:lnTo>
                  <a:lnTo>
                    <a:pt x="0" y="314"/>
                  </a:lnTo>
                  <a:lnTo>
                    <a:pt x="12" y="605"/>
                  </a:lnTo>
                  <a:lnTo>
                    <a:pt x="567" y="599"/>
                  </a:lnTo>
                  <a:lnTo>
                    <a:pt x="579" y="0"/>
                  </a:lnTo>
                  <a:lnTo>
                    <a:pt x="136" y="12"/>
                  </a:lnTo>
                  <a:close/>
                </a:path>
              </a:pathLst>
            </a:custGeom>
            <a:solidFill>
              <a:srgbClr val="FFC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15" name="Freeform 12"/>
            <p:cNvSpPr/>
            <p:nvPr/>
          </p:nvSpPr>
          <p:spPr bwMode="auto">
            <a:xfrm>
              <a:off x="1739" y="2618"/>
              <a:ext cx="54" cy="30"/>
            </a:xfrm>
            <a:custGeom>
              <a:avLst/>
              <a:gdLst>
                <a:gd name="T0" fmla="*/ 0 w 437"/>
                <a:gd name="T1" fmla="*/ 0 h 243"/>
                <a:gd name="T2" fmla="*/ 0 w 437"/>
                <a:gd name="T3" fmla="*/ 0 h 243"/>
                <a:gd name="T4" fmla="*/ 0 w 437"/>
                <a:gd name="T5" fmla="*/ 0 h 243"/>
                <a:gd name="T6" fmla="*/ 0 w 437"/>
                <a:gd name="T7" fmla="*/ 0 h 243"/>
                <a:gd name="T8" fmla="*/ 0 w 437"/>
                <a:gd name="T9" fmla="*/ 0 h 243"/>
                <a:gd name="T10" fmla="*/ 0 w 437"/>
                <a:gd name="T11" fmla="*/ 0 h 243"/>
                <a:gd name="T12" fmla="*/ 0 60000 65536"/>
                <a:gd name="T13" fmla="*/ 0 60000 65536"/>
                <a:gd name="T14" fmla="*/ 0 60000 65536"/>
                <a:gd name="T15" fmla="*/ 0 60000 65536"/>
                <a:gd name="T16" fmla="*/ 0 60000 65536"/>
                <a:gd name="T17" fmla="*/ 0 60000 65536"/>
                <a:gd name="T18" fmla="*/ 0 w 437"/>
                <a:gd name="T19" fmla="*/ 0 h 243"/>
                <a:gd name="T20" fmla="*/ 437 w 437"/>
                <a:gd name="T21" fmla="*/ 243 h 243"/>
              </a:gdLst>
              <a:ahLst/>
              <a:cxnLst>
                <a:cxn ang="T12">
                  <a:pos x="T0" y="T1"/>
                </a:cxn>
                <a:cxn ang="T13">
                  <a:pos x="T2" y="T3"/>
                </a:cxn>
                <a:cxn ang="T14">
                  <a:pos x="T4" y="T5"/>
                </a:cxn>
                <a:cxn ang="T15">
                  <a:pos x="T6" y="T7"/>
                </a:cxn>
                <a:cxn ang="T16">
                  <a:pos x="T8" y="T9"/>
                </a:cxn>
                <a:cxn ang="T17">
                  <a:pos x="T10" y="T11"/>
                </a:cxn>
              </a:cxnLst>
              <a:rect l="T18" t="T19" r="T20" b="T21"/>
              <a:pathLst>
                <a:path w="437" h="243">
                  <a:moveTo>
                    <a:pt x="0" y="18"/>
                  </a:moveTo>
                  <a:lnTo>
                    <a:pt x="35" y="243"/>
                  </a:lnTo>
                  <a:lnTo>
                    <a:pt x="437" y="243"/>
                  </a:lnTo>
                  <a:lnTo>
                    <a:pt x="396"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16" name="Freeform 13"/>
            <p:cNvSpPr/>
            <p:nvPr/>
          </p:nvSpPr>
          <p:spPr bwMode="auto">
            <a:xfrm>
              <a:off x="1724" y="2669"/>
              <a:ext cx="72" cy="17"/>
            </a:xfrm>
            <a:custGeom>
              <a:avLst/>
              <a:gdLst>
                <a:gd name="T0" fmla="*/ 0 w 573"/>
                <a:gd name="T1" fmla="*/ 0 h 136"/>
                <a:gd name="T2" fmla="*/ 0 w 573"/>
                <a:gd name="T3" fmla="*/ 0 h 136"/>
                <a:gd name="T4" fmla="*/ 0 w 573"/>
                <a:gd name="T5" fmla="*/ 0 h 136"/>
                <a:gd name="T6" fmla="*/ 0 w 573"/>
                <a:gd name="T7" fmla="*/ 0 h 136"/>
                <a:gd name="T8" fmla="*/ 0 w 573"/>
                <a:gd name="T9" fmla="*/ 0 h 136"/>
                <a:gd name="T10" fmla="*/ 0 w 573"/>
                <a:gd name="T11" fmla="*/ 0 h 136"/>
                <a:gd name="T12" fmla="*/ 0 60000 65536"/>
                <a:gd name="T13" fmla="*/ 0 60000 65536"/>
                <a:gd name="T14" fmla="*/ 0 60000 65536"/>
                <a:gd name="T15" fmla="*/ 0 60000 65536"/>
                <a:gd name="T16" fmla="*/ 0 60000 65536"/>
                <a:gd name="T17" fmla="*/ 0 60000 65536"/>
                <a:gd name="T18" fmla="*/ 0 w 573"/>
                <a:gd name="T19" fmla="*/ 0 h 136"/>
                <a:gd name="T20" fmla="*/ 573 w 573"/>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73" h="136">
                  <a:moveTo>
                    <a:pt x="24" y="0"/>
                  </a:moveTo>
                  <a:lnTo>
                    <a:pt x="573" y="0"/>
                  </a:lnTo>
                  <a:lnTo>
                    <a:pt x="555" y="136"/>
                  </a:lnTo>
                  <a:lnTo>
                    <a:pt x="0" y="119"/>
                  </a:lnTo>
                  <a:lnTo>
                    <a:pt x="24" y="0"/>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17" name="Freeform 14"/>
            <p:cNvSpPr/>
            <p:nvPr/>
          </p:nvSpPr>
          <p:spPr bwMode="auto">
            <a:xfrm>
              <a:off x="1446" y="2508"/>
              <a:ext cx="67" cy="40"/>
            </a:xfrm>
            <a:custGeom>
              <a:avLst/>
              <a:gdLst>
                <a:gd name="T0" fmla="*/ 0 w 537"/>
                <a:gd name="T1" fmla="*/ 0 h 326"/>
                <a:gd name="T2" fmla="*/ 0 w 537"/>
                <a:gd name="T3" fmla="*/ 0 h 326"/>
                <a:gd name="T4" fmla="*/ 0 w 537"/>
                <a:gd name="T5" fmla="*/ 0 h 326"/>
                <a:gd name="T6" fmla="*/ 0 w 537"/>
                <a:gd name="T7" fmla="*/ 0 h 326"/>
                <a:gd name="T8" fmla="*/ 0 w 537"/>
                <a:gd name="T9" fmla="*/ 0 h 326"/>
                <a:gd name="T10" fmla="*/ 0 w 537"/>
                <a:gd name="T11" fmla="*/ 0 h 326"/>
                <a:gd name="T12" fmla="*/ 0 60000 65536"/>
                <a:gd name="T13" fmla="*/ 0 60000 65536"/>
                <a:gd name="T14" fmla="*/ 0 60000 65536"/>
                <a:gd name="T15" fmla="*/ 0 60000 65536"/>
                <a:gd name="T16" fmla="*/ 0 60000 65536"/>
                <a:gd name="T17" fmla="*/ 0 60000 65536"/>
                <a:gd name="T18" fmla="*/ 0 w 537"/>
                <a:gd name="T19" fmla="*/ 0 h 326"/>
                <a:gd name="T20" fmla="*/ 537 w 537"/>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537" h="326">
                  <a:moveTo>
                    <a:pt x="0" y="0"/>
                  </a:moveTo>
                  <a:lnTo>
                    <a:pt x="0" y="326"/>
                  </a:lnTo>
                  <a:lnTo>
                    <a:pt x="537" y="296"/>
                  </a:lnTo>
                  <a:lnTo>
                    <a:pt x="501" y="30"/>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18" name="Freeform 15"/>
            <p:cNvSpPr/>
            <p:nvPr/>
          </p:nvSpPr>
          <p:spPr bwMode="auto">
            <a:xfrm>
              <a:off x="1418" y="2505"/>
              <a:ext cx="378" cy="181"/>
            </a:xfrm>
            <a:custGeom>
              <a:avLst/>
              <a:gdLst>
                <a:gd name="T0" fmla="*/ 0 w 3031"/>
                <a:gd name="T1" fmla="*/ 0 h 1448"/>
                <a:gd name="T2" fmla="*/ 0 w 3031"/>
                <a:gd name="T3" fmla="*/ 0 h 1448"/>
                <a:gd name="T4" fmla="*/ 0 w 3031"/>
                <a:gd name="T5" fmla="*/ 0 h 1448"/>
                <a:gd name="T6" fmla="*/ 0 w 3031"/>
                <a:gd name="T7" fmla="*/ 0 h 1448"/>
                <a:gd name="T8" fmla="*/ 0 w 3031"/>
                <a:gd name="T9" fmla="*/ 0 h 1448"/>
                <a:gd name="T10" fmla="*/ 0 w 3031"/>
                <a:gd name="T11" fmla="*/ 0 h 1448"/>
                <a:gd name="T12" fmla="*/ 0 w 3031"/>
                <a:gd name="T13" fmla="*/ 0 h 1448"/>
                <a:gd name="T14" fmla="*/ 0 w 3031"/>
                <a:gd name="T15" fmla="*/ 0 h 1448"/>
                <a:gd name="T16" fmla="*/ 0 w 3031"/>
                <a:gd name="T17" fmla="*/ 0 h 1448"/>
                <a:gd name="T18" fmla="*/ 0 w 3031"/>
                <a:gd name="T19" fmla="*/ 0 h 1448"/>
                <a:gd name="T20" fmla="*/ 0 w 3031"/>
                <a:gd name="T21" fmla="*/ 0 h 1448"/>
                <a:gd name="T22" fmla="*/ 0 w 3031"/>
                <a:gd name="T23" fmla="*/ 0 h 1448"/>
                <a:gd name="T24" fmla="*/ 0 w 3031"/>
                <a:gd name="T25" fmla="*/ 0 h 1448"/>
                <a:gd name="T26" fmla="*/ 0 w 3031"/>
                <a:gd name="T27" fmla="*/ 0 h 1448"/>
                <a:gd name="T28" fmla="*/ 0 w 3031"/>
                <a:gd name="T29" fmla="*/ 0 h 14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1"/>
                <a:gd name="T46" fmla="*/ 0 h 1448"/>
                <a:gd name="T47" fmla="*/ 3031 w 3031"/>
                <a:gd name="T48" fmla="*/ 1448 h 14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1" h="1448">
                  <a:moveTo>
                    <a:pt x="24" y="0"/>
                  </a:moveTo>
                  <a:lnTo>
                    <a:pt x="0" y="1424"/>
                  </a:lnTo>
                  <a:lnTo>
                    <a:pt x="845" y="1448"/>
                  </a:lnTo>
                  <a:lnTo>
                    <a:pt x="868" y="897"/>
                  </a:lnTo>
                  <a:lnTo>
                    <a:pt x="3013" y="873"/>
                  </a:lnTo>
                  <a:lnTo>
                    <a:pt x="3031" y="594"/>
                  </a:lnTo>
                  <a:lnTo>
                    <a:pt x="863" y="582"/>
                  </a:lnTo>
                  <a:lnTo>
                    <a:pt x="851" y="7"/>
                  </a:lnTo>
                  <a:lnTo>
                    <a:pt x="597" y="19"/>
                  </a:lnTo>
                  <a:lnTo>
                    <a:pt x="574" y="1175"/>
                  </a:lnTo>
                  <a:lnTo>
                    <a:pt x="308" y="1170"/>
                  </a:lnTo>
                  <a:lnTo>
                    <a:pt x="296" y="286"/>
                  </a:lnTo>
                  <a:lnTo>
                    <a:pt x="284" y="12"/>
                  </a:lnTo>
                  <a:lnTo>
                    <a:pt x="24" y="0"/>
                  </a:lnTo>
                  <a:close/>
                </a:path>
              </a:pathLst>
            </a:custGeom>
            <a:solidFill>
              <a:srgbClr val="FFC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19" name="Freeform 16"/>
            <p:cNvSpPr/>
            <p:nvPr/>
          </p:nvSpPr>
          <p:spPr bwMode="auto">
            <a:xfrm>
              <a:off x="1506" y="2510"/>
              <a:ext cx="19" cy="79"/>
            </a:xfrm>
            <a:custGeom>
              <a:avLst/>
              <a:gdLst>
                <a:gd name="T0" fmla="*/ 0 w 154"/>
                <a:gd name="T1" fmla="*/ 0 h 634"/>
                <a:gd name="T2" fmla="*/ 0 w 154"/>
                <a:gd name="T3" fmla="*/ 0 h 634"/>
                <a:gd name="T4" fmla="*/ 0 w 154"/>
                <a:gd name="T5" fmla="*/ 0 h 634"/>
                <a:gd name="T6" fmla="*/ 0 w 154"/>
                <a:gd name="T7" fmla="*/ 0 h 634"/>
                <a:gd name="T8" fmla="*/ 0 w 154"/>
                <a:gd name="T9" fmla="*/ 0 h 634"/>
                <a:gd name="T10" fmla="*/ 0 w 154"/>
                <a:gd name="T11" fmla="*/ 0 h 634"/>
                <a:gd name="T12" fmla="*/ 0 w 154"/>
                <a:gd name="T13" fmla="*/ 0 h 634"/>
                <a:gd name="T14" fmla="*/ 0 60000 65536"/>
                <a:gd name="T15" fmla="*/ 0 60000 65536"/>
                <a:gd name="T16" fmla="*/ 0 60000 65536"/>
                <a:gd name="T17" fmla="*/ 0 60000 65536"/>
                <a:gd name="T18" fmla="*/ 0 60000 65536"/>
                <a:gd name="T19" fmla="*/ 0 60000 65536"/>
                <a:gd name="T20" fmla="*/ 0 60000 65536"/>
                <a:gd name="T21" fmla="*/ 0 w 154"/>
                <a:gd name="T22" fmla="*/ 0 h 634"/>
                <a:gd name="T23" fmla="*/ 154 w 154"/>
                <a:gd name="T24" fmla="*/ 634 h 6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 h="634">
                  <a:moveTo>
                    <a:pt x="88" y="47"/>
                  </a:moveTo>
                  <a:lnTo>
                    <a:pt x="0" y="124"/>
                  </a:lnTo>
                  <a:lnTo>
                    <a:pt x="6" y="634"/>
                  </a:lnTo>
                  <a:lnTo>
                    <a:pt x="154" y="623"/>
                  </a:lnTo>
                  <a:lnTo>
                    <a:pt x="148" y="0"/>
                  </a:lnTo>
                  <a:lnTo>
                    <a:pt x="88" y="47"/>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20" name="Freeform 17"/>
            <p:cNvSpPr/>
            <p:nvPr/>
          </p:nvSpPr>
          <p:spPr bwMode="auto">
            <a:xfrm>
              <a:off x="1436" y="2526"/>
              <a:ext cx="71" cy="143"/>
            </a:xfrm>
            <a:custGeom>
              <a:avLst/>
              <a:gdLst>
                <a:gd name="T0" fmla="*/ 0 w 567"/>
                <a:gd name="T1" fmla="*/ 0 h 1151"/>
                <a:gd name="T2" fmla="*/ 0 w 567"/>
                <a:gd name="T3" fmla="*/ 0 h 1151"/>
                <a:gd name="T4" fmla="*/ 0 w 567"/>
                <a:gd name="T5" fmla="*/ 0 h 1151"/>
                <a:gd name="T6" fmla="*/ 0 w 567"/>
                <a:gd name="T7" fmla="*/ 0 h 1151"/>
                <a:gd name="T8" fmla="*/ 0 w 567"/>
                <a:gd name="T9" fmla="*/ 0 h 1151"/>
                <a:gd name="T10" fmla="*/ 0 w 567"/>
                <a:gd name="T11" fmla="*/ 0 h 1151"/>
                <a:gd name="T12" fmla="*/ 0 w 567"/>
                <a:gd name="T13" fmla="*/ 0 h 1151"/>
                <a:gd name="T14" fmla="*/ 0 w 567"/>
                <a:gd name="T15" fmla="*/ 0 h 1151"/>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151"/>
                <a:gd name="T26" fmla="*/ 567 w 567"/>
                <a:gd name="T27" fmla="*/ 1151 h 11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151">
                  <a:moveTo>
                    <a:pt x="0" y="18"/>
                  </a:moveTo>
                  <a:lnTo>
                    <a:pt x="0" y="1151"/>
                  </a:lnTo>
                  <a:lnTo>
                    <a:pt x="89" y="1074"/>
                  </a:lnTo>
                  <a:lnTo>
                    <a:pt x="124" y="118"/>
                  </a:lnTo>
                  <a:lnTo>
                    <a:pt x="490" y="101"/>
                  </a:lnTo>
                  <a:lnTo>
                    <a:pt x="567"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21" name="Freeform 18"/>
            <p:cNvSpPr/>
            <p:nvPr/>
          </p:nvSpPr>
          <p:spPr bwMode="auto">
            <a:xfrm>
              <a:off x="1422" y="2598"/>
              <a:ext cx="373" cy="85"/>
            </a:xfrm>
            <a:custGeom>
              <a:avLst/>
              <a:gdLst>
                <a:gd name="T0" fmla="*/ 0 w 2983"/>
                <a:gd name="T1" fmla="*/ 0 h 682"/>
                <a:gd name="T2" fmla="*/ 0 w 2983"/>
                <a:gd name="T3" fmla="*/ 0 h 682"/>
                <a:gd name="T4" fmla="*/ 0 w 2983"/>
                <a:gd name="T5" fmla="*/ 0 h 682"/>
                <a:gd name="T6" fmla="*/ 0 w 2983"/>
                <a:gd name="T7" fmla="*/ 0 h 682"/>
                <a:gd name="T8" fmla="*/ 0 w 2983"/>
                <a:gd name="T9" fmla="*/ 0 h 682"/>
                <a:gd name="T10" fmla="*/ 0 w 2983"/>
                <a:gd name="T11" fmla="*/ 0 h 682"/>
                <a:gd name="T12" fmla="*/ 0 w 2983"/>
                <a:gd name="T13" fmla="*/ 0 h 682"/>
                <a:gd name="T14" fmla="*/ 0 w 2983"/>
                <a:gd name="T15" fmla="*/ 0 h 682"/>
                <a:gd name="T16" fmla="*/ 0 w 2983"/>
                <a:gd name="T17" fmla="*/ 0 h 682"/>
                <a:gd name="T18" fmla="*/ 0 w 2983"/>
                <a:gd name="T19" fmla="*/ 0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83"/>
                <a:gd name="T31" fmla="*/ 0 h 682"/>
                <a:gd name="T32" fmla="*/ 2983 w 2983"/>
                <a:gd name="T33" fmla="*/ 682 h 6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83" h="682">
                  <a:moveTo>
                    <a:pt x="690" y="0"/>
                  </a:moveTo>
                  <a:lnTo>
                    <a:pt x="690" y="570"/>
                  </a:lnTo>
                  <a:lnTo>
                    <a:pt x="123" y="564"/>
                  </a:lnTo>
                  <a:lnTo>
                    <a:pt x="0" y="665"/>
                  </a:lnTo>
                  <a:lnTo>
                    <a:pt x="821" y="682"/>
                  </a:lnTo>
                  <a:lnTo>
                    <a:pt x="844" y="137"/>
                  </a:lnTo>
                  <a:lnTo>
                    <a:pt x="2948" y="137"/>
                  </a:lnTo>
                  <a:lnTo>
                    <a:pt x="2983" y="0"/>
                  </a:lnTo>
                  <a:lnTo>
                    <a:pt x="690" y="0"/>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22" name="Freeform 19"/>
            <p:cNvSpPr/>
            <p:nvPr/>
          </p:nvSpPr>
          <p:spPr bwMode="auto">
            <a:xfrm>
              <a:off x="1517" y="2571"/>
              <a:ext cx="304" cy="89"/>
            </a:xfrm>
            <a:custGeom>
              <a:avLst/>
              <a:gdLst>
                <a:gd name="T0" fmla="*/ 0 w 2432"/>
                <a:gd name="T1" fmla="*/ 0 h 719"/>
                <a:gd name="T2" fmla="*/ 0 w 2432"/>
                <a:gd name="T3" fmla="*/ 0 h 719"/>
                <a:gd name="T4" fmla="*/ 0 w 2432"/>
                <a:gd name="T5" fmla="*/ 0 h 719"/>
                <a:gd name="T6" fmla="*/ 0 w 2432"/>
                <a:gd name="T7" fmla="*/ 0 h 719"/>
                <a:gd name="T8" fmla="*/ 0 w 2432"/>
                <a:gd name="T9" fmla="*/ 0 h 719"/>
                <a:gd name="T10" fmla="*/ 0 w 2432"/>
                <a:gd name="T11" fmla="*/ 0 h 719"/>
                <a:gd name="T12" fmla="*/ 0 w 2432"/>
                <a:gd name="T13" fmla="*/ 0 h 719"/>
                <a:gd name="T14" fmla="*/ 0 w 2432"/>
                <a:gd name="T15" fmla="*/ 0 h 719"/>
                <a:gd name="T16" fmla="*/ 0 w 2432"/>
                <a:gd name="T17" fmla="*/ 0 h 719"/>
                <a:gd name="T18" fmla="*/ 0 w 2432"/>
                <a:gd name="T19" fmla="*/ 0 h 719"/>
                <a:gd name="T20" fmla="*/ 0 w 2432"/>
                <a:gd name="T21" fmla="*/ 0 h 719"/>
                <a:gd name="T22" fmla="*/ 0 w 2432"/>
                <a:gd name="T23" fmla="*/ 0 h 719"/>
                <a:gd name="T24" fmla="*/ 0 w 2432"/>
                <a:gd name="T25" fmla="*/ 0 h 719"/>
                <a:gd name="T26" fmla="*/ 0 w 2432"/>
                <a:gd name="T27" fmla="*/ 0 h 719"/>
                <a:gd name="T28" fmla="*/ 0 w 2432"/>
                <a:gd name="T29" fmla="*/ 0 h 719"/>
                <a:gd name="T30" fmla="*/ 0 w 2432"/>
                <a:gd name="T31" fmla="*/ 0 h 7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2"/>
                <a:gd name="T49" fmla="*/ 0 h 719"/>
                <a:gd name="T50" fmla="*/ 2432 w 2432"/>
                <a:gd name="T51" fmla="*/ 719 h 7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2" h="719">
                  <a:moveTo>
                    <a:pt x="0" y="0"/>
                  </a:moveTo>
                  <a:lnTo>
                    <a:pt x="2288" y="0"/>
                  </a:lnTo>
                  <a:lnTo>
                    <a:pt x="2432" y="215"/>
                  </a:lnTo>
                  <a:lnTo>
                    <a:pt x="2288" y="431"/>
                  </a:lnTo>
                  <a:lnTo>
                    <a:pt x="2288" y="719"/>
                  </a:lnTo>
                  <a:lnTo>
                    <a:pt x="1717" y="719"/>
                  </a:lnTo>
                  <a:lnTo>
                    <a:pt x="1717" y="575"/>
                  </a:lnTo>
                  <a:lnTo>
                    <a:pt x="2145" y="575"/>
                  </a:lnTo>
                  <a:lnTo>
                    <a:pt x="2145" y="431"/>
                  </a:lnTo>
                  <a:lnTo>
                    <a:pt x="1860" y="431"/>
                  </a:lnTo>
                  <a:lnTo>
                    <a:pt x="1860" y="288"/>
                  </a:lnTo>
                  <a:lnTo>
                    <a:pt x="2145" y="288"/>
                  </a:lnTo>
                  <a:lnTo>
                    <a:pt x="2145" y="144"/>
                  </a:lnTo>
                  <a:lnTo>
                    <a:pt x="0" y="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23" name="Freeform 20"/>
            <p:cNvSpPr/>
            <p:nvPr/>
          </p:nvSpPr>
          <p:spPr bwMode="auto">
            <a:xfrm>
              <a:off x="1517" y="2606"/>
              <a:ext cx="215" cy="18"/>
            </a:xfrm>
            <a:custGeom>
              <a:avLst/>
              <a:gdLst>
                <a:gd name="T0" fmla="*/ 0 w 1717"/>
                <a:gd name="T1" fmla="*/ 0 h 143"/>
                <a:gd name="T2" fmla="*/ 0 w 1717"/>
                <a:gd name="T3" fmla="*/ 0 h 143"/>
                <a:gd name="T4" fmla="*/ 0 w 1717"/>
                <a:gd name="T5" fmla="*/ 0 h 143"/>
                <a:gd name="T6" fmla="*/ 0 w 1717"/>
                <a:gd name="T7" fmla="*/ 0 h 143"/>
                <a:gd name="T8" fmla="*/ 0 w 1717"/>
                <a:gd name="T9" fmla="*/ 0 h 143"/>
                <a:gd name="T10" fmla="*/ 0 w 1717"/>
                <a:gd name="T11" fmla="*/ 0 h 143"/>
                <a:gd name="T12" fmla="*/ 0 w 1717"/>
                <a:gd name="T13" fmla="*/ 0 h 143"/>
                <a:gd name="T14" fmla="*/ 0 60000 65536"/>
                <a:gd name="T15" fmla="*/ 0 60000 65536"/>
                <a:gd name="T16" fmla="*/ 0 60000 65536"/>
                <a:gd name="T17" fmla="*/ 0 60000 65536"/>
                <a:gd name="T18" fmla="*/ 0 60000 65536"/>
                <a:gd name="T19" fmla="*/ 0 60000 65536"/>
                <a:gd name="T20" fmla="*/ 0 60000 65536"/>
                <a:gd name="T21" fmla="*/ 0 w 1717"/>
                <a:gd name="T22" fmla="*/ 0 h 143"/>
                <a:gd name="T23" fmla="*/ 1717 w 1717"/>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7" h="143">
                  <a:moveTo>
                    <a:pt x="143" y="0"/>
                  </a:moveTo>
                  <a:lnTo>
                    <a:pt x="1717" y="0"/>
                  </a:lnTo>
                  <a:lnTo>
                    <a:pt x="1717" y="143"/>
                  </a:lnTo>
                  <a:lnTo>
                    <a:pt x="107" y="143"/>
                  </a:lnTo>
                  <a:lnTo>
                    <a:pt x="0"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24" name="Freeform 21"/>
            <p:cNvSpPr/>
            <p:nvPr/>
          </p:nvSpPr>
          <p:spPr bwMode="auto">
            <a:xfrm>
              <a:off x="1410" y="2499"/>
              <a:ext cx="125" cy="197"/>
            </a:xfrm>
            <a:custGeom>
              <a:avLst/>
              <a:gdLst>
                <a:gd name="T0" fmla="*/ 0 w 1001"/>
                <a:gd name="T1" fmla="*/ 0 h 1580"/>
                <a:gd name="T2" fmla="*/ 0 w 1001"/>
                <a:gd name="T3" fmla="*/ 0 h 1580"/>
                <a:gd name="T4" fmla="*/ 0 w 1001"/>
                <a:gd name="T5" fmla="*/ 0 h 1580"/>
                <a:gd name="T6" fmla="*/ 0 w 1001"/>
                <a:gd name="T7" fmla="*/ 0 h 1580"/>
                <a:gd name="T8" fmla="*/ 0 w 1001"/>
                <a:gd name="T9" fmla="*/ 0 h 1580"/>
                <a:gd name="T10" fmla="*/ 0 w 1001"/>
                <a:gd name="T11" fmla="*/ 0 h 1580"/>
                <a:gd name="T12" fmla="*/ 0 w 1001"/>
                <a:gd name="T13" fmla="*/ 0 h 1580"/>
                <a:gd name="T14" fmla="*/ 0 w 1001"/>
                <a:gd name="T15" fmla="*/ 0 h 1580"/>
                <a:gd name="T16" fmla="*/ 0 w 1001"/>
                <a:gd name="T17" fmla="*/ 0 h 1580"/>
                <a:gd name="T18" fmla="*/ 0 w 1001"/>
                <a:gd name="T19" fmla="*/ 0 h 1580"/>
                <a:gd name="T20" fmla="*/ 0 w 1001"/>
                <a:gd name="T21" fmla="*/ 0 h 1580"/>
                <a:gd name="T22" fmla="*/ 0 w 1001"/>
                <a:gd name="T23" fmla="*/ 0 h 15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1"/>
                <a:gd name="T37" fmla="*/ 0 h 1580"/>
                <a:gd name="T38" fmla="*/ 1001 w 1001"/>
                <a:gd name="T39" fmla="*/ 1580 h 15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1" h="1580">
                  <a:moveTo>
                    <a:pt x="0" y="0"/>
                  </a:moveTo>
                  <a:lnTo>
                    <a:pt x="0" y="1580"/>
                  </a:lnTo>
                  <a:lnTo>
                    <a:pt x="1001" y="1580"/>
                  </a:lnTo>
                  <a:lnTo>
                    <a:pt x="1001" y="862"/>
                  </a:lnTo>
                  <a:lnTo>
                    <a:pt x="858" y="862"/>
                  </a:lnTo>
                  <a:lnTo>
                    <a:pt x="858" y="1436"/>
                  </a:lnTo>
                  <a:lnTo>
                    <a:pt x="143" y="1436"/>
                  </a:lnTo>
                  <a:lnTo>
                    <a:pt x="143" y="143"/>
                  </a:lnTo>
                  <a:lnTo>
                    <a:pt x="1001" y="143"/>
                  </a:lnTo>
                  <a:lnTo>
                    <a:pt x="100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25" name="Freeform 22"/>
            <p:cNvSpPr/>
            <p:nvPr/>
          </p:nvSpPr>
          <p:spPr bwMode="auto">
            <a:xfrm>
              <a:off x="1446" y="2535"/>
              <a:ext cx="53" cy="125"/>
            </a:xfrm>
            <a:custGeom>
              <a:avLst/>
              <a:gdLst>
                <a:gd name="T0" fmla="*/ 0 w 428"/>
                <a:gd name="T1" fmla="*/ 0 h 1007"/>
                <a:gd name="T2" fmla="*/ 0 w 428"/>
                <a:gd name="T3" fmla="*/ 0 h 1007"/>
                <a:gd name="T4" fmla="*/ 0 w 428"/>
                <a:gd name="T5" fmla="*/ 0 h 1007"/>
                <a:gd name="T6" fmla="*/ 0 w 428"/>
                <a:gd name="T7" fmla="*/ 0 h 1007"/>
                <a:gd name="T8" fmla="*/ 0 w 428"/>
                <a:gd name="T9" fmla="*/ 0 h 1007"/>
                <a:gd name="T10" fmla="*/ 0 w 428"/>
                <a:gd name="T11" fmla="*/ 0 h 1007"/>
                <a:gd name="T12" fmla="*/ 0 w 428"/>
                <a:gd name="T13" fmla="*/ 0 h 1007"/>
                <a:gd name="T14" fmla="*/ 0 w 428"/>
                <a:gd name="T15" fmla="*/ 0 h 1007"/>
                <a:gd name="T16" fmla="*/ 0 w 428"/>
                <a:gd name="T17" fmla="*/ 0 h 1007"/>
                <a:gd name="T18" fmla="*/ 0 w 428"/>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8"/>
                <a:gd name="T31" fmla="*/ 0 h 1007"/>
                <a:gd name="T32" fmla="*/ 428 w 428"/>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8" h="1007">
                  <a:moveTo>
                    <a:pt x="0" y="0"/>
                  </a:moveTo>
                  <a:lnTo>
                    <a:pt x="0" y="1007"/>
                  </a:lnTo>
                  <a:lnTo>
                    <a:pt x="428" y="1007"/>
                  </a:lnTo>
                  <a:lnTo>
                    <a:pt x="428" y="0"/>
                  </a:lnTo>
                  <a:lnTo>
                    <a:pt x="285" y="0"/>
                  </a:lnTo>
                  <a:lnTo>
                    <a:pt x="285" y="863"/>
                  </a:lnTo>
                  <a:lnTo>
                    <a:pt x="143" y="863"/>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26" name="Freeform 23"/>
            <p:cNvSpPr/>
            <p:nvPr/>
          </p:nvSpPr>
          <p:spPr bwMode="auto">
            <a:xfrm>
              <a:off x="1446" y="2535"/>
              <a:ext cx="53" cy="18"/>
            </a:xfrm>
            <a:custGeom>
              <a:avLst/>
              <a:gdLst>
                <a:gd name="T0" fmla="*/ 0 w 428"/>
                <a:gd name="T1" fmla="*/ 0 h 145"/>
                <a:gd name="T2" fmla="*/ 0 w 428"/>
                <a:gd name="T3" fmla="*/ 0 h 145"/>
                <a:gd name="T4" fmla="*/ 0 w 428"/>
                <a:gd name="T5" fmla="*/ 0 h 145"/>
                <a:gd name="T6" fmla="*/ 0 w 428"/>
                <a:gd name="T7" fmla="*/ 0 h 145"/>
                <a:gd name="T8" fmla="*/ 0 w 428"/>
                <a:gd name="T9" fmla="*/ 0 h 145"/>
                <a:gd name="T10" fmla="*/ 0 w 428"/>
                <a:gd name="T11" fmla="*/ 0 h 145"/>
                <a:gd name="T12" fmla="*/ 0 60000 65536"/>
                <a:gd name="T13" fmla="*/ 0 60000 65536"/>
                <a:gd name="T14" fmla="*/ 0 60000 65536"/>
                <a:gd name="T15" fmla="*/ 0 60000 65536"/>
                <a:gd name="T16" fmla="*/ 0 60000 65536"/>
                <a:gd name="T17" fmla="*/ 0 60000 65536"/>
                <a:gd name="T18" fmla="*/ 0 w 428"/>
                <a:gd name="T19" fmla="*/ 0 h 145"/>
                <a:gd name="T20" fmla="*/ 428 w 428"/>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428" h="145">
                  <a:moveTo>
                    <a:pt x="0" y="145"/>
                  </a:moveTo>
                  <a:lnTo>
                    <a:pt x="428" y="145"/>
                  </a:lnTo>
                  <a:lnTo>
                    <a:pt x="428" y="0"/>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27" name="Freeform 24"/>
            <p:cNvSpPr/>
            <p:nvPr/>
          </p:nvSpPr>
          <p:spPr bwMode="auto">
            <a:xfrm>
              <a:off x="1517" y="2499"/>
              <a:ext cx="18" cy="90"/>
            </a:xfrm>
            <a:custGeom>
              <a:avLst/>
              <a:gdLst>
                <a:gd name="T0" fmla="*/ 0 w 143"/>
                <a:gd name="T1" fmla="*/ 0 h 718"/>
                <a:gd name="T2" fmla="*/ 0 w 143"/>
                <a:gd name="T3" fmla="*/ 0 h 718"/>
                <a:gd name="T4" fmla="*/ 0 w 143"/>
                <a:gd name="T5" fmla="*/ 0 h 718"/>
                <a:gd name="T6" fmla="*/ 0 w 143"/>
                <a:gd name="T7" fmla="*/ 0 h 718"/>
                <a:gd name="T8" fmla="*/ 0 w 143"/>
                <a:gd name="T9" fmla="*/ 0 h 718"/>
                <a:gd name="T10" fmla="*/ 0 w 143"/>
                <a:gd name="T11" fmla="*/ 0 h 718"/>
                <a:gd name="T12" fmla="*/ 0 60000 65536"/>
                <a:gd name="T13" fmla="*/ 0 60000 65536"/>
                <a:gd name="T14" fmla="*/ 0 60000 65536"/>
                <a:gd name="T15" fmla="*/ 0 60000 65536"/>
                <a:gd name="T16" fmla="*/ 0 60000 65536"/>
                <a:gd name="T17" fmla="*/ 0 60000 65536"/>
                <a:gd name="T18" fmla="*/ 0 w 143"/>
                <a:gd name="T19" fmla="*/ 0 h 718"/>
                <a:gd name="T20" fmla="*/ 143 w 143"/>
                <a:gd name="T21" fmla="*/ 718 h 718"/>
              </a:gdLst>
              <a:ahLst/>
              <a:cxnLst>
                <a:cxn ang="T12">
                  <a:pos x="T0" y="T1"/>
                </a:cxn>
                <a:cxn ang="T13">
                  <a:pos x="T2" y="T3"/>
                </a:cxn>
                <a:cxn ang="T14">
                  <a:pos x="T4" y="T5"/>
                </a:cxn>
                <a:cxn ang="T15">
                  <a:pos x="T6" y="T7"/>
                </a:cxn>
                <a:cxn ang="T16">
                  <a:pos x="T8" y="T9"/>
                </a:cxn>
                <a:cxn ang="T17">
                  <a:pos x="T10" y="T11"/>
                </a:cxn>
              </a:cxnLst>
              <a:rect l="T18" t="T19" r="T20" b="T21"/>
              <a:pathLst>
                <a:path w="143" h="718">
                  <a:moveTo>
                    <a:pt x="0" y="0"/>
                  </a:moveTo>
                  <a:lnTo>
                    <a:pt x="0" y="718"/>
                  </a:lnTo>
                  <a:lnTo>
                    <a:pt x="143" y="718"/>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28" name="Freeform 25"/>
            <p:cNvSpPr/>
            <p:nvPr/>
          </p:nvSpPr>
          <p:spPr bwMode="auto">
            <a:xfrm>
              <a:off x="1714" y="2606"/>
              <a:ext cx="89" cy="90"/>
            </a:xfrm>
            <a:custGeom>
              <a:avLst/>
              <a:gdLst>
                <a:gd name="T0" fmla="*/ 0 w 714"/>
                <a:gd name="T1" fmla="*/ 0 h 718"/>
                <a:gd name="T2" fmla="*/ 0 w 714"/>
                <a:gd name="T3" fmla="*/ 0 h 718"/>
                <a:gd name="T4" fmla="*/ 0 w 714"/>
                <a:gd name="T5" fmla="*/ 0 h 718"/>
                <a:gd name="T6" fmla="*/ 0 w 714"/>
                <a:gd name="T7" fmla="*/ 0 h 718"/>
                <a:gd name="T8" fmla="*/ 0 w 714"/>
                <a:gd name="T9" fmla="*/ 0 h 718"/>
                <a:gd name="T10" fmla="*/ 0 w 714"/>
                <a:gd name="T11" fmla="*/ 0 h 718"/>
                <a:gd name="T12" fmla="*/ 0 w 714"/>
                <a:gd name="T13" fmla="*/ 0 h 718"/>
                <a:gd name="T14" fmla="*/ 0 w 714"/>
                <a:gd name="T15" fmla="*/ 0 h 718"/>
                <a:gd name="T16" fmla="*/ 0 w 714"/>
                <a:gd name="T17" fmla="*/ 0 h 718"/>
                <a:gd name="T18" fmla="*/ 0 w 714"/>
                <a:gd name="T19" fmla="*/ 0 h 718"/>
                <a:gd name="T20" fmla="*/ 0 w 714"/>
                <a:gd name="T21" fmla="*/ 0 h 718"/>
                <a:gd name="T22" fmla="*/ 0 w 714"/>
                <a:gd name="T23" fmla="*/ 0 h 718"/>
                <a:gd name="T24" fmla="*/ 0 w 714"/>
                <a:gd name="T25" fmla="*/ 0 h 718"/>
                <a:gd name="T26" fmla="*/ 0 w 714"/>
                <a:gd name="T27" fmla="*/ 0 h 7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4"/>
                <a:gd name="T43" fmla="*/ 0 h 718"/>
                <a:gd name="T44" fmla="*/ 714 w 714"/>
                <a:gd name="T45" fmla="*/ 718 h 7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4" h="718">
                  <a:moveTo>
                    <a:pt x="0" y="287"/>
                  </a:moveTo>
                  <a:lnTo>
                    <a:pt x="0" y="718"/>
                  </a:lnTo>
                  <a:lnTo>
                    <a:pt x="714" y="718"/>
                  </a:lnTo>
                  <a:lnTo>
                    <a:pt x="714" y="287"/>
                  </a:lnTo>
                  <a:lnTo>
                    <a:pt x="571" y="287"/>
                  </a:lnTo>
                  <a:lnTo>
                    <a:pt x="571" y="574"/>
                  </a:lnTo>
                  <a:lnTo>
                    <a:pt x="143" y="574"/>
                  </a:lnTo>
                  <a:lnTo>
                    <a:pt x="143" y="431"/>
                  </a:lnTo>
                  <a:lnTo>
                    <a:pt x="286" y="431"/>
                  </a:lnTo>
                  <a:lnTo>
                    <a:pt x="286" y="0"/>
                  </a:lnTo>
                  <a:lnTo>
                    <a:pt x="143" y="0"/>
                  </a:lnTo>
                  <a:lnTo>
                    <a:pt x="143" y="287"/>
                  </a:lnTo>
                  <a:lnTo>
                    <a:pt x="0" y="28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grpSp>
      <p:sp>
        <p:nvSpPr>
          <p:cNvPr id="29" name="AutoShape 27"/>
          <p:cNvSpPr>
            <a:spLocks noChangeArrowheads="1"/>
          </p:cNvSpPr>
          <p:nvPr/>
        </p:nvSpPr>
        <p:spPr bwMode="auto">
          <a:xfrm>
            <a:off x="7307170" y="4535437"/>
            <a:ext cx="1219200" cy="331788"/>
          </a:xfrm>
          <a:prstGeom prst="wedgeRectCallout">
            <a:avLst>
              <a:gd name="adj1" fmla="val -23306"/>
              <a:gd name="adj2" fmla="val 106940"/>
            </a:avLst>
          </a:prstGeom>
          <a:noFill/>
          <a:ln w="19050">
            <a:solidFill>
              <a:srgbClr val="C0000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nSpc>
                <a:spcPct val="90000"/>
              </a:lnSpc>
              <a:buClr>
                <a:srgbClr val="9999CC"/>
              </a:buClr>
              <a:buSzTx/>
              <a:buFontTx/>
              <a:buNone/>
            </a:pPr>
            <a:r>
              <a:rPr lang="en-US" altLang="zh-CN" sz="1600">
                <a:solidFill>
                  <a:srgbClr val="C00000"/>
                </a:solidFill>
                <a:latin typeface="Tahoma" panose="020B0604030504040204" pitchFamily="34" charset="0"/>
                <a:ea typeface="宋体" panose="02010600030101010101" pitchFamily="2" charset="-122"/>
                <a:cs typeface="Arial" panose="020B0604020202020204" pitchFamily="34" charset="0"/>
              </a:rPr>
              <a:t>private key</a:t>
            </a:r>
            <a:endParaRPr lang="en-US" altLang="zh-CN" sz="1600">
              <a:solidFill>
                <a:srgbClr val="C00000"/>
              </a:solidFill>
              <a:latin typeface="Tahoma" panose="020B0604030504040204" pitchFamily="34" charset="0"/>
              <a:ea typeface="宋体" panose="02010600030101010101" pitchFamily="2" charset="-122"/>
              <a:cs typeface="Arial" panose="020B0604020202020204" pitchFamily="34" charset="0"/>
            </a:endParaRPr>
          </a:p>
        </p:txBody>
      </p:sp>
      <p:grpSp>
        <p:nvGrpSpPr>
          <p:cNvPr id="30" name="Group 29"/>
          <p:cNvGrpSpPr>
            <a:grpSpLocks noChangeAspect="1"/>
          </p:cNvGrpSpPr>
          <p:nvPr/>
        </p:nvGrpSpPr>
        <p:grpSpPr bwMode="auto">
          <a:xfrm>
            <a:off x="3980815" y="3832175"/>
            <a:ext cx="657225" cy="322262"/>
            <a:chOff x="1410" y="2496"/>
            <a:chExt cx="414" cy="203"/>
          </a:xfrm>
        </p:grpSpPr>
        <p:sp>
          <p:nvSpPr>
            <p:cNvPr id="31" name="AutoShape 30"/>
            <p:cNvSpPr>
              <a:spLocks noChangeAspect="1" noChangeArrowheads="1" noTextEdit="1"/>
            </p:cNvSpPr>
            <p:nvPr/>
          </p:nvSpPr>
          <p:spPr bwMode="auto">
            <a:xfrm>
              <a:off x="1410" y="2496"/>
              <a:ext cx="414"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rgbClr val="000000"/>
                </a:solidFill>
                <a:latin typeface="Arial" panose="020B0604020202020204" pitchFamily="34" charset="0"/>
              </a:endParaRPr>
            </a:p>
          </p:txBody>
        </p:sp>
        <p:sp>
          <p:nvSpPr>
            <p:cNvPr id="32" name="Freeform 31"/>
            <p:cNvSpPr/>
            <p:nvPr/>
          </p:nvSpPr>
          <p:spPr bwMode="auto">
            <a:xfrm>
              <a:off x="1723" y="2615"/>
              <a:ext cx="72" cy="75"/>
            </a:xfrm>
            <a:custGeom>
              <a:avLst/>
              <a:gdLst>
                <a:gd name="T0" fmla="*/ 0 w 579"/>
                <a:gd name="T1" fmla="*/ 0 h 605"/>
                <a:gd name="T2" fmla="*/ 0 w 579"/>
                <a:gd name="T3" fmla="*/ 0 h 605"/>
                <a:gd name="T4" fmla="*/ 0 w 579"/>
                <a:gd name="T5" fmla="*/ 0 h 605"/>
                <a:gd name="T6" fmla="*/ 0 w 579"/>
                <a:gd name="T7" fmla="*/ 0 h 605"/>
                <a:gd name="T8" fmla="*/ 0 w 579"/>
                <a:gd name="T9" fmla="*/ 0 h 605"/>
                <a:gd name="T10" fmla="*/ 0 w 579"/>
                <a:gd name="T11" fmla="*/ 0 h 605"/>
                <a:gd name="T12" fmla="*/ 0 w 579"/>
                <a:gd name="T13" fmla="*/ 0 h 605"/>
                <a:gd name="T14" fmla="*/ 0 w 579"/>
                <a:gd name="T15" fmla="*/ 0 h 605"/>
                <a:gd name="T16" fmla="*/ 0 60000 65536"/>
                <a:gd name="T17" fmla="*/ 0 60000 65536"/>
                <a:gd name="T18" fmla="*/ 0 60000 65536"/>
                <a:gd name="T19" fmla="*/ 0 60000 65536"/>
                <a:gd name="T20" fmla="*/ 0 60000 65536"/>
                <a:gd name="T21" fmla="*/ 0 60000 65536"/>
                <a:gd name="T22" fmla="*/ 0 60000 65536"/>
                <a:gd name="T23" fmla="*/ 0 60000 65536"/>
                <a:gd name="T24" fmla="*/ 0 w 579"/>
                <a:gd name="T25" fmla="*/ 0 h 605"/>
                <a:gd name="T26" fmla="*/ 579 w 579"/>
                <a:gd name="T27" fmla="*/ 605 h 6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9" h="605">
                  <a:moveTo>
                    <a:pt x="136" y="12"/>
                  </a:moveTo>
                  <a:lnTo>
                    <a:pt x="136" y="309"/>
                  </a:lnTo>
                  <a:lnTo>
                    <a:pt x="0" y="314"/>
                  </a:lnTo>
                  <a:lnTo>
                    <a:pt x="12" y="605"/>
                  </a:lnTo>
                  <a:lnTo>
                    <a:pt x="567" y="599"/>
                  </a:lnTo>
                  <a:lnTo>
                    <a:pt x="579" y="0"/>
                  </a:lnTo>
                  <a:lnTo>
                    <a:pt x="136" y="12"/>
                  </a:lnTo>
                  <a:close/>
                </a:path>
              </a:pathLst>
            </a:custGeom>
            <a:solidFill>
              <a:srgbClr val="FFC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33" name="Freeform 32"/>
            <p:cNvSpPr/>
            <p:nvPr/>
          </p:nvSpPr>
          <p:spPr bwMode="auto">
            <a:xfrm>
              <a:off x="1739" y="2618"/>
              <a:ext cx="54" cy="30"/>
            </a:xfrm>
            <a:custGeom>
              <a:avLst/>
              <a:gdLst>
                <a:gd name="T0" fmla="*/ 0 w 437"/>
                <a:gd name="T1" fmla="*/ 0 h 243"/>
                <a:gd name="T2" fmla="*/ 0 w 437"/>
                <a:gd name="T3" fmla="*/ 0 h 243"/>
                <a:gd name="T4" fmla="*/ 0 w 437"/>
                <a:gd name="T5" fmla="*/ 0 h 243"/>
                <a:gd name="T6" fmla="*/ 0 w 437"/>
                <a:gd name="T7" fmla="*/ 0 h 243"/>
                <a:gd name="T8" fmla="*/ 0 w 437"/>
                <a:gd name="T9" fmla="*/ 0 h 243"/>
                <a:gd name="T10" fmla="*/ 0 w 437"/>
                <a:gd name="T11" fmla="*/ 0 h 243"/>
                <a:gd name="T12" fmla="*/ 0 60000 65536"/>
                <a:gd name="T13" fmla="*/ 0 60000 65536"/>
                <a:gd name="T14" fmla="*/ 0 60000 65536"/>
                <a:gd name="T15" fmla="*/ 0 60000 65536"/>
                <a:gd name="T16" fmla="*/ 0 60000 65536"/>
                <a:gd name="T17" fmla="*/ 0 60000 65536"/>
                <a:gd name="T18" fmla="*/ 0 w 437"/>
                <a:gd name="T19" fmla="*/ 0 h 243"/>
                <a:gd name="T20" fmla="*/ 437 w 437"/>
                <a:gd name="T21" fmla="*/ 243 h 243"/>
              </a:gdLst>
              <a:ahLst/>
              <a:cxnLst>
                <a:cxn ang="T12">
                  <a:pos x="T0" y="T1"/>
                </a:cxn>
                <a:cxn ang="T13">
                  <a:pos x="T2" y="T3"/>
                </a:cxn>
                <a:cxn ang="T14">
                  <a:pos x="T4" y="T5"/>
                </a:cxn>
                <a:cxn ang="T15">
                  <a:pos x="T6" y="T7"/>
                </a:cxn>
                <a:cxn ang="T16">
                  <a:pos x="T8" y="T9"/>
                </a:cxn>
                <a:cxn ang="T17">
                  <a:pos x="T10" y="T11"/>
                </a:cxn>
              </a:cxnLst>
              <a:rect l="T18" t="T19" r="T20" b="T21"/>
              <a:pathLst>
                <a:path w="437" h="243">
                  <a:moveTo>
                    <a:pt x="0" y="18"/>
                  </a:moveTo>
                  <a:lnTo>
                    <a:pt x="35" y="243"/>
                  </a:lnTo>
                  <a:lnTo>
                    <a:pt x="437" y="243"/>
                  </a:lnTo>
                  <a:lnTo>
                    <a:pt x="396"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34" name="Freeform 33"/>
            <p:cNvSpPr/>
            <p:nvPr/>
          </p:nvSpPr>
          <p:spPr bwMode="auto">
            <a:xfrm>
              <a:off x="1724" y="2669"/>
              <a:ext cx="72" cy="17"/>
            </a:xfrm>
            <a:custGeom>
              <a:avLst/>
              <a:gdLst>
                <a:gd name="T0" fmla="*/ 0 w 573"/>
                <a:gd name="T1" fmla="*/ 0 h 136"/>
                <a:gd name="T2" fmla="*/ 0 w 573"/>
                <a:gd name="T3" fmla="*/ 0 h 136"/>
                <a:gd name="T4" fmla="*/ 0 w 573"/>
                <a:gd name="T5" fmla="*/ 0 h 136"/>
                <a:gd name="T6" fmla="*/ 0 w 573"/>
                <a:gd name="T7" fmla="*/ 0 h 136"/>
                <a:gd name="T8" fmla="*/ 0 w 573"/>
                <a:gd name="T9" fmla="*/ 0 h 136"/>
                <a:gd name="T10" fmla="*/ 0 w 573"/>
                <a:gd name="T11" fmla="*/ 0 h 136"/>
                <a:gd name="T12" fmla="*/ 0 60000 65536"/>
                <a:gd name="T13" fmla="*/ 0 60000 65536"/>
                <a:gd name="T14" fmla="*/ 0 60000 65536"/>
                <a:gd name="T15" fmla="*/ 0 60000 65536"/>
                <a:gd name="T16" fmla="*/ 0 60000 65536"/>
                <a:gd name="T17" fmla="*/ 0 60000 65536"/>
                <a:gd name="T18" fmla="*/ 0 w 573"/>
                <a:gd name="T19" fmla="*/ 0 h 136"/>
                <a:gd name="T20" fmla="*/ 573 w 573"/>
                <a:gd name="T21" fmla="*/ 136 h 136"/>
              </a:gdLst>
              <a:ahLst/>
              <a:cxnLst>
                <a:cxn ang="T12">
                  <a:pos x="T0" y="T1"/>
                </a:cxn>
                <a:cxn ang="T13">
                  <a:pos x="T2" y="T3"/>
                </a:cxn>
                <a:cxn ang="T14">
                  <a:pos x="T4" y="T5"/>
                </a:cxn>
                <a:cxn ang="T15">
                  <a:pos x="T6" y="T7"/>
                </a:cxn>
                <a:cxn ang="T16">
                  <a:pos x="T8" y="T9"/>
                </a:cxn>
                <a:cxn ang="T17">
                  <a:pos x="T10" y="T11"/>
                </a:cxn>
              </a:cxnLst>
              <a:rect l="T18" t="T19" r="T20" b="T21"/>
              <a:pathLst>
                <a:path w="573" h="136">
                  <a:moveTo>
                    <a:pt x="24" y="0"/>
                  </a:moveTo>
                  <a:lnTo>
                    <a:pt x="573" y="0"/>
                  </a:lnTo>
                  <a:lnTo>
                    <a:pt x="555" y="136"/>
                  </a:lnTo>
                  <a:lnTo>
                    <a:pt x="0" y="119"/>
                  </a:lnTo>
                  <a:lnTo>
                    <a:pt x="24" y="0"/>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35" name="Freeform 34"/>
            <p:cNvSpPr/>
            <p:nvPr/>
          </p:nvSpPr>
          <p:spPr bwMode="auto">
            <a:xfrm>
              <a:off x="1446" y="2508"/>
              <a:ext cx="67" cy="40"/>
            </a:xfrm>
            <a:custGeom>
              <a:avLst/>
              <a:gdLst>
                <a:gd name="T0" fmla="*/ 0 w 537"/>
                <a:gd name="T1" fmla="*/ 0 h 326"/>
                <a:gd name="T2" fmla="*/ 0 w 537"/>
                <a:gd name="T3" fmla="*/ 0 h 326"/>
                <a:gd name="T4" fmla="*/ 0 w 537"/>
                <a:gd name="T5" fmla="*/ 0 h 326"/>
                <a:gd name="T6" fmla="*/ 0 w 537"/>
                <a:gd name="T7" fmla="*/ 0 h 326"/>
                <a:gd name="T8" fmla="*/ 0 w 537"/>
                <a:gd name="T9" fmla="*/ 0 h 326"/>
                <a:gd name="T10" fmla="*/ 0 w 537"/>
                <a:gd name="T11" fmla="*/ 0 h 326"/>
                <a:gd name="T12" fmla="*/ 0 60000 65536"/>
                <a:gd name="T13" fmla="*/ 0 60000 65536"/>
                <a:gd name="T14" fmla="*/ 0 60000 65536"/>
                <a:gd name="T15" fmla="*/ 0 60000 65536"/>
                <a:gd name="T16" fmla="*/ 0 60000 65536"/>
                <a:gd name="T17" fmla="*/ 0 60000 65536"/>
                <a:gd name="T18" fmla="*/ 0 w 537"/>
                <a:gd name="T19" fmla="*/ 0 h 326"/>
                <a:gd name="T20" fmla="*/ 537 w 537"/>
                <a:gd name="T21" fmla="*/ 326 h 326"/>
              </a:gdLst>
              <a:ahLst/>
              <a:cxnLst>
                <a:cxn ang="T12">
                  <a:pos x="T0" y="T1"/>
                </a:cxn>
                <a:cxn ang="T13">
                  <a:pos x="T2" y="T3"/>
                </a:cxn>
                <a:cxn ang="T14">
                  <a:pos x="T4" y="T5"/>
                </a:cxn>
                <a:cxn ang="T15">
                  <a:pos x="T6" y="T7"/>
                </a:cxn>
                <a:cxn ang="T16">
                  <a:pos x="T8" y="T9"/>
                </a:cxn>
                <a:cxn ang="T17">
                  <a:pos x="T10" y="T11"/>
                </a:cxn>
              </a:cxnLst>
              <a:rect l="T18" t="T19" r="T20" b="T21"/>
              <a:pathLst>
                <a:path w="537" h="326">
                  <a:moveTo>
                    <a:pt x="0" y="0"/>
                  </a:moveTo>
                  <a:lnTo>
                    <a:pt x="0" y="326"/>
                  </a:lnTo>
                  <a:lnTo>
                    <a:pt x="537" y="296"/>
                  </a:lnTo>
                  <a:lnTo>
                    <a:pt x="501" y="30"/>
                  </a:lnTo>
                  <a:lnTo>
                    <a:pt x="0" y="0"/>
                  </a:lnTo>
                  <a:close/>
                </a:path>
              </a:pathLst>
            </a:custGeom>
            <a:solidFill>
              <a:srgbClr val="FFC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36" name="Freeform 35"/>
            <p:cNvSpPr/>
            <p:nvPr/>
          </p:nvSpPr>
          <p:spPr bwMode="auto">
            <a:xfrm>
              <a:off x="1418" y="2505"/>
              <a:ext cx="378" cy="181"/>
            </a:xfrm>
            <a:custGeom>
              <a:avLst/>
              <a:gdLst>
                <a:gd name="T0" fmla="*/ 0 w 3031"/>
                <a:gd name="T1" fmla="*/ 0 h 1448"/>
                <a:gd name="T2" fmla="*/ 0 w 3031"/>
                <a:gd name="T3" fmla="*/ 0 h 1448"/>
                <a:gd name="T4" fmla="*/ 0 w 3031"/>
                <a:gd name="T5" fmla="*/ 0 h 1448"/>
                <a:gd name="T6" fmla="*/ 0 w 3031"/>
                <a:gd name="T7" fmla="*/ 0 h 1448"/>
                <a:gd name="T8" fmla="*/ 0 w 3031"/>
                <a:gd name="T9" fmla="*/ 0 h 1448"/>
                <a:gd name="T10" fmla="*/ 0 w 3031"/>
                <a:gd name="T11" fmla="*/ 0 h 1448"/>
                <a:gd name="T12" fmla="*/ 0 w 3031"/>
                <a:gd name="T13" fmla="*/ 0 h 1448"/>
                <a:gd name="T14" fmla="*/ 0 w 3031"/>
                <a:gd name="T15" fmla="*/ 0 h 1448"/>
                <a:gd name="T16" fmla="*/ 0 w 3031"/>
                <a:gd name="T17" fmla="*/ 0 h 1448"/>
                <a:gd name="T18" fmla="*/ 0 w 3031"/>
                <a:gd name="T19" fmla="*/ 0 h 1448"/>
                <a:gd name="T20" fmla="*/ 0 w 3031"/>
                <a:gd name="T21" fmla="*/ 0 h 1448"/>
                <a:gd name="T22" fmla="*/ 0 w 3031"/>
                <a:gd name="T23" fmla="*/ 0 h 1448"/>
                <a:gd name="T24" fmla="*/ 0 w 3031"/>
                <a:gd name="T25" fmla="*/ 0 h 1448"/>
                <a:gd name="T26" fmla="*/ 0 w 3031"/>
                <a:gd name="T27" fmla="*/ 0 h 1448"/>
                <a:gd name="T28" fmla="*/ 0 w 3031"/>
                <a:gd name="T29" fmla="*/ 0 h 144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031"/>
                <a:gd name="T46" fmla="*/ 0 h 1448"/>
                <a:gd name="T47" fmla="*/ 3031 w 3031"/>
                <a:gd name="T48" fmla="*/ 1448 h 144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031" h="1448">
                  <a:moveTo>
                    <a:pt x="24" y="0"/>
                  </a:moveTo>
                  <a:lnTo>
                    <a:pt x="0" y="1424"/>
                  </a:lnTo>
                  <a:lnTo>
                    <a:pt x="845" y="1448"/>
                  </a:lnTo>
                  <a:lnTo>
                    <a:pt x="868" y="897"/>
                  </a:lnTo>
                  <a:lnTo>
                    <a:pt x="3013" y="873"/>
                  </a:lnTo>
                  <a:lnTo>
                    <a:pt x="3031" y="594"/>
                  </a:lnTo>
                  <a:lnTo>
                    <a:pt x="863" y="582"/>
                  </a:lnTo>
                  <a:lnTo>
                    <a:pt x="851" y="7"/>
                  </a:lnTo>
                  <a:lnTo>
                    <a:pt x="597" y="19"/>
                  </a:lnTo>
                  <a:lnTo>
                    <a:pt x="574" y="1175"/>
                  </a:lnTo>
                  <a:lnTo>
                    <a:pt x="308" y="1170"/>
                  </a:lnTo>
                  <a:lnTo>
                    <a:pt x="296" y="286"/>
                  </a:lnTo>
                  <a:lnTo>
                    <a:pt x="284" y="12"/>
                  </a:lnTo>
                  <a:lnTo>
                    <a:pt x="24" y="0"/>
                  </a:lnTo>
                  <a:close/>
                </a:path>
              </a:pathLst>
            </a:custGeom>
            <a:solidFill>
              <a:srgbClr val="FFCC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37" name="Freeform 36"/>
            <p:cNvSpPr/>
            <p:nvPr/>
          </p:nvSpPr>
          <p:spPr bwMode="auto">
            <a:xfrm>
              <a:off x="1506" y="2510"/>
              <a:ext cx="19" cy="79"/>
            </a:xfrm>
            <a:custGeom>
              <a:avLst/>
              <a:gdLst>
                <a:gd name="T0" fmla="*/ 0 w 154"/>
                <a:gd name="T1" fmla="*/ 0 h 634"/>
                <a:gd name="T2" fmla="*/ 0 w 154"/>
                <a:gd name="T3" fmla="*/ 0 h 634"/>
                <a:gd name="T4" fmla="*/ 0 w 154"/>
                <a:gd name="T5" fmla="*/ 0 h 634"/>
                <a:gd name="T6" fmla="*/ 0 w 154"/>
                <a:gd name="T7" fmla="*/ 0 h 634"/>
                <a:gd name="T8" fmla="*/ 0 w 154"/>
                <a:gd name="T9" fmla="*/ 0 h 634"/>
                <a:gd name="T10" fmla="*/ 0 w 154"/>
                <a:gd name="T11" fmla="*/ 0 h 634"/>
                <a:gd name="T12" fmla="*/ 0 w 154"/>
                <a:gd name="T13" fmla="*/ 0 h 634"/>
                <a:gd name="T14" fmla="*/ 0 60000 65536"/>
                <a:gd name="T15" fmla="*/ 0 60000 65536"/>
                <a:gd name="T16" fmla="*/ 0 60000 65536"/>
                <a:gd name="T17" fmla="*/ 0 60000 65536"/>
                <a:gd name="T18" fmla="*/ 0 60000 65536"/>
                <a:gd name="T19" fmla="*/ 0 60000 65536"/>
                <a:gd name="T20" fmla="*/ 0 60000 65536"/>
                <a:gd name="T21" fmla="*/ 0 w 154"/>
                <a:gd name="T22" fmla="*/ 0 h 634"/>
                <a:gd name="T23" fmla="*/ 154 w 154"/>
                <a:gd name="T24" fmla="*/ 634 h 6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4" h="634">
                  <a:moveTo>
                    <a:pt x="88" y="47"/>
                  </a:moveTo>
                  <a:lnTo>
                    <a:pt x="0" y="124"/>
                  </a:lnTo>
                  <a:lnTo>
                    <a:pt x="6" y="634"/>
                  </a:lnTo>
                  <a:lnTo>
                    <a:pt x="154" y="623"/>
                  </a:lnTo>
                  <a:lnTo>
                    <a:pt x="148" y="0"/>
                  </a:lnTo>
                  <a:lnTo>
                    <a:pt x="88" y="47"/>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38" name="Freeform 37"/>
            <p:cNvSpPr/>
            <p:nvPr/>
          </p:nvSpPr>
          <p:spPr bwMode="auto">
            <a:xfrm>
              <a:off x="1436" y="2526"/>
              <a:ext cx="71" cy="143"/>
            </a:xfrm>
            <a:custGeom>
              <a:avLst/>
              <a:gdLst>
                <a:gd name="T0" fmla="*/ 0 w 567"/>
                <a:gd name="T1" fmla="*/ 0 h 1151"/>
                <a:gd name="T2" fmla="*/ 0 w 567"/>
                <a:gd name="T3" fmla="*/ 0 h 1151"/>
                <a:gd name="T4" fmla="*/ 0 w 567"/>
                <a:gd name="T5" fmla="*/ 0 h 1151"/>
                <a:gd name="T6" fmla="*/ 0 w 567"/>
                <a:gd name="T7" fmla="*/ 0 h 1151"/>
                <a:gd name="T8" fmla="*/ 0 w 567"/>
                <a:gd name="T9" fmla="*/ 0 h 1151"/>
                <a:gd name="T10" fmla="*/ 0 w 567"/>
                <a:gd name="T11" fmla="*/ 0 h 1151"/>
                <a:gd name="T12" fmla="*/ 0 w 567"/>
                <a:gd name="T13" fmla="*/ 0 h 1151"/>
                <a:gd name="T14" fmla="*/ 0 w 567"/>
                <a:gd name="T15" fmla="*/ 0 h 1151"/>
                <a:gd name="T16" fmla="*/ 0 60000 65536"/>
                <a:gd name="T17" fmla="*/ 0 60000 65536"/>
                <a:gd name="T18" fmla="*/ 0 60000 65536"/>
                <a:gd name="T19" fmla="*/ 0 60000 65536"/>
                <a:gd name="T20" fmla="*/ 0 60000 65536"/>
                <a:gd name="T21" fmla="*/ 0 60000 65536"/>
                <a:gd name="T22" fmla="*/ 0 60000 65536"/>
                <a:gd name="T23" fmla="*/ 0 60000 65536"/>
                <a:gd name="T24" fmla="*/ 0 w 567"/>
                <a:gd name="T25" fmla="*/ 0 h 1151"/>
                <a:gd name="T26" fmla="*/ 567 w 567"/>
                <a:gd name="T27" fmla="*/ 1151 h 115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7" h="1151">
                  <a:moveTo>
                    <a:pt x="0" y="18"/>
                  </a:moveTo>
                  <a:lnTo>
                    <a:pt x="0" y="1151"/>
                  </a:lnTo>
                  <a:lnTo>
                    <a:pt x="89" y="1074"/>
                  </a:lnTo>
                  <a:lnTo>
                    <a:pt x="124" y="118"/>
                  </a:lnTo>
                  <a:lnTo>
                    <a:pt x="490" y="101"/>
                  </a:lnTo>
                  <a:lnTo>
                    <a:pt x="567" y="0"/>
                  </a:lnTo>
                  <a:lnTo>
                    <a:pt x="0" y="18"/>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39" name="Freeform 38"/>
            <p:cNvSpPr/>
            <p:nvPr/>
          </p:nvSpPr>
          <p:spPr bwMode="auto">
            <a:xfrm>
              <a:off x="1422" y="2598"/>
              <a:ext cx="373" cy="85"/>
            </a:xfrm>
            <a:custGeom>
              <a:avLst/>
              <a:gdLst>
                <a:gd name="T0" fmla="*/ 0 w 2983"/>
                <a:gd name="T1" fmla="*/ 0 h 682"/>
                <a:gd name="T2" fmla="*/ 0 w 2983"/>
                <a:gd name="T3" fmla="*/ 0 h 682"/>
                <a:gd name="T4" fmla="*/ 0 w 2983"/>
                <a:gd name="T5" fmla="*/ 0 h 682"/>
                <a:gd name="T6" fmla="*/ 0 w 2983"/>
                <a:gd name="T7" fmla="*/ 0 h 682"/>
                <a:gd name="T8" fmla="*/ 0 w 2983"/>
                <a:gd name="T9" fmla="*/ 0 h 682"/>
                <a:gd name="T10" fmla="*/ 0 w 2983"/>
                <a:gd name="T11" fmla="*/ 0 h 682"/>
                <a:gd name="T12" fmla="*/ 0 w 2983"/>
                <a:gd name="T13" fmla="*/ 0 h 682"/>
                <a:gd name="T14" fmla="*/ 0 w 2983"/>
                <a:gd name="T15" fmla="*/ 0 h 682"/>
                <a:gd name="T16" fmla="*/ 0 w 2983"/>
                <a:gd name="T17" fmla="*/ 0 h 682"/>
                <a:gd name="T18" fmla="*/ 0 w 2983"/>
                <a:gd name="T19" fmla="*/ 0 h 6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83"/>
                <a:gd name="T31" fmla="*/ 0 h 682"/>
                <a:gd name="T32" fmla="*/ 2983 w 2983"/>
                <a:gd name="T33" fmla="*/ 682 h 68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83" h="682">
                  <a:moveTo>
                    <a:pt x="690" y="0"/>
                  </a:moveTo>
                  <a:lnTo>
                    <a:pt x="690" y="570"/>
                  </a:lnTo>
                  <a:lnTo>
                    <a:pt x="123" y="564"/>
                  </a:lnTo>
                  <a:lnTo>
                    <a:pt x="0" y="665"/>
                  </a:lnTo>
                  <a:lnTo>
                    <a:pt x="821" y="682"/>
                  </a:lnTo>
                  <a:lnTo>
                    <a:pt x="844" y="137"/>
                  </a:lnTo>
                  <a:lnTo>
                    <a:pt x="2948" y="137"/>
                  </a:lnTo>
                  <a:lnTo>
                    <a:pt x="2983" y="0"/>
                  </a:lnTo>
                  <a:lnTo>
                    <a:pt x="690" y="0"/>
                  </a:lnTo>
                  <a:close/>
                </a:path>
              </a:pathLst>
            </a:custGeom>
            <a:solidFill>
              <a:srgbClr val="FF99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40" name="Freeform 39"/>
            <p:cNvSpPr/>
            <p:nvPr/>
          </p:nvSpPr>
          <p:spPr bwMode="auto">
            <a:xfrm>
              <a:off x="1517" y="2571"/>
              <a:ext cx="304" cy="89"/>
            </a:xfrm>
            <a:custGeom>
              <a:avLst/>
              <a:gdLst>
                <a:gd name="T0" fmla="*/ 0 w 2432"/>
                <a:gd name="T1" fmla="*/ 0 h 719"/>
                <a:gd name="T2" fmla="*/ 0 w 2432"/>
                <a:gd name="T3" fmla="*/ 0 h 719"/>
                <a:gd name="T4" fmla="*/ 0 w 2432"/>
                <a:gd name="T5" fmla="*/ 0 h 719"/>
                <a:gd name="T6" fmla="*/ 0 w 2432"/>
                <a:gd name="T7" fmla="*/ 0 h 719"/>
                <a:gd name="T8" fmla="*/ 0 w 2432"/>
                <a:gd name="T9" fmla="*/ 0 h 719"/>
                <a:gd name="T10" fmla="*/ 0 w 2432"/>
                <a:gd name="T11" fmla="*/ 0 h 719"/>
                <a:gd name="T12" fmla="*/ 0 w 2432"/>
                <a:gd name="T13" fmla="*/ 0 h 719"/>
                <a:gd name="T14" fmla="*/ 0 w 2432"/>
                <a:gd name="T15" fmla="*/ 0 h 719"/>
                <a:gd name="T16" fmla="*/ 0 w 2432"/>
                <a:gd name="T17" fmla="*/ 0 h 719"/>
                <a:gd name="T18" fmla="*/ 0 w 2432"/>
                <a:gd name="T19" fmla="*/ 0 h 719"/>
                <a:gd name="T20" fmla="*/ 0 w 2432"/>
                <a:gd name="T21" fmla="*/ 0 h 719"/>
                <a:gd name="T22" fmla="*/ 0 w 2432"/>
                <a:gd name="T23" fmla="*/ 0 h 719"/>
                <a:gd name="T24" fmla="*/ 0 w 2432"/>
                <a:gd name="T25" fmla="*/ 0 h 719"/>
                <a:gd name="T26" fmla="*/ 0 w 2432"/>
                <a:gd name="T27" fmla="*/ 0 h 719"/>
                <a:gd name="T28" fmla="*/ 0 w 2432"/>
                <a:gd name="T29" fmla="*/ 0 h 719"/>
                <a:gd name="T30" fmla="*/ 0 w 2432"/>
                <a:gd name="T31" fmla="*/ 0 h 7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32"/>
                <a:gd name="T49" fmla="*/ 0 h 719"/>
                <a:gd name="T50" fmla="*/ 2432 w 2432"/>
                <a:gd name="T51" fmla="*/ 719 h 71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32" h="719">
                  <a:moveTo>
                    <a:pt x="0" y="0"/>
                  </a:moveTo>
                  <a:lnTo>
                    <a:pt x="2288" y="0"/>
                  </a:lnTo>
                  <a:lnTo>
                    <a:pt x="2432" y="215"/>
                  </a:lnTo>
                  <a:lnTo>
                    <a:pt x="2288" y="431"/>
                  </a:lnTo>
                  <a:lnTo>
                    <a:pt x="2288" y="719"/>
                  </a:lnTo>
                  <a:lnTo>
                    <a:pt x="1717" y="719"/>
                  </a:lnTo>
                  <a:lnTo>
                    <a:pt x="1717" y="575"/>
                  </a:lnTo>
                  <a:lnTo>
                    <a:pt x="2145" y="575"/>
                  </a:lnTo>
                  <a:lnTo>
                    <a:pt x="2145" y="431"/>
                  </a:lnTo>
                  <a:lnTo>
                    <a:pt x="1860" y="431"/>
                  </a:lnTo>
                  <a:lnTo>
                    <a:pt x="1860" y="288"/>
                  </a:lnTo>
                  <a:lnTo>
                    <a:pt x="2145" y="288"/>
                  </a:lnTo>
                  <a:lnTo>
                    <a:pt x="2145" y="144"/>
                  </a:lnTo>
                  <a:lnTo>
                    <a:pt x="0" y="14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41" name="Freeform 40"/>
            <p:cNvSpPr/>
            <p:nvPr/>
          </p:nvSpPr>
          <p:spPr bwMode="auto">
            <a:xfrm>
              <a:off x="1517" y="2606"/>
              <a:ext cx="215" cy="18"/>
            </a:xfrm>
            <a:custGeom>
              <a:avLst/>
              <a:gdLst>
                <a:gd name="T0" fmla="*/ 0 w 1717"/>
                <a:gd name="T1" fmla="*/ 0 h 143"/>
                <a:gd name="T2" fmla="*/ 0 w 1717"/>
                <a:gd name="T3" fmla="*/ 0 h 143"/>
                <a:gd name="T4" fmla="*/ 0 w 1717"/>
                <a:gd name="T5" fmla="*/ 0 h 143"/>
                <a:gd name="T6" fmla="*/ 0 w 1717"/>
                <a:gd name="T7" fmla="*/ 0 h 143"/>
                <a:gd name="T8" fmla="*/ 0 w 1717"/>
                <a:gd name="T9" fmla="*/ 0 h 143"/>
                <a:gd name="T10" fmla="*/ 0 w 1717"/>
                <a:gd name="T11" fmla="*/ 0 h 143"/>
                <a:gd name="T12" fmla="*/ 0 w 1717"/>
                <a:gd name="T13" fmla="*/ 0 h 143"/>
                <a:gd name="T14" fmla="*/ 0 60000 65536"/>
                <a:gd name="T15" fmla="*/ 0 60000 65536"/>
                <a:gd name="T16" fmla="*/ 0 60000 65536"/>
                <a:gd name="T17" fmla="*/ 0 60000 65536"/>
                <a:gd name="T18" fmla="*/ 0 60000 65536"/>
                <a:gd name="T19" fmla="*/ 0 60000 65536"/>
                <a:gd name="T20" fmla="*/ 0 60000 65536"/>
                <a:gd name="T21" fmla="*/ 0 w 1717"/>
                <a:gd name="T22" fmla="*/ 0 h 143"/>
                <a:gd name="T23" fmla="*/ 1717 w 1717"/>
                <a:gd name="T24" fmla="*/ 143 h 1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17" h="143">
                  <a:moveTo>
                    <a:pt x="143" y="0"/>
                  </a:moveTo>
                  <a:lnTo>
                    <a:pt x="1717" y="0"/>
                  </a:lnTo>
                  <a:lnTo>
                    <a:pt x="1717" y="143"/>
                  </a:lnTo>
                  <a:lnTo>
                    <a:pt x="107" y="143"/>
                  </a:lnTo>
                  <a:lnTo>
                    <a:pt x="0" y="0"/>
                  </a:lnTo>
                  <a:lnTo>
                    <a:pt x="14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42" name="Freeform 41"/>
            <p:cNvSpPr/>
            <p:nvPr/>
          </p:nvSpPr>
          <p:spPr bwMode="auto">
            <a:xfrm>
              <a:off x="1410" y="2499"/>
              <a:ext cx="125" cy="197"/>
            </a:xfrm>
            <a:custGeom>
              <a:avLst/>
              <a:gdLst>
                <a:gd name="T0" fmla="*/ 0 w 1001"/>
                <a:gd name="T1" fmla="*/ 0 h 1580"/>
                <a:gd name="T2" fmla="*/ 0 w 1001"/>
                <a:gd name="T3" fmla="*/ 0 h 1580"/>
                <a:gd name="T4" fmla="*/ 0 w 1001"/>
                <a:gd name="T5" fmla="*/ 0 h 1580"/>
                <a:gd name="T6" fmla="*/ 0 w 1001"/>
                <a:gd name="T7" fmla="*/ 0 h 1580"/>
                <a:gd name="T8" fmla="*/ 0 w 1001"/>
                <a:gd name="T9" fmla="*/ 0 h 1580"/>
                <a:gd name="T10" fmla="*/ 0 w 1001"/>
                <a:gd name="T11" fmla="*/ 0 h 1580"/>
                <a:gd name="T12" fmla="*/ 0 w 1001"/>
                <a:gd name="T13" fmla="*/ 0 h 1580"/>
                <a:gd name="T14" fmla="*/ 0 w 1001"/>
                <a:gd name="T15" fmla="*/ 0 h 1580"/>
                <a:gd name="T16" fmla="*/ 0 w 1001"/>
                <a:gd name="T17" fmla="*/ 0 h 1580"/>
                <a:gd name="T18" fmla="*/ 0 w 1001"/>
                <a:gd name="T19" fmla="*/ 0 h 1580"/>
                <a:gd name="T20" fmla="*/ 0 w 1001"/>
                <a:gd name="T21" fmla="*/ 0 h 1580"/>
                <a:gd name="T22" fmla="*/ 0 w 1001"/>
                <a:gd name="T23" fmla="*/ 0 h 158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01"/>
                <a:gd name="T37" fmla="*/ 0 h 1580"/>
                <a:gd name="T38" fmla="*/ 1001 w 1001"/>
                <a:gd name="T39" fmla="*/ 1580 h 158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01" h="1580">
                  <a:moveTo>
                    <a:pt x="0" y="0"/>
                  </a:moveTo>
                  <a:lnTo>
                    <a:pt x="0" y="1580"/>
                  </a:lnTo>
                  <a:lnTo>
                    <a:pt x="1001" y="1580"/>
                  </a:lnTo>
                  <a:lnTo>
                    <a:pt x="1001" y="862"/>
                  </a:lnTo>
                  <a:lnTo>
                    <a:pt x="858" y="862"/>
                  </a:lnTo>
                  <a:lnTo>
                    <a:pt x="858" y="1436"/>
                  </a:lnTo>
                  <a:lnTo>
                    <a:pt x="143" y="1436"/>
                  </a:lnTo>
                  <a:lnTo>
                    <a:pt x="143" y="143"/>
                  </a:lnTo>
                  <a:lnTo>
                    <a:pt x="1001" y="143"/>
                  </a:lnTo>
                  <a:lnTo>
                    <a:pt x="100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43" name="Freeform 42"/>
            <p:cNvSpPr/>
            <p:nvPr/>
          </p:nvSpPr>
          <p:spPr bwMode="auto">
            <a:xfrm>
              <a:off x="1446" y="2535"/>
              <a:ext cx="53" cy="125"/>
            </a:xfrm>
            <a:custGeom>
              <a:avLst/>
              <a:gdLst>
                <a:gd name="T0" fmla="*/ 0 w 428"/>
                <a:gd name="T1" fmla="*/ 0 h 1007"/>
                <a:gd name="T2" fmla="*/ 0 w 428"/>
                <a:gd name="T3" fmla="*/ 0 h 1007"/>
                <a:gd name="T4" fmla="*/ 0 w 428"/>
                <a:gd name="T5" fmla="*/ 0 h 1007"/>
                <a:gd name="T6" fmla="*/ 0 w 428"/>
                <a:gd name="T7" fmla="*/ 0 h 1007"/>
                <a:gd name="T8" fmla="*/ 0 w 428"/>
                <a:gd name="T9" fmla="*/ 0 h 1007"/>
                <a:gd name="T10" fmla="*/ 0 w 428"/>
                <a:gd name="T11" fmla="*/ 0 h 1007"/>
                <a:gd name="T12" fmla="*/ 0 w 428"/>
                <a:gd name="T13" fmla="*/ 0 h 1007"/>
                <a:gd name="T14" fmla="*/ 0 w 428"/>
                <a:gd name="T15" fmla="*/ 0 h 1007"/>
                <a:gd name="T16" fmla="*/ 0 w 428"/>
                <a:gd name="T17" fmla="*/ 0 h 1007"/>
                <a:gd name="T18" fmla="*/ 0 w 428"/>
                <a:gd name="T19" fmla="*/ 0 h 100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8"/>
                <a:gd name="T31" fmla="*/ 0 h 1007"/>
                <a:gd name="T32" fmla="*/ 428 w 428"/>
                <a:gd name="T33" fmla="*/ 1007 h 100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8" h="1007">
                  <a:moveTo>
                    <a:pt x="0" y="0"/>
                  </a:moveTo>
                  <a:lnTo>
                    <a:pt x="0" y="1007"/>
                  </a:lnTo>
                  <a:lnTo>
                    <a:pt x="428" y="1007"/>
                  </a:lnTo>
                  <a:lnTo>
                    <a:pt x="428" y="0"/>
                  </a:lnTo>
                  <a:lnTo>
                    <a:pt x="285" y="0"/>
                  </a:lnTo>
                  <a:lnTo>
                    <a:pt x="285" y="863"/>
                  </a:lnTo>
                  <a:lnTo>
                    <a:pt x="143" y="863"/>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44" name="Freeform 43"/>
            <p:cNvSpPr/>
            <p:nvPr/>
          </p:nvSpPr>
          <p:spPr bwMode="auto">
            <a:xfrm>
              <a:off x="1446" y="2535"/>
              <a:ext cx="53" cy="18"/>
            </a:xfrm>
            <a:custGeom>
              <a:avLst/>
              <a:gdLst>
                <a:gd name="T0" fmla="*/ 0 w 428"/>
                <a:gd name="T1" fmla="*/ 0 h 145"/>
                <a:gd name="T2" fmla="*/ 0 w 428"/>
                <a:gd name="T3" fmla="*/ 0 h 145"/>
                <a:gd name="T4" fmla="*/ 0 w 428"/>
                <a:gd name="T5" fmla="*/ 0 h 145"/>
                <a:gd name="T6" fmla="*/ 0 w 428"/>
                <a:gd name="T7" fmla="*/ 0 h 145"/>
                <a:gd name="T8" fmla="*/ 0 w 428"/>
                <a:gd name="T9" fmla="*/ 0 h 145"/>
                <a:gd name="T10" fmla="*/ 0 w 428"/>
                <a:gd name="T11" fmla="*/ 0 h 145"/>
                <a:gd name="T12" fmla="*/ 0 60000 65536"/>
                <a:gd name="T13" fmla="*/ 0 60000 65536"/>
                <a:gd name="T14" fmla="*/ 0 60000 65536"/>
                <a:gd name="T15" fmla="*/ 0 60000 65536"/>
                <a:gd name="T16" fmla="*/ 0 60000 65536"/>
                <a:gd name="T17" fmla="*/ 0 60000 65536"/>
                <a:gd name="T18" fmla="*/ 0 w 428"/>
                <a:gd name="T19" fmla="*/ 0 h 145"/>
                <a:gd name="T20" fmla="*/ 428 w 428"/>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428" h="145">
                  <a:moveTo>
                    <a:pt x="0" y="145"/>
                  </a:moveTo>
                  <a:lnTo>
                    <a:pt x="428" y="145"/>
                  </a:lnTo>
                  <a:lnTo>
                    <a:pt x="428" y="0"/>
                  </a:lnTo>
                  <a:lnTo>
                    <a:pt x="0" y="0"/>
                  </a:lnTo>
                  <a:lnTo>
                    <a:pt x="0" y="14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45" name="Freeform 44"/>
            <p:cNvSpPr/>
            <p:nvPr/>
          </p:nvSpPr>
          <p:spPr bwMode="auto">
            <a:xfrm>
              <a:off x="1517" y="2499"/>
              <a:ext cx="18" cy="90"/>
            </a:xfrm>
            <a:custGeom>
              <a:avLst/>
              <a:gdLst>
                <a:gd name="T0" fmla="*/ 0 w 143"/>
                <a:gd name="T1" fmla="*/ 0 h 718"/>
                <a:gd name="T2" fmla="*/ 0 w 143"/>
                <a:gd name="T3" fmla="*/ 0 h 718"/>
                <a:gd name="T4" fmla="*/ 0 w 143"/>
                <a:gd name="T5" fmla="*/ 0 h 718"/>
                <a:gd name="T6" fmla="*/ 0 w 143"/>
                <a:gd name="T7" fmla="*/ 0 h 718"/>
                <a:gd name="T8" fmla="*/ 0 w 143"/>
                <a:gd name="T9" fmla="*/ 0 h 718"/>
                <a:gd name="T10" fmla="*/ 0 w 143"/>
                <a:gd name="T11" fmla="*/ 0 h 718"/>
                <a:gd name="T12" fmla="*/ 0 60000 65536"/>
                <a:gd name="T13" fmla="*/ 0 60000 65536"/>
                <a:gd name="T14" fmla="*/ 0 60000 65536"/>
                <a:gd name="T15" fmla="*/ 0 60000 65536"/>
                <a:gd name="T16" fmla="*/ 0 60000 65536"/>
                <a:gd name="T17" fmla="*/ 0 60000 65536"/>
                <a:gd name="T18" fmla="*/ 0 w 143"/>
                <a:gd name="T19" fmla="*/ 0 h 718"/>
                <a:gd name="T20" fmla="*/ 143 w 143"/>
                <a:gd name="T21" fmla="*/ 718 h 718"/>
              </a:gdLst>
              <a:ahLst/>
              <a:cxnLst>
                <a:cxn ang="T12">
                  <a:pos x="T0" y="T1"/>
                </a:cxn>
                <a:cxn ang="T13">
                  <a:pos x="T2" y="T3"/>
                </a:cxn>
                <a:cxn ang="T14">
                  <a:pos x="T4" y="T5"/>
                </a:cxn>
                <a:cxn ang="T15">
                  <a:pos x="T6" y="T7"/>
                </a:cxn>
                <a:cxn ang="T16">
                  <a:pos x="T8" y="T9"/>
                </a:cxn>
                <a:cxn ang="T17">
                  <a:pos x="T10" y="T11"/>
                </a:cxn>
              </a:cxnLst>
              <a:rect l="T18" t="T19" r="T20" b="T21"/>
              <a:pathLst>
                <a:path w="143" h="718">
                  <a:moveTo>
                    <a:pt x="0" y="0"/>
                  </a:moveTo>
                  <a:lnTo>
                    <a:pt x="0" y="718"/>
                  </a:lnTo>
                  <a:lnTo>
                    <a:pt x="143" y="718"/>
                  </a:lnTo>
                  <a:lnTo>
                    <a:pt x="14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sp>
          <p:nvSpPr>
            <p:cNvPr id="46" name="Freeform 45"/>
            <p:cNvSpPr/>
            <p:nvPr/>
          </p:nvSpPr>
          <p:spPr bwMode="auto">
            <a:xfrm>
              <a:off x="1714" y="2606"/>
              <a:ext cx="89" cy="90"/>
            </a:xfrm>
            <a:custGeom>
              <a:avLst/>
              <a:gdLst>
                <a:gd name="T0" fmla="*/ 0 w 714"/>
                <a:gd name="T1" fmla="*/ 0 h 718"/>
                <a:gd name="T2" fmla="*/ 0 w 714"/>
                <a:gd name="T3" fmla="*/ 0 h 718"/>
                <a:gd name="T4" fmla="*/ 0 w 714"/>
                <a:gd name="T5" fmla="*/ 0 h 718"/>
                <a:gd name="T6" fmla="*/ 0 w 714"/>
                <a:gd name="T7" fmla="*/ 0 h 718"/>
                <a:gd name="T8" fmla="*/ 0 w 714"/>
                <a:gd name="T9" fmla="*/ 0 h 718"/>
                <a:gd name="T10" fmla="*/ 0 w 714"/>
                <a:gd name="T11" fmla="*/ 0 h 718"/>
                <a:gd name="T12" fmla="*/ 0 w 714"/>
                <a:gd name="T13" fmla="*/ 0 h 718"/>
                <a:gd name="T14" fmla="*/ 0 w 714"/>
                <a:gd name="T15" fmla="*/ 0 h 718"/>
                <a:gd name="T16" fmla="*/ 0 w 714"/>
                <a:gd name="T17" fmla="*/ 0 h 718"/>
                <a:gd name="T18" fmla="*/ 0 w 714"/>
                <a:gd name="T19" fmla="*/ 0 h 718"/>
                <a:gd name="T20" fmla="*/ 0 w 714"/>
                <a:gd name="T21" fmla="*/ 0 h 718"/>
                <a:gd name="T22" fmla="*/ 0 w 714"/>
                <a:gd name="T23" fmla="*/ 0 h 718"/>
                <a:gd name="T24" fmla="*/ 0 w 714"/>
                <a:gd name="T25" fmla="*/ 0 h 718"/>
                <a:gd name="T26" fmla="*/ 0 w 714"/>
                <a:gd name="T27" fmla="*/ 0 h 71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14"/>
                <a:gd name="T43" fmla="*/ 0 h 718"/>
                <a:gd name="T44" fmla="*/ 714 w 714"/>
                <a:gd name="T45" fmla="*/ 718 h 71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14" h="718">
                  <a:moveTo>
                    <a:pt x="0" y="287"/>
                  </a:moveTo>
                  <a:lnTo>
                    <a:pt x="0" y="718"/>
                  </a:lnTo>
                  <a:lnTo>
                    <a:pt x="714" y="718"/>
                  </a:lnTo>
                  <a:lnTo>
                    <a:pt x="714" y="287"/>
                  </a:lnTo>
                  <a:lnTo>
                    <a:pt x="571" y="287"/>
                  </a:lnTo>
                  <a:lnTo>
                    <a:pt x="571" y="574"/>
                  </a:lnTo>
                  <a:lnTo>
                    <a:pt x="143" y="574"/>
                  </a:lnTo>
                  <a:lnTo>
                    <a:pt x="143" y="431"/>
                  </a:lnTo>
                  <a:lnTo>
                    <a:pt x="286" y="431"/>
                  </a:lnTo>
                  <a:lnTo>
                    <a:pt x="286" y="0"/>
                  </a:lnTo>
                  <a:lnTo>
                    <a:pt x="143" y="0"/>
                  </a:lnTo>
                  <a:lnTo>
                    <a:pt x="143" y="287"/>
                  </a:lnTo>
                  <a:lnTo>
                    <a:pt x="0" y="287"/>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rgbClr val="000000"/>
                </a:solidFill>
                <a:latin typeface="Arial" panose="020B0604020202020204" pitchFamily="34" charset="0"/>
              </a:endParaRPr>
            </a:p>
          </p:txBody>
        </p:sp>
      </p:grpSp>
      <p:pic>
        <p:nvPicPr>
          <p:cNvPr id="47" name="Picture 46" descr="BS00740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0970" y="4992637"/>
            <a:ext cx="725488"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AutoShape 47"/>
          <p:cNvSpPr>
            <a:spLocks noChangeArrowheads="1"/>
          </p:cNvSpPr>
          <p:nvPr/>
        </p:nvSpPr>
        <p:spPr bwMode="auto">
          <a:xfrm>
            <a:off x="2656840" y="3594050"/>
            <a:ext cx="1143000" cy="331787"/>
          </a:xfrm>
          <a:prstGeom prst="wedgeRectCallout">
            <a:avLst>
              <a:gd name="adj1" fmla="val 58472"/>
              <a:gd name="adj2" fmla="val 95454"/>
            </a:avLst>
          </a:prstGeom>
          <a:noFill/>
          <a:ln w="19050">
            <a:solidFill>
              <a:srgbClr val="00206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nSpc>
                <a:spcPct val="90000"/>
              </a:lnSpc>
              <a:buClr>
                <a:srgbClr val="9999CC"/>
              </a:buClr>
              <a:buSzTx/>
              <a:buFontTx/>
              <a:buNone/>
            </a:pPr>
            <a:r>
              <a:rPr lang="en-US" altLang="zh-CN" sz="1600">
                <a:solidFill>
                  <a:srgbClr val="002060"/>
                </a:solidFill>
                <a:latin typeface="Tahoma" panose="020B0604030504040204" pitchFamily="34" charset="0"/>
                <a:ea typeface="宋体" panose="02010600030101010101" pitchFamily="2" charset="-122"/>
                <a:cs typeface="Arial" panose="020B0604020202020204" pitchFamily="34" charset="0"/>
              </a:rPr>
              <a:t>public key</a:t>
            </a:r>
            <a:endParaRPr lang="en-US" altLang="zh-CN" sz="1600">
              <a:solidFill>
                <a:srgbClr val="002060"/>
              </a:solidFill>
              <a:latin typeface="Tahoma" panose="020B0604030504040204" pitchFamily="34" charset="0"/>
              <a:ea typeface="宋体" panose="02010600030101010101" pitchFamily="2" charset="-122"/>
              <a:cs typeface="Arial" panose="020B0604020202020204" pitchFamily="34" charset="0"/>
            </a:endParaRPr>
          </a:p>
        </p:txBody>
      </p:sp>
      <p:sp>
        <p:nvSpPr>
          <p:cNvPr id="49" name="AutoShape 48"/>
          <p:cNvSpPr>
            <a:spLocks noChangeArrowheads="1"/>
          </p:cNvSpPr>
          <p:nvPr/>
        </p:nvSpPr>
        <p:spPr bwMode="auto">
          <a:xfrm>
            <a:off x="603409" y="4508450"/>
            <a:ext cx="1143000" cy="331787"/>
          </a:xfrm>
          <a:prstGeom prst="wedgeRectCallout">
            <a:avLst>
              <a:gd name="adj1" fmla="val 58472"/>
              <a:gd name="adj2" fmla="val 95454"/>
            </a:avLst>
          </a:prstGeom>
          <a:noFill/>
          <a:ln w="19050">
            <a:solidFill>
              <a:srgbClr val="002060"/>
            </a:solidFill>
            <a:miter lim="800000"/>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nSpc>
                <a:spcPct val="90000"/>
              </a:lnSpc>
              <a:buClr>
                <a:srgbClr val="9999CC"/>
              </a:buClr>
              <a:buSzTx/>
              <a:buFontTx/>
              <a:buNone/>
            </a:pPr>
            <a:r>
              <a:rPr lang="en-US" altLang="zh-CN" sz="1600">
                <a:solidFill>
                  <a:srgbClr val="002060"/>
                </a:solidFill>
                <a:latin typeface="Tahoma" panose="020B0604030504040204" pitchFamily="34" charset="0"/>
                <a:ea typeface="宋体" panose="02010600030101010101" pitchFamily="2" charset="-122"/>
                <a:cs typeface="Arial" panose="020B0604020202020204" pitchFamily="34" charset="0"/>
              </a:rPr>
              <a:t>public key</a:t>
            </a:r>
            <a:endParaRPr lang="en-US" altLang="zh-CN" sz="1600">
              <a:solidFill>
                <a:srgbClr val="002060"/>
              </a:solidFill>
              <a:latin typeface="Tahoma" panose="020B0604030504040204" pitchFamily="34" charset="0"/>
              <a:ea typeface="宋体" panose="02010600030101010101" pitchFamily="2" charset="-122"/>
              <a:cs typeface="Arial" panose="020B0604020202020204" pitchFamily="34" charset="0"/>
            </a:endParaRPr>
          </a:p>
        </p:txBody>
      </p:sp>
      <p:sp>
        <p:nvSpPr>
          <p:cNvPr id="50" name="Text Box 49"/>
          <p:cNvSpPr txBox="1">
            <a:spLocks noChangeArrowheads="1"/>
          </p:cNvSpPr>
          <p:nvPr/>
        </p:nvSpPr>
        <p:spPr bwMode="auto">
          <a:xfrm>
            <a:off x="2279809" y="5205362"/>
            <a:ext cx="704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buClr>
                <a:srgbClr val="9999CC"/>
              </a:buClr>
              <a:buSzTx/>
              <a:buFontTx/>
              <a:buNone/>
            </a:pPr>
            <a:r>
              <a:rPr lang="en-US" altLang="zh-CN" sz="2000">
                <a:solidFill>
                  <a:srgbClr val="000000"/>
                </a:solidFill>
                <a:latin typeface="Tahoma" panose="020B0604030504040204" pitchFamily="34" charset="0"/>
                <a:ea typeface="宋体" panose="02010600030101010101" pitchFamily="2" charset="-122"/>
                <a:cs typeface="Arial" panose="020B0604020202020204" pitchFamily="34" charset="0"/>
              </a:rPr>
              <a:t>Alice</a:t>
            </a:r>
            <a:endParaRPr lang="en-US" altLang="zh-CN" sz="2000">
              <a:solidFill>
                <a:srgbClr val="000000"/>
              </a:solidFill>
              <a:latin typeface="Tahoma" panose="020B0604030504040204" pitchFamily="34" charset="0"/>
              <a:ea typeface="宋体" panose="02010600030101010101" pitchFamily="2" charset="-122"/>
              <a:cs typeface="Arial" panose="020B0604020202020204" pitchFamily="34" charset="0"/>
            </a:endParaRPr>
          </a:p>
        </p:txBody>
      </p:sp>
      <p:sp>
        <p:nvSpPr>
          <p:cNvPr id="51" name="Text Box 50"/>
          <p:cNvSpPr txBox="1">
            <a:spLocks noChangeArrowheads="1"/>
          </p:cNvSpPr>
          <p:nvPr/>
        </p:nvSpPr>
        <p:spPr bwMode="auto">
          <a:xfrm>
            <a:off x="6468970" y="5205362"/>
            <a:ext cx="6111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buClr>
                <a:srgbClr val="9999CC"/>
              </a:buClr>
              <a:buSzTx/>
              <a:buFontTx/>
              <a:buNone/>
            </a:pPr>
            <a:r>
              <a:rPr lang="en-US" altLang="zh-CN" sz="2000">
                <a:solidFill>
                  <a:srgbClr val="000000"/>
                </a:solidFill>
                <a:latin typeface="Tahoma" panose="020B0604030504040204" pitchFamily="34" charset="0"/>
                <a:ea typeface="宋体" panose="02010600030101010101" pitchFamily="2" charset="-122"/>
                <a:cs typeface="Arial" panose="020B0604020202020204" pitchFamily="34" charset="0"/>
              </a:rPr>
              <a:t>Bob</a:t>
            </a:r>
            <a:endParaRPr lang="en-US" altLang="zh-CN" sz="2000">
              <a:solidFill>
                <a:srgbClr val="000000"/>
              </a:solidFill>
              <a:latin typeface="Tahoma" panose="020B0604030504040204" pitchFamily="34" charset="0"/>
              <a:ea typeface="宋体" panose="02010600030101010101" pitchFamily="2" charset="-122"/>
              <a:cs typeface="Arial" panose="020B0604020202020204" pitchFamily="34" charset="0"/>
            </a:endParaRPr>
          </a:p>
        </p:txBody>
      </p:sp>
      <p:sp>
        <p:nvSpPr>
          <p:cNvPr id="52" name="文本框 51"/>
          <p:cNvSpPr txBox="1"/>
          <p:nvPr/>
        </p:nvSpPr>
        <p:spPr>
          <a:xfrm>
            <a:off x="643263" y="5734000"/>
            <a:ext cx="4508500" cy="368300"/>
          </a:xfrm>
          <a:prstGeom prst="rect">
            <a:avLst/>
          </a:prstGeom>
          <a:noFill/>
        </p:spPr>
        <p:txBody>
          <a:bodyPr>
            <a:spAutoFit/>
          </a:bodyPr>
          <a:lstStyle/>
          <a:p>
            <a:pPr>
              <a:defRPr/>
            </a:pPr>
            <a:r>
              <a:rPr lang="zh-CN" altLang="en-US" b="1" dirty="0">
                <a:solidFill>
                  <a:srgbClr val="002060"/>
                </a:solidFill>
                <a:latin typeface="微软雅黑" panose="020B0503020204020204" pitchFamily="34" charset="-122"/>
                <a:ea typeface="微软雅黑" panose="020B0503020204020204" pitchFamily="34" charset="-122"/>
              </a:rPr>
              <a:t>公钥</a:t>
            </a:r>
            <a:r>
              <a:rPr lang="en-US" altLang="zh-CN" b="1" dirty="0">
                <a:solidFill>
                  <a:srgbClr val="002060"/>
                </a:solidFill>
                <a:latin typeface="微软雅黑" panose="020B0503020204020204" pitchFamily="34" charset="-122"/>
                <a:ea typeface="微软雅黑" panose="020B0503020204020204" pitchFamily="34" charset="-122"/>
              </a:rPr>
              <a:t>pk</a:t>
            </a:r>
            <a:r>
              <a:rPr lang="zh-CN" altLang="en-US" dirty="0">
                <a:solidFill>
                  <a:srgbClr val="000000"/>
                </a:solidFill>
                <a:latin typeface="微软雅黑" panose="020B0503020204020204" pitchFamily="34" charset="-122"/>
                <a:ea typeface="微软雅黑" panose="020B0503020204020204" pitchFamily="34" charset="-122"/>
              </a:rPr>
              <a:t>：在系统内公开，由其他用户使用</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6940" y="5734000"/>
            <a:ext cx="2755900" cy="368300"/>
          </a:xfrm>
          <a:prstGeom prst="rect">
            <a:avLst/>
          </a:prstGeom>
          <a:noFill/>
        </p:spPr>
        <p:txBody>
          <a:bodyPr>
            <a:spAutoFit/>
          </a:bodyPr>
          <a:lstStyle/>
          <a:p>
            <a:pPr>
              <a:defRPr/>
            </a:pPr>
            <a:r>
              <a:rPr lang="zh-CN" altLang="en-US" b="1" dirty="0">
                <a:solidFill>
                  <a:srgbClr val="C00000"/>
                </a:solidFill>
                <a:latin typeface="微软雅黑" panose="020B0503020204020204" pitchFamily="34" charset="-122"/>
                <a:ea typeface="微软雅黑" panose="020B0503020204020204" pitchFamily="34" charset="-122"/>
              </a:rPr>
              <a:t>私钥</a:t>
            </a:r>
            <a:r>
              <a:rPr lang="en-US" altLang="zh-CN" b="1" dirty="0" err="1">
                <a:solidFill>
                  <a:srgbClr val="C00000"/>
                </a:solidFill>
                <a:latin typeface="微软雅黑" panose="020B0503020204020204" pitchFamily="34" charset="-122"/>
                <a:ea typeface="微软雅黑" panose="020B0503020204020204" pitchFamily="34" charset="-122"/>
              </a:rPr>
              <a:t>sk</a:t>
            </a:r>
            <a:r>
              <a:rPr lang="zh-CN" altLang="en-US" dirty="0">
                <a:solidFill>
                  <a:srgbClr val="000000"/>
                </a:solidFill>
                <a:latin typeface="微软雅黑" panose="020B0503020204020204" pitchFamily="34" charset="-122"/>
                <a:ea typeface="微软雅黑" panose="020B0503020204020204" pitchFamily="34" charset="-122"/>
              </a:rPr>
              <a:t>：由用户本人使用</a:t>
            </a:r>
            <a:endParaRPr lang="zh-CN" altLang="en-US" dirty="0">
              <a:solidFill>
                <a:srgbClr val="00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57200" y="1412875"/>
            <a:ext cx="7853680" cy="1568450"/>
          </a:xfrm>
          <a:prstGeom prst="rect">
            <a:avLst/>
          </a:prstGeom>
          <a:noFill/>
        </p:spPr>
        <p:txBody>
          <a:bodyPr wrap="square" rtlCol="0" anchor="t">
            <a:spAutoFit/>
          </a:bodyPr>
          <a:lstStyle/>
          <a:p>
            <a:pPr marL="285750" indent="-285750" latinLnBrk="0">
              <a:lnSpc>
                <a:spcPct val="150000"/>
              </a:lnSpc>
              <a:buFont typeface="Wingdings" panose="05000000000000000000" charset="0"/>
              <a:buChar char="n"/>
            </a:pPr>
            <a:r>
              <a:rPr lang="zh-CN" altLang="en-US" sz="2400" b="1">
                <a:latin typeface="微软雅黑" panose="020B0503020204020204" pitchFamily="34" charset="-122"/>
                <a:ea typeface="微软雅黑" panose="020B0503020204020204" pitchFamily="34" charset="-122"/>
              </a:rPr>
              <a:t>公钥与私钥</a:t>
            </a:r>
            <a:endParaRPr lang="zh-CN" altLang="en-US" sz="2400" b="1">
              <a:latin typeface="微软雅黑" panose="020B0503020204020204" pitchFamily="34" charset="-122"/>
              <a:ea typeface="微软雅黑" panose="020B0503020204020204" pitchFamily="34" charset="-122"/>
            </a:endParaRPr>
          </a:p>
          <a:p>
            <a:pPr marL="742950" lvl="1" indent="-285750" latinLnBrk="0">
              <a:lnSpc>
                <a:spcPct val="150000"/>
              </a:lnSpc>
              <a:buFont typeface="Wingdings" panose="05000000000000000000" charset="0"/>
              <a:buChar char="n"/>
            </a:pPr>
            <a:r>
              <a:rPr lang="zh-CN" altLang="en-US" sz="2000">
                <a:latin typeface="微软雅黑" panose="020B0503020204020204" pitchFamily="34" charset="-122"/>
                <a:ea typeface="微软雅黑" panose="020B0503020204020204" pitchFamily="34" charset="-122"/>
              </a:rPr>
              <a:t>公钥可以公开分发，任何人都可以使用公钥加密消息。</a:t>
            </a:r>
            <a:endParaRPr lang="zh-CN" altLang="en-US" sz="2000">
              <a:latin typeface="微软雅黑" panose="020B0503020204020204" pitchFamily="34" charset="-122"/>
              <a:ea typeface="微软雅黑" panose="020B0503020204020204" pitchFamily="34" charset="-122"/>
            </a:endParaRPr>
          </a:p>
          <a:p>
            <a:pPr marL="742950" lvl="1" indent="-285750" latinLnBrk="0">
              <a:lnSpc>
                <a:spcPct val="150000"/>
              </a:lnSpc>
              <a:buFont typeface="Wingdings" panose="05000000000000000000" charset="0"/>
              <a:buChar char="n"/>
            </a:pPr>
            <a:r>
              <a:rPr lang="zh-CN" altLang="en-US" sz="2000">
                <a:latin typeface="微软雅黑" panose="020B0503020204020204" pitchFamily="34" charset="-122"/>
                <a:ea typeface="微软雅黑" panose="020B0503020204020204" pitchFamily="34" charset="-122"/>
              </a:rPr>
              <a:t>私钥必须保密，仅持有私钥的一方可以解密消息或生成签名。</a:t>
            </a:r>
            <a:endParaRPr lang="zh-CN" altLang="en-US" sz="20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kern="0" noProof="0" dirty="0">
                <a:ln>
                  <a:noFill/>
                </a:ln>
                <a:solidFill>
                  <a:srgbClr val="000000"/>
                </a:solidFill>
                <a:effectLst/>
                <a:uLnTx/>
                <a:uFillTx/>
                <a:sym typeface="+mn-ea"/>
              </a:rPr>
              <a:t>公钥密码体制应用</a:t>
            </a:r>
            <a:endParaRPr lang="en-US" altLang="zh-CN" sz="3600" b="1" kern="0"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bwMode="auto">
          <a:xfrm>
            <a:off x="457200" y="1295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lnSpc>
                <a:spcPct val="150000"/>
              </a:lnSpc>
              <a:buClrTx/>
              <a:buSzPct val="80000"/>
            </a:pPr>
            <a:r>
              <a:rPr sz="2200" kern="0" dirty="0">
                <a:latin typeface="Times New Roman" panose="02020603050405020304" pitchFamily="18" charset="0"/>
                <a:ea typeface="微软雅黑" panose="020B0503020204020204" pitchFamily="34" charset="-122"/>
              </a:rPr>
              <a:t>加密与解密过程</a:t>
            </a:r>
            <a:endParaRPr sz="2200" kern="0" dirty="0">
              <a:latin typeface="Times New Roman" panose="02020603050405020304" pitchFamily="18" charset="0"/>
              <a:ea typeface="微软雅黑" panose="020B0503020204020204" pitchFamily="34" charset="-122"/>
            </a:endParaRPr>
          </a:p>
          <a:p>
            <a:pPr lvl="1" eaLnBrk="1" hangingPunct="1">
              <a:lnSpc>
                <a:spcPct val="150000"/>
              </a:lnSpc>
              <a:buClrTx/>
              <a:buSzPct val="80000"/>
            </a:pPr>
            <a:r>
              <a:rPr sz="1925" kern="0" dirty="0">
                <a:latin typeface="Times New Roman" panose="02020603050405020304" pitchFamily="18" charset="0"/>
                <a:ea typeface="微软雅黑" panose="020B0503020204020204" pitchFamily="34" charset="-122"/>
              </a:rPr>
              <a:t>加密：使用接收方的公钥加密消息，只有接收方能用其私钥解密。</a:t>
            </a:r>
            <a:endParaRPr sz="1925" kern="0" dirty="0">
              <a:latin typeface="Times New Roman" panose="02020603050405020304" pitchFamily="18" charset="0"/>
              <a:ea typeface="微软雅黑" panose="020B0503020204020204" pitchFamily="34" charset="-122"/>
            </a:endParaRPr>
          </a:p>
          <a:p>
            <a:pPr lvl="1" eaLnBrk="1" hangingPunct="1">
              <a:lnSpc>
                <a:spcPct val="150000"/>
              </a:lnSpc>
              <a:buClrTx/>
              <a:buSzPct val="80000"/>
            </a:pPr>
            <a:r>
              <a:rPr sz="1925" kern="0" dirty="0">
                <a:latin typeface="Times New Roman" panose="02020603050405020304" pitchFamily="18" charset="0"/>
                <a:ea typeface="微软雅黑" panose="020B0503020204020204" pitchFamily="34" charset="-122"/>
              </a:rPr>
              <a:t>解密：接收方用私钥解密加密的消息。</a:t>
            </a:r>
            <a:endParaRPr sz="1925" kern="0" dirty="0">
              <a:latin typeface="Times New Roman" panose="02020603050405020304" pitchFamily="18" charset="0"/>
              <a:ea typeface="微软雅黑" panose="020B0503020204020204" pitchFamily="34" charset="-122"/>
            </a:endParaRPr>
          </a:p>
        </p:txBody>
      </p:sp>
      <p:sp>
        <p:nvSpPr>
          <p:cNvPr id="4" name="灯片编号占位符 1"/>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054C770D-D459-4A69-A160-5AE45AA5E090}" type="slidenum">
              <a:rPr lang="en-US" altLang="zh-CN" sz="1200" smtClean="0">
                <a:solidFill>
                  <a:srgbClr val="000000"/>
                </a:solidFill>
                <a:latin typeface="Arial Black" panose="020B0A04020102020204" pitchFamily="34" charset="0"/>
              </a:rPr>
            </a:fld>
            <a:endParaRPr lang="en-US" altLang="zh-CN" sz="1200">
              <a:solidFill>
                <a:srgbClr val="000000"/>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kern="0" noProof="0" dirty="0">
                <a:ln>
                  <a:noFill/>
                </a:ln>
                <a:solidFill>
                  <a:srgbClr val="000000"/>
                </a:solidFill>
                <a:effectLst/>
                <a:uLnTx/>
                <a:uFillTx/>
                <a:sym typeface="+mn-ea"/>
              </a:rPr>
              <a:t>公钥密码体制应用</a:t>
            </a:r>
            <a:endParaRPr lang="en-US" altLang="zh-CN" sz="3600" b="1" kern="0"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bwMode="auto">
          <a:xfrm>
            <a:off x="457200" y="1295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lnSpc>
                <a:spcPct val="150000"/>
              </a:lnSpc>
              <a:buClrTx/>
              <a:buSzPct val="80000"/>
            </a:pPr>
            <a:r>
              <a:rPr sz="2200" kern="0" dirty="0">
                <a:latin typeface="Times New Roman" panose="02020603050405020304" pitchFamily="18" charset="0"/>
                <a:ea typeface="微软雅黑" panose="020B0503020204020204" pitchFamily="34" charset="-122"/>
              </a:rPr>
              <a:t>数字签名与验证</a:t>
            </a:r>
            <a:endParaRPr sz="2200" kern="0" dirty="0">
              <a:latin typeface="Times New Roman" panose="02020603050405020304" pitchFamily="18" charset="0"/>
              <a:ea typeface="微软雅黑" panose="020B0503020204020204" pitchFamily="34" charset="-122"/>
            </a:endParaRPr>
          </a:p>
          <a:p>
            <a:pPr lvl="1" eaLnBrk="1" hangingPunct="1">
              <a:lnSpc>
                <a:spcPct val="150000"/>
              </a:lnSpc>
              <a:buClrTx/>
              <a:buSzPct val="80000"/>
            </a:pPr>
            <a:r>
              <a:rPr sz="1925" kern="0" dirty="0">
                <a:latin typeface="Times New Roman" panose="02020603050405020304" pitchFamily="18" charset="0"/>
                <a:ea typeface="微软雅黑" panose="020B0503020204020204" pitchFamily="34" charset="-122"/>
              </a:rPr>
              <a:t>签名：发送方用自己的私钥对消息进行签名，生成数字签名。</a:t>
            </a:r>
            <a:endParaRPr sz="1925" kern="0" dirty="0">
              <a:latin typeface="Times New Roman" panose="02020603050405020304" pitchFamily="18" charset="0"/>
              <a:ea typeface="微软雅黑" panose="020B0503020204020204" pitchFamily="34" charset="-122"/>
            </a:endParaRPr>
          </a:p>
          <a:p>
            <a:pPr lvl="1" eaLnBrk="1" hangingPunct="1">
              <a:lnSpc>
                <a:spcPct val="150000"/>
              </a:lnSpc>
              <a:buClrTx/>
              <a:buSzPct val="80000"/>
            </a:pPr>
            <a:r>
              <a:rPr sz="1925" kern="0" dirty="0">
                <a:latin typeface="Times New Roman" panose="02020603050405020304" pitchFamily="18" charset="0"/>
                <a:ea typeface="微软雅黑" panose="020B0503020204020204" pitchFamily="34" charset="-122"/>
              </a:rPr>
              <a:t>验证：接收方用发送方的公钥验证签名，确认消息的真实性和完整性。</a:t>
            </a:r>
            <a:endParaRPr sz="1925" kern="0" dirty="0">
              <a:latin typeface="Times New Roman" panose="02020603050405020304" pitchFamily="18" charset="0"/>
              <a:ea typeface="微软雅黑" panose="020B0503020204020204" pitchFamily="34" charset="-122"/>
            </a:endParaRPr>
          </a:p>
        </p:txBody>
      </p:sp>
      <p:sp>
        <p:nvSpPr>
          <p:cNvPr id="4" name="灯片编号占位符 1"/>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054C770D-D459-4A69-A160-5AE45AA5E090}" type="slidenum">
              <a:rPr lang="en-US" altLang="zh-CN" sz="1200" smtClean="0">
                <a:solidFill>
                  <a:srgbClr val="000000"/>
                </a:solidFill>
                <a:latin typeface="Arial Black" panose="020B0A04020102020204" pitchFamily="34" charset="0"/>
              </a:rPr>
            </a:fld>
            <a:endParaRPr lang="en-US" altLang="zh-CN" sz="1200">
              <a:solidFill>
                <a:srgbClr val="000000"/>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4"/>
          <p:cNvSpPr txBox="1">
            <a:spLocks noChangeArrowheads="1"/>
          </p:cNvSpPr>
          <p:nvPr/>
        </p:nvSpPr>
        <p:spPr bwMode="auto">
          <a:xfrm>
            <a:off x="457200" y="54868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公钥密码体制应用</a:t>
            </a:r>
            <a:endPar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3" name="灯片编号占位符 3"/>
          <p:cNvSpPr txBox="1">
            <a:spLocks noChangeArrowheads="1"/>
          </p:cNvSpPr>
          <p:nvPr/>
        </p:nvSpPr>
        <p:spPr bwMode="auto">
          <a:xfrm>
            <a:off x="6553200" y="633988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793EC1E0-0C64-43D2-BD3C-9A8EC9CE682C}"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a:solidFill>
                <a:srgbClr val="000000"/>
              </a:solidFill>
              <a:latin typeface="Arial Black" panose="020B0A04020102020204" pitchFamily="34" charset="0"/>
              <a:ea typeface="宋体" panose="02010600030101010101" pitchFamily="2" charset="-122"/>
            </a:endParaRPr>
          </a:p>
        </p:txBody>
      </p:sp>
      <p:sp>
        <p:nvSpPr>
          <p:cNvPr id="4" name="矩形 3"/>
          <p:cNvSpPr/>
          <p:nvPr/>
        </p:nvSpPr>
        <p:spPr>
          <a:xfrm>
            <a:off x="685800" y="1697175"/>
            <a:ext cx="7637463" cy="2120902"/>
          </a:xfrm>
          <a:prstGeom prst="rect">
            <a:avLst/>
          </a:prstGeom>
        </p:spPr>
        <p:txBody>
          <a:bodyPr>
            <a:spAutoFit/>
          </a:bodyPr>
          <a:lstStyle/>
          <a:p>
            <a:pPr>
              <a:lnSpc>
                <a:spcPct val="150000"/>
              </a:lnSpc>
              <a:defRPr/>
            </a:pPr>
            <a:r>
              <a:rPr lang="zh-CN" altLang="en-US" b="1" dirty="0">
                <a:solidFill>
                  <a:srgbClr val="000000"/>
                </a:solidFill>
                <a:latin typeface="微软雅黑" panose="020B0503020204020204" pitchFamily="34" charset="-122"/>
                <a:ea typeface="微软雅黑" panose="020B0503020204020204" pitchFamily="34" charset="-122"/>
              </a:rPr>
              <a:t>加密</a:t>
            </a:r>
            <a:r>
              <a:rPr lang="en-US" altLang="zh-CN" b="1" dirty="0">
                <a:solidFill>
                  <a:srgbClr val="000000"/>
                </a:solidFill>
                <a:latin typeface="微软雅黑" panose="020B0503020204020204" pitchFamily="34" charset="-122"/>
                <a:ea typeface="微软雅黑" panose="020B0503020204020204" pitchFamily="34" charset="-122"/>
              </a:rPr>
              <a:t>/</a:t>
            </a:r>
            <a:r>
              <a:rPr lang="zh-CN" altLang="en-US" b="1" dirty="0">
                <a:solidFill>
                  <a:srgbClr val="000000"/>
                </a:solidFill>
                <a:latin typeface="微软雅黑" panose="020B0503020204020204" pitchFamily="34" charset="-122"/>
                <a:ea typeface="微软雅黑" panose="020B0503020204020204" pitchFamily="34" charset="-122"/>
              </a:rPr>
              <a:t>解密：</a:t>
            </a:r>
            <a:r>
              <a:rPr lang="zh-CN" altLang="en-US" dirty="0">
                <a:solidFill>
                  <a:srgbClr val="000000"/>
                </a:solidFill>
                <a:latin typeface="微软雅黑" panose="020B0503020204020204" pitchFamily="34" charset="-122"/>
                <a:ea typeface="微软雅黑" panose="020B0503020204020204" pitchFamily="34" charset="-122"/>
              </a:rPr>
              <a:t>发送方使用接收方的公钥对消息加密。</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defRPr/>
            </a:pP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defRPr/>
            </a:pPr>
            <a:r>
              <a:rPr lang="zh-CN" altLang="en-US" b="1" dirty="0">
                <a:solidFill>
                  <a:srgbClr val="000000"/>
                </a:solidFill>
                <a:latin typeface="微软雅黑" panose="020B0503020204020204" pitchFamily="34" charset="-122"/>
                <a:ea typeface="微软雅黑" panose="020B0503020204020204" pitchFamily="34" charset="-122"/>
              </a:rPr>
              <a:t>签名：</a:t>
            </a:r>
            <a:r>
              <a:rPr lang="zh-CN" altLang="en-US" dirty="0">
                <a:solidFill>
                  <a:srgbClr val="000000"/>
                </a:solidFill>
                <a:latin typeface="微软雅黑" panose="020B0503020204020204" pitchFamily="34" charset="-122"/>
                <a:ea typeface="微软雅黑" panose="020B0503020204020204" pitchFamily="34" charset="-122"/>
              </a:rPr>
              <a:t> 发送方使用其私钥对消息“签名”。</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defRPr/>
            </a:pP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defRPr/>
            </a:pPr>
            <a:r>
              <a:rPr lang="zh-CN" altLang="en-US" b="1" dirty="0">
                <a:solidFill>
                  <a:srgbClr val="000000"/>
                </a:solidFill>
                <a:latin typeface="微软雅黑" panose="020B0503020204020204" pitchFamily="34" charset="-122"/>
                <a:ea typeface="微软雅黑" panose="020B0503020204020204" pitchFamily="34" charset="-122"/>
              </a:rPr>
              <a:t>密钥交换：</a:t>
            </a:r>
            <a:r>
              <a:rPr lang="zh-CN" altLang="en-US" dirty="0">
                <a:solidFill>
                  <a:srgbClr val="000000"/>
                </a:solidFill>
                <a:latin typeface="微软雅黑" panose="020B0503020204020204" pitchFamily="34" charset="-122"/>
                <a:ea typeface="微软雅黑" panose="020B0503020204020204" pitchFamily="34" charset="-122"/>
              </a:rPr>
              <a:t>通信双方交换会话密钥。</a:t>
            </a:r>
            <a:endParaRPr lang="en-US" altLang="zh-CN"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kern="0" noProof="0" dirty="0">
                <a:ln>
                  <a:noFill/>
                </a:ln>
                <a:solidFill>
                  <a:srgbClr val="000000"/>
                </a:solidFill>
                <a:effectLst/>
                <a:uLnTx/>
                <a:uFillTx/>
                <a:sym typeface="+mn-ea"/>
              </a:rPr>
              <a:t>经典公钥密码算法</a:t>
            </a:r>
            <a:endParaRPr lang="en-US" altLang="zh-CN" sz="3600" b="1" kern="0"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bwMode="auto">
          <a:xfrm>
            <a:off x="457200" y="1295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lnSpc>
                <a:spcPct val="150000"/>
              </a:lnSpc>
              <a:buClrTx/>
              <a:buSzPct val="80000"/>
            </a:pPr>
            <a:r>
              <a:rPr lang="en-US" sz="2200" kern="0" dirty="0">
                <a:latin typeface="Times New Roman" panose="02020603050405020304" pitchFamily="18" charset="0"/>
                <a:ea typeface="微软雅黑" panose="020B0503020204020204" pitchFamily="34" charset="-122"/>
              </a:rPr>
              <a:t>RSA</a:t>
            </a:r>
            <a:endParaRPr sz="2200" kern="0" dirty="0">
              <a:latin typeface="Times New Roman" panose="02020603050405020304" pitchFamily="18" charset="0"/>
              <a:ea typeface="微软雅黑" panose="020B0503020204020204" pitchFamily="34" charset="-122"/>
            </a:endParaRPr>
          </a:p>
          <a:p>
            <a:pPr lvl="1" eaLnBrk="1" hangingPunct="1">
              <a:lnSpc>
                <a:spcPct val="150000"/>
              </a:lnSpc>
              <a:buClrTx/>
              <a:buSzPct val="80000"/>
            </a:pPr>
            <a:r>
              <a:rPr sz="1925" kern="0" dirty="0">
                <a:latin typeface="Times New Roman" panose="02020603050405020304" pitchFamily="18" charset="0"/>
                <a:ea typeface="微软雅黑" panose="020B0503020204020204" pitchFamily="34" charset="-122"/>
              </a:rPr>
              <a:t>发明者：Ron Rivest、Adi Shamir和Leonard Adleman</a:t>
            </a:r>
            <a:endParaRPr sz="1925" kern="0" dirty="0">
              <a:latin typeface="Times New Roman" panose="02020603050405020304" pitchFamily="18" charset="0"/>
              <a:ea typeface="微软雅黑" panose="020B0503020204020204" pitchFamily="34" charset="-122"/>
            </a:endParaRPr>
          </a:p>
          <a:p>
            <a:pPr lvl="1" eaLnBrk="1" hangingPunct="1">
              <a:lnSpc>
                <a:spcPct val="150000"/>
              </a:lnSpc>
              <a:buClrTx/>
              <a:buSzPct val="80000"/>
            </a:pPr>
            <a:r>
              <a:rPr sz="1925" kern="0" dirty="0">
                <a:latin typeface="Times New Roman" panose="02020603050405020304" pitchFamily="18" charset="0"/>
                <a:ea typeface="微软雅黑" panose="020B0503020204020204" pitchFamily="34" charset="-122"/>
              </a:rPr>
              <a:t>基本原理：基于大整数</a:t>
            </a:r>
            <a:r>
              <a:rPr lang="zh-CN" sz="1925" kern="0" dirty="0">
                <a:latin typeface="Times New Roman" panose="02020603050405020304" pitchFamily="18" charset="0"/>
                <a:ea typeface="微软雅黑" panose="020B0503020204020204" pitchFamily="34" charset="-122"/>
              </a:rPr>
              <a:t>因子</a:t>
            </a:r>
            <a:r>
              <a:rPr sz="1925" kern="0" dirty="0">
                <a:latin typeface="Times New Roman" panose="02020603050405020304" pitchFamily="18" charset="0"/>
                <a:ea typeface="微软雅黑" panose="020B0503020204020204" pitchFamily="34" charset="-122"/>
              </a:rPr>
              <a:t>分解的数学难题</a:t>
            </a:r>
            <a:endParaRPr sz="1925" kern="0" dirty="0">
              <a:latin typeface="Times New Roman" panose="02020603050405020304" pitchFamily="18" charset="0"/>
              <a:ea typeface="微软雅黑" panose="020B0503020204020204" pitchFamily="34" charset="-122"/>
            </a:endParaRPr>
          </a:p>
          <a:p>
            <a:pPr lvl="1" eaLnBrk="1" hangingPunct="1">
              <a:lnSpc>
                <a:spcPct val="150000"/>
              </a:lnSpc>
              <a:buClrTx/>
              <a:buSzPct val="80000"/>
            </a:pPr>
            <a:r>
              <a:rPr lang="zh-CN" sz="1925" kern="0" dirty="0">
                <a:latin typeface="Times New Roman" panose="02020603050405020304" pitchFamily="18" charset="0"/>
                <a:ea typeface="微软雅黑" panose="020B0503020204020204" pitchFamily="34" charset="-122"/>
              </a:rPr>
              <a:t>应用</a:t>
            </a:r>
            <a:r>
              <a:rPr sz="1925" kern="0" dirty="0">
                <a:latin typeface="Times New Roman" panose="02020603050405020304" pitchFamily="18" charset="0"/>
                <a:ea typeface="微软雅黑" panose="020B0503020204020204" pitchFamily="34" charset="-122"/>
              </a:rPr>
              <a:t>：广泛应用于安全通信和数字签名</a:t>
            </a:r>
            <a:endParaRPr sz="1925" kern="0" dirty="0">
              <a:latin typeface="Times New Roman" panose="02020603050405020304" pitchFamily="18" charset="0"/>
              <a:ea typeface="微软雅黑" panose="020B0503020204020204" pitchFamily="34" charset="-122"/>
            </a:endParaRPr>
          </a:p>
          <a:p>
            <a:pPr lvl="1" eaLnBrk="1" hangingPunct="1">
              <a:lnSpc>
                <a:spcPct val="150000"/>
              </a:lnSpc>
              <a:buClrTx/>
              <a:buSzPct val="80000"/>
            </a:pPr>
            <a:r>
              <a:rPr sz="1925" kern="0" dirty="0">
                <a:latin typeface="Times New Roman" panose="02020603050405020304" pitchFamily="18" charset="0"/>
                <a:ea typeface="微软雅黑" panose="020B0503020204020204" pitchFamily="34" charset="-122"/>
              </a:rPr>
              <a:t>过程：密钥生成、加密、解密</a:t>
            </a:r>
            <a:endParaRPr sz="1925" kern="0" dirty="0">
              <a:latin typeface="Times New Roman" panose="02020603050405020304" pitchFamily="18" charset="0"/>
              <a:ea typeface="微软雅黑" panose="020B0503020204020204" pitchFamily="34" charset="-122"/>
            </a:endParaRPr>
          </a:p>
        </p:txBody>
      </p:sp>
      <p:sp>
        <p:nvSpPr>
          <p:cNvPr id="4" name="灯片编号占位符 1"/>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054C770D-D459-4A69-A160-5AE45AA5E090}" type="slidenum">
              <a:rPr lang="en-US" altLang="zh-CN" sz="1200" smtClean="0">
                <a:solidFill>
                  <a:srgbClr val="000000"/>
                </a:solidFill>
                <a:latin typeface="Arial Black" panose="020B0A04020102020204" pitchFamily="34" charset="0"/>
              </a:rPr>
            </a:fld>
            <a:endParaRPr lang="en-US" altLang="zh-CN" sz="1200">
              <a:solidFill>
                <a:srgbClr val="000000"/>
              </a:solidFill>
              <a:latin typeface="Arial Black" panose="020B0A040201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3" name="标题 4"/>
          <p:cNvSpPr txBox="1">
            <a:spLocks noChangeArrowheads="1"/>
          </p:cNvSpPr>
          <p:nvPr/>
        </p:nvSpPr>
        <p:spPr bwMode="auto">
          <a:xfrm>
            <a:off x="457200" y="570384"/>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RSA</a:t>
            </a:r>
            <a:r>
              <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数学基础</a:t>
            </a:r>
            <a:r>
              <a:rPr kumimoji="0" lang="en-US" altLang="zh-CN"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a:t>
            </a:r>
            <a:r>
              <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欧拉定理</a:t>
            </a:r>
            <a:endPar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14" name="矩形: 圆角 7"/>
          <p:cNvSpPr/>
          <p:nvPr/>
        </p:nvSpPr>
        <p:spPr>
          <a:xfrm>
            <a:off x="457200" y="1435100"/>
            <a:ext cx="8458200" cy="2070100"/>
          </a:xfrm>
          <a:prstGeom prst="roundRect">
            <a:avLst>
              <a:gd name="adj" fmla="val 12033"/>
            </a:avLst>
          </a:prstGeom>
          <a:solidFill>
            <a:srgbClr val="FFFFFF"/>
          </a:solidFill>
          <a:ln w="25400" cap="flat" cmpd="sng" algn="ctr">
            <a:noFill/>
            <a:prstDash val="solid"/>
          </a:ln>
          <a:effectLst>
            <a:outerShdw blurRad="114300" dist="38100" dir="2700000" algn="tl" rotWithShape="0">
              <a:prstClr val="black">
                <a:alpha val="20000"/>
              </a:prstClr>
            </a:outerShdw>
          </a:effectLst>
        </p:spPr>
        <p:txBody>
          <a:bodyPr anchor="ctr"/>
          <a:lstStyle/>
          <a:p>
            <a:pPr algn="ctr">
              <a:defRPr/>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608618" y="1651021"/>
            <a:ext cx="8001000" cy="753220"/>
          </a:xfrm>
          <a:prstGeom prst="rect">
            <a:avLst/>
          </a:prstGeom>
          <a:noFill/>
        </p:spPr>
        <p:txBody>
          <a:bodyPr wrap="square" rtlCol="0">
            <a:spAutoFit/>
          </a:bodyPr>
          <a:lstStyle/>
          <a:p>
            <a:pPr>
              <a:lnSpc>
                <a:spcPct val="125000"/>
              </a:lnSpc>
            </a:pPr>
            <a:r>
              <a:rPr lang="zh-CN" altLang="en-US" dirty="0">
                <a:solidFill>
                  <a:srgbClr val="002368"/>
                </a:solidFill>
                <a:latin typeface="微软雅黑" panose="020B0503020204020204" pitchFamily="34" charset="-122"/>
                <a:ea typeface="微软雅黑" panose="020B0503020204020204" pitchFamily="34" charset="-122"/>
              </a:rPr>
              <a:t>剩余类</a:t>
            </a:r>
            <a:r>
              <a:rPr lang="zh-CN" altLang="en-US" b="1" dirty="0">
                <a:solidFill>
                  <a:srgbClr val="002368"/>
                </a:solidFill>
                <a:latin typeface="微软雅黑" panose="020B0503020204020204" pitchFamily="34" charset="-122"/>
                <a:ea typeface="微软雅黑" panose="020B0503020204020204" pitchFamily="34" charset="-122"/>
              </a:rPr>
              <a:t>互素</a:t>
            </a:r>
            <a:r>
              <a:rPr lang="en-US" altLang="zh-CN" b="1" dirty="0">
                <a:solidFill>
                  <a:srgbClr val="002368"/>
                </a:solidFill>
                <a:latin typeface="微软雅黑" panose="020B0503020204020204" pitchFamily="34" charset="-122"/>
                <a:ea typeface="微软雅黑" panose="020B0503020204020204" pitchFamily="34" charset="-122"/>
              </a:rPr>
              <a:t>/</a:t>
            </a:r>
            <a:r>
              <a:rPr lang="zh-CN" altLang="en-US" b="1" dirty="0">
                <a:solidFill>
                  <a:srgbClr val="002368"/>
                </a:solidFill>
                <a:latin typeface="微软雅黑" panose="020B0503020204020204" pitchFamily="34" charset="-122"/>
                <a:ea typeface="微软雅黑" panose="020B0503020204020204" pitchFamily="34" charset="-122"/>
              </a:rPr>
              <a:t>互质定义</a:t>
            </a:r>
            <a:r>
              <a:rPr lang="zh-CN" altLang="en-US" dirty="0">
                <a:latin typeface="微软雅黑" panose="020B0503020204020204" pitchFamily="34" charset="-122"/>
                <a:ea typeface="微软雅黑" panose="020B0503020204020204" pitchFamily="34" charset="-122"/>
              </a:rPr>
              <a:t>：在模</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的一个剩余类当中，如果有一个数与</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互素，则该剩余类中所有的数均与</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互素，这时称该剩余类与</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互素。</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6" name="文本框 15"/>
              <p:cNvSpPr txBox="1"/>
              <p:nvPr/>
            </p:nvSpPr>
            <p:spPr>
              <a:xfrm>
                <a:off x="608618" y="2542781"/>
                <a:ext cx="8306782" cy="783590"/>
              </a:xfrm>
              <a:prstGeom prst="rect">
                <a:avLst/>
              </a:prstGeom>
              <a:noFill/>
            </p:spPr>
            <p:txBody>
              <a:bodyPr wrap="square" rtlCol="0">
                <a:spAutoFit/>
              </a:bodyPr>
              <a:lstStyle/>
              <a:p>
                <a:pPr>
                  <a:lnSpc>
                    <a:spcPct val="125000"/>
                  </a:lnSpc>
                </a:pPr>
                <a:r>
                  <a:rPr lang="zh-CN" altLang="en-US" b="1" dirty="0">
                    <a:solidFill>
                      <a:srgbClr val="002368"/>
                    </a:solidFill>
                    <a:latin typeface="微软雅黑" panose="020B0503020204020204" pitchFamily="34" charset="-122"/>
                    <a:ea typeface="微软雅黑" panose="020B0503020204020204" pitchFamily="34" charset="-122"/>
                  </a:rPr>
                  <a:t>欧拉函数定义</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互素的剩余类的个数称为欧拉函数，记为</a:t>
                </a:r>
                <a14:m>
                  <m:oMath xmlns:m="http://schemas.openxmlformats.org/officeDocument/2006/math">
                    <m:r>
                      <a:rPr lang="zh-CN" altLang="en-US" i="1" smtClean="0">
                        <a:latin typeface="Cambria Math" panose="02040503050406030204" pitchFamily="18" charset="0"/>
                        <a:ea typeface="微软雅黑" panose="020B0503020204020204" pitchFamily="34" charset="-122"/>
                      </a:rPr>
                      <m:t>𝜑</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𝑚</m:t>
                        </m:r>
                      </m:e>
                    </m:d>
                  </m:oMath>
                </a14:m>
                <a:r>
                  <a:rPr lang="zh-CN" altLang="en-US" b="0" dirty="0">
                    <a:latin typeface="微软雅黑" panose="020B0503020204020204" pitchFamily="34" charset="-122"/>
                    <a:ea typeface="微软雅黑" panose="020B0503020204020204" pitchFamily="34" charset="-122"/>
                  </a:rPr>
                  <a:t>。</a:t>
                </a:r>
                <a:endParaRPr lang="en-US" altLang="zh-CN" b="0" dirty="0">
                  <a:latin typeface="微软雅黑" panose="020B0503020204020204" pitchFamily="34" charset="-122"/>
                  <a:ea typeface="微软雅黑" panose="020B0503020204020204" pitchFamily="34" charset="-122"/>
                </a:endParaRPr>
              </a:p>
              <a:p>
                <a:pPr>
                  <a:lnSpc>
                    <a:spcPct val="125000"/>
                  </a:lnSpc>
                </a:pPr>
                <a:r>
                  <a:rPr lang="zh-CN" altLang="en-US" dirty="0">
                    <a:latin typeface="微软雅黑" panose="020B0503020204020204" pitchFamily="34" charset="-122"/>
                    <a:ea typeface="微软雅黑" panose="020B0503020204020204" pitchFamily="34" charset="-122"/>
                  </a:rPr>
                  <a:t>𝜑</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𝑚</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等于</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𝑍</m:t>
                        </m:r>
                      </m:e>
                      <m:sub>
                        <m:r>
                          <a:rPr lang="en-US" altLang="zh-CN" i="1">
                            <a:latin typeface="Cambria Math" panose="02040503050406030204" pitchFamily="18" charset="0"/>
                          </a:rPr>
                          <m:t>𝑚</m:t>
                        </m:r>
                      </m:sub>
                    </m:sSub>
                  </m:oMath>
                </a14:m>
                <a:r>
                  <a:rPr lang="zh-CN" altLang="en-US" dirty="0">
                    <a:latin typeface="微软雅黑" panose="020B0503020204020204" pitchFamily="34" charset="-122"/>
                    <a:ea typeface="微软雅黑" panose="020B0503020204020204" pitchFamily="34" charset="-122"/>
                  </a:rPr>
                  <a:t>当中与</a:t>
                </a:r>
                <a:r>
                  <a:rPr lang="en-US" altLang="zh-CN" dirty="0">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互素的数的个数。对于任意一个</a:t>
                </a:r>
                <a:r>
                  <a:rPr lang="zh-CN" altLang="en-US" dirty="0">
                    <a:solidFill>
                      <a:srgbClr val="C00000"/>
                    </a:solidFill>
                    <a:latin typeface="微软雅黑" panose="020B0503020204020204" pitchFamily="34" charset="-122"/>
                    <a:ea typeface="微软雅黑" panose="020B0503020204020204" pitchFamily="34" charset="-122"/>
                  </a:rPr>
                  <a:t>素数</a:t>
                </a:r>
                <a:r>
                  <a:rPr lang="en-US" altLang="zh-CN" dirty="0">
                    <a:solidFill>
                      <a:srgbClr val="C00000"/>
                    </a:solidFill>
                    <a:latin typeface="微软雅黑" panose="020B0503020204020204" pitchFamily="34" charset="-122"/>
                    <a:ea typeface="微软雅黑" panose="020B0503020204020204" pitchFamily="34" charset="-122"/>
                  </a:rPr>
                  <a:t>m</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r>
                      <a:rPr lang="zh-CN" altLang="en-US" i="1" smtClean="0">
                        <a:solidFill>
                          <a:srgbClr val="C00000"/>
                        </a:solidFill>
                        <a:latin typeface="Cambria Math" panose="02040503050406030204" pitchFamily="18" charset="0"/>
                      </a:rPr>
                      <m:t>𝜑</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𝑚</m:t>
                        </m:r>
                      </m:e>
                    </m:d>
                    <m:r>
                      <a:rPr lang="en-US" altLang="zh-CN" b="0" i="0" smtClean="0">
                        <a:solidFill>
                          <a:srgbClr val="C00000"/>
                        </a:solidFill>
                        <a:latin typeface="Cambria Math" panose="02040503050406030204" pitchFamily="18" charset="0"/>
                      </a:rPr>
                      <m:t>=</m:t>
                    </m:r>
                    <m:r>
                      <m:rPr>
                        <m:sty m:val="p"/>
                      </m:rPr>
                      <a:rPr lang="en-US" altLang="zh-CN" b="0" i="0" smtClean="0">
                        <a:solidFill>
                          <a:srgbClr val="C00000"/>
                        </a:solidFill>
                        <a:latin typeface="Cambria Math" panose="02040503050406030204" pitchFamily="18" charset="0"/>
                      </a:rPr>
                      <m:t>m</m:t>
                    </m:r>
                    <m:r>
                      <a:rPr lang="en-US" altLang="zh-CN" b="0" i="0" smtClean="0">
                        <a:solidFill>
                          <a:srgbClr val="C00000"/>
                        </a:solidFill>
                        <a:latin typeface="Cambria Math" panose="02040503050406030204" pitchFamily="18" charset="0"/>
                      </a:rPr>
                      <m:t>−</m:t>
                    </m:r>
                    <m:r>
                      <a:rPr lang="en-US" altLang="zh-CN" b="0" i="0" smtClean="0">
                        <a:solidFill>
                          <a:srgbClr val="C00000"/>
                        </a:solidFill>
                        <a:latin typeface="Cambria Math" panose="02040503050406030204" pitchFamily="18" charset="0"/>
                      </a:rPr>
                      <m:t>1</m:t>
                    </m:r>
                  </m:oMath>
                </a14:m>
                <a:endParaRPr lang="zh-CN" altLang="en-US" dirty="0">
                  <a:latin typeface="微软雅黑" panose="020B0503020204020204" pitchFamily="34" charset="-122"/>
                  <a:ea typeface="微软雅黑" panose="020B0503020204020204" pitchFamily="34" charset="-122"/>
                </a:endParaRPr>
              </a:p>
            </p:txBody>
          </p:sp>
        </mc:Choice>
        <mc:Fallback>
          <p:sp>
            <p:nvSpPr>
              <p:cNvPr id="16" name="文本框 15"/>
              <p:cNvSpPr txBox="1">
                <a:spLocks noRot="1" noChangeAspect="1" noMove="1" noResize="1" noEditPoints="1" noAdjustHandles="1" noChangeArrowheads="1" noChangeShapeType="1" noTextEdit="1"/>
              </p:cNvSpPr>
              <p:nvPr/>
            </p:nvSpPr>
            <p:spPr>
              <a:xfrm>
                <a:off x="608618" y="2542781"/>
                <a:ext cx="8306782" cy="783590"/>
              </a:xfrm>
              <a:prstGeom prst="rect">
                <a:avLst/>
              </a:prstGeom>
              <a:blipFill rotWithShape="1">
                <a:blip r:embed="rId1"/>
                <a:stretch>
                  <a:fillRect l="-3" t="-31" b="31"/>
                </a:stretch>
              </a:blipFill>
            </p:spPr>
            <p:txBody>
              <a:bodyPr/>
              <a:lstStyle/>
              <a:p>
                <a:r>
                  <a:rPr lang="zh-CN" altLang="en-US">
                    <a:noFill/>
                  </a:rPr>
                  <a:t> </a:t>
                </a:r>
              </a:p>
            </p:txBody>
          </p:sp>
        </mc:Fallback>
      </mc:AlternateContent>
      <p:pic>
        <p:nvPicPr>
          <p:cNvPr id="17" name="图片 16"/>
          <p:cNvPicPr>
            <a:picLocks noChangeAspect="1"/>
          </p:cNvPicPr>
          <p:nvPr/>
        </p:nvPicPr>
        <p:blipFill>
          <a:blip r:embed="rId2"/>
          <a:stretch>
            <a:fillRect/>
          </a:stretch>
        </p:blipFill>
        <p:spPr>
          <a:xfrm>
            <a:off x="2057400" y="3686732"/>
            <a:ext cx="5029200" cy="271406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矩形: 圆角 1"/>
          <p:cNvSpPr/>
          <p:nvPr/>
        </p:nvSpPr>
        <p:spPr>
          <a:xfrm>
            <a:off x="457200" y="1739900"/>
            <a:ext cx="8229600" cy="698500"/>
          </a:xfrm>
          <a:prstGeom prst="roundRect">
            <a:avLst>
              <a:gd name="adj" fmla="val 12033"/>
            </a:avLst>
          </a:prstGeom>
          <a:solidFill>
            <a:srgbClr val="FFFFFF"/>
          </a:solidFill>
          <a:ln w="25400" cap="flat" cmpd="sng" algn="ctr">
            <a:noFill/>
            <a:prstDash val="solid"/>
          </a:ln>
          <a:effectLst>
            <a:outerShdw blurRad="114300" dist="38100" dir="2700000" algn="tl" rotWithShape="0">
              <a:prstClr val="black">
                <a:alpha val="2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标题 4"/>
          <p:cNvSpPr txBox="1">
            <a:spLocks noChangeArrowheads="1"/>
          </p:cNvSpPr>
          <p:nvPr/>
        </p:nvSpPr>
        <p:spPr bwMode="auto">
          <a:xfrm>
            <a:off x="457200" y="570384"/>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RSA</a:t>
            </a:r>
            <a:r>
              <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数学基础</a:t>
            </a:r>
            <a:r>
              <a:rPr kumimoji="0" lang="en-US" altLang="zh-CN"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a:t>
            </a:r>
            <a:r>
              <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rPr>
              <a:t>欧拉定理</a:t>
            </a:r>
            <a:endPar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4" name="灯片编号占位符 3"/>
          <p:cNvSpPr txBox="1">
            <a:spLocks noChangeArrowheads="1"/>
          </p:cNvSpPr>
          <p:nvPr/>
        </p:nvSpPr>
        <p:spPr bwMode="auto">
          <a:xfrm>
            <a:off x="6553200" y="583565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F2A98ECE-7FC0-4402-B0BD-8E4E7B1AF63A}"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a:solidFill>
                <a:srgbClr val="000000"/>
              </a:solidFill>
              <a:latin typeface="Arial Black" panose="020B0A040201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p:cNvSpPr txBox="1"/>
              <p:nvPr/>
            </p:nvSpPr>
            <p:spPr>
              <a:xfrm>
                <a:off x="598306" y="1873899"/>
                <a:ext cx="8001000" cy="417037"/>
              </a:xfrm>
              <a:prstGeom prst="rect">
                <a:avLst/>
              </a:prstGeom>
              <a:noFill/>
            </p:spPr>
            <p:txBody>
              <a:bodyPr wrap="square" rtlCol="0">
                <a:spAutoFit/>
              </a:bodyPr>
              <a:lstStyle/>
              <a:p>
                <a:pPr>
                  <a:lnSpc>
                    <a:spcPct val="125000"/>
                  </a:lnSpc>
                </a:pPr>
                <a:r>
                  <a:rPr lang="zh-CN" altLang="en-US" b="1" dirty="0">
                    <a:solidFill>
                      <a:srgbClr val="002368"/>
                    </a:solidFill>
                    <a:latin typeface="微软雅黑" panose="020B0503020204020204" pitchFamily="34" charset="-122"/>
                    <a:ea typeface="微软雅黑" panose="020B0503020204020204" pitchFamily="34" charset="-122"/>
                  </a:rPr>
                  <a:t>欧拉定理</a:t>
                </a:r>
                <a:r>
                  <a:rPr lang="zh-CN" altLang="en-US" dirty="0">
                    <a:solidFill>
                      <a:srgbClr val="000000"/>
                    </a:solidFill>
                    <a:latin typeface="微软雅黑" panose="020B0503020204020204" pitchFamily="34" charset="-122"/>
                    <a:ea typeface="微软雅黑" panose="020B0503020204020204" pitchFamily="34" charset="-122"/>
                  </a:rPr>
                  <a:t>：设</a:t>
                </a:r>
                <a:r>
                  <a:rPr lang="en-US" altLang="zh-CN" dirty="0">
                    <a:solidFill>
                      <a:srgbClr val="000000"/>
                    </a:solidFill>
                    <a:latin typeface="微软雅黑" panose="020B0503020204020204" pitchFamily="34" charset="-122"/>
                    <a:ea typeface="微软雅黑" panose="020B0503020204020204" pitchFamily="34" charset="-122"/>
                  </a:rPr>
                  <a:t>m</a:t>
                </a:r>
                <a:r>
                  <a:rPr lang="zh-CN" altLang="en-US" dirty="0">
                    <a:solidFill>
                      <a:srgbClr val="000000"/>
                    </a:solidFill>
                    <a:latin typeface="微软雅黑" panose="020B0503020204020204" pitchFamily="34" charset="-122"/>
                    <a:ea typeface="微软雅黑" panose="020B0503020204020204" pitchFamily="34" charset="-122"/>
                  </a:rPr>
                  <a:t>是正整数，</a:t>
                </a:r>
                <a14:m>
                  <m:oMath xmlns:m="http://schemas.openxmlformats.org/officeDocument/2006/math">
                    <m:r>
                      <a:rPr lang="en-US" altLang="zh-CN" i="1" smtClean="0">
                        <a:solidFill>
                          <a:srgbClr val="000000"/>
                        </a:solidFill>
                        <a:latin typeface="Cambria Math" panose="02040503050406030204" pitchFamily="18" charset="0"/>
                        <a:ea typeface="+mn-ea"/>
                      </a:rPr>
                      <m:t>𝑟</m:t>
                    </m:r>
                    <m:r>
                      <a:rPr lang="zh-CN" altLang="en-US" i="1" smtClean="0">
                        <a:solidFill>
                          <a:srgbClr val="000000"/>
                        </a:solidFill>
                        <a:latin typeface="Cambria Math" panose="02040503050406030204" pitchFamily="18" charset="0"/>
                        <a:ea typeface="+mn-ea"/>
                      </a:rPr>
                      <m:t>𝜖</m:t>
                    </m:r>
                    <m:sSub>
                      <m:sSubPr>
                        <m:ctrlPr>
                          <a:rPr lang="en-US" altLang="zh-CN" i="1" smtClean="0">
                            <a:solidFill>
                              <a:srgbClr val="000000"/>
                            </a:solidFill>
                            <a:latin typeface="Cambria Math" panose="02040503050406030204" pitchFamily="18" charset="0"/>
                            <a:ea typeface="+mn-ea"/>
                          </a:rPr>
                        </m:ctrlPr>
                      </m:sSubPr>
                      <m:e>
                        <m:r>
                          <a:rPr lang="en-US" altLang="zh-CN" i="1" smtClean="0">
                            <a:solidFill>
                              <a:srgbClr val="000000"/>
                            </a:solidFill>
                            <a:latin typeface="Cambria Math" panose="02040503050406030204" pitchFamily="18" charset="0"/>
                            <a:ea typeface="+mn-ea"/>
                          </a:rPr>
                          <m:t>𝑍</m:t>
                        </m:r>
                      </m:e>
                      <m:sub>
                        <m:r>
                          <a:rPr lang="en-US" altLang="zh-CN" i="1" smtClean="0">
                            <a:solidFill>
                              <a:srgbClr val="000000"/>
                            </a:solidFill>
                            <a:latin typeface="Cambria Math" panose="02040503050406030204" pitchFamily="18" charset="0"/>
                            <a:ea typeface="+mn-ea"/>
                          </a:rPr>
                          <m:t>𝑚</m:t>
                        </m:r>
                      </m:sub>
                    </m:sSub>
                  </m:oMath>
                </a14:m>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若</a:t>
                </a:r>
                <a14:m>
                  <m:oMath xmlns:m="http://schemas.openxmlformats.org/officeDocument/2006/math">
                    <m:func>
                      <m:funcPr>
                        <m:ctrlPr>
                          <a:rPr lang="en-US" altLang="zh-CN" i="1" smtClean="0">
                            <a:solidFill>
                              <a:srgbClr val="000000"/>
                            </a:solidFill>
                            <a:latin typeface="Cambria Math" panose="02040503050406030204" pitchFamily="18" charset="0"/>
                            <a:ea typeface="+mn-ea"/>
                          </a:rPr>
                        </m:ctrlPr>
                      </m:funcPr>
                      <m:fName>
                        <m:r>
                          <m:rPr>
                            <m:sty m:val="p"/>
                          </m:rPr>
                          <a:rPr lang="en-US" altLang="zh-CN" smtClean="0">
                            <a:solidFill>
                              <a:srgbClr val="000000"/>
                            </a:solidFill>
                            <a:latin typeface="Cambria Math" panose="02040503050406030204" pitchFamily="18" charset="0"/>
                            <a:ea typeface="+mn-ea"/>
                          </a:rPr>
                          <m:t>gcd</m:t>
                        </m:r>
                      </m:fName>
                      <m:e>
                        <m:d>
                          <m:dPr>
                            <m:ctrlPr>
                              <a:rPr lang="en-US" altLang="zh-CN" i="1" smtClean="0">
                                <a:solidFill>
                                  <a:srgbClr val="000000"/>
                                </a:solidFill>
                                <a:latin typeface="Cambria Math" panose="02040503050406030204" pitchFamily="18" charset="0"/>
                                <a:ea typeface="+mn-ea"/>
                              </a:rPr>
                            </m:ctrlPr>
                          </m:dPr>
                          <m:e>
                            <m:r>
                              <a:rPr lang="en-US" altLang="zh-CN" i="1" smtClean="0">
                                <a:solidFill>
                                  <a:srgbClr val="000000"/>
                                </a:solidFill>
                                <a:latin typeface="Cambria Math" panose="02040503050406030204" pitchFamily="18" charset="0"/>
                                <a:ea typeface="+mn-ea"/>
                              </a:rPr>
                              <m:t>𝑟</m:t>
                            </m:r>
                            <m:r>
                              <a:rPr lang="en-US" altLang="zh-CN" i="1" smtClean="0">
                                <a:solidFill>
                                  <a:srgbClr val="000000"/>
                                </a:solidFill>
                                <a:latin typeface="Cambria Math" panose="02040503050406030204" pitchFamily="18" charset="0"/>
                                <a:ea typeface="+mn-ea"/>
                              </a:rPr>
                              <m:t>,</m:t>
                            </m:r>
                            <m:r>
                              <a:rPr lang="en-US" altLang="zh-CN" i="1" smtClean="0">
                                <a:solidFill>
                                  <a:srgbClr val="000000"/>
                                </a:solidFill>
                                <a:latin typeface="Cambria Math" panose="02040503050406030204" pitchFamily="18" charset="0"/>
                                <a:ea typeface="+mn-ea"/>
                              </a:rPr>
                              <m:t>𝑚</m:t>
                            </m:r>
                          </m:e>
                        </m:d>
                      </m:e>
                    </m:func>
                    <m:r>
                      <a:rPr lang="en-US" altLang="zh-CN" i="1" smtClean="0">
                        <a:solidFill>
                          <a:srgbClr val="000000"/>
                        </a:solidFill>
                        <a:latin typeface="Cambria Math" panose="02040503050406030204" pitchFamily="18" charset="0"/>
                        <a:ea typeface="+mn-ea"/>
                      </a:rPr>
                      <m:t>=</m:t>
                    </m:r>
                    <m:r>
                      <a:rPr lang="en-US" altLang="zh-CN" i="1" smtClean="0">
                        <a:solidFill>
                          <a:srgbClr val="000000"/>
                        </a:solidFill>
                        <a:latin typeface="Cambria Math" panose="02040503050406030204" pitchFamily="18" charset="0"/>
                        <a:ea typeface="+mn-ea"/>
                      </a:rPr>
                      <m:t>1</m:t>
                    </m:r>
                    <m:r>
                      <a:rPr lang="zh-CN" altLang="en-US" i="1">
                        <a:solidFill>
                          <a:srgbClr val="000000"/>
                        </a:solidFill>
                        <a:latin typeface="Cambria Math" panose="02040503050406030204" pitchFamily="18" charset="0"/>
                        <a:ea typeface="+mn-ea"/>
                      </a:rPr>
                      <m:t>，</m:t>
                    </m:r>
                  </m:oMath>
                </a14:m>
                <a:r>
                  <a:rPr lang="zh-CN" altLang="en-US" dirty="0">
                    <a:solidFill>
                      <a:srgbClr val="000000"/>
                    </a:solidFill>
                    <a:latin typeface="微软雅黑" panose="020B0503020204020204" pitchFamily="34" charset="-122"/>
                    <a:ea typeface="微软雅黑" panose="020B0503020204020204" pitchFamily="34" charset="-122"/>
                  </a:rPr>
                  <a:t>则</a:t>
                </a:r>
                <a14:m>
                  <m:oMath xmlns:m="http://schemas.openxmlformats.org/officeDocument/2006/math">
                    <m:sSup>
                      <m:sSupPr>
                        <m:ctrlPr>
                          <a:rPr lang="en-US" altLang="zh-CN" i="1" dirty="0" smtClean="0">
                            <a:solidFill>
                              <a:srgbClr val="000000"/>
                            </a:solidFill>
                            <a:latin typeface="Cambria Math" panose="02040503050406030204" pitchFamily="18" charset="0"/>
                            <a:ea typeface="+mn-ea"/>
                          </a:rPr>
                        </m:ctrlPr>
                      </m:sSupPr>
                      <m:e>
                        <m:r>
                          <a:rPr lang="en-US" altLang="zh-CN" i="1" dirty="0" smtClean="0">
                            <a:solidFill>
                              <a:srgbClr val="000000"/>
                            </a:solidFill>
                            <a:latin typeface="Cambria Math" panose="02040503050406030204" pitchFamily="18" charset="0"/>
                            <a:ea typeface="+mn-ea"/>
                          </a:rPr>
                          <m:t>𝑟</m:t>
                        </m:r>
                      </m:e>
                      <m:sup>
                        <m:r>
                          <a:rPr lang="zh-CN" altLang="en-US" i="1" dirty="0" smtClean="0">
                            <a:solidFill>
                              <a:srgbClr val="000000"/>
                            </a:solidFill>
                            <a:latin typeface="Cambria Math" panose="02040503050406030204" pitchFamily="18" charset="0"/>
                            <a:ea typeface="+mn-ea"/>
                          </a:rPr>
                          <m:t>𝜑</m:t>
                        </m:r>
                        <m:r>
                          <a:rPr lang="en-US" altLang="zh-CN" i="1" dirty="0" smtClean="0">
                            <a:solidFill>
                              <a:srgbClr val="000000"/>
                            </a:solidFill>
                            <a:latin typeface="Cambria Math" panose="02040503050406030204" pitchFamily="18" charset="0"/>
                            <a:ea typeface="+mn-ea"/>
                          </a:rPr>
                          <m:t>(</m:t>
                        </m:r>
                        <m:r>
                          <a:rPr lang="en-US" altLang="zh-CN" i="1" dirty="0" smtClean="0">
                            <a:solidFill>
                              <a:srgbClr val="000000"/>
                            </a:solidFill>
                            <a:latin typeface="Cambria Math" panose="02040503050406030204" pitchFamily="18" charset="0"/>
                            <a:ea typeface="+mn-ea"/>
                          </a:rPr>
                          <m:t>𝑚</m:t>
                        </m:r>
                        <m:r>
                          <a:rPr lang="en-US" altLang="zh-CN" i="1" dirty="0" smtClean="0">
                            <a:solidFill>
                              <a:srgbClr val="000000"/>
                            </a:solidFill>
                            <a:latin typeface="Cambria Math" panose="02040503050406030204" pitchFamily="18" charset="0"/>
                            <a:ea typeface="+mn-ea"/>
                          </a:rPr>
                          <m:t>)</m:t>
                        </m:r>
                      </m:sup>
                    </m:sSup>
                    <m:r>
                      <a:rPr lang="en-US" altLang="zh-CN" i="1" dirty="0" smtClean="0">
                        <a:solidFill>
                          <a:srgbClr val="000000"/>
                        </a:solidFill>
                        <a:latin typeface="Cambria Math" panose="02040503050406030204" pitchFamily="18" charset="0"/>
                        <a:ea typeface="+mn-ea"/>
                      </a:rPr>
                      <m:t>=</m:t>
                    </m:r>
                    <m:r>
                      <a:rPr lang="en-US" altLang="zh-CN" i="1" dirty="0" smtClean="0">
                        <a:solidFill>
                          <a:srgbClr val="000000"/>
                        </a:solidFill>
                        <a:latin typeface="Cambria Math" panose="02040503050406030204" pitchFamily="18" charset="0"/>
                        <a:ea typeface="+mn-ea"/>
                      </a:rPr>
                      <m:t>1</m:t>
                    </m:r>
                    <m:d>
                      <m:dPr>
                        <m:ctrlPr>
                          <a:rPr lang="en-US" altLang="zh-CN" i="1" dirty="0" smtClean="0">
                            <a:solidFill>
                              <a:srgbClr val="000000"/>
                            </a:solidFill>
                            <a:latin typeface="Cambria Math" panose="02040503050406030204" pitchFamily="18" charset="0"/>
                            <a:ea typeface="+mn-ea"/>
                          </a:rPr>
                        </m:ctrlPr>
                      </m:dPr>
                      <m:e>
                        <m:r>
                          <a:rPr lang="en-US" altLang="zh-CN" i="1" dirty="0" smtClean="0">
                            <a:solidFill>
                              <a:srgbClr val="000000"/>
                            </a:solidFill>
                            <a:latin typeface="Cambria Math" panose="02040503050406030204" pitchFamily="18" charset="0"/>
                            <a:ea typeface="+mn-ea"/>
                          </a:rPr>
                          <m:t>𝑚𝑜𝑑</m:t>
                        </m:r>
                        <m:r>
                          <a:rPr lang="en-US" altLang="zh-CN" i="1" dirty="0" smtClean="0">
                            <a:solidFill>
                              <a:srgbClr val="000000"/>
                            </a:solidFill>
                            <a:latin typeface="Cambria Math" panose="02040503050406030204" pitchFamily="18" charset="0"/>
                            <a:ea typeface="+mn-ea"/>
                          </a:rPr>
                          <m:t> </m:t>
                        </m:r>
                        <m:r>
                          <a:rPr lang="en-US" altLang="zh-CN" i="1" dirty="0" smtClean="0">
                            <a:solidFill>
                              <a:srgbClr val="000000"/>
                            </a:solidFill>
                            <a:latin typeface="Cambria Math" panose="02040503050406030204" pitchFamily="18" charset="0"/>
                            <a:ea typeface="+mn-ea"/>
                          </a:rPr>
                          <m:t>𝑚</m:t>
                        </m:r>
                      </m:e>
                    </m:d>
                    <m:r>
                      <a:rPr lang="en-US" altLang="zh-CN" i="1" dirty="0" smtClean="0">
                        <a:solidFill>
                          <a:srgbClr val="000000"/>
                        </a:solidFill>
                        <a:latin typeface="Cambria Math" panose="02040503050406030204" pitchFamily="18" charset="0"/>
                        <a:ea typeface="+mn-ea"/>
                      </a:rPr>
                      <m:t>.</m:t>
                    </m:r>
                  </m:oMath>
                </a14:m>
                <a:endParaRPr lang="zh-CN" altLang="en-US" dirty="0">
                  <a:solidFill>
                    <a:srgbClr val="000000"/>
                  </a:solidFill>
                  <a:latin typeface="微软雅黑" panose="020B0503020204020204" pitchFamily="34" charset="-122"/>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598306" y="1873899"/>
                <a:ext cx="8001000" cy="417037"/>
              </a:xfrm>
              <a:prstGeom prst="rect">
                <a:avLst/>
              </a:prstGeom>
              <a:blipFill rotWithShape="1">
                <a:blip r:embed="rId1"/>
                <a:stretch>
                  <a:fillRect l="-2" t="-3" r="2" b="1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571500" y="2570111"/>
                <a:ext cx="8001000" cy="1717778"/>
              </a:xfrm>
              <a:prstGeom prst="rect">
                <a:avLst/>
              </a:prstGeom>
              <a:noFill/>
            </p:spPr>
            <p:txBody>
              <a:bodyPr wrap="square" rtlCol="0">
                <a:spAutoFit/>
              </a:bodyPr>
              <a:lstStyle/>
              <a:p>
                <a:pPr>
                  <a:lnSpc>
                    <a:spcPct val="150000"/>
                  </a:lnSpc>
                </a:pPr>
                <a:r>
                  <a:rPr lang="zh-CN" altLang="en-US" b="1" dirty="0">
                    <a:solidFill>
                      <a:srgbClr val="002368"/>
                    </a:solidFill>
                    <a:latin typeface="Times New Roman" panose="02020603050405020304" pitchFamily="18" charset="0"/>
                    <a:ea typeface="微软雅黑" panose="020B0503020204020204" pitchFamily="34" charset="-122"/>
                    <a:cs typeface="Times New Roman" panose="02020603050405020304" pitchFamily="18" charset="0"/>
                  </a:rPr>
                  <a:t>说明</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14:m>
                  <m:oMath xmlns:m="http://schemas.openxmlformats.org/officeDocument/2006/math">
                    <m:sSub>
                      <m:sSubPr>
                        <m:ctrlPr>
                          <a:rPr lang="en-US" altLang="zh-CN" i="1" smtClean="0">
                            <a:solidFill>
                              <a:srgbClr val="000000"/>
                            </a:solidFill>
                            <a:latin typeface="Cambria Math" panose="02040503050406030204" pitchFamily="18" charset="0"/>
                            <a:ea typeface="+mn-ea"/>
                          </a:rPr>
                        </m:ctrlPr>
                      </m:sSubPr>
                      <m:e>
                        <m:r>
                          <a:rPr lang="en-US" altLang="zh-CN" i="1" smtClean="0">
                            <a:solidFill>
                              <a:srgbClr val="000000"/>
                            </a:solidFill>
                            <a:latin typeface="Cambria Math" panose="02040503050406030204" pitchFamily="18" charset="0"/>
                            <a:ea typeface="+mn-ea"/>
                          </a:rPr>
                          <m:t>𝑍</m:t>
                        </m:r>
                      </m:e>
                      <m:sub>
                        <m:r>
                          <a:rPr lang="en-US" altLang="zh-CN" i="1" smtClean="0">
                            <a:solidFill>
                              <a:srgbClr val="000000"/>
                            </a:solidFill>
                            <a:latin typeface="Cambria Math" panose="02040503050406030204" pitchFamily="18" charset="0"/>
                            <a:ea typeface="+mn-ea"/>
                          </a:rPr>
                          <m:t>𝑚</m:t>
                        </m:r>
                      </m:sub>
                    </m:sSub>
                    <m:r>
                      <a:rPr lang="zh-CN" altLang="en-US" i="1" smtClean="0">
                        <a:solidFill>
                          <a:srgbClr val="000000"/>
                        </a:solidFill>
                        <a:latin typeface="Cambria Math" panose="02040503050406030204" pitchFamily="18" charset="0"/>
                        <a:ea typeface="+mn-ea"/>
                      </a:rPr>
                      <m:t>：</m:t>
                    </m:r>
                  </m:oMath>
                </a14:m>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m</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来说，</a:t>
                </a:r>
                <a:r>
                  <a:rPr lang="en-US" altLang="zh-CN"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0,1,2,…,m-1</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即为最小非负完全剩余系。</a:t>
                </a:r>
                <a:endParaRPr lang="en-US" altLang="zh-CN"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14:m>
                  <m:oMath xmlns:m="http://schemas.openxmlformats.org/officeDocument/2006/math">
                    <m:func>
                      <m:funcPr>
                        <m:ctrlPr>
                          <a:rPr lang="en-US" altLang="zh-CN" i="1" smtClean="0">
                            <a:solidFill>
                              <a:srgbClr val="000000"/>
                            </a:solidFill>
                            <a:latin typeface="Cambria Math" panose="02040503050406030204" pitchFamily="18" charset="0"/>
                            <a:ea typeface="+mn-ea"/>
                          </a:rPr>
                        </m:ctrlPr>
                      </m:funcPr>
                      <m:fName>
                        <m:r>
                          <m:rPr>
                            <m:sty m:val="p"/>
                          </m:rPr>
                          <a:rPr lang="en-US" altLang="zh-CN" smtClean="0">
                            <a:solidFill>
                              <a:srgbClr val="000000"/>
                            </a:solidFill>
                            <a:latin typeface="Cambria Math" panose="02040503050406030204" pitchFamily="18" charset="0"/>
                            <a:ea typeface="+mn-ea"/>
                          </a:rPr>
                          <m:t>gcd</m:t>
                        </m:r>
                      </m:fName>
                      <m:e>
                        <m:d>
                          <m:dPr>
                            <m:ctrlPr>
                              <a:rPr lang="en-US" altLang="zh-CN" i="1" smtClean="0">
                                <a:solidFill>
                                  <a:srgbClr val="000000"/>
                                </a:solidFill>
                                <a:latin typeface="Cambria Math" panose="02040503050406030204" pitchFamily="18" charset="0"/>
                                <a:ea typeface="+mn-ea"/>
                              </a:rPr>
                            </m:ctrlPr>
                          </m:dPr>
                          <m:e>
                            <m:r>
                              <a:rPr lang="en-US" altLang="zh-CN" i="1" smtClean="0">
                                <a:solidFill>
                                  <a:srgbClr val="000000"/>
                                </a:solidFill>
                                <a:latin typeface="Cambria Math" panose="02040503050406030204" pitchFamily="18" charset="0"/>
                                <a:ea typeface="+mn-ea"/>
                              </a:rPr>
                              <m:t>𝑟</m:t>
                            </m:r>
                            <m:r>
                              <a:rPr lang="en-US" altLang="zh-CN" i="1" smtClean="0">
                                <a:solidFill>
                                  <a:srgbClr val="000000"/>
                                </a:solidFill>
                                <a:latin typeface="Cambria Math" panose="02040503050406030204" pitchFamily="18" charset="0"/>
                                <a:ea typeface="+mn-ea"/>
                              </a:rPr>
                              <m:t>,</m:t>
                            </m:r>
                            <m:r>
                              <a:rPr lang="en-US" altLang="zh-CN" i="1" smtClean="0">
                                <a:solidFill>
                                  <a:srgbClr val="000000"/>
                                </a:solidFill>
                                <a:latin typeface="Cambria Math" panose="02040503050406030204" pitchFamily="18" charset="0"/>
                                <a:ea typeface="+mn-ea"/>
                              </a:rPr>
                              <m:t>𝑚</m:t>
                            </m:r>
                          </m:e>
                        </m:d>
                      </m:e>
                    </m:func>
                    <m:r>
                      <a:rPr lang="en-US" altLang="zh-CN" i="1" smtClean="0">
                        <a:solidFill>
                          <a:srgbClr val="000000"/>
                        </a:solidFill>
                        <a:latin typeface="Cambria Math" panose="02040503050406030204" pitchFamily="18" charset="0"/>
                        <a:ea typeface="+mn-ea"/>
                      </a:rPr>
                      <m:t>=</m:t>
                    </m:r>
                    <m:r>
                      <a:rPr lang="en-US" altLang="zh-CN" i="1" smtClean="0">
                        <a:solidFill>
                          <a:srgbClr val="000000"/>
                        </a:solidFill>
                        <a:latin typeface="Cambria Math" panose="02040503050406030204" pitchFamily="18" charset="0"/>
                        <a:ea typeface="+mn-ea"/>
                      </a:rPr>
                      <m:t>1</m:t>
                    </m:r>
                    <m:r>
                      <a:rPr lang="zh-CN" altLang="en-US" i="1">
                        <a:solidFill>
                          <a:srgbClr val="000000"/>
                        </a:solidFill>
                        <a:latin typeface="Cambria Math" panose="02040503050406030204" pitchFamily="18" charset="0"/>
                        <a:ea typeface="+mn-ea"/>
                      </a:rPr>
                      <m:t>：</m:t>
                    </m:r>
                    <m:r>
                      <m:rPr>
                        <m:sty m:val="p"/>
                      </m:rPr>
                      <a:rPr lang="en-US" altLang="zh-CN" smtClean="0">
                        <a:solidFill>
                          <a:srgbClr val="000000"/>
                        </a:solidFill>
                        <a:latin typeface="Cambria Math" panose="02040503050406030204" pitchFamily="18" charset="0"/>
                        <a:ea typeface="+mn-ea"/>
                      </a:rPr>
                      <m:t>r</m:t>
                    </m:r>
                    <m:r>
                      <a:rPr lang="en-US" altLang="zh-CN" smtClean="0">
                        <a:solidFill>
                          <a:srgbClr val="000000"/>
                        </a:solidFill>
                        <a:latin typeface="Cambria Math" panose="02040503050406030204" pitchFamily="18" charset="0"/>
                        <a:ea typeface="+mn-ea"/>
                      </a:rPr>
                      <m:t>,</m:t>
                    </m:r>
                    <m:r>
                      <m:rPr>
                        <m:sty m:val="p"/>
                      </m:rPr>
                      <a:rPr lang="en-US" altLang="zh-CN" smtClean="0">
                        <a:solidFill>
                          <a:srgbClr val="000000"/>
                        </a:solidFill>
                        <a:latin typeface="Cambria Math" panose="02040503050406030204" pitchFamily="18" charset="0"/>
                        <a:ea typeface="+mn-ea"/>
                      </a:rPr>
                      <m:t>m</m:t>
                    </m:r>
                    <m:r>
                      <a:rPr lang="zh-CN" altLang="en-US" i="1">
                        <a:solidFill>
                          <a:srgbClr val="000000"/>
                        </a:solidFill>
                        <a:latin typeface="Cambria Math" panose="02040503050406030204" pitchFamily="18" charset="0"/>
                        <a:ea typeface="+mn-ea"/>
                      </a:rPr>
                      <m:t>的</m:t>
                    </m:r>
                  </m:oMath>
                </a14:m>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最大公约数为</a:t>
                </a:r>
                <a:r>
                  <a:rPr lang="en-US" altLang="zh-CN"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1</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，即两者互素。</a:t>
                </a:r>
                <a:endParaRPr lang="en-US" altLang="zh-CN" dirty="0">
                  <a:solidFill>
                    <a:srgbClr val="000000"/>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50000"/>
                  </a:lnSpc>
                </a:pPr>
                <a14:m>
                  <m:oMath xmlns:m="http://schemas.openxmlformats.org/officeDocument/2006/math">
                    <m:sSup>
                      <m:sSupPr>
                        <m:ctrlPr>
                          <a:rPr lang="en-US" altLang="zh-CN" i="1" dirty="0" smtClean="0">
                            <a:solidFill>
                              <a:srgbClr val="000000"/>
                            </a:solidFill>
                            <a:latin typeface="Cambria Math" panose="02040503050406030204" pitchFamily="18" charset="0"/>
                            <a:ea typeface="+mn-ea"/>
                          </a:rPr>
                        </m:ctrlPr>
                      </m:sSupPr>
                      <m:e>
                        <m:r>
                          <a:rPr lang="en-US" altLang="zh-CN" i="1" dirty="0" smtClean="0">
                            <a:solidFill>
                              <a:srgbClr val="000000"/>
                            </a:solidFill>
                            <a:latin typeface="Cambria Math" panose="02040503050406030204" pitchFamily="18" charset="0"/>
                            <a:ea typeface="+mn-ea"/>
                          </a:rPr>
                          <m:t>𝑟</m:t>
                        </m:r>
                      </m:e>
                      <m:sup>
                        <m:r>
                          <a:rPr lang="zh-CN" altLang="en-US" i="1" dirty="0" smtClean="0">
                            <a:solidFill>
                              <a:srgbClr val="000000"/>
                            </a:solidFill>
                            <a:latin typeface="Cambria Math" panose="02040503050406030204" pitchFamily="18" charset="0"/>
                            <a:ea typeface="+mn-ea"/>
                          </a:rPr>
                          <m:t>𝜑</m:t>
                        </m:r>
                        <m:r>
                          <a:rPr lang="en-US" altLang="zh-CN" i="1" dirty="0" smtClean="0">
                            <a:solidFill>
                              <a:srgbClr val="000000"/>
                            </a:solidFill>
                            <a:latin typeface="Cambria Math" panose="02040503050406030204" pitchFamily="18" charset="0"/>
                            <a:ea typeface="+mn-ea"/>
                          </a:rPr>
                          <m:t>(</m:t>
                        </m:r>
                        <m:r>
                          <a:rPr lang="en-US" altLang="zh-CN" i="1" dirty="0" smtClean="0">
                            <a:solidFill>
                              <a:srgbClr val="000000"/>
                            </a:solidFill>
                            <a:latin typeface="Cambria Math" panose="02040503050406030204" pitchFamily="18" charset="0"/>
                            <a:ea typeface="+mn-ea"/>
                          </a:rPr>
                          <m:t>𝑚</m:t>
                        </m:r>
                        <m:r>
                          <a:rPr lang="en-US" altLang="zh-CN" i="1" dirty="0" smtClean="0">
                            <a:solidFill>
                              <a:srgbClr val="000000"/>
                            </a:solidFill>
                            <a:latin typeface="Cambria Math" panose="02040503050406030204" pitchFamily="18" charset="0"/>
                            <a:ea typeface="+mn-ea"/>
                          </a:rPr>
                          <m:t>)</m:t>
                        </m:r>
                      </m:sup>
                    </m:sSup>
                    <m:r>
                      <a:rPr lang="en-US" altLang="zh-CN" i="1" dirty="0" smtClean="0">
                        <a:solidFill>
                          <a:srgbClr val="000000"/>
                        </a:solidFill>
                        <a:latin typeface="Cambria Math" panose="02040503050406030204" pitchFamily="18" charset="0"/>
                        <a:ea typeface="+mn-ea"/>
                      </a:rPr>
                      <m:t>=</m:t>
                    </m:r>
                    <m:r>
                      <a:rPr lang="en-US" altLang="zh-CN" i="1" dirty="0" smtClean="0">
                        <a:solidFill>
                          <a:srgbClr val="000000"/>
                        </a:solidFill>
                        <a:latin typeface="Cambria Math" panose="02040503050406030204" pitchFamily="18" charset="0"/>
                        <a:ea typeface="+mn-ea"/>
                      </a:rPr>
                      <m:t>1</m:t>
                    </m:r>
                    <m:d>
                      <m:dPr>
                        <m:ctrlPr>
                          <a:rPr lang="en-US" altLang="zh-CN" i="1" dirty="0" smtClean="0">
                            <a:solidFill>
                              <a:srgbClr val="000000"/>
                            </a:solidFill>
                            <a:latin typeface="Cambria Math" panose="02040503050406030204" pitchFamily="18" charset="0"/>
                            <a:ea typeface="+mn-ea"/>
                          </a:rPr>
                        </m:ctrlPr>
                      </m:dPr>
                      <m:e>
                        <m:r>
                          <a:rPr lang="en-US" altLang="zh-CN" i="1" dirty="0" smtClean="0">
                            <a:solidFill>
                              <a:srgbClr val="000000"/>
                            </a:solidFill>
                            <a:latin typeface="Cambria Math" panose="02040503050406030204" pitchFamily="18" charset="0"/>
                            <a:ea typeface="+mn-ea"/>
                          </a:rPr>
                          <m:t>𝑚𝑜𝑑</m:t>
                        </m:r>
                        <m:r>
                          <a:rPr lang="en-US" altLang="zh-CN" i="1" dirty="0" smtClean="0">
                            <a:solidFill>
                              <a:srgbClr val="000000"/>
                            </a:solidFill>
                            <a:latin typeface="Cambria Math" panose="02040503050406030204" pitchFamily="18" charset="0"/>
                            <a:ea typeface="+mn-ea"/>
                          </a:rPr>
                          <m:t> </m:t>
                        </m:r>
                        <m:r>
                          <a:rPr lang="en-US" altLang="zh-CN" i="1" dirty="0" smtClean="0">
                            <a:solidFill>
                              <a:srgbClr val="000000"/>
                            </a:solidFill>
                            <a:latin typeface="Cambria Math" panose="02040503050406030204" pitchFamily="18" charset="0"/>
                            <a:ea typeface="+mn-ea"/>
                          </a:rPr>
                          <m:t>𝑚</m:t>
                        </m:r>
                      </m:e>
                    </m:d>
                    <m:r>
                      <a:rPr lang="zh-CN" altLang="en-US" i="1" dirty="0">
                        <a:solidFill>
                          <a:srgbClr val="000000"/>
                        </a:solidFill>
                        <a:latin typeface="Cambria Math" panose="02040503050406030204" pitchFamily="18" charset="0"/>
                        <a:ea typeface="+mn-ea"/>
                      </a:rPr>
                      <m:t>：</m:t>
                    </m:r>
                  </m:oMath>
                </a14:m>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a:t>
                </a:r>
                <a14:m>
                  <m:oMath xmlns:m="http://schemas.openxmlformats.org/officeDocument/2006/math">
                    <m:sSup>
                      <m:sSupPr>
                        <m:ctrlPr>
                          <a:rPr lang="en-US" altLang="zh-CN" i="1" dirty="0">
                            <a:solidFill>
                              <a:srgbClr val="000000"/>
                            </a:solidFill>
                            <a:latin typeface="Cambria Math" panose="02040503050406030204" pitchFamily="18" charset="0"/>
                          </a:rPr>
                        </m:ctrlPr>
                      </m:sSupPr>
                      <m:e>
                        <m:r>
                          <a:rPr lang="en-US" altLang="zh-CN" i="1" dirty="0">
                            <a:solidFill>
                              <a:srgbClr val="000000"/>
                            </a:solidFill>
                            <a:latin typeface="Cambria Math" panose="02040503050406030204" pitchFamily="18" charset="0"/>
                          </a:rPr>
                          <m:t>𝑟</m:t>
                        </m:r>
                      </m:e>
                      <m:sup>
                        <m:r>
                          <a:rPr lang="zh-CN" altLang="en-US" i="1" dirty="0">
                            <a:solidFill>
                              <a:srgbClr val="000000"/>
                            </a:solidFill>
                            <a:latin typeface="Cambria Math" panose="02040503050406030204" pitchFamily="18" charset="0"/>
                          </a:rPr>
                          <m:t>𝜑</m:t>
                        </m:r>
                        <m:r>
                          <a:rPr lang="en-US" altLang="zh-CN" i="1" dirty="0">
                            <a:solidFill>
                              <a:srgbClr val="000000"/>
                            </a:solidFill>
                            <a:latin typeface="Cambria Math" panose="02040503050406030204" pitchFamily="18" charset="0"/>
                          </a:rPr>
                          <m:t>(</m:t>
                        </m:r>
                        <m:r>
                          <a:rPr lang="en-US" altLang="zh-CN" i="1" dirty="0">
                            <a:solidFill>
                              <a:srgbClr val="000000"/>
                            </a:solidFill>
                            <a:latin typeface="Cambria Math" panose="02040503050406030204" pitchFamily="18" charset="0"/>
                          </a:rPr>
                          <m:t>𝑚</m:t>
                        </m:r>
                        <m:r>
                          <a:rPr lang="en-US" altLang="zh-CN" i="1" dirty="0">
                            <a:solidFill>
                              <a:srgbClr val="000000"/>
                            </a:solidFill>
                            <a:latin typeface="Cambria Math" panose="02040503050406030204" pitchFamily="18" charset="0"/>
                          </a:rPr>
                          <m:t>)</m:t>
                        </m:r>
                      </m:sup>
                    </m:sSup>
                  </m:oMath>
                </a14:m>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除以</a:t>
                </a:r>
                <a:r>
                  <a:rPr lang="en-US" altLang="zh-CN"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m</a:t>
                </a:r>
                <a:r>
                  <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的余数为</a:t>
                </a:r>
                <a:r>
                  <a:rPr lang="en-US" altLang="zh-CN"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1.</a:t>
                </a:r>
                <a:endParaRPr lang="zh-CN" altLang="en-US"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571500" y="2570111"/>
                <a:ext cx="8001000" cy="1717778"/>
              </a:xfrm>
              <a:prstGeom prst="rect">
                <a:avLst/>
              </a:prstGeom>
              <a:blipFill rotWithShape="1">
                <a:blip r:embed="rId2"/>
                <a:stretch>
                  <a:fillRect t="-15" b="-718"/>
                </a:stretch>
              </a:blipFill>
            </p:spPr>
            <p:txBody>
              <a:bodyPr/>
              <a:lstStyle/>
              <a:p>
                <a:r>
                  <a:rPr lang="zh-CN" altLang="en-US">
                    <a:noFill/>
                  </a:rPr>
                  <a:t> </a:t>
                </a:r>
              </a:p>
            </p:txBody>
          </p:sp>
        </mc:Fallback>
      </mc:AlternateContent>
      <p:sp>
        <p:nvSpPr>
          <p:cNvPr id="9" name="矩形: 圆角 8"/>
          <p:cNvSpPr/>
          <p:nvPr/>
        </p:nvSpPr>
        <p:spPr>
          <a:xfrm>
            <a:off x="457200" y="4419600"/>
            <a:ext cx="8229600" cy="698500"/>
          </a:xfrm>
          <a:prstGeom prst="roundRect">
            <a:avLst>
              <a:gd name="adj" fmla="val 12033"/>
            </a:avLst>
          </a:prstGeom>
          <a:solidFill>
            <a:srgbClr val="FFFFFF"/>
          </a:solidFill>
          <a:ln w="25400" cap="flat" cmpd="sng" algn="ctr">
            <a:noFill/>
            <a:prstDash val="solid"/>
          </a:ln>
          <a:effectLst>
            <a:outerShdw blurRad="114300" dist="38100" dir="2700000" algn="tl" rotWithShape="0">
              <a:prstClr val="black">
                <a:alpha val="2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mc:Choice xmlns:a14="http://schemas.microsoft.com/office/drawing/2010/main" Requires="a14">
          <p:sp>
            <p:nvSpPr>
              <p:cNvPr id="10" name="文本框 9"/>
              <p:cNvSpPr txBox="1"/>
              <p:nvPr/>
            </p:nvSpPr>
            <p:spPr>
              <a:xfrm>
                <a:off x="571500" y="4548662"/>
                <a:ext cx="8001000" cy="417037"/>
              </a:xfrm>
              <a:prstGeom prst="rect">
                <a:avLst/>
              </a:prstGeom>
              <a:noFill/>
            </p:spPr>
            <p:txBody>
              <a:bodyPr wrap="square" rtlCol="0">
                <a:spAutoFit/>
              </a:bodyPr>
              <a:lstStyle/>
              <a:p>
                <a:pPr>
                  <a:lnSpc>
                    <a:spcPct val="125000"/>
                  </a:lnSpc>
                </a:pPr>
                <a:r>
                  <a:rPr lang="zh-CN" altLang="en-US" b="1" dirty="0">
                    <a:solidFill>
                      <a:srgbClr val="002368"/>
                    </a:solidFill>
                    <a:latin typeface="微软雅黑" panose="020B0503020204020204" pitchFamily="34" charset="-122"/>
                    <a:ea typeface="微软雅黑" panose="020B0503020204020204" pitchFamily="34" charset="-122"/>
                  </a:rPr>
                  <a:t>费马小定理</a:t>
                </a:r>
                <a:r>
                  <a:rPr lang="zh-CN" altLang="en-US" dirty="0">
                    <a:solidFill>
                      <a:srgbClr val="000000"/>
                    </a:solidFill>
                    <a:latin typeface="微软雅黑" panose="020B0503020204020204" pitchFamily="34" charset="-122"/>
                    <a:ea typeface="微软雅黑" panose="020B0503020204020204" pitchFamily="34" charset="-122"/>
                  </a:rPr>
                  <a:t>：如果</a:t>
                </a:r>
                <a:r>
                  <a:rPr lang="en-US" altLang="zh-CN" dirty="0">
                    <a:solidFill>
                      <a:srgbClr val="000000"/>
                    </a:solidFill>
                    <a:latin typeface="微软雅黑" panose="020B0503020204020204" pitchFamily="34" charset="-122"/>
                    <a:ea typeface="微软雅黑" panose="020B0503020204020204" pitchFamily="34" charset="-122"/>
                  </a:rPr>
                  <a:t>m</a:t>
                </a:r>
                <a:r>
                  <a:rPr lang="zh-CN" altLang="en-US" dirty="0">
                    <a:solidFill>
                      <a:srgbClr val="000000"/>
                    </a:solidFill>
                    <a:latin typeface="微软雅黑" panose="020B0503020204020204" pitchFamily="34" charset="-122"/>
                    <a:ea typeface="微软雅黑" panose="020B0503020204020204" pitchFamily="34" charset="-122"/>
                  </a:rPr>
                  <a:t>也是素数，</a:t>
                </a:r>
                <a14:m>
                  <m:oMath xmlns:m="http://schemas.openxmlformats.org/officeDocument/2006/math">
                    <m:r>
                      <a:rPr lang="en-US" altLang="zh-CN" i="1" smtClean="0">
                        <a:solidFill>
                          <a:srgbClr val="000000"/>
                        </a:solidFill>
                        <a:latin typeface="Cambria Math" panose="02040503050406030204" pitchFamily="18" charset="0"/>
                        <a:ea typeface="+mn-ea"/>
                      </a:rPr>
                      <m:t>𝑟</m:t>
                    </m:r>
                    <m:r>
                      <a:rPr lang="zh-CN" altLang="en-US" i="1" smtClean="0">
                        <a:solidFill>
                          <a:srgbClr val="000000"/>
                        </a:solidFill>
                        <a:latin typeface="Cambria Math" panose="02040503050406030204" pitchFamily="18" charset="0"/>
                        <a:ea typeface="+mn-ea"/>
                      </a:rPr>
                      <m:t>𝜖</m:t>
                    </m:r>
                    <m:sSub>
                      <m:sSubPr>
                        <m:ctrlPr>
                          <a:rPr lang="en-US" altLang="zh-CN" i="1" smtClean="0">
                            <a:solidFill>
                              <a:srgbClr val="000000"/>
                            </a:solidFill>
                            <a:latin typeface="Cambria Math" panose="02040503050406030204" pitchFamily="18" charset="0"/>
                            <a:ea typeface="+mn-ea"/>
                          </a:rPr>
                        </m:ctrlPr>
                      </m:sSubPr>
                      <m:e>
                        <m:r>
                          <a:rPr lang="en-US" altLang="zh-CN" i="1" smtClean="0">
                            <a:solidFill>
                              <a:srgbClr val="000000"/>
                            </a:solidFill>
                            <a:latin typeface="Cambria Math" panose="02040503050406030204" pitchFamily="18" charset="0"/>
                            <a:ea typeface="+mn-ea"/>
                          </a:rPr>
                          <m:t>𝑍</m:t>
                        </m:r>
                      </m:e>
                      <m:sub>
                        <m:r>
                          <a:rPr lang="en-US" altLang="zh-CN" i="1" smtClean="0">
                            <a:solidFill>
                              <a:srgbClr val="000000"/>
                            </a:solidFill>
                            <a:latin typeface="Cambria Math" panose="02040503050406030204" pitchFamily="18" charset="0"/>
                            <a:ea typeface="+mn-ea"/>
                          </a:rPr>
                          <m:t>𝑚</m:t>
                        </m:r>
                      </m:sub>
                    </m:sSub>
                  </m:oMath>
                </a14:m>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且</a:t>
                </a:r>
                <a14:m>
                  <m:oMath xmlns:m="http://schemas.openxmlformats.org/officeDocument/2006/math">
                    <m:func>
                      <m:funcPr>
                        <m:ctrlPr>
                          <a:rPr lang="en-US" altLang="zh-CN" i="1" smtClean="0">
                            <a:solidFill>
                              <a:srgbClr val="000000"/>
                            </a:solidFill>
                            <a:latin typeface="Cambria Math" panose="02040503050406030204" pitchFamily="18" charset="0"/>
                            <a:ea typeface="+mn-ea"/>
                          </a:rPr>
                        </m:ctrlPr>
                      </m:funcPr>
                      <m:fName>
                        <m:r>
                          <m:rPr>
                            <m:sty m:val="p"/>
                          </m:rPr>
                          <a:rPr lang="en-US" altLang="zh-CN" smtClean="0">
                            <a:solidFill>
                              <a:srgbClr val="000000"/>
                            </a:solidFill>
                            <a:latin typeface="Cambria Math" panose="02040503050406030204" pitchFamily="18" charset="0"/>
                            <a:ea typeface="+mn-ea"/>
                          </a:rPr>
                          <m:t>gcd</m:t>
                        </m:r>
                      </m:fName>
                      <m:e>
                        <m:d>
                          <m:dPr>
                            <m:ctrlPr>
                              <a:rPr lang="en-US" altLang="zh-CN" i="1" smtClean="0">
                                <a:solidFill>
                                  <a:srgbClr val="000000"/>
                                </a:solidFill>
                                <a:latin typeface="Cambria Math" panose="02040503050406030204" pitchFamily="18" charset="0"/>
                                <a:ea typeface="+mn-ea"/>
                              </a:rPr>
                            </m:ctrlPr>
                          </m:dPr>
                          <m:e>
                            <m:r>
                              <a:rPr lang="en-US" altLang="zh-CN" i="1" smtClean="0">
                                <a:solidFill>
                                  <a:srgbClr val="000000"/>
                                </a:solidFill>
                                <a:latin typeface="Cambria Math" panose="02040503050406030204" pitchFamily="18" charset="0"/>
                                <a:ea typeface="+mn-ea"/>
                              </a:rPr>
                              <m:t>𝑟</m:t>
                            </m:r>
                            <m:r>
                              <a:rPr lang="en-US" altLang="zh-CN" i="1" smtClean="0">
                                <a:solidFill>
                                  <a:srgbClr val="000000"/>
                                </a:solidFill>
                                <a:latin typeface="Cambria Math" panose="02040503050406030204" pitchFamily="18" charset="0"/>
                                <a:ea typeface="+mn-ea"/>
                              </a:rPr>
                              <m:t>,</m:t>
                            </m:r>
                            <m:r>
                              <a:rPr lang="en-US" altLang="zh-CN" i="1" smtClean="0">
                                <a:solidFill>
                                  <a:srgbClr val="000000"/>
                                </a:solidFill>
                                <a:latin typeface="Cambria Math" panose="02040503050406030204" pitchFamily="18" charset="0"/>
                                <a:ea typeface="+mn-ea"/>
                              </a:rPr>
                              <m:t>𝑚</m:t>
                            </m:r>
                          </m:e>
                        </m:d>
                      </m:e>
                    </m:func>
                    <m:r>
                      <a:rPr lang="en-US" altLang="zh-CN" i="1" smtClean="0">
                        <a:solidFill>
                          <a:srgbClr val="000000"/>
                        </a:solidFill>
                        <a:latin typeface="Cambria Math" panose="02040503050406030204" pitchFamily="18" charset="0"/>
                        <a:ea typeface="+mn-ea"/>
                      </a:rPr>
                      <m:t>=</m:t>
                    </m:r>
                    <m:r>
                      <a:rPr lang="en-US" altLang="zh-CN" i="1" smtClean="0">
                        <a:solidFill>
                          <a:srgbClr val="000000"/>
                        </a:solidFill>
                        <a:latin typeface="Cambria Math" panose="02040503050406030204" pitchFamily="18" charset="0"/>
                        <a:ea typeface="+mn-ea"/>
                      </a:rPr>
                      <m:t>1</m:t>
                    </m:r>
                    <m:r>
                      <a:rPr lang="zh-CN" altLang="en-US" i="1">
                        <a:solidFill>
                          <a:srgbClr val="000000"/>
                        </a:solidFill>
                        <a:latin typeface="Cambria Math" panose="02040503050406030204" pitchFamily="18" charset="0"/>
                        <a:ea typeface="+mn-ea"/>
                      </a:rPr>
                      <m:t>，</m:t>
                    </m:r>
                  </m:oMath>
                </a14:m>
                <a:r>
                  <a:rPr lang="zh-CN" altLang="en-US" dirty="0">
                    <a:solidFill>
                      <a:srgbClr val="000000"/>
                    </a:solidFill>
                    <a:latin typeface="微软雅黑" panose="020B0503020204020204" pitchFamily="34" charset="-122"/>
                    <a:ea typeface="微软雅黑" panose="020B0503020204020204" pitchFamily="34" charset="-122"/>
                  </a:rPr>
                  <a:t>则</a:t>
                </a:r>
                <a14:m>
                  <m:oMath xmlns:m="http://schemas.openxmlformats.org/officeDocument/2006/math">
                    <m:sSup>
                      <m:sSupPr>
                        <m:ctrlPr>
                          <a:rPr lang="en-US" altLang="zh-CN" i="1" dirty="0" smtClean="0">
                            <a:solidFill>
                              <a:srgbClr val="000000"/>
                            </a:solidFill>
                            <a:latin typeface="Cambria Math" panose="02040503050406030204" pitchFamily="18" charset="0"/>
                            <a:ea typeface="+mn-ea"/>
                          </a:rPr>
                        </m:ctrlPr>
                      </m:sSupPr>
                      <m:e>
                        <m:r>
                          <a:rPr lang="en-US" altLang="zh-CN" i="1" dirty="0" smtClean="0">
                            <a:solidFill>
                              <a:srgbClr val="000000"/>
                            </a:solidFill>
                            <a:latin typeface="Cambria Math" panose="02040503050406030204" pitchFamily="18" charset="0"/>
                            <a:ea typeface="+mn-ea"/>
                          </a:rPr>
                          <m:t>𝑟</m:t>
                        </m:r>
                      </m:e>
                      <m:sup>
                        <m:r>
                          <a:rPr lang="en-US" altLang="zh-CN" i="1" dirty="0" smtClean="0">
                            <a:solidFill>
                              <a:srgbClr val="000000"/>
                            </a:solidFill>
                            <a:latin typeface="Cambria Math" panose="02040503050406030204" pitchFamily="18" charset="0"/>
                            <a:ea typeface="+mn-ea"/>
                          </a:rPr>
                          <m:t>𝑚</m:t>
                        </m:r>
                        <m:r>
                          <a:rPr lang="en-US" altLang="zh-CN" i="1" dirty="0">
                            <a:solidFill>
                              <a:srgbClr val="000000"/>
                            </a:solidFill>
                            <a:latin typeface="Cambria Math" panose="02040503050406030204" pitchFamily="18" charset="0"/>
                            <a:ea typeface="+mn-ea"/>
                          </a:rPr>
                          <m:t>−</m:t>
                        </m:r>
                        <m:r>
                          <a:rPr lang="en-US" altLang="zh-CN" i="1" dirty="0">
                            <a:solidFill>
                              <a:srgbClr val="000000"/>
                            </a:solidFill>
                            <a:latin typeface="Cambria Math" panose="02040503050406030204" pitchFamily="18" charset="0"/>
                            <a:ea typeface="+mn-ea"/>
                          </a:rPr>
                          <m:t>1</m:t>
                        </m:r>
                      </m:sup>
                    </m:sSup>
                    <m:r>
                      <a:rPr lang="en-US" altLang="zh-CN" i="1" dirty="0" smtClean="0">
                        <a:solidFill>
                          <a:srgbClr val="000000"/>
                        </a:solidFill>
                        <a:latin typeface="Cambria Math" panose="02040503050406030204" pitchFamily="18" charset="0"/>
                        <a:ea typeface="+mn-ea"/>
                      </a:rPr>
                      <m:t>=</m:t>
                    </m:r>
                    <m:r>
                      <a:rPr lang="en-US" altLang="zh-CN" i="1" dirty="0" smtClean="0">
                        <a:solidFill>
                          <a:srgbClr val="000000"/>
                        </a:solidFill>
                        <a:latin typeface="Cambria Math" panose="02040503050406030204" pitchFamily="18" charset="0"/>
                        <a:ea typeface="+mn-ea"/>
                      </a:rPr>
                      <m:t>1</m:t>
                    </m:r>
                    <m:d>
                      <m:dPr>
                        <m:ctrlPr>
                          <a:rPr lang="en-US" altLang="zh-CN" i="1" dirty="0" smtClean="0">
                            <a:solidFill>
                              <a:srgbClr val="000000"/>
                            </a:solidFill>
                            <a:latin typeface="Cambria Math" panose="02040503050406030204" pitchFamily="18" charset="0"/>
                            <a:ea typeface="+mn-ea"/>
                          </a:rPr>
                        </m:ctrlPr>
                      </m:dPr>
                      <m:e>
                        <m:r>
                          <a:rPr lang="en-US" altLang="zh-CN" i="1" dirty="0" smtClean="0">
                            <a:solidFill>
                              <a:srgbClr val="000000"/>
                            </a:solidFill>
                            <a:latin typeface="Cambria Math" panose="02040503050406030204" pitchFamily="18" charset="0"/>
                            <a:ea typeface="+mn-ea"/>
                          </a:rPr>
                          <m:t>𝑚𝑜𝑑</m:t>
                        </m:r>
                        <m:r>
                          <a:rPr lang="en-US" altLang="zh-CN" i="1" dirty="0" smtClean="0">
                            <a:solidFill>
                              <a:srgbClr val="000000"/>
                            </a:solidFill>
                            <a:latin typeface="Cambria Math" panose="02040503050406030204" pitchFamily="18" charset="0"/>
                            <a:ea typeface="+mn-ea"/>
                          </a:rPr>
                          <m:t> </m:t>
                        </m:r>
                        <m:r>
                          <a:rPr lang="en-US" altLang="zh-CN" i="1" dirty="0" smtClean="0">
                            <a:solidFill>
                              <a:srgbClr val="000000"/>
                            </a:solidFill>
                            <a:latin typeface="Cambria Math" panose="02040503050406030204" pitchFamily="18" charset="0"/>
                            <a:ea typeface="+mn-ea"/>
                          </a:rPr>
                          <m:t>𝑚</m:t>
                        </m:r>
                      </m:e>
                    </m:d>
                    <m:r>
                      <a:rPr lang="en-US" altLang="zh-CN" i="1" dirty="0" smtClean="0">
                        <a:solidFill>
                          <a:srgbClr val="000000"/>
                        </a:solidFill>
                        <a:latin typeface="Cambria Math" panose="02040503050406030204" pitchFamily="18" charset="0"/>
                        <a:ea typeface="+mn-ea"/>
                      </a:rPr>
                      <m:t>.</m:t>
                    </m:r>
                  </m:oMath>
                </a14:m>
                <a:endParaRPr lang="zh-CN" altLang="en-US" dirty="0">
                  <a:solidFill>
                    <a:srgbClr val="000000"/>
                  </a:solidFill>
                  <a:latin typeface="微软雅黑" panose="020B0503020204020204" pitchFamily="34" charset="-122"/>
                  <a:ea typeface="微软雅黑" panose="020B0503020204020204" pitchFamily="34" charset="-122"/>
                </a:endParaRPr>
              </a:p>
            </p:txBody>
          </p:sp>
        </mc:Choice>
        <mc:Fallback>
          <p:sp>
            <p:nvSpPr>
              <p:cNvPr id="10" name="文本框 9"/>
              <p:cNvSpPr txBox="1">
                <a:spLocks noRot="1" noChangeAspect="1" noMove="1" noResize="1" noEditPoints="1" noAdjustHandles="1" noChangeArrowheads="1" noChangeShapeType="1" noTextEdit="1"/>
              </p:cNvSpPr>
              <p:nvPr/>
            </p:nvSpPr>
            <p:spPr>
              <a:xfrm>
                <a:off x="571500" y="4548662"/>
                <a:ext cx="8001000" cy="417037"/>
              </a:xfrm>
              <a:prstGeom prst="rect">
                <a:avLst/>
              </a:prstGeom>
              <a:blipFill rotWithShape="1">
                <a:blip r:embed="rId3"/>
                <a:stretch>
                  <a:fillRect t="-38" b="152"/>
                </a:stretch>
              </a:blipFill>
            </p:spPr>
            <p:txBody>
              <a:bodyPr/>
              <a:lstStyle/>
              <a:p>
                <a:r>
                  <a:rPr lang="zh-CN" altLang="en-US">
                    <a:noFill/>
                  </a:rPr>
                  <a:t> </a:t>
                </a:r>
              </a:p>
            </p:txBody>
          </p:sp>
        </mc:Fallback>
      </mc:AlternateContent>
      <p:grpSp>
        <p:nvGrpSpPr>
          <p:cNvPr id="11" name="组合 10"/>
          <p:cNvGrpSpPr/>
          <p:nvPr/>
        </p:nvGrpSpPr>
        <p:grpSpPr>
          <a:xfrm>
            <a:off x="451701" y="5346691"/>
            <a:ext cx="8229600" cy="882282"/>
            <a:chOff x="451701" y="5759441"/>
            <a:chExt cx="8229600" cy="882282"/>
          </a:xfrm>
        </p:grpSpPr>
        <p:sp>
          <p:nvSpPr>
            <p:cNvPr id="12" name="矩形: 圆角 11"/>
            <p:cNvSpPr/>
            <p:nvPr/>
          </p:nvSpPr>
          <p:spPr>
            <a:xfrm>
              <a:off x="451701" y="5759441"/>
              <a:ext cx="8229600" cy="882282"/>
            </a:xfrm>
            <a:prstGeom prst="roundRect">
              <a:avLst>
                <a:gd name="adj" fmla="val 12033"/>
              </a:avLst>
            </a:prstGeom>
            <a:solidFill>
              <a:srgbClr val="FFFFFF"/>
            </a:solidFill>
            <a:ln w="25400" cap="flat" cmpd="sng" algn="ctr">
              <a:noFill/>
              <a:prstDash val="solid"/>
            </a:ln>
            <a:effectLst>
              <a:outerShdw blurRad="114300" dist="38100" dir="2700000" algn="tl" rotWithShape="0">
                <a:prstClr val="black">
                  <a:alpha val="2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mc:AlternateContent xmlns:mc="http://schemas.openxmlformats.org/markup-compatibility/2006">
          <mc:Choice xmlns:a14="http://schemas.microsoft.com/office/drawing/2010/main" Requires="a14">
            <p:sp>
              <p:nvSpPr>
                <p:cNvPr id="13" name="文本框 12"/>
                <p:cNvSpPr txBox="1"/>
                <p:nvPr/>
              </p:nvSpPr>
              <p:spPr>
                <a:xfrm>
                  <a:off x="566001" y="5823972"/>
                  <a:ext cx="8001000" cy="753220"/>
                </a:xfrm>
                <a:prstGeom prst="rect">
                  <a:avLst/>
                </a:prstGeom>
                <a:noFill/>
              </p:spPr>
              <p:txBody>
                <a:bodyPr wrap="square" rtlCol="0">
                  <a:spAutoFit/>
                </a:bodyPr>
                <a:lstStyle/>
                <a:p>
                  <a:pPr marL="0" marR="0" lvl="0" indent="0" defTabSz="914400" eaLnBrk="1" fontAlgn="auto" latinLnBrk="0" hangingPunct="1">
                    <a:lnSpc>
                      <a:spcPct val="125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特例</a:t>
                  </a:r>
                  <a:r>
                    <a:rPr kumimoji="0" lang="zh-CN" altLang="en-US" sz="1800" b="1" i="0" u="none" strike="noStrike" kern="0" cap="none" spc="0" normalizeH="0" baseline="0" noProof="0" dirty="0">
                      <a:ln>
                        <a:noFill/>
                      </a:ln>
                      <a:solidFill>
                        <a:srgbClr val="002368"/>
                      </a:solidFill>
                      <a:effectLst/>
                      <a:uLnTx/>
                      <a:uFillTx/>
                      <a:latin typeface="微软雅黑" panose="020B0503020204020204" pitchFamily="34" charset="-122"/>
                      <a:ea typeface="微软雅黑" panose="020B0503020204020204" pitchFamily="34" charset="-122"/>
                    </a:rPr>
                    <a:t>：</a:t>
                  </a: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如果</a:t>
                  </a: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m</a:t>
                  </a: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可以分解成两个素数相乘，</a:t>
                  </a:r>
                  <a14:m>
                    <m:oMath xmlns:m="http://schemas.openxmlformats.org/officeDocument/2006/math">
                      <m:r>
                        <m:rPr>
                          <m:sty m:val="p"/>
                        </m:r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rPr>
                        <m:t>m</m:t>
                      </m:r>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rPr>
                        <m:t>=</m:t>
                      </m:r>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rPr>
                        <m:t>𝑝</m:t>
                      </m:r>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rPr>
                        <m:t>1</m:t>
                      </m:r>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rPr>
                        <m:t>∗</m:t>
                      </m:r>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rPr>
                        <m:t>𝑝</m:t>
                      </m:r>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rPr>
                        <m:t>2</m:t>
                      </m:r>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ea typeface="+mn-ea"/>
                        </a:rPr>
                        <m:t>, </m:t>
                      </m:r>
                    </m:oMath>
                  </a14:m>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则</a:t>
                  </a:r>
                  <a14:m>
                    <m:oMath xmlns:m="http://schemas.openxmlformats.org/officeDocument/2006/math">
                      <m:r>
                        <a:rPr kumimoji="0" lang="zh-CN" altLang="en-US" sz="1800" b="0" i="1" u="none" strike="noStrike" kern="0" cap="none" spc="0" normalizeH="0" baseline="0" noProof="0" dirty="0" smtClean="0">
                          <a:ln>
                            <a:noFill/>
                          </a:ln>
                          <a:solidFill>
                            <a:srgbClr val="000000"/>
                          </a:solidFill>
                          <a:effectLst/>
                          <a:uLnTx/>
                          <a:uFillTx/>
                          <a:latin typeface="Cambria Math" panose="02040503050406030204" pitchFamily="18" charset="0"/>
                        </a:rPr>
                        <m:t>𝜑</m:t>
                      </m:r>
                      <m:d>
                        <m:dPr>
                          <m:ctrlP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ctrlPr>
                        </m:dPr>
                        <m:e>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𝑚</m:t>
                          </m:r>
                        </m:e>
                      </m:d>
                      <m:r>
                        <a:rPr kumimoji="0" lang="en-US" altLang="zh-CN" sz="1800" b="0" i="0" u="none" strike="noStrike" kern="0" cap="none" spc="0" normalizeH="0" baseline="0" noProof="0" dirty="0" smtClean="0">
                          <a:ln>
                            <a:noFill/>
                          </a:ln>
                          <a:solidFill>
                            <a:srgbClr val="000000"/>
                          </a:solidFill>
                          <a:effectLst/>
                          <a:uLnTx/>
                          <a:uFillTx/>
                          <a:latin typeface="Cambria Math" panose="02040503050406030204" pitchFamily="18" charset="0"/>
                          <a:ea typeface="+mn-ea"/>
                        </a:rPr>
                        <m:t>=</m:t>
                      </m:r>
                      <m:r>
                        <a:rPr kumimoji="0" lang="zh-CN" altLang="en-US" sz="1800" b="0" i="1" u="none" strike="noStrike" kern="0" cap="none" spc="0" normalizeH="0" baseline="0" noProof="0" dirty="0" smtClean="0">
                          <a:ln>
                            <a:noFill/>
                          </a:ln>
                          <a:solidFill>
                            <a:srgbClr val="000000"/>
                          </a:solidFill>
                          <a:effectLst/>
                          <a:uLnTx/>
                          <a:uFillTx/>
                          <a:latin typeface="Cambria Math" panose="02040503050406030204" pitchFamily="18" charset="0"/>
                        </a:rPr>
                        <m:t>𝜑</m:t>
                      </m:r>
                      <m:d>
                        <m:dPr>
                          <m:ctrlP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ctrlPr>
                        </m:dPr>
                        <m:e>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𝑝</m:t>
                          </m:r>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1</m:t>
                          </m:r>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𝑝</m:t>
                          </m:r>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2</m:t>
                          </m:r>
                        </m:e>
                      </m:d>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zh-CN" altLang="en-US" sz="1800" b="0" i="1" u="none" strike="noStrike" kern="0" cap="none" spc="0" normalizeH="0" baseline="0" noProof="0" dirty="0" smtClean="0">
                          <a:ln>
                            <a:noFill/>
                          </a:ln>
                          <a:solidFill>
                            <a:srgbClr val="000000"/>
                          </a:solidFill>
                          <a:effectLst/>
                          <a:uLnTx/>
                          <a:uFillTx/>
                          <a:latin typeface="Cambria Math" panose="02040503050406030204" pitchFamily="18" charset="0"/>
                        </a:rPr>
                        <m:t>𝜑</m:t>
                      </m:r>
                      <m:d>
                        <m:dPr>
                          <m:ctrlP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ctrlPr>
                        </m:dPr>
                        <m:e>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𝑝</m:t>
                          </m:r>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1</m:t>
                          </m:r>
                        </m:e>
                      </m:d>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zh-CN" altLang="en-US" sz="1800" b="0" i="1" u="none" strike="noStrike" kern="0" cap="none" spc="0" normalizeH="0" baseline="0" noProof="0" dirty="0" smtClean="0">
                          <a:ln>
                            <a:noFill/>
                          </a:ln>
                          <a:solidFill>
                            <a:srgbClr val="000000"/>
                          </a:solidFill>
                          <a:effectLst/>
                          <a:uLnTx/>
                          <a:uFillTx/>
                          <a:latin typeface="Cambria Math" panose="02040503050406030204" pitchFamily="18" charset="0"/>
                        </a:rPr>
                        <m:t>𝜑</m:t>
                      </m:r>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m:t>
                      </m:r>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𝑝</m:t>
                      </m:r>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2</m:t>
                      </m:r>
                      <m:r>
                        <a:rPr kumimoji="0" lang="en-US" altLang="zh-CN" sz="1800" b="0" i="1" u="none" strike="noStrike" kern="0" cap="none" spc="0" normalizeH="0" baseline="0" noProof="0" dirty="0" smtClean="0">
                          <a:ln>
                            <a:noFill/>
                          </a:ln>
                          <a:solidFill>
                            <a:srgbClr val="000000"/>
                          </a:solidFill>
                          <a:effectLst/>
                          <a:uLnTx/>
                          <a:uFillTx/>
                          <a:latin typeface="Cambria Math" panose="02040503050406030204" pitchFamily="18" charset="0"/>
                        </a:rPr>
                        <m:t>)</m:t>
                      </m:r>
                    </m:oMath>
                  </a14:m>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566001" y="5823972"/>
                  <a:ext cx="8001000" cy="753220"/>
                </a:xfrm>
                <a:prstGeom prst="rect">
                  <a:avLst/>
                </a:prstGeom>
                <a:blipFill rotWithShape="1">
                  <a:blip r:embed="rId4"/>
                </a:blipFill>
              </p:spPr>
              <p:txBody>
                <a:bodyPr/>
                <a:lstStyle/>
                <a:p>
                  <a:r>
                    <a:rPr lang="zh-CN" altLang="en-US">
                      <a:noFill/>
                    </a:rPr>
                    <a:t> </a:t>
                  </a:r>
                </a:p>
              </p:txBody>
            </p:sp>
          </mc:Fallback>
        </mc:AlternateContent>
      </p:gr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9" grpId="0" bldLvl="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Rectangle 2"/>
          <p:cNvSpPr txBox="1">
            <a:spLocks noChangeArrowheads="1"/>
          </p:cNvSpPr>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eaLnBrk="1" hangingPunct="1"/>
            <a:r>
              <a:rPr lang="zh-CN" altLang="en-US" sz="3600" b="1" kern="0" noProof="0" dirty="0">
                <a:ln>
                  <a:noFill/>
                </a:ln>
                <a:solidFill>
                  <a:srgbClr val="000000"/>
                </a:solidFill>
                <a:effectLst/>
                <a:uLnTx/>
                <a:uFillTx/>
                <a:sym typeface="+mn-ea"/>
              </a:rPr>
              <a:t>经典公钥密码算法</a:t>
            </a:r>
            <a:endParaRPr lang="en-US" altLang="zh-CN" sz="3600" b="1" kern="0" dirty="0">
              <a:latin typeface="微软雅黑" panose="020B0503020204020204" pitchFamily="34" charset="-122"/>
              <a:ea typeface="微软雅黑" panose="020B0503020204020204" pitchFamily="34" charset="-122"/>
            </a:endParaRPr>
          </a:p>
        </p:txBody>
      </p:sp>
      <p:sp>
        <p:nvSpPr>
          <p:cNvPr id="3" name="Rectangle 3"/>
          <p:cNvSpPr txBox="1">
            <a:spLocks noChangeArrowheads="1"/>
          </p:cNvSpPr>
          <p:nvPr/>
        </p:nvSpPr>
        <p:spPr bwMode="auto">
          <a:xfrm>
            <a:off x="457200" y="1295400"/>
            <a:ext cx="8229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lnSpc>
                <a:spcPct val="150000"/>
              </a:lnSpc>
              <a:buClrTx/>
              <a:buSzPct val="80000"/>
            </a:pPr>
            <a:r>
              <a:rPr lang="en-US" sz="2200" kern="0" dirty="0">
                <a:latin typeface="Times New Roman" panose="02020603050405020304" pitchFamily="18" charset="0"/>
                <a:ea typeface="微软雅黑" panose="020B0503020204020204" pitchFamily="34" charset="-122"/>
              </a:rPr>
              <a:t>RSA</a:t>
            </a:r>
            <a:r>
              <a:rPr lang="zh-CN" altLang="en-US" sz="2200" kern="0" dirty="0">
                <a:latin typeface="Times New Roman" panose="02020603050405020304" pitchFamily="18" charset="0"/>
                <a:ea typeface="微软雅黑" panose="020B0503020204020204" pitchFamily="34" charset="-122"/>
              </a:rPr>
              <a:t>密钥生成</a:t>
            </a:r>
            <a:endParaRPr sz="2200" kern="0" dirty="0">
              <a:latin typeface="Times New Roman" panose="02020603050405020304" pitchFamily="18" charset="0"/>
              <a:ea typeface="微软雅黑" panose="020B0503020204020204" pitchFamily="34" charset="-122"/>
            </a:endParaRPr>
          </a:p>
          <a:p>
            <a:pPr lvl="1" eaLnBrk="1" hangingPunct="1">
              <a:lnSpc>
                <a:spcPct val="150000"/>
              </a:lnSpc>
              <a:buClrTx/>
              <a:buSzPct val="80000"/>
            </a:pPr>
            <a:endParaRPr sz="1925" kern="0" dirty="0">
              <a:latin typeface="Times New Roman" panose="02020603050405020304" pitchFamily="18" charset="0"/>
              <a:ea typeface="微软雅黑" panose="020B0503020204020204" pitchFamily="34" charset="-122"/>
            </a:endParaRPr>
          </a:p>
        </p:txBody>
      </p:sp>
      <p:sp>
        <p:nvSpPr>
          <p:cNvPr id="4" name="灯片编号占位符 1"/>
          <p:cNvSpPr txBox="1">
            <a:spLocks noChangeArrowheads="1"/>
          </p:cNvSpPr>
          <p:nvPr/>
        </p:nvSpPr>
        <p:spPr bwMode="auto">
          <a:xfrm>
            <a:off x="6553200" y="6248400"/>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054C770D-D459-4A69-A160-5AE45AA5E090}" type="slidenum">
              <a:rPr lang="en-US" altLang="zh-CN" sz="1200" smtClean="0">
                <a:solidFill>
                  <a:srgbClr val="000000"/>
                </a:solidFill>
                <a:latin typeface="Arial Black" panose="020B0A04020102020204" pitchFamily="34" charset="0"/>
              </a:rPr>
            </a:fld>
            <a:endParaRPr lang="en-US" altLang="zh-CN" sz="1200">
              <a:solidFill>
                <a:srgbClr val="000000"/>
              </a:solidFill>
              <a:latin typeface="Arial Black" panose="020B0A04020102020204" pitchFamily="34" charset="0"/>
            </a:endParaRPr>
          </a:p>
        </p:txBody>
      </p:sp>
      <p:pic>
        <p:nvPicPr>
          <p:cNvPr id="8" name="图片 7"/>
          <p:cNvPicPr>
            <a:picLocks noChangeAspect="1"/>
          </p:cNvPicPr>
          <p:nvPr/>
        </p:nvPicPr>
        <p:blipFill>
          <a:blip r:embed="rId1"/>
          <a:srcRect l="3535" t="23750" r="3542" b="3796"/>
          <a:stretch>
            <a:fillRect/>
          </a:stretch>
        </p:blipFill>
        <p:spPr>
          <a:xfrm>
            <a:off x="1115060" y="2061210"/>
            <a:ext cx="7337425" cy="4290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DES </a:t>
            </a:r>
            <a:r>
              <a:rPr lang="zh-CN" altLang="en-US" sz="3200" dirty="0">
                <a:solidFill>
                  <a:srgbClr val="0000FF"/>
                </a:solidFill>
                <a:latin typeface="微软雅黑" panose="020B0503020204020204" pitchFamily="34" charset="-122"/>
                <a:ea typeface="微软雅黑" panose="020B0503020204020204" pitchFamily="34" charset="-122"/>
              </a:rPr>
              <a:t>对称加密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第十章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Rectangle 3"/>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buClr>
                <a:srgbClr val="FF0000"/>
              </a:buClr>
              <a:buSzPct val="80000"/>
            </a:pPr>
            <a:r>
              <a:rPr lang="en-US" altLang="zh-CN" b="0" kern="0" dirty="0">
                <a:solidFill>
                  <a:srgbClr val="FF0000"/>
                </a:solidFill>
                <a:latin typeface="微软雅黑" panose="020B0503020204020204" pitchFamily="34" charset="-122"/>
                <a:ea typeface="微软雅黑" panose="020B0503020204020204" pitchFamily="34" charset="-122"/>
              </a:rPr>
              <a:t>DES</a:t>
            </a:r>
            <a:endParaRPr lang="en-US" altLang="zh-CN" b="0" kern="0" dirty="0">
              <a:solidFill>
                <a:srgbClr val="FF0000"/>
              </a:solidFill>
              <a:latin typeface="微软雅黑" panose="020B0503020204020204" pitchFamily="34" charset="-122"/>
              <a:ea typeface="微软雅黑" panose="020B0503020204020204" pitchFamily="34" charset="-122"/>
            </a:endParaRPr>
          </a:p>
        </p:txBody>
      </p:sp>
      <p:sp>
        <p:nvSpPr>
          <p:cNvPr id="12" name="内容占位符 5"/>
          <p:cNvSpPr txBox="1"/>
          <p:nvPr/>
        </p:nvSpPr>
        <p:spPr bwMode="auto">
          <a:xfrm>
            <a:off x="518864" y="1940768"/>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R="0" lvl="0" algn="l" defTabSz="914400" rtl="0" eaLnBrk="0" fontAlgn="base" latinLnBrk="0" hangingPunct="0">
              <a:lnSpc>
                <a:spcPct val="100000"/>
              </a:lnSpc>
              <a:spcBef>
                <a:spcPct val="20000"/>
              </a:spcBef>
              <a:spcAft>
                <a:spcPct val="0"/>
              </a:spcAft>
              <a:buClr>
                <a:srgbClr val="00007D"/>
              </a:buClr>
              <a:buSzPct val="75000"/>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定义</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DES</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Data Encryption Standard</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）是一种使用</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56</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位密钥对</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64</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位长</a:t>
            </a:r>
            <a:r>
              <a:rPr kumimoji="0" lang="zh-CN" altLang="en-US" sz="2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分组</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进行加密的密码，是一种迭代算法。</a:t>
            </a:r>
            <a:r>
              <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DES</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是第一个公开的分组加密算法。</a:t>
            </a: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defRPr/>
            </a:pP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R="0" lvl="0" algn="l" defTabSz="914400" rtl="0" eaLnBrk="0" fontAlgn="base" latinLnBrk="0" hangingPunct="0">
              <a:lnSpc>
                <a:spcPct val="100000"/>
              </a:lnSpc>
              <a:spcBef>
                <a:spcPct val="20000"/>
              </a:spcBef>
              <a:spcAft>
                <a:spcPct val="0"/>
              </a:spcAft>
              <a:buClr>
                <a:srgbClr val="00007D"/>
              </a:buClr>
              <a:buSzPct val="75000"/>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特点</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R="0" lvl="1" algn="l" defTabSz="914400" rtl="0" latinLnBrk="0">
              <a:lnSpc>
                <a:spcPct val="150000"/>
              </a:lnSpc>
              <a:spcBef>
                <a:spcPts val="0"/>
              </a:spcBef>
              <a:spcAft>
                <a:spcPct val="0"/>
              </a:spcAft>
              <a:buClr>
                <a:srgbClr val="00007D"/>
              </a:buClr>
              <a:buSzPct val="75000"/>
              <a:defRPr/>
            </a:pPr>
            <a:r>
              <a:rPr kumimoji="0" lang="zh-CN" altLang="en-US" sz="17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对称加密算法：同一个密钥用于加密和解密，密钥必须保密。</a:t>
            </a:r>
            <a:endParaRPr kumimoji="0" lang="zh-CN" altLang="en-US" sz="17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R="0" lvl="1" algn="l" defTabSz="914400" rtl="0" latinLnBrk="0">
              <a:lnSpc>
                <a:spcPct val="150000"/>
              </a:lnSpc>
              <a:spcBef>
                <a:spcPts val="0"/>
              </a:spcBef>
              <a:spcAft>
                <a:spcPct val="0"/>
              </a:spcAft>
              <a:buClr>
                <a:srgbClr val="00007D"/>
              </a:buClr>
              <a:buSzPct val="75000"/>
              <a:defRPr/>
            </a:pPr>
            <a:r>
              <a:rPr kumimoji="0" lang="zh-CN" altLang="en-US" sz="17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块加密：对固定大小（64位）的数据块进行加密，每个数据块独立处理。</a:t>
            </a:r>
            <a:endParaRPr kumimoji="0" lang="zh-CN" altLang="en-US" sz="17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R="0" lvl="1" algn="l" defTabSz="914400" rtl="0" latinLnBrk="0">
              <a:lnSpc>
                <a:spcPct val="150000"/>
              </a:lnSpc>
              <a:spcBef>
                <a:spcPts val="0"/>
              </a:spcBef>
              <a:spcAft>
                <a:spcPct val="0"/>
              </a:spcAft>
              <a:buClr>
                <a:srgbClr val="00007D"/>
              </a:buClr>
              <a:buSzPct val="75000"/>
              <a:defRPr/>
            </a:pPr>
            <a:r>
              <a:rPr kumimoji="0" lang="zh-CN" altLang="en-US" sz="17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Feistel结构：DES由16轮相似的操作组成，每轮使用一个子密钥进行替换和置换操作。</a:t>
            </a:r>
            <a:endParaRPr kumimoji="0" lang="zh-CN" altLang="en-US" sz="17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R="0" lvl="1" algn="l" defTabSz="914400" rtl="0" latinLnBrk="0">
              <a:lnSpc>
                <a:spcPct val="150000"/>
              </a:lnSpc>
              <a:spcBef>
                <a:spcPts val="0"/>
              </a:spcBef>
              <a:spcAft>
                <a:spcPct val="0"/>
              </a:spcAft>
              <a:buClr>
                <a:srgbClr val="00007D"/>
              </a:buClr>
              <a:buSzPct val="75000"/>
              <a:defRPr/>
            </a:pPr>
            <a:r>
              <a:rPr kumimoji="0" lang="zh-CN" altLang="en-US" sz="17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56位密钥：实际使用的密钥长度为56位，尽管输入的密钥长度为64位（其中8位用于校验）。</a:t>
            </a:r>
            <a:endParaRPr kumimoji="0" lang="zh-CN" altLang="en-US" sz="175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rgbClr val="00007D"/>
              </a:buClr>
              <a:buSzPct val="75000"/>
              <a:buNone/>
              <a:defRPr/>
            </a:pPr>
            <a:endParaRPr kumimoji="0" lang="en-US" altLang="zh-CN"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矩形: 圆角 1"/>
          <p:cNvSpPr/>
          <p:nvPr/>
        </p:nvSpPr>
        <p:spPr>
          <a:xfrm>
            <a:off x="1143000" y="3753366"/>
            <a:ext cx="6646862" cy="1957911"/>
          </a:xfrm>
          <a:prstGeom prst="roundRect">
            <a:avLst>
              <a:gd name="adj" fmla="val 10492"/>
            </a:avLst>
          </a:prstGeom>
          <a:solidFill>
            <a:srgbClr val="FFFFFF"/>
          </a:solidFill>
          <a:ln w="25400" cap="flat" cmpd="sng" algn="ctr">
            <a:noFill/>
            <a:prstDash val="solid"/>
          </a:ln>
          <a:effectLst>
            <a:outerShdw blurRad="114300" dist="38100" dir="2700000" algn="tl" rotWithShape="0">
              <a:prstClr val="black">
                <a:alpha val="20000"/>
              </a:prstClr>
            </a:outerShdw>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C</a:t>
            </a:r>
            <a:endParaRPr kumimoji="0" lang="zh-CN" altLang="en-US" sz="18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 name="标题 4"/>
          <p:cNvSpPr txBox="1">
            <a:spLocks noChangeArrowheads="1"/>
          </p:cNvSpPr>
          <p:nvPr/>
        </p:nvSpPr>
        <p:spPr bwMode="auto">
          <a:xfrm>
            <a:off x="457200" y="564976"/>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RSA</a:t>
            </a:r>
            <a:r>
              <a:rPr kumimoji="0" lang="zh-CN" altLang="en-US" sz="36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j-cs"/>
              </a:rPr>
              <a:t>安全性本质</a:t>
            </a:r>
            <a:endParaRPr kumimoji="0" lang="zh-CN" altLang="en-US" sz="36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j-cs"/>
            </a:endParaRPr>
          </a:p>
        </p:txBody>
      </p:sp>
      <p:sp>
        <p:nvSpPr>
          <p:cNvPr id="4" name="灯片编号占位符 3"/>
          <p:cNvSpPr txBox="1">
            <a:spLocks noChangeArrowheads="1"/>
          </p:cNvSpPr>
          <p:nvPr/>
        </p:nvSpPr>
        <p:spPr bwMode="auto">
          <a:xfrm>
            <a:off x="6553200" y="6356176"/>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defPPr>
              <a:defRPr lang="zh-CN"/>
            </a:defPPr>
            <a:lvl1pPr algn="r" rtl="0" eaLnBrk="1" fontAlgn="base" hangingPunct="1">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6pPr>
            <a:lvl7pPr marL="29718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7pPr>
            <a:lvl8pPr marL="34290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8pPr>
            <a:lvl9pPr marL="3886200" indent="-228600" algn="l" defTabSz="914400" rtl="0" eaLnBrk="0" fontAlgn="base" latinLnBrk="0" hangingPunct="0">
              <a:spcBef>
                <a:spcPct val="20000"/>
              </a:spcBef>
              <a:spcAft>
                <a:spcPct val="0"/>
              </a:spcAft>
              <a:buClr>
                <a:schemeClr val="bg2"/>
              </a:buClr>
              <a:buFont typeface="Wingdings" panose="05000000000000000000" pitchFamily="2" charset="2"/>
              <a:buChar char="§"/>
              <a:defRPr sz="2000" kern="1200">
                <a:solidFill>
                  <a:schemeClr val="tx1"/>
                </a:solidFill>
                <a:latin typeface="微软雅黑" panose="020B0503020204020204" pitchFamily="34" charset="-122"/>
                <a:ea typeface="微软雅黑" panose="020B0503020204020204" pitchFamily="34" charset="-122"/>
                <a:cs typeface="+mn-cs"/>
              </a:defRPr>
            </a:lvl9pPr>
          </a:lstStyle>
          <a:p>
            <a:pPr>
              <a:spcBef>
                <a:spcPct val="0"/>
              </a:spcBef>
              <a:buClrTx/>
              <a:buSzTx/>
              <a:buFontTx/>
              <a:buNone/>
            </a:pPr>
            <a:fld id="{B4643B09-E333-4C33-A9AC-918D59EC048F}" type="slidenum">
              <a:rPr lang="en-US" altLang="zh-CN" sz="1200" smtClean="0">
                <a:solidFill>
                  <a:srgbClr val="000000"/>
                </a:solidFill>
                <a:latin typeface="Arial Black" panose="020B0A04020102020204" pitchFamily="34" charset="0"/>
                <a:ea typeface="宋体" panose="02010600030101010101" pitchFamily="2" charset="-122"/>
              </a:rPr>
            </a:fld>
            <a:endParaRPr lang="en-US" altLang="zh-CN" sz="1200" dirty="0">
              <a:solidFill>
                <a:srgbClr val="000000"/>
              </a:solidFill>
              <a:latin typeface="Arial Black" panose="020B0A040201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5" name="文本框 4"/>
              <p:cNvSpPr txBox="1"/>
              <p:nvPr/>
            </p:nvSpPr>
            <p:spPr>
              <a:xfrm>
                <a:off x="609597" y="1631776"/>
                <a:ext cx="7848603" cy="1739900"/>
              </a:xfrm>
              <a:prstGeom prst="rect">
                <a:avLst/>
              </a:prstGeom>
              <a:noFill/>
            </p:spPr>
            <p:txBody>
              <a:bodyPr wrap="square" rtlCol="0">
                <a:spAutoFit/>
              </a:bodyPr>
              <a:lstStyle/>
              <a:p>
                <a:pPr marL="285750" indent="-285750">
                  <a:lnSpc>
                    <a:spcPct val="150000"/>
                  </a:lnSpc>
                  <a:buFont typeface="Wingdings" panose="05000000000000000000" pitchFamily="2" charset="2"/>
                  <a:buChar char="p"/>
                </a:pPr>
                <a:r>
                  <a:rPr lang="zh-CN" altLang="en-US" sz="2400" dirty="0">
                    <a:solidFill>
                      <a:srgbClr val="000000"/>
                    </a:solidFill>
                    <a:latin typeface="Arial" panose="020B0604020202020204" pitchFamily="34" charset="0"/>
                    <a:ea typeface="微软雅黑" panose="020B0503020204020204" pitchFamily="34" charset="-122"/>
                  </a:rPr>
                  <a:t> 对于攻击者来说，已知</a:t>
                </a:r>
                <a14:m>
                  <m:oMath xmlns:m="http://schemas.openxmlformats.org/officeDocument/2006/math">
                    <m:r>
                      <a:rPr lang="zh-CN" altLang="en-US" sz="2400" dirty="0">
                        <a:solidFill>
                          <a:srgbClr val="000000"/>
                        </a:solidFill>
                        <a:latin typeface="Cambria Math" panose="02040503050406030204" pitchFamily="18" charset="0"/>
                        <a:ea typeface="微软雅黑" panose="020B0503020204020204" pitchFamily="34" charset="-122"/>
                      </a:rPr>
                      <m:t>𝑒</m:t>
                    </m:r>
                    <m:r>
                      <a:rPr lang="zh-CN" altLang="en-US" sz="2400" dirty="0">
                        <a:solidFill>
                          <a:srgbClr val="000000"/>
                        </a:solidFill>
                        <a:latin typeface="Cambria Math" panose="02040503050406030204" pitchFamily="18" charset="0"/>
                        <a:ea typeface="微软雅黑" panose="020B0503020204020204" pitchFamily="34" charset="-122"/>
                      </a:rPr>
                      <m:t>、</m:t>
                    </m:r>
                    <m:r>
                      <m:rPr>
                        <m:sty m:val="p"/>
                      </m:rPr>
                      <a:rPr lang="zh-CN" altLang="en-US" sz="2400" dirty="0">
                        <a:solidFill>
                          <a:srgbClr val="000000"/>
                        </a:solidFill>
                        <a:latin typeface="Cambria Math" panose="02040503050406030204" pitchFamily="18" charset="0"/>
                        <a:ea typeface="微软雅黑" panose="020B0503020204020204" pitchFamily="34" charset="-122"/>
                      </a:rPr>
                      <m:t>n</m:t>
                    </m:r>
                  </m:oMath>
                </a14:m>
                <a:r>
                  <a:rPr lang="zh-CN" altLang="en-US" sz="2400" dirty="0">
                    <a:solidFill>
                      <a:srgbClr val="000000"/>
                    </a:solidFill>
                    <a:latin typeface="Arial" panose="020B0604020202020204" pitchFamily="34" charset="0"/>
                    <a:ea typeface="微软雅黑" panose="020B0503020204020204" pitchFamily="34" charset="-122"/>
                  </a:rPr>
                  <a:t>，如果无法求出</a:t>
                </a:r>
                <a14:m>
                  <m:oMath xmlns:m="http://schemas.openxmlformats.org/officeDocument/2006/math">
                    <m:r>
                      <a:rPr lang="zh-CN" altLang="en-US" sz="2400" dirty="0">
                        <a:solidFill>
                          <a:srgbClr val="000000"/>
                        </a:solidFill>
                        <a:latin typeface="Cambria Math" panose="02040503050406030204" pitchFamily="18" charset="0"/>
                        <a:ea typeface="微软雅黑" panose="020B0503020204020204" pitchFamily="34" charset="-122"/>
                      </a:rPr>
                      <m:t>𝑑</m:t>
                    </m:r>
                  </m:oMath>
                </a14:m>
                <a:r>
                  <a:rPr lang="zh-CN" altLang="en-US" sz="2400" dirty="0">
                    <a:solidFill>
                      <a:srgbClr val="000000"/>
                    </a:solidFill>
                    <a:latin typeface="Arial" panose="020B0604020202020204" pitchFamily="34" charset="0"/>
                    <a:ea typeface="微软雅黑" panose="020B0503020204020204" pitchFamily="34" charset="-122"/>
                  </a:rPr>
                  <a:t>就是安全的。</a:t>
                </a:r>
                <a:endParaRPr lang="zh-CN" altLang="en-US" sz="2400" dirty="0">
                  <a:solidFill>
                    <a:srgbClr val="000000"/>
                  </a:solidFill>
                  <a:latin typeface="Arial" panose="020B0604020202020204" pitchFamily="34" charset="0"/>
                  <a:ea typeface="微软雅黑" panose="020B0503020204020204" pitchFamily="34" charset="-122"/>
                </a:endParaRPr>
              </a:p>
              <a:p>
                <a:pPr marL="742950" lvl="1" indent="-285750">
                  <a:lnSpc>
                    <a:spcPct val="150000"/>
                  </a:lnSpc>
                  <a:buFont typeface="Wingdings" panose="05000000000000000000" pitchFamily="2" charset="2"/>
                  <a:buChar char="p"/>
                </a:pPr>
                <a14:m>
                  <m:oMath xmlns:m="http://schemas.openxmlformats.org/officeDocument/2006/math">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𝑑</m:t>
                    </m:r>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pPr>
                      <m:e>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𝑒</m:t>
                        </m:r>
                      </m:e>
                      <m:sup>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m:t>
                        </m:r>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1</m:t>
                        </m:r>
                      </m:sup>
                    </m:sSup>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  </m:t>
                    </m:r>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𝑚𝑜𝑑</m:t>
                    </m:r>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𝜑</m:t>
                    </m:r>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m:t>
                    </m:r>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r>
                      <a:rPr lang="en-US" altLang="zh-CN" sz="24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m:t>
                    </m:r>
                  </m:oMath>
                </a14:m>
                <a:endParaRPr lang="zh-CN" altLang="en-US" sz="2400" dirty="0">
                  <a:solidFill>
                    <a:srgbClr val="000000"/>
                  </a:solidFill>
                  <a:latin typeface="Arial" panose="020B0604020202020204" pitchFamily="34" charset="0"/>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609597" y="1631776"/>
                <a:ext cx="7848603" cy="1739900"/>
              </a:xfrm>
              <a:prstGeom prst="rect">
                <a:avLst/>
              </a:prstGeom>
              <a:blipFill rotWithShape="1">
                <a:blip r:embed="rId1"/>
                <a:stretch>
                  <a:fillRect l="-8" t="-26" b="2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1323180" y="3906491"/>
                <a:ext cx="6286501" cy="1211165"/>
              </a:xfrm>
              <a:prstGeom prst="rect">
                <a:avLst/>
              </a:prstGeom>
              <a:noFill/>
            </p:spPr>
            <p:txBody>
              <a:bodyPr wrap="square" rtlCol="0">
                <a:spAutoFit/>
              </a:bodyPr>
              <a:lstStyle/>
              <a:p>
                <a:pPr>
                  <a:lnSpc>
                    <a:spcPct val="125000"/>
                  </a:lnSpc>
                </a:pPr>
                <a:r>
                  <a:rPr lang="zh-CN" altLang="en-US" sz="2000" b="1"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问题本质</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：已知</a:t>
                </a:r>
                <a14:m>
                  <m:oMath xmlns:m="http://schemas.openxmlformats.org/officeDocument/2006/math">
                    <m:r>
                      <a:rPr lang="en-US" altLang="zh-CN" sz="2000" i="1" smtClean="0">
                        <a:solidFill>
                          <a:srgbClr val="000000"/>
                        </a:solidFill>
                        <a:latin typeface="Cambria Math" panose="02040503050406030204" pitchFamily="18" charset="0"/>
                        <a:ea typeface="+mn-ea"/>
                      </a:rPr>
                      <m:t>𝑛</m:t>
                    </m:r>
                  </m:oMath>
                </a14:m>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，求</a:t>
                </a:r>
                <a14:m>
                  <m:oMath xmlns:m="http://schemas.openxmlformats.org/officeDocument/2006/math">
                    <m:r>
                      <a:rPr lang="en-US" altLang="zh-CN" sz="2000" i="1" smtClean="0">
                        <a:solidFill>
                          <a:srgbClr val="000000"/>
                        </a:solidFill>
                        <a:latin typeface="Cambria Math" panose="02040503050406030204" pitchFamily="18" charset="0"/>
                        <a:ea typeface="+mn-ea"/>
                      </a:rPr>
                      <m:t>𝑛</m:t>
                    </m:r>
                    <m:r>
                      <a:rPr lang="en-US" altLang="zh-CN" sz="2000" i="1" smtClean="0">
                        <a:solidFill>
                          <a:srgbClr val="000000"/>
                        </a:solidFill>
                        <a:latin typeface="Cambria Math" panose="02040503050406030204" pitchFamily="18" charset="0"/>
                        <a:ea typeface="+mn-ea"/>
                      </a:rPr>
                      <m:t>=</m:t>
                    </m:r>
                    <m:r>
                      <a:rPr lang="en-US" altLang="zh-CN" sz="2000" i="1" smtClean="0">
                        <a:solidFill>
                          <a:srgbClr val="000000"/>
                        </a:solidFill>
                        <a:latin typeface="Cambria Math" panose="02040503050406030204" pitchFamily="18" charset="0"/>
                        <a:ea typeface="+mn-ea"/>
                      </a:rPr>
                      <m:t>𝑝𝑞</m:t>
                    </m:r>
                  </m:oMath>
                </a14:m>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即数的</a:t>
                </a:r>
                <a:r>
                  <a:rPr lang="zh-CN" altLang="en-US" sz="20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素分解问题</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一般情况下，破解</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RSA</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密钥成为计算上的不可解问题。</a:t>
                </a:r>
                <a:endPar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1323180" y="3906491"/>
                <a:ext cx="6286501" cy="1211165"/>
              </a:xfrm>
              <a:prstGeom prst="rect">
                <a:avLst/>
              </a:prstGeom>
              <a:blipFill rotWithShape="1">
                <a:blip r:embed="rId2"/>
                <a:stretch>
                  <a:fillRect l="-8" t="-50" r="8" b="16"/>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txBox="1"/>
          <p:nvPr/>
        </p:nvSpPr>
        <p:spPr bwMode="auto">
          <a:xfrm>
            <a:off x="457200" y="4572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defRPr/>
            </a:pPr>
            <a:r>
              <a:rPr lang="en-US" altLang="zh-CN" sz="3600" b="1" kern="0">
                <a:latin typeface="+mn-ea"/>
                <a:ea typeface="+mn-ea"/>
              </a:rPr>
              <a:t>RSA</a:t>
            </a:r>
            <a:r>
              <a:rPr lang="zh-CN" altLang="en-US" sz="3600" b="1" kern="0">
                <a:latin typeface="+mn-ea"/>
                <a:ea typeface="+mn-ea"/>
              </a:rPr>
              <a:t>安全性</a:t>
            </a:r>
            <a:endParaRPr lang="zh-CN" altLang="en-US" sz="3600" b="1" kern="0" dirty="0">
              <a:latin typeface="+mn-ea"/>
              <a:ea typeface="+mn-ea"/>
            </a:endParaRPr>
          </a:p>
        </p:txBody>
      </p:sp>
      <p:sp>
        <p:nvSpPr>
          <p:cNvPr id="3" name="内容占位符 2"/>
          <p:cNvSpPr txBox="1"/>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defRPr/>
            </a:pPr>
            <a:r>
              <a:rPr lang="en-US" altLang="zh-CN" sz="2400" kern="0" dirty="0">
                <a:latin typeface="微软雅黑" panose="020B0503020204020204" pitchFamily="34" charset="-122"/>
                <a:ea typeface="微软雅黑" panose="020B0503020204020204" pitchFamily="34" charset="-122"/>
              </a:rPr>
              <a:t>1999</a:t>
            </a:r>
            <a:r>
              <a:rPr lang="zh-CN" altLang="en-US" sz="2400" kern="0" dirty="0">
                <a:latin typeface="微软雅黑" panose="020B0503020204020204" pitchFamily="34" charset="-122"/>
                <a:ea typeface="微软雅黑" panose="020B0503020204020204" pitchFamily="34" charset="-122"/>
              </a:rPr>
              <a:t>年，</a:t>
            </a:r>
            <a:r>
              <a:rPr lang="en-US" altLang="zh-CN" sz="2400" kern="0" dirty="0">
                <a:latin typeface="微软雅黑" panose="020B0503020204020204" pitchFamily="34" charset="-122"/>
                <a:ea typeface="微软雅黑" panose="020B0503020204020204" pitchFamily="34" charset="-122"/>
              </a:rPr>
              <a:t>RSA-140</a:t>
            </a:r>
            <a:r>
              <a:rPr lang="zh-CN" altLang="en-US" sz="2400" kern="0" dirty="0">
                <a:latin typeface="微软雅黑" panose="020B0503020204020204" pitchFamily="34" charset="-122"/>
                <a:ea typeface="微软雅黑" panose="020B0503020204020204" pitchFamily="34" charset="-122"/>
              </a:rPr>
              <a:t>经过一个月被破解</a:t>
            </a:r>
            <a:endParaRPr lang="en-US" altLang="zh-CN" sz="2400" kern="0" dirty="0">
              <a:latin typeface="微软雅黑" panose="020B0503020204020204" pitchFamily="34" charset="-122"/>
              <a:ea typeface="微软雅黑" panose="020B0503020204020204" pitchFamily="34" charset="-122"/>
            </a:endParaRPr>
          </a:p>
          <a:p>
            <a:pPr>
              <a:defRPr/>
            </a:pPr>
            <a:r>
              <a:rPr lang="en-US" altLang="zh-CN" sz="2400" kern="0" dirty="0">
                <a:latin typeface="微软雅黑" panose="020B0503020204020204" pitchFamily="34" charset="-122"/>
                <a:ea typeface="微软雅黑" panose="020B0503020204020204" pitchFamily="34" charset="-122"/>
              </a:rPr>
              <a:t>2009</a:t>
            </a:r>
            <a:r>
              <a:rPr lang="zh-CN" altLang="en-US" sz="2400" kern="0" dirty="0">
                <a:latin typeface="微软雅黑" panose="020B0503020204020204" pitchFamily="34" charset="-122"/>
                <a:ea typeface="微软雅黑" panose="020B0503020204020204" pitchFamily="34" charset="-122"/>
              </a:rPr>
              <a:t>年</a:t>
            </a:r>
            <a:r>
              <a:rPr lang="en-US" altLang="zh-CN" sz="2400" kern="0" dirty="0">
                <a:latin typeface="微软雅黑" panose="020B0503020204020204" pitchFamily="34" charset="-122"/>
                <a:ea typeface="微软雅黑" panose="020B0503020204020204" pitchFamily="34" charset="-122"/>
              </a:rPr>
              <a:t>12</a:t>
            </a:r>
            <a:r>
              <a:rPr lang="zh-CN" altLang="en-US" sz="2400" kern="0" dirty="0">
                <a:latin typeface="微软雅黑" panose="020B0503020204020204" pitchFamily="34" charset="-122"/>
                <a:ea typeface="微软雅黑" panose="020B0503020204020204" pitchFamily="34" charset="-122"/>
              </a:rPr>
              <a:t>月</a:t>
            </a:r>
            <a:r>
              <a:rPr lang="en-US" altLang="zh-CN" sz="2400" kern="0" dirty="0">
                <a:latin typeface="微软雅黑" panose="020B0503020204020204" pitchFamily="34" charset="-122"/>
                <a:ea typeface="微软雅黑" panose="020B0503020204020204" pitchFamily="34" charset="-122"/>
              </a:rPr>
              <a:t>12</a:t>
            </a:r>
            <a:r>
              <a:rPr lang="zh-CN" altLang="en-US" sz="2400" kern="0" dirty="0">
                <a:latin typeface="微软雅黑" panose="020B0503020204020204" pitchFamily="34" charset="-122"/>
                <a:ea typeface="微软雅黑" panose="020B0503020204020204" pitchFamily="34" charset="-122"/>
              </a:rPr>
              <a:t>日，编号为</a:t>
            </a:r>
            <a:r>
              <a:rPr lang="en-US" altLang="zh-CN" sz="2400" kern="0" dirty="0">
                <a:latin typeface="微软雅黑" panose="020B0503020204020204" pitchFamily="34" charset="-122"/>
                <a:ea typeface="微软雅黑" panose="020B0503020204020204" pitchFamily="34" charset="-122"/>
              </a:rPr>
              <a:t>RSA-768</a:t>
            </a:r>
            <a:r>
              <a:rPr lang="zh-CN" altLang="en-US" sz="2400" kern="0" dirty="0">
                <a:latin typeface="微软雅黑" panose="020B0503020204020204" pitchFamily="34" charset="-122"/>
                <a:ea typeface="微软雅黑" panose="020B0503020204020204" pitchFamily="34" charset="-122"/>
              </a:rPr>
              <a:t>（</a:t>
            </a:r>
            <a:r>
              <a:rPr lang="en-US" altLang="zh-CN" sz="2400" kern="0" dirty="0">
                <a:latin typeface="微软雅黑" panose="020B0503020204020204" pitchFamily="34" charset="-122"/>
                <a:ea typeface="微软雅黑" panose="020B0503020204020204" pitchFamily="34" charset="-122"/>
              </a:rPr>
              <a:t>768 bits, 232 digits</a:t>
            </a:r>
            <a:r>
              <a:rPr lang="zh-CN" altLang="en-US" sz="2400" kern="0" dirty="0">
                <a:latin typeface="微软雅黑" panose="020B0503020204020204" pitchFamily="34" charset="-122"/>
                <a:ea typeface="微软雅黑" panose="020B0503020204020204" pitchFamily="34" charset="-122"/>
              </a:rPr>
              <a:t>）数也被成功分解。这一事件威胁了现通行的</a:t>
            </a:r>
            <a:r>
              <a:rPr lang="en-US" altLang="zh-CN" sz="2400" kern="0" dirty="0">
                <a:latin typeface="微软雅黑" panose="020B0503020204020204" pitchFamily="34" charset="-122"/>
                <a:ea typeface="微软雅黑" panose="020B0503020204020204" pitchFamily="34" charset="-122"/>
              </a:rPr>
              <a:t>1024-bit</a:t>
            </a:r>
            <a:r>
              <a:rPr lang="zh-CN" altLang="en-US" sz="2400" kern="0" dirty="0">
                <a:latin typeface="微软雅黑" panose="020B0503020204020204" pitchFamily="34" charset="-122"/>
                <a:ea typeface="微软雅黑" panose="020B0503020204020204" pitchFamily="34" charset="-122"/>
              </a:rPr>
              <a:t>密钥的安全性，普遍认为用户应尽快升级到</a:t>
            </a:r>
            <a:r>
              <a:rPr lang="en-US" altLang="zh-CN" sz="2400" kern="0" dirty="0">
                <a:latin typeface="微软雅黑" panose="020B0503020204020204" pitchFamily="34" charset="-122"/>
                <a:ea typeface="微软雅黑" panose="020B0503020204020204" pitchFamily="34" charset="-122"/>
              </a:rPr>
              <a:t>2048-bit</a:t>
            </a:r>
            <a:r>
              <a:rPr lang="zh-CN" altLang="en-US" sz="2400" kern="0" dirty="0">
                <a:latin typeface="微软雅黑" panose="020B0503020204020204" pitchFamily="34" charset="-122"/>
                <a:ea typeface="微软雅黑" panose="020B0503020204020204" pitchFamily="34" charset="-122"/>
              </a:rPr>
              <a:t>或以上。</a:t>
            </a:r>
            <a:endParaRPr lang="zh-CN" altLang="en-US" sz="2400" kern="0" dirty="0">
              <a:latin typeface="微软雅黑" panose="020B0503020204020204" pitchFamily="34" charset="-122"/>
              <a:ea typeface="微软雅黑" panose="020B0503020204020204" pitchFamily="34" charset="-122"/>
            </a:endParaRPr>
          </a:p>
          <a:p>
            <a:pPr marL="0" indent="0">
              <a:buFont typeface="Wingdings" panose="05000000000000000000" pitchFamily="2" charset="2"/>
              <a:buNone/>
              <a:defRPr/>
            </a:pPr>
            <a:br>
              <a:rPr lang="zh-CN" altLang="en-US" sz="2400" kern="0" dirty="0">
                <a:latin typeface="+mn-ea"/>
                <a:ea typeface="+mn-ea"/>
              </a:rPr>
            </a:br>
            <a:endParaRPr lang="zh-CN" altLang="en-US" sz="2400" kern="0" dirty="0">
              <a:latin typeface="+mn-ea"/>
              <a:ea typeface="+mn-ea"/>
            </a:endParaRPr>
          </a:p>
        </p:txBody>
      </p:sp>
      <p:sp>
        <p:nvSpPr>
          <p:cNvPr id="4" name="文本框 5"/>
          <p:cNvSpPr txBox="1">
            <a:spLocks noChangeArrowheads="1"/>
          </p:cNvSpPr>
          <p:nvPr/>
        </p:nvSpPr>
        <p:spPr bwMode="auto">
          <a:xfrm>
            <a:off x="1371600" y="50292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cs typeface="Arial" panose="020B0604020202020204" pitchFamily="34"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9pPr>
          </a:lstStyle>
          <a:p>
            <a:pPr>
              <a:spcBef>
                <a:spcPct val="0"/>
              </a:spcBef>
              <a:buClrTx/>
              <a:buSzTx/>
              <a:buFontTx/>
              <a:buNone/>
            </a:pPr>
            <a:endParaRPr lang="zh-CN" altLang="en-US" sz="1800">
              <a:solidFill>
                <a:srgbClr val="000000"/>
              </a:solidFill>
              <a:latin typeface="微软雅黑" panose="020B0503020204020204" pitchFamily="34" charset="-122"/>
              <a:ea typeface="微软雅黑" panose="020B0503020204020204" pitchFamily="34" charset="-122"/>
            </a:endParaRPr>
          </a:p>
        </p:txBody>
      </p:sp>
      <p:pic>
        <p:nvPicPr>
          <p:cNvPr id="5" name="图片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03052" y="3842238"/>
            <a:ext cx="7737895" cy="286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txBox="1"/>
          <p:nvPr/>
        </p:nvSpPr>
        <p:spPr bwMode="auto">
          <a:xfrm>
            <a:off x="457200" y="662136"/>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defRPr/>
            </a:pPr>
            <a:r>
              <a:rPr lang="en-US" altLang="zh-CN" sz="3600" b="1" kern="0">
                <a:latin typeface="+mn-ea"/>
                <a:ea typeface="+mn-ea"/>
              </a:rPr>
              <a:t>RSA</a:t>
            </a:r>
            <a:r>
              <a:rPr lang="zh-CN" altLang="en-US" sz="3600" b="1" kern="0">
                <a:latin typeface="+mn-ea"/>
                <a:ea typeface="+mn-ea"/>
              </a:rPr>
              <a:t>优缺点</a:t>
            </a:r>
            <a:endParaRPr lang="zh-CN" altLang="en-US" sz="3600" b="1" kern="0" dirty="0">
              <a:latin typeface="+mn-ea"/>
              <a:ea typeface="+mn-ea"/>
            </a:endParaRPr>
          </a:p>
        </p:txBody>
      </p:sp>
      <p:sp>
        <p:nvSpPr>
          <p:cNvPr id="3" name="内容占位符 2"/>
          <p:cNvSpPr txBox="1"/>
          <p:nvPr/>
        </p:nvSpPr>
        <p:spPr bwMode="auto">
          <a:xfrm>
            <a:off x="457200" y="1652736"/>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lnSpc>
                <a:spcPct val="150000"/>
              </a:lnSpc>
              <a:buClr>
                <a:srgbClr val="000000"/>
              </a:buClr>
              <a:buFont typeface="Wingdings" panose="05000000000000000000" charset="0"/>
              <a:buChar char="n"/>
            </a:pPr>
            <a:r>
              <a:rPr lang="zh-CN" altLang="en-US" sz="2400" b="1" kern="0" dirty="0">
                <a:latin typeface="微软雅黑" panose="020B0503020204020204" pitchFamily="34" charset="-122"/>
                <a:ea typeface="微软雅黑" panose="020B0503020204020204" pitchFamily="34" charset="-122"/>
              </a:rPr>
              <a:t>优点：</a:t>
            </a:r>
            <a:r>
              <a:rPr lang="zh-CN" altLang="en-US" sz="2400" kern="0" dirty="0">
                <a:latin typeface="微软雅黑" panose="020B0503020204020204" pitchFamily="34" charset="-122"/>
                <a:ea typeface="微软雅黑" panose="020B0503020204020204" pitchFamily="34" charset="-122"/>
              </a:rPr>
              <a:t>密钥空间大</a:t>
            </a:r>
            <a:endParaRPr lang="en-US" altLang="zh-CN" sz="2400" kern="0" dirty="0">
              <a:latin typeface="微软雅黑" panose="020B0503020204020204" pitchFamily="34" charset="-122"/>
              <a:ea typeface="微软雅黑" panose="020B0503020204020204" pitchFamily="34" charset="-122"/>
            </a:endParaRPr>
          </a:p>
          <a:p>
            <a:pPr>
              <a:lnSpc>
                <a:spcPct val="150000"/>
              </a:lnSpc>
              <a:buClr>
                <a:srgbClr val="000000"/>
              </a:buClr>
              <a:buFont typeface="Wingdings" panose="05000000000000000000" charset="0"/>
              <a:buChar char="n"/>
            </a:pPr>
            <a:r>
              <a:rPr lang="zh-CN" altLang="en-US" sz="2400" b="1" kern="0" dirty="0">
                <a:latin typeface="微软雅黑" panose="020B0503020204020204" pitchFamily="34" charset="-122"/>
                <a:ea typeface="微软雅黑" panose="020B0503020204020204" pitchFamily="34" charset="-122"/>
              </a:rPr>
              <a:t>缺点：</a:t>
            </a:r>
            <a:endParaRPr lang="en-US" altLang="zh-CN" sz="2400" b="1" kern="0" dirty="0">
              <a:latin typeface="微软雅黑" panose="020B0503020204020204" pitchFamily="34" charset="-122"/>
              <a:ea typeface="微软雅黑" panose="020B0503020204020204" pitchFamily="34" charset="-122"/>
            </a:endParaRPr>
          </a:p>
          <a:p>
            <a:pPr marL="700405">
              <a:lnSpc>
                <a:spcPct val="150000"/>
              </a:lnSpc>
              <a:buClr>
                <a:srgbClr val="000000"/>
              </a:buClr>
              <a:buFont typeface="Wingdings" panose="05000000000000000000" charset="0"/>
              <a:buChar char="n"/>
            </a:pPr>
            <a:r>
              <a:rPr lang="zh-CN" altLang="en-US" sz="2000" kern="0" dirty="0">
                <a:latin typeface="微软雅黑" panose="020B0503020204020204" pitchFamily="34" charset="-122"/>
                <a:ea typeface="微软雅黑" panose="020B0503020204020204" pitchFamily="34" charset="-122"/>
              </a:rPr>
              <a:t>产生密钥很麻烦，受到素数产生技术的影响，因此很难做到一次一密。</a:t>
            </a:r>
            <a:endParaRPr lang="en-US" altLang="zh-CN" sz="2000" kern="0" dirty="0">
              <a:latin typeface="微软雅黑" panose="020B0503020204020204" pitchFamily="34" charset="-122"/>
              <a:ea typeface="微软雅黑" panose="020B0503020204020204" pitchFamily="34" charset="-122"/>
            </a:endParaRPr>
          </a:p>
          <a:p>
            <a:pPr marL="700405">
              <a:lnSpc>
                <a:spcPct val="150000"/>
              </a:lnSpc>
              <a:buClr>
                <a:srgbClr val="000000"/>
              </a:buClr>
              <a:buFont typeface="Wingdings" panose="05000000000000000000" charset="0"/>
              <a:buChar char="n"/>
            </a:pPr>
            <a:r>
              <a:rPr lang="en-US" altLang="zh-CN" sz="2000" kern="0" dirty="0">
                <a:latin typeface="微软雅黑" panose="020B0503020204020204" pitchFamily="34" charset="-122"/>
                <a:ea typeface="微软雅黑" panose="020B0503020204020204" pitchFamily="34" charset="-122"/>
              </a:rPr>
              <a:t>2</a:t>
            </a:r>
            <a:r>
              <a:rPr lang="zh-CN" altLang="en-US" sz="2000" kern="0" dirty="0">
                <a:latin typeface="微软雅黑" panose="020B0503020204020204" pitchFamily="34" charset="-122"/>
                <a:ea typeface="微软雅黑" panose="020B0503020204020204" pitchFamily="34" charset="-122"/>
              </a:rPr>
              <a:t>）分组长度太长。</a:t>
            </a:r>
            <a:endParaRPr lang="en-US" altLang="zh-CN" sz="2000" kern="0" dirty="0">
              <a:latin typeface="微软雅黑" panose="020B0503020204020204" pitchFamily="34" charset="-122"/>
              <a:ea typeface="微软雅黑" panose="020B0503020204020204" pitchFamily="34" charset="-122"/>
            </a:endParaRPr>
          </a:p>
          <a:p>
            <a:pPr marL="700405">
              <a:lnSpc>
                <a:spcPct val="150000"/>
              </a:lnSpc>
              <a:buClr>
                <a:srgbClr val="000000"/>
              </a:buClr>
              <a:buFont typeface="Wingdings" panose="05000000000000000000" charset="0"/>
              <a:buChar char="n"/>
            </a:pPr>
            <a:r>
              <a:rPr lang="en-US" altLang="zh-CN" sz="2000" kern="0" dirty="0">
                <a:latin typeface="微软雅黑" panose="020B0503020204020204" pitchFamily="34" charset="-122"/>
                <a:ea typeface="微软雅黑" panose="020B0503020204020204" pitchFamily="34" charset="-122"/>
              </a:rPr>
              <a:t>3</a:t>
            </a:r>
            <a:r>
              <a:rPr lang="zh-CN" altLang="en-US" sz="2000" kern="0" dirty="0">
                <a:latin typeface="微软雅黑" panose="020B0503020204020204" pitchFamily="34" charset="-122"/>
                <a:ea typeface="微软雅黑" panose="020B0503020204020204" pitchFamily="34" charset="-122"/>
              </a:rPr>
              <a:t>）速度太慢，</a:t>
            </a:r>
            <a:r>
              <a:rPr lang="en-US" altLang="zh-CN" sz="2000" kern="0" dirty="0">
                <a:latin typeface="微软雅黑" panose="020B0503020204020204" pitchFamily="34" charset="-122"/>
                <a:ea typeface="微软雅黑" panose="020B0503020204020204" pitchFamily="34" charset="-122"/>
              </a:rPr>
              <a:t>RSA</a:t>
            </a:r>
            <a:r>
              <a:rPr lang="zh-CN" altLang="en-US" sz="2000" kern="0" dirty="0">
                <a:latin typeface="微软雅黑" panose="020B0503020204020204" pitchFamily="34" charset="-122"/>
                <a:ea typeface="微软雅黑" panose="020B0503020204020204" pitchFamily="34" charset="-122"/>
              </a:rPr>
              <a:t>最快的情况也比</a:t>
            </a:r>
            <a:r>
              <a:rPr lang="en-US" altLang="zh-CN" sz="2000" kern="0" dirty="0">
                <a:latin typeface="微软雅黑" panose="020B0503020204020204" pitchFamily="34" charset="-122"/>
                <a:ea typeface="微软雅黑" panose="020B0503020204020204" pitchFamily="34" charset="-122"/>
              </a:rPr>
              <a:t>DES</a:t>
            </a:r>
            <a:r>
              <a:rPr lang="zh-CN" altLang="en-US" sz="2000" kern="0" dirty="0">
                <a:latin typeface="微软雅黑" panose="020B0503020204020204" pitchFamily="34" charset="-122"/>
                <a:ea typeface="微软雅黑" panose="020B0503020204020204" pitchFamily="34" charset="-122"/>
              </a:rPr>
              <a:t>慢</a:t>
            </a:r>
            <a:r>
              <a:rPr lang="en-US" altLang="zh-CN" sz="2000" kern="0" dirty="0">
                <a:latin typeface="微软雅黑" panose="020B0503020204020204" pitchFamily="34" charset="-122"/>
                <a:ea typeface="微软雅黑" panose="020B0503020204020204" pitchFamily="34" charset="-122"/>
              </a:rPr>
              <a:t>100</a:t>
            </a:r>
            <a:r>
              <a:rPr lang="zh-CN" altLang="en-US" sz="2000" kern="0" dirty="0">
                <a:latin typeface="微软雅黑" panose="020B0503020204020204" pitchFamily="34" charset="-122"/>
                <a:ea typeface="微软雅黑" panose="020B0503020204020204" pitchFamily="34" charset="-122"/>
              </a:rPr>
              <a:t>倍。</a:t>
            </a:r>
            <a:endParaRPr lang="en-US" altLang="zh-CN" sz="2000" kern="0" dirty="0">
              <a:latin typeface="微软雅黑" panose="020B0503020204020204" pitchFamily="34" charset="-122"/>
              <a:ea typeface="微软雅黑" panose="020B0503020204020204" pitchFamily="34" charset="-122"/>
            </a:endParaRPr>
          </a:p>
          <a:p>
            <a:pPr>
              <a:buFont typeface="Wingdings" panose="05000000000000000000" charset="0"/>
              <a:buChar char="n"/>
              <a:defRPr/>
            </a:pPr>
            <a:br>
              <a:rPr lang="zh-CN" altLang="en-US" sz="2000" kern="0" dirty="0">
                <a:latin typeface="+mn-ea"/>
                <a:ea typeface="+mn-ea"/>
              </a:rPr>
            </a:br>
            <a:endParaRPr lang="zh-CN" altLang="en-US" sz="2000" kern="0" dirty="0">
              <a:latin typeface="+mn-ea"/>
              <a:ea typeface="+mn-ea"/>
            </a:endParaRPr>
          </a:p>
        </p:txBody>
      </p:sp>
      <p:sp>
        <p:nvSpPr>
          <p:cNvPr id="4" name="文本框 5"/>
          <p:cNvSpPr txBox="1">
            <a:spLocks noChangeArrowheads="1"/>
          </p:cNvSpPr>
          <p:nvPr/>
        </p:nvSpPr>
        <p:spPr bwMode="auto">
          <a:xfrm>
            <a:off x="1371600" y="5234136"/>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n"/>
              <a:defRPr sz="3200">
                <a:solidFill>
                  <a:schemeClr val="tx1"/>
                </a:solidFill>
                <a:latin typeface="Garamond" panose="02020404030301010803" pitchFamily="18" charset="0"/>
                <a:cs typeface="Arial" panose="020B0604020202020204" pitchFamily="34" charset="0"/>
              </a:defRPr>
            </a:lvl1pPr>
            <a:lvl2pPr marL="742950" indent="-285750">
              <a:spcBef>
                <a:spcPct val="20000"/>
              </a:spcBef>
              <a:buClr>
                <a:schemeClr val="accent2"/>
              </a:buClr>
              <a:buSzPct val="70000"/>
              <a:buFont typeface="Wingdings" panose="05000000000000000000" pitchFamily="2" charset="2"/>
              <a:buChar char="n"/>
              <a:defRPr sz="2800">
                <a:solidFill>
                  <a:schemeClr val="tx1"/>
                </a:solidFill>
                <a:latin typeface="Garamond" panose="02020404030301010803" pitchFamily="18" charset="0"/>
                <a:cs typeface="Arial" panose="020B0604020202020204" pitchFamily="34"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Garamond" panose="02020404030301010803" pitchFamily="18"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4pPr>
            <a:lvl5pPr marL="2057400" indent="-228600">
              <a:spcBef>
                <a:spcPct val="20000"/>
              </a:spcBef>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latin typeface="Garamond" panose="02020404030301010803" pitchFamily="18" charset="0"/>
                <a:cs typeface="Arial" panose="020B0604020202020204" pitchFamily="34" charset="0"/>
              </a:defRPr>
            </a:lvl9pPr>
          </a:lstStyle>
          <a:p>
            <a:pPr>
              <a:spcBef>
                <a:spcPct val="0"/>
              </a:spcBef>
              <a:buClrTx/>
              <a:buSzTx/>
              <a:buFontTx/>
              <a:buNone/>
            </a:pPr>
            <a:endParaRPr lang="zh-CN" altLang="en-US" sz="180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ECC（椭圆曲线密码学）</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latinLnBrk="0">
              <a:lnSpc>
                <a:spcPct val="150000"/>
              </a:lnSpc>
              <a:spcBef>
                <a:spcPts val="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发明者：Victor Miller和Neal Koblitz</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atinLnBrk="0">
              <a:lnSpc>
                <a:spcPct val="150000"/>
              </a:lnSpc>
              <a:spcBef>
                <a:spcPts val="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基本原理：基于椭圆曲线离散对数问题</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atinLnBrk="0">
              <a:lnSpc>
                <a:spcPct val="150000"/>
              </a:lnSpc>
              <a:spcBef>
                <a:spcPts val="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安全性：提供相同安全性的前提下，使用较短的密钥长度</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latinLnBrk="0">
              <a:lnSpc>
                <a:spcPct val="150000"/>
              </a:lnSpc>
              <a:spcBef>
                <a:spcPts val="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例如：ECC的160位密钥提供的安全性相当于RSA的1024位密钥。</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atinLnBrk="0">
              <a:lnSpc>
                <a:spcPct val="150000"/>
              </a:lnSpc>
              <a:spcBef>
                <a:spcPts val="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过程：密钥生成、加密、解密、签名、验证</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atinLnBrk="0">
              <a:lnSpc>
                <a:spcPct val="150000"/>
              </a:lnSpc>
              <a:spcBef>
                <a:spcPts val="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应用：移动设备、智能卡、SSL/TLS等领域</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哈希函数</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哈希函数是一种将任意长度的输入数据转换为固定长度的输出数据的函数。</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哈希值通常用于数据完整性校验、数字签名、密码存储等领域。</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mn-ea"/>
              </a:rPr>
              <a:t>常见的哈希函数</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ClrTx/>
              <a:buFont typeface="Wingdings" panose="05000000000000000000" pitchFamily="2" charset="2"/>
              <a:buChar char="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sym typeface="+mn-ea"/>
              </a:rPr>
              <a:t>MD5 (Message Digest Algorithm 5)</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20000"/>
              </a:lnSpc>
              <a:spcBef>
                <a:spcPct val="20000"/>
              </a:spcBef>
              <a:buClrTx/>
              <a:buFont typeface="Wingdings" panose="05000000000000000000" charset="0"/>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mn-ea"/>
              </a:rPr>
              <a:t>输出长度128位（16字节）；</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20000"/>
              </a:lnSpc>
              <a:spcBef>
                <a:spcPct val="20000"/>
              </a:spcBef>
              <a:buClrTx/>
              <a:buFont typeface="Wingdings" panose="05000000000000000000" charset="0"/>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mn-ea"/>
              </a:rPr>
              <a:t>计算速度快，但已被证明不够安全，容易受到碰撞攻击。</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ClrTx/>
              <a:buFont typeface="Wingdings" panose="05000000000000000000" pitchFamily="2" charset="2"/>
              <a:buChar char="n"/>
            </a:pPr>
            <a:r>
              <a:rPr lang="zh-CN" altLang="en-US" sz="200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rPr>
              <a:t>SHA (Secure Hash Algorithm)</a:t>
            </a:r>
            <a:endParaRPr lang="zh-CN" altLang="en-US" sz="2000" dirty="0">
              <a:solidFill>
                <a:schemeClr val="bg1">
                  <a:lumMod val="6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哈希函数</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内容占位符 2"/>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MD5</a:t>
            </a:r>
            <a:r>
              <a:rPr kumimoji="1" lang="zh-CN" altLang="en-US" sz="2400" kern="0" dirty="0">
                <a:latin typeface="Times New Roman" panose="02020603050405020304" pitchFamily="18" charset="0"/>
                <a:cs typeface="Times New Roman" panose="02020603050405020304" pitchFamily="18" charset="0"/>
              </a:rPr>
              <a:t>的碰撞案例</a:t>
            </a:r>
            <a:endParaRPr kumimoji="1" lang="en-US" altLang="zh-CN"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1"/>
          <a:stretch>
            <a:fillRect/>
          </a:stretch>
        </p:blipFill>
        <p:spPr>
          <a:xfrm>
            <a:off x="641361" y="1981200"/>
            <a:ext cx="7861277" cy="2695575"/>
          </a:xfrm>
          <a:prstGeom prst="rect">
            <a:avLst/>
          </a:prstGeom>
        </p:spPr>
      </p:pic>
      <p:sp>
        <p:nvSpPr>
          <p:cNvPr id="14" name="矩形 13"/>
          <p:cNvSpPr/>
          <p:nvPr/>
        </p:nvSpPr>
        <p:spPr>
          <a:xfrm>
            <a:off x="6629400" y="2600325"/>
            <a:ext cx="152400" cy="676275"/>
          </a:xfrm>
          <a:prstGeom prst="rect">
            <a:avLst/>
          </a:prstGeom>
          <a:noFill/>
          <a:ln w="25400" cap="flat" cmpd="sng" algn="ctr">
            <a:solidFill>
              <a:srgbClr val="9999F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哈希函数</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内容占位符 2"/>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MD5</a:t>
            </a:r>
            <a:r>
              <a:rPr kumimoji="1" lang="zh-CN" altLang="en-US" sz="2400" kern="0" dirty="0">
                <a:latin typeface="Times New Roman" panose="02020603050405020304" pitchFamily="18" charset="0"/>
                <a:cs typeface="Times New Roman" panose="02020603050405020304" pitchFamily="18" charset="0"/>
              </a:rPr>
              <a:t>的碰撞案例</a:t>
            </a:r>
            <a:endParaRPr kumimoji="1" lang="en-US" altLang="zh-CN"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a:p>
            <a:pPr>
              <a:lnSpc>
                <a:spcPct val="150000"/>
              </a:lnSpc>
              <a:buClr>
                <a:srgbClr val="FF0000"/>
              </a:buClr>
              <a:buFont typeface="Wingdings" panose="05000000000000000000" pitchFamily="2" charset="2"/>
              <a:buChar char="p"/>
            </a:pPr>
            <a:r>
              <a:rPr kumimoji="1" lang="zh-CN" altLang="en-US" sz="2000" kern="0" dirty="0">
                <a:latin typeface="Times New Roman" panose="02020603050405020304" pitchFamily="18" charset="0"/>
                <a:cs typeface="Times New Roman" panose="02020603050405020304" pitchFamily="18" charset="0"/>
              </a:rPr>
              <a:t>事实上我们的智能手机中每过数秒就可以找到一个</a:t>
            </a:r>
            <a:r>
              <a:rPr kumimoji="1" lang="en-US" altLang="zh-CN" sz="2000" kern="0" dirty="0">
                <a:latin typeface="Times New Roman" panose="02020603050405020304" pitchFamily="18" charset="0"/>
                <a:cs typeface="Times New Roman" panose="02020603050405020304" pitchFamily="18" charset="0"/>
              </a:rPr>
              <a:t>MD5</a:t>
            </a:r>
            <a:r>
              <a:rPr kumimoji="1" lang="zh-CN" altLang="en-US" sz="2000" kern="0" dirty="0">
                <a:latin typeface="Times New Roman" panose="02020603050405020304" pitchFamily="18" charset="0"/>
                <a:cs typeface="Times New Roman" panose="02020603050405020304" pitchFamily="18" charset="0"/>
              </a:rPr>
              <a:t>碰撞案例，因此几年前</a:t>
            </a:r>
            <a:r>
              <a:rPr kumimoji="1" lang="en-US" altLang="zh-CN" sz="2000" kern="0" dirty="0">
                <a:latin typeface="Times New Roman" panose="02020603050405020304" pitchFamily="18" charset="0"/>
                <a:cs typeface="Times New Roman" panose="02020603050405020304" pitchFamily="18" charset="0"/>
              </a:rPr>
              <a:t>MD5</a:t>
            </a:r>
            <a:r>
              <a:rPr kumimoji="1" lang="zh-CN" altLang="en-US" sz="2000" kern="0" dirty="0">
                <a:latin typeface="Times New Roman" panose="02020603050405020304" pitchFamily="18" charset="0"/>
                <a:cs typeface="Times New Roman" panose="02020603050405020304" pitchFamily="18" charset="0"/>
              </a:rPr>
              <a:t>就不被推荐作为应用中的算法方案，取代它的是</a:t>
            </a:r>
            <a:r>
              <a:rPr kumimoji="1" lang="en-US" altLang="zh-CN" sz="2000" kern="0" dirty="0">
                <a:latin typeface="Times New Roman" panose="02020603050405020304" pitchFamily="18" charset="0"/>
                <a:cs typeface="Times New Roman" panose="02020603050405020304" pitchFamily="18" charset="0"/>
              </a:rPr>
              <a:t>SHA</a:t>
            </a:r>
            <a:r>
              <a:rPr kumimoji="1" lang="zh-CN" altLang="en-US" sz="2000" kern="0" dirty="0">
                <a:latin typeface="Times New Roman" panose="02020603050405020304" pitchFamily="18" charset="0"/>
                <a:cs typeface="Times New Roman" panose="02020603050405020304" pitchFamily="18" charset="0"/>
              </a:rPr>
              <a:t>（</a:t>
            </a:r>
            <a:r>
              <a:rPr kumimoji="1" lang="en-US" altLang="zh-CN" sz="2000" kern="0" dirty="0">
                <a:latin typeface="Times New Roman" panose="02020603050405020304" pitchFamily="18" charset="0"/>
                <a:cs typeface="Times New Roman" panose="02020603050405020304" pitchFamily="18" charset="0"/>
              </a:rPr>
              <a:t>Secure Hash Algorithm</a:t>
            </a:r>
            <a:r>
              <a:rPr kumimoji="1" lang="zh-CN" altLang="en-US" sz="2000" kern="0" dirty="0">
                <a:latin typeface="Times New Roman" panose="02020603050405020304" pitchFamily="18" charset="0"/>
                <a:cs typeface="Times New Roman" panose="02020603050405020304" pitchFamily="18" charset="0"/>
              </a:rPr>
              <a:t>）家族算法。</a:t>
            </a:r>
            <a:endParaRPr kumimoji="1" lang="en-US" altLang="zh-CN" sz="2000" kern="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87814" y="2636912"/>
            <a:ext cx="2439889" cy="18775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6075" y="2703613"/>
            <a:ext cx="2439890" cy="172529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643555" y="2114828"/>
            <a:ext cx="3856890" cy="369332"/>
          </a:xfrm>
          <a:prstGeom prst="rect">
            <a:avLst/>
          </a:prstGeom>
        </p:spPr>
        <p:txBody>
          <a:bodyPr wrap="none">
            <a:spAutoFit/>
          </a:bodyPr>
          <a:lstStyle/>
          <a:p>
            <a:r>
              <a:rPr lang="en-GB" altLang="zh-CN" dirty="0"/>
              <a:t>253dd04e87492e4fc3471de5e776bc3d</a:t>
            </a:r>
            <a:endParaRPr kumimoji="1" lang="en-US" altLang="zh-CN" sz="1100" kern="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哈希函数</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507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SHA (Secure Hash Algorithm)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SHA-1：</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20000"/>
              </a:lnSpc>
              <a:spcBef>
                <a:spcPct val="20000"/>
              </a:spcBef>
              <a:buClrTx/>
              <a:buFont typeface="Wingdings" panose="05000000000000000000" charset="0"/>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输出长度160位（20字节）；</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20000"/>
              </a:lnSpc>
              <a:spcBef>
                <a:spcPct val="20000"/>
              </a:spcBef>
              <a:buClrTx/>
              <a:buFont typeface="Wingdings" panose="05000000000000000000" charset="0"/>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曾广泛用于数字签名、证书验证，但已被证明存在安全漏洞，容易受到碰撞攻击。</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SHA-2：</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20000"/>
              </a:lnSpc>
              <a:spcBef>
                <a:spcPct val="20000"/>
              </a:spcBef>
              <a:buClrTx/>
              <a:buFont typeface="Wingdings" panose="05000000000000000000" charset="0"/>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包含SHA-224、SHA-256、SHA-384和SHA-512等变种。</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20000"/>
              </a:lnSpc>
              <a:spcBef>
                <a:spcPct val="20000"/>
              </a:spcBef>
              <a:buClrTx/>
              <a:buFont typeface="Wingdings" panose="05000000000000000000" charset="0"/>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输出长度：224位、256位、384位、512位</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20000"/>
              </a:lnSpc>
              <a:spcBef>
                <a:spcPct val="20000"/>
              </a:spcBef>
              <a:buClrTx/>
              <a:buFont typeface="Wingdings" panose="05000000000000000000" charset="0"/>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特点：安全性较高，目前广泛应用于各类安全应用。</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1257300" lvl="2" indent="-342900">
              <a:lnSpc>
                <a:spcPct val="120000"/>
              </a:lnSpc>
              <a:spcBef>
                <a:spcPct val="20000"/>
              </a:spcBef>
              <a:buClrTx/>
              <a:buFont typeface="Wingdings" panose="05000000000000000000" charset="0"/>
              <a:buChar char="p"/>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使用场景：数字签名、SSL/TLS协议、证书验证、数据完整性校验。</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120000"/>
              </a:lnSpc>
              <a:spcBef>
                <a:spcPct val="20000"/>
              </a:spcBef>
              <a:buClrTx/>
              <a:buFont typeface="Wingdings" panose="05000000000000000000" charset="0"/>
              <a:buChar char="n"/>
            </a:pPr>
            <a:r>
              <a:rPr lang="en-US" altLang="zh-CN" sz="20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SHA-3: SHA-3算法正式发布于2015年</a:t>
            </a:r>
            <a:endParaRPr lang="en-US" altLang="zh-CN" sz="20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哈希函数</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99795" y="1988820"/>
            <a:ext cx="7362825" cy="3629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哈希函数</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10" name="内容占位符 2"/>
              <p:cNvSpPr txBox="1"/>
              <p:nvPr/>
            </p:nvSpPr>
            <p:spPr bwMode="auto">
              <a:xfrm>
                <a:off x="457200" y="1412776"/>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lnSpc>
                    <a:spcPct val="125000"/>
                  </a:lnSpc>
                  <a:buClr>
                    <a:srgbClr val="FF0000"/>
                  </a:buClr>
                </a:pPr>
                <a:r>
                  <a:rPr kumimoji="1" lang="zh-CN" altLang="en-US" sz="2400" kern="0" dirty="0">
                    <a:latin typeface="Times New Roman" panose="02020603050405020304" pitchFamily="18" charset="0"/>
                    <a:cs typeface="Times New Roman" panose="02020603050405020304" pitchFamily="18" charset="0"/>
                  </a:rPr>
                  <a:t>哈希函数需满足的特性：</a:t>
                </a:r>
                <a:endParaRPr kumimoji="1" lang="en-US" altLang="zh-CN" sz="2400" kern="0" dirty="0">
                  <a:latin typeface="Times New Roman" panose="02020603050405020304" pitchFamily="18" charset="0"/>
                  <a:cs typeface="Times New Roman" panose="02020603050405020304" pitchFamily="18" charset="0"/>
                </a:endParaRPr>
              </a:p>
              <a:p>
                <a:pPr lvl="1">
                  <a:lnSpc>
                    <a:spcPct val="150000"/>
                  </a:lnSpc>
                  <a:spcBef>
                    <a:spcPts val="25"/>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输入长度可变：对任何长度的输入</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都适用</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5"/>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输出长度固定：对任何长度的输入</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x</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，输出</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z</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都是固定长度</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5"/>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效率：计算复杂度低</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5"/>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抗原像攻击（单向性）：对于给定输出</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y</a:t>
                </a: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，不可能找到对应的输入</a:t>
                </a:r>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x</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5"/>
                  </a:spcBef>
                  <a:buClr>
                    <a:srgbClr val="FF0000"/>
                  </a:buClr>
                  <a:buSzPct val="75000"/>
                  <a:buFont typeface="Wingdings" panose="05000000000000000000" pitchFamily="2" charset="2"/>
                  <a:buChar char="p"/>
                </a:pPr>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抗第二原像攻击（抗弱碰撞性）：对于给定的</a:t>
                </a:r>
                <a14:m>
                  <m:oMath xmlns:m="http://schemas.openxmlformats.org/officeDocument/2006/math">
                    <m:sSub>
                      <m:sSubPr>
                        <m:ctrlPr>
                          <a:rPr kumimoji="1" lang="en-US"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oMath>
                </a14:m>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，找到满足</a:t>
                </a:r>
                <a14:m>
                  <m:oMath xmlns:m="http://schemas.openxmlformats.org/officeDocument/2006/math">
                    <m:sSub>
                      <m:sSubPr>
                        <m:ctrlPr>
                          <a:rPr kumimoji="1" lang="en-US" altLang="zh-CN" sz="2000" i="1" kern="0">
                            <a:latin typeface="Cambria Math" panose="02040503050406030204" pitchFamily="18" charset="0"/>
                          </a:rPr>
                        </m:ctrlPr>
                      </m:sSubPr>
                      <m:e>
                        <m:r>
                          <m:rPr>
                            <m:sty m:val="p"/>
                          </m:rPr>
                          <a:rPr kumimoji="1" lang="en-US" altLang="zh-CN" sz="2000" kern="0">
                            <a:latin typeface="Cambria Math" panose="02040503050406030204" pitchFamily="18" charset="0"/>
                          </a:rPr>
                          <m:t>h</m:t>
                        </m:r>
                        <m:r>
                          <a:rPr kumimoji="1" lang="en-US" altLang="zh-CN" sz="2000" kern="0">
                            <a:latin typeface="Cambria Math" panose="02040503050406030204" pitchFamily="18" charset="0"/>
                          </a:rPr>
                          <m:t>(</m:t>
                        </m:r>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r>
                      <a:rPr kumimoji="1" lang="en-US" altLang="zh-CN" sz="2000" kern="0">
                        <a:latin typeface="Cambria Math" panose="02040503050406030204" pitchFamily="18" charset="0"/>
                      </a:rPr>
                      <m:t>)</m:t>
                    </m:r>
                  </m:oMath>
                </a14:m>
                <a:r>
                  <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sSub>
                      <m:sSubPr>
                        <m:ctrlPr>
                          <a:rPr kumimoji="1" lang="en-US" altLang="zh-CN" sz="2000" i="1" kern="0">
                            <a:latin typeface="Cambria Math" panose="02040503050406030204" pitchFamily="18" charset="0"/>
                          </a:rPr>
                        </m:ctrlPr>
                      </m:sSubPr>
                      <m:e>
                        <m:r>
                          <m:rPr>
                            <m:sty m:val="p"/>
                          </m:rPr>
                          <a:rPr kumimoji="1" lang="en-US" altLang="zh-CN" sz="2000" kern="0">
                            <a:latin typeface="Cambria Math" panose="02040503050406030204" pitchFamily="18" charset="0"/>
                          </a:rPr>
                          <m:t>h</m:t>
                        </m:r>
                        <m:r>
                          <a:rPr kumimoji="1" lang="en-US" altLang="zh-CN" sz="2000" kern="0">
                            <a:latin typeface="Cambria Math" panose="02040503050406030204" pitchFamily="18" charset="0"/>
                          </a:rPr>
                          <m:t>(</m:t>
                        </m:r>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r>
                      <a:rPr kumimoji="1" lang="en-US" altLang="zh-CN" sz="2000" kern="0">
                        <a:latin typeface="Cambria Math" panose="02040503050406030204" pitchFamily="18" charset="0"/>
                      </a:rPr>
                      <m:t>)</m:t>
                    </m:r>
                    <m:r>
                      <a:rPr kumimoji="1" lang="zh-CN" altLang="en-US" sz="2000" kern="0">
                        <a:latin typeface="Cambria Math" panose="02040503050406030204" pitchFamily="18" charset="0"/>
                      </a:rPr>
                      <m:t>的</m:t>
                    </m:r>
                    <m:sSub>
                      <m:sSubPr>
                        <m:ctrlPr>
                          <a:rPr kumimoji="1" lang="en-US"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oMath>
                </a14:m>
                <a:r>
                  <a:rPr kumimoji="1" lang="zh-CN" altLang="en-US" sz="2000" kern="0" dirty="0">
                    <a:latin typeface="Times New Roman" panose="02020603050405020304" pitchFamily="18" charset="0"/>
                    <a:ea typeface="微软雅黑" panose="020B0503020204020204" pitchFamily="34" charset="-122"/>
                    <a:cs typeface="Times New Roman" panose="02020603050405020304" pitchFamily="18" charset="0"/>
                  </a:rPr>
                  <a:t>是不可能的</a:t>
                </a:r>
                <a:endParaRPr kumimoji="1" lang="en-US"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50000"/>
                  </a:lnSpc>
                  <a:spcBef>
                    <a:spcPts val="25"/>
                  </a:spcBef>
                  <a:buClr>
                    <a:srgbClr val="FF0000"/>
                  </a:buClr>
                  <a:buSzPct val="75000"/>
                  <a:buFont typeface="Wingdings" panose="05000000000000000000" pitchFamily="2" charset="2"/>
                  <a:buChar char="p"/>
                </a:pPr>
                <a:r>
                  <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抗碰撞攻击（抗强碰撞性）：找到满足</a:t>
                </a:r>
                <a14:m>
                  <m:oMath xmlns:m="http://schemas.openxmlformats.org/officeDocument/2006/math">
                    <m:r>
                      <a:rPr kumimoji="1" lang="en-US" altLang="zh-CN" sz="2000" kern="0">
                        <a:latin typeface="Cambria Math" panose="02040503050406030204" pitchFamily="18" charset="0"/>
                      </a:rPr>
                      <m:t>ℎ</m:t>
                    </m:r>
                    <m:r>
                      <a:rPr kumimoji="1" lang="en-US" altLang="zh-CN" sz="2000" kern="0">
                        <a:latin typeface="Cambria Math" panose="02040503050406030204" pitchFamily="18" charset="0"/>
                      </a:rPr>
                      <m:t>(</m:t>
                    </m:r>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r>
                      <a:rPr kumimoji="1" lang="en-US" altLang="zh-CN" sz="2000" kern="0">
                        <a:latin typeface="Cambria Math" panose="02040503050406030204" pitchFamily="18" charset="0"/>
                      </a:rPr>
                      <m:t>)=</m:t>
                    </m:r>
                    <m:r>
                      <a:rPr kumimoji="1" lang="en-US" altLang="zh-CN" sz="2000" kern="0">
                        <a:latin typeface="Cambria Math" panose="02040503050406030204" pitchFamily="18" charset="0"/>
                      </a:rPr>
                      <m:t>ℎ</m:t>
                    </m:r>
                    <m:d>
                      <m:dPr>
                        <m:ctrlPr>
                          <a:rPr kumimoji="1" lang="zh-CN" altLang="zh-CN" sz="2000" i="1" kern="0">
                            <a:latin typeface="Cambria Math" panose="02040503050406030204" pitchFamily="18" charset="0"/>
                          </a:rPr>
                        </m:ctrlPr>
                      </m:dPr>
                      <m:e>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e>
                    </m:d>
                  </m:oMath>
                </a14:m>
                <a:r>
                  <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的偶对</a:t>
                </a:r>
                <a14:m>
                  <m:oMath xmlns:m="http://schemas.openxmlformats.org/officeDocument/2006/math">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1</m:t>
                        </m:r>
                      </m:sub>
                    </m:sSub>
                    <m:r>
                      <a:rPr kumimoji="1" lang="en-US" altLang="zh-CN" sz="2000" kern="0">
                        <a:latin typeface="Cambria Math" panose="02040503050406030204" pitchFamily="18" charset="0"/>
                      </a:rPr>
                      <m:t>=</m:t>
                    </m:r>
                    <m:sSub>
                      <m:sSubPr>
                        <m:ctrlPr>
                          <a:rPr kumimoji="1" lang="zh-CN" altLang="zh-CN" sz="2000" i="1" kern="0">
                            <a:latin typeface="Cambria Math" panose="02040503050406030204" pitchFamily="18" charset="0"/>
                          </a:rPr>
                        </m:ctrlPr>
                      </m:sSubPr>
                      <m:e>
                        <m:r>
                          <a:rPr kumimoji="1" lang="en-US" altLang="zh-CN" sz="2000" kern="0">
                            <a:latin typeface="Cambria Math" panose="02040503050406030204" pitchFamily="18" charset="0"/>
                          </a:rPr>
                          <m:t>𝑥</m:t>
                        </m:r>
                      </m:e>
                      <m:sub>
                        <m:r>
                          <a:rPr kumimoji="1" lang="en-US" altLang="zh-CN" sz="2000" kern="0">
                            <a:latin typeface="Cambria Math" panose="02040503050406030204" pitchFamily="18" charset="0"/>
                          </a:rPr>
                          <m:t>2</m:t>
                        </m:r>
                      </m:sub>
                    </m:sSub>
                  </m:oMath>
                </a14:m>
                <a:r>
                  <a:rPr kumimoji="1" lang="zh-CN" altLang="en-US" sz="2000" kern="0">
                    <a:latin typeface="Cambria Math" panose="02040503050406030204" pitchFamily="18" charset="0"/>
                  </a:rPr>
                  <a:t>是不可行的</a:t>
                </a:r>
                <a:r>
                  <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rPr>
                  <a:t>。</a:t>
                </a:r>
                <a:endParaRPr kumimoji="1" lang="zh-CN" altLang="zh-CN" sz="2000" kern="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p:sp>
            <p:nvSpPr>
              <p:cNvPr id="10" name="内容占位符 2"/>
              <p:cNvSpPr txBox="1">
                <a:spLocks noRot="1" noChangeAspect="1" noMove="1" noResize="1" noEditPoints="1" noAdjustHandles="1" noChangeArrowheads="1" noChangeShapeType="1" noTextEdit="1"/>
              </p:cNvSpPr>
              <p:nvPr/>
            </p:nvSpPr>
            <p:spPr bwMode="auto">
              <a:xfrm>
                <a:off x="457200" y="1412776"/>
                <a:ext cx="8686800" cy="4800600"/>
              </a:xfrm>
              <a:prstGeom prst="rect">
                <a:avLst/>
              </a:prstGeom>
              <a:blipFill rotWithShape="1">
                <a:blip r:embed="rId1"/>
                <a:stretch>
                  <a:fillRect t="-11"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对称加密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 name="Rectangle 3"/>
          <p:cNvSpPr txBox="1">
            <a:spLocks noChangeArrowheads="1"/>
          </p:cNvSpPr>
          <p:nvPr/>
        </p:nvSpPr>
        <p:spPr bwMode="auto">
          <a:xfrm>
            <a:off x="153453" y="1364704"/>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2400" b="1">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0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eaLnBrk="1" hangingPunct="1">
              <a:buClr>
                <a:srgbClr val="FF0000"/>
              </a:buClr>
              <a:buSzPct val="80000"/>
            </a:pPr>
            <a:r>
              <a:rPr lang="en-US" altLang="zh-CN" b="0" kern="0" dirty="0">
                <a:solidFill>
                  <a:srgbClr val="FF0000"/>
                </a:solidFill>
                <a:latin typeface="微软雅黑" panose="020B0503020204020204" pitchFamily="34" charset="-122"/>
                <a:ea typeface="微软雅黑" panose="020B0503020204020204" pitchFamily="34" charset="-122"/>
              </a:rPr>
              <a:t>DES</a:t>
            </a:r>
            <a:r>
              <a:rPr lang="zh-CN" altLang="en-US" b="0" kern="0" dirty="0">
                <a:solidFill>
                  <a:srgbClr val="FF0000"/>
                </a:solidFill>
                <a:latin typeface="微软雅黑" panose="020B0503020204020204" pitchFamily="34" charset="-122"/>
                <a:ea typeface="微软雅黑" panose="020B0503020204020204" pitchFamily="34" charset="-122"/>
              </a:rPr>
              <a:t>加密示意图</a:t>
            </a:r>
            <a:endParaRPr lang="zh-CN" altLang="en-US" b="0" kern="0" dirty="0">
              <a:solidFill>
                <a:srgbClr val="FF0000"/>
              </a:solidFill>
              <a:latin typeface="微软雅黑" panose="020B0503020204020204" pitchFamily="34" charset="-122"/>
              <a:ea typeface="微软雅黑" panose="020B0503020204020204" pitchFamily="34" charset="-122"/>
            </a:endParaRPr>
          </a:p>
        </p:txBody>
      </p:sp>
      <p:sp>
        <p:nvSpPr>
          <p:cNvPr id="8" name="矩形 7"/>
          <p:cNvSpPr/>
          <p:nvPr/>
        </p:nvSpPr>
        <p:spPr>
          <a:xfrm>
            <a:off x="954234" y="2838865"/>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DES</a:t>
            </a:r>
            <a:endParaRPr lang="zh-CN" altLang="en-US" dirty="0">
              <a:solidFill>
                <a:schemeClr val="tx1"/>
              </a:solidFill>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9" name="矩形 8"/>
              <p:cNvSpPr/>
              <p:nvPr/>
            </p:nvSpPr>
            <p:spPr>
              <a:xfrm>
                <a:off x="5983433" y="2838865"/>
                <a:ext cx="2286000" cy="91440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i="1" dirty="0" smtClean="0">
                              <a:solidFill>
                                <a:schemeClr val="tx1"/>
                              </a:solidFill>
                              <a:latin typeface="Cambria Math" panose="02040503050406030204" pitchFamily="18" charset="0"/>
                            </a:rPr>
                          </m:ctrlPr>
                        </m:sSupPr>
                        <m:e>
                          <m:r>
                            <m:rPr>
                              <m:sty m:val="p"/>
                            </m:rPr>
                            <a:rPr lang="en-US" altLang="zh-CN" i="0" dirty="0">
                              <a:solidFill>
                                <a:schemeClr val="tx1"/>
                              </a:solidFill>
                              <a:latin typeface="Cambria Math" panose="02040503050406030204" pitchFamily="18" charset="0"/>
                            </a:rPr>
                            <m:t>DES</m:t>
                          </m:r>
                        </m:e>
                        <m:sup>
                          <m:r>
                            <a:rPr lang="en-US" altLang="zh-CN" i="0" dirty="0">
                              <a:solidFill>
                                <a:schemeClr val="tx1"/>
                              </a:solidFill>
                              <a:latin typeface="Cambria Math" panose="02040503050406030204" pitchFamily="18" charset="0"/>
                            </a:rPr>
                            <m:t>−</m:t>
                          </m:r>
                          <m:r>
                            <a:rPr lang="en-US" altLang="zh-CN" b="0" i="0" dirty="0" smtClean="0">
                              <a:solidFill>
                                <a:schemeClr val="tx1"/>
                              </a:solidFill>
                              <a:latin typeface="Cambria Math" panose="02040503050406030204" pitchFamily="18" charset="0"/>
                            </a:rPr>
                            <m:t>1</m:t>
                          </m:r>
                        </m:sup>
                      </m:sSup>
                    </m:oMath>
                  </m:oMathPara>
                </a14:m>
                <a:endParaRPr lang="zh-CN" altLang="en-US" dirty="0">
                  <a:solidFill>
                    <a:schemeClr val="tx1"/>
                  </a:solidFill>
                  <a:latin typeface="微软雅黑" panose="020B0503020204020204" pitchFamily="34" charset="-122"/>
                  <a:ea typeface="微软雅黑" panose="020B0503020204020204" pitchFamily="34" charset="-122"/>
                </a:endParaRPr>
              </a:p>
            </p:txBody>
          </p:sp>
        </mc:Choice>
        <mc:Fallback>
          <p:sp>
            <p:nvSpPr>
              <p:cNvPr id="9" name="矩形 8"/>
              <p:cNvSpPr>
                <a:spLocks noRot="1" noChangeAspect="1" noMove="1" noResize="1" noEditPoints="1" noAdjustHandles="1" noChangeArrowheads="1" noChangeShapeType="1" noTextEdit="1"/>
              </p:cNvSpPr>
              <p:nvPr/>
            </p:nvSpPr>
            <p:spPr>
              <a:xfrm>
                <a:off x="5983433" y="2838865"/>
                <a:ext cx="2286000" cy="914400"/>
              </a:xfrm>
              <a:prstGeom prst="rect">
                <a:avLst/>
              </a:prstGeom>
              <a:blipFill rotWithShape="1">
                <a:blip r:embed="rId1"/>
                <a:stretch>
                  <a:fillRect l="-298" t="-740" r="-258" b="-649"/>
                </a:stretch>
              </a:blip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cxnSp>
        <p:nvCxnSpPr>
          <p:cNvPr id="11" name="直接箭头连接符 6"/>
          <p:cNvCxnSpPr>
            <a:stCxn id="8" idx="3"/>
            <a:endCxn id="9" idx="1"/>
          </p:cNvCxnSpPr>
          <p:nvPr/>
        </p:nvCxnSpPr>
        <p:spPr>
          <a:xfrm>
            <a:off x="3240234" y="3296065"/>
            <a:ext cx="2743199"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2" name="矩形 11"/>
          <p:cNvSpPr/>
          <p:nvPr/>
        </p:nvSpPr>
        <p:spPr>
          <a:xfrm>
            <a:off x="3689985" y="3067685"/>
            <a:ext cx="1738630" cy="45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微软雅黑" panose="020B0503020204020204" pitchFamily="34" charset="-122"/>
                <a:ea typeface="微软雅黑" panose="020B0503020204020204" pitchFamily="34" charset="-122"/>
              </a:rPr>
              <a:t>56bit</a:t>
            </a:r>
            <a:r>
              <a:rPr lang="zh-CN" altLang="en-US" dirty="0">
                <a:solidFill>
                  <a:schemeClr val="tx1"/>
                </a:solidFill>
                <a:latin typeface="微软雅黑" panose="020B0503020204020204" pitchFamily="34" charset="-122"/>
                <a:ea typeface="微软雅黑" panose="020B0503020204020204" pitchFamily="34" charset="-122"/>
              </a:rPr>
              <a:t>密钥</a:t>
            </a:r>
            <a:endParaRPr lang="en-US" altLang="zh-CN"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a:t>
            </a:r>
            <a:r>
              <a:rPr lang="en-US" altLang="zh-CN" dirty="0">
                <a:solidFill>
                  <a:schemeClr val="tx1"/>
                </a:solidFill>
                <a:latin typeface="微软雅黑" panose="020B0503020204020204" pitchFamily="34" charset="-122"/>
                <a:ea typeface="微软雅黑" panose="020B0503020204020204" pitchFamily="34" charset="-122"/>
              </a:rPr>
              <a:t>+8bit</a:t>
            </a:r>
            <a:r>
              <a:rPr lang="zh-CN" altLang="en-US" dirty="0">
                <a:solidFill>
                  <a:schemeClr val="tx1"/>
                </a:solidFill>
                <a:latin typeface="微软雅黑" panose="020B0503020204020204" pitchFamily="34" charset="-122"/>
                <a:ea typeface="微软雅黑" panose="020B0503020204020204" pitchFamily="34" charset="-122"/>
              </a:rPr>
              <a:t>校验）</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3" name="直接箭头连接符 13"/>
          <p:cNvCxnSpPr>
            <a:endCxn id="8" idx="0"/>
          </p:cNvCxnSpPr>
          <p:nvPr/>
        </p:nvCxnSpPr>
        <p:spPr>
          <a:xfrm>
            <a:off x="2097234" y="2378004"/>
            <a:ext cx="0"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椭圆 13"/>
          <p:cNvSpPr/>
          <p:nvPr/>
        </p:nvSpPr>
        <p:spPr>
          <a:xfrm>
            <a:off x="326462" y="2796589"/>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加密</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 name="椭圆 14"/>
          <p:cNvSpPr/>
          <p:nvPr/>
        </p:nvSpPr>
        <p:spPr>
          <a:xfrm>
            <a:off x="8453849" y="2796589"/>
            <a:ext cx="457193" cy="995301"/>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解密</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6" name="矩形 15"/>
          <p:cNvSpPr/>
          <p:nvPr/>
        </p:nvSpPr>
        <p:spPr>
          <a:xfrm>
            <a:off x="1491940" y="2015204"/>
            <a:ext cx="1210589" cy="369332"/>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64bit</a:t>
            </a:r>
            <a:r>
              <a:rPr lang="zh-CN" altLang="en-US" dirty="0">
                <a:latin typeface="微软雅黑" panose="020B0503020204020204" pitchFamily="34" charset="-122"/>
                <a:ea typeface="微软雅黑" panose="020B0503020204020204" pitchFamily="34" charset="-122"/>
              </a:rPr>
              <a:t>明文</a:t>
            </a:r>
            <a:endParaRPr lang="zh-CN" altLang="en-US" dirty="0">
              <a:latin typeface="微软雅黑" panose="020B0503020204020204" pitchFamily="34" charset="-122"/>
              <a:ea typeface="微软雅黑" panose="020B0503020204020204" pitchFamily="34" charset="-122"/>
            </a:endParaRPr>
          </a:p>
        </p:txBody>
      </p:sp>
      <p:sp>
        <p:nvSpPr>
          <p:cNvPr id="17" name="矩形 16"/>
          <p:cNvSpPr/>
          <p:nvPr/>
        </p:nvSpPr>
        <p:spPr>
          <a:xfrm>
            <a:off x="6521139" y="2008672"/>
            <a:ext cx="1210589" cy="369332"/>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64bit</a:t>
            </a:r>
            <a:r>
              <a:rPr lang="zh-CN" altLang="en-US" dirty="0">
                <a:latin typeface="微软雅黑" panose="020B0503020204020204" pitchFamily="34" charset="-122"/>
                <a:ea typeface="微软雅黑" panose="020B0503020204020204" pitchFamily="34" charset="-122"/>
              </a:rPr>
              <a:t>明文</a:t>
            </a:r>
            <a:endParaRPr lang="zh-CN" altLang="en-US" dirty="0">
              <a:latin typeface="微软雅黑" panose="020B0503020204020204" pitchFamily="34" charset="-122"/>
              <a:ea typeface="微软雅黑" panose="020B0503020204020204" pitchFamily="34" charset="-122"/>
            </a:endParaRPr>
          </a:p>
        </p:txBody>
      </p:sp>
      <p:cxnSp>
        <p:nvCxnSpPr>
          <p:cNvPr id="18" name="直接箭头连接符 22"/>
          <p:cNvCxnSpPr>
            <a:stCxn id="9" idx="0"/>
            <a:endCxn id="17" idx="2"/>
          </p:cNvCxnSpPr>
          <p:nvPr/>
        </p:nvCxnSpPr>
        <p:spPr>
          <a:xfrm flipV="1">
            <a:off x="7126433" y="2378004"/>
            <a:ext cx="1"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矩形 19"/>
          <p:cNvSpPr/>
          <p:nvPr/>
        </p:nvSpPr>
        <p:spPr>
          <a:xfrm>
            <a:off x="1491940" y="4207594"/>
            <a:ext cx="1210589" cy="369332"/>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64bit</a:t>
            </a:r>
            <a:r>
              <a:rPr lang="zh-CN" altLang="en-US" dirty="0">
                <a:latin typeface="微软雅黑" panose="020B0503020204020204" pitchFamily="34" charset="-122"/>
                <a:ea typeface="微软雅黑" panose="020B0503020204020204" pitchFamily="34" charset="-122"/>
              </a:rPr>
              <a:t>密文</a:t>
            </a:r>
            <a:endParaRPr lang="zh-CN" altLang="en-US" dirty="0">
              <a:latin typeface="微软雅黑" panose="020B0503020204020204" pitchFamily="34" charset="-122"/>
              <a:ea typeface="微软雅黑" panose="020B0503020204020204" pitchFamily="34" charset="-122"/>
            </a:endParaRPr>
          </a:p>
        </p:txBody>
      </p:sp>
      <p:sp>
        <p:nvSpPr>
          <p:cNvPr id="21" name="矩形 20"/>
          <p:cNvSpPr/>
          <p:nvPr/>
        </p:nvSpPr>
        <p:spPr>
          <a:xfrm>
            <a:off x="6521139" y="4214126"/>
            <a:ext cx="1210589" cy="369332"/>
          </a:xfrm>
          <a:prstGeom prst="rect">
            <a:avLst/>
          </a:prstGeom>
        </p:spPr>
        <p:txBody>
          <a:bodyPr wrap="none">
            <a:spAutoFit/>
          </a:bodyPr>
          <a:lstStyle/>
          <a:p>
            <a:pPr algn="ctr"/>
            <a:r>
              <a:rPr lang="en-US" altLang="zh-CN" dirty="0">
                <a:latin typeface="微软雅黑" panose="020B0503020204020204" pitchFamily="34" charset="-122"/>
                <a:ea typeface="微软雅黑" panose="020B0503020204020204" pitchFamily="34" charset="-122"/>
              </a:rPr>
              <a:t>64bit</a:t>
            </a:r>
            <a:r>
              <a:rPr lang="zh-CN" altLang="en-US" dirty="0">
                <a:latin typeface="微软雅黑" panose="020B0503020204020204" pitchFamily="34" charset="-122"/>
                <a:ea typeface="微软雅黑" panose="020B0503020204020204" pitchFamily="34" charset="-122"/>
              </a:rPr>
              <a:t>密文</a:t>
            </a: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4"/>
          <p:cNvCxnSpPr>
            <a:stCxn id="8" idx="2"/>
            <a:endCxn id="20" idx="0"/>
          </p:cNvCxnSpPr>
          <p:nvPr/>
        </p:nvCxnSpPr>
        <p:spPr>
          <a:xfrm>
            <a:off x="2097234" y="3753265"/>
            <a:ext cx="1" cy="4543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直接箭头连接符 28"/>
          <p:cNvCxnSpPr>
            <a:stCxn id="21" idx="0"/>
            <a:endCxn id="9" idx="2"/>
          </p:cNvCxnSpPr>
          <p:nvPr/>
        </p:nvCxnSpPr>
        <p:spPr>
          <a:xfrm flipH="1" flipV="1">
            <a:off x="7126433" y="3753265"/>
            <a:ext cx="1" cy="460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矩形: 圆角 32"/>
          <p:cNvSpPr/>
          <p:nvPr/>
        </p:nvSpPr>
        <p:spPr>
          <a:xfrm>
            <a:off x="1237482" y="5166642"/>
            <a:ext cx="6622426" cy="679266"/>
          </a:xfrm>
          <a:prstGeom prst="roundRect">
            <a:avLst>
              <a:gd name="adj" fmla="val 26447"/>
            </a:avLst>
          </a:prstGeom>
          <a:solidFill>
            <a:schemeClr val="bg1"/>
          </a:solidFill>
          <a:ln>
            <a:noFill/>
          </a:ln>
          <a:effectLst>
            <a:outerShdw blurRad="1143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rgbClr val="00206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1296266" y="5334804"/>
            <a:ext cx="6631134"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分组长度：</a:t>
            </a:r>
            <a:r>
              <a:rPr lang="en-US" altLang="zh-CN" b="1" dirty="0">
                <a:solidFill>
                  <a:srgbClr val="C00000"/>
                </a:solidFill>
                <a:latin typeface="微软雅黑" panose="020B0503020204020204" pitchFamily="34" charset="-122"/>
                <a:ea typeface="微软雅黑" panose="020B0503020204020204" pitchFamily="34" charset="-122"/>
              </a:rPr>
              <a:t>64</a:t>
            </a:r>
            <a:r>
              <a:rPr lang="zh-CN" altLang="en-US" b="1" dirty="0">
                <a:solidFill>
                  <a:srgbClr val="C00000"/>
                </a:solidFill>
                <a:latin typeface="微软雅黑" panose="020B0503020204020204" pitchFamily="34" charset="-122"/>
                <a:ea typeface="微软雅黑" panose="020B0503020204020204" pitchFamily="34" charset="-122"/>
              </a:rPr>
              <a:t>比特  </a:t>
            </a:r>
            <a:r>
              <a:rPr lang="zh-CN" altLang="en-US" b="1" dirty="0">
                <a:latin typeface="微软雅黑" panose="020B0503020204020204" pitchFamily="34" charset="-122"/>
                <a:ea typeface="微软雅黑" panose="020B0503020204020204" pitchFamily="34" charset="-122"/>
              </a:rPr>
              <a:t>密钥长度：</a:t>
            </a:r>
            <a:r>
              <a:rPr lang="en-US" altLang="zh-CN" b="1" dirty="0">
                <a:solidFill>
                  <a:srgbClr val="C00000"/>
                </a:solidFill>
                <a:latin typeface="微软雅黑" panose="020B0503020204020204" pitchFamily="34" charset="-122"/>
                <a:ea typeface="微软雅黑" panose="020B0503020204020204" pitchFamily="34" charset="-122"/>
              </a:rPr>
              <a:t>64</a:t>
            </a:r>
            <a:r>
              <a:rPr lang="zh-CN" altLang="en-US" b="1" dirty="0">
                <a:solidFill>
                  <a:srgbClr val="C00000"/>
                </a:solidFill>
                <a:latin typeface="微软雅黑" panose="020B0503020204020204" pitchFamily="34" charset="-122"/>
                <a:ea typeface="微软雅黑" panose="020B0503020204020204" pitchFamily="34" charset="-122"/>
              </a:rPr>
              <a:t>比特  </a:t>
            </a:r>
            <a:r>
              <a:rPr lang="zh-CN" altLang="en-US" b="1" dirty="0">
                <a:latin typeface="微软雅黑" panose="020B0503020204020204" pitchFamily="34" charset="-122"/>
                <a:ea typeface="微软雅黑" panose="020B0503020204020204" pitchFamily="34" charset="-122"/>
              </a:rPr>
              <a:t>有效密钥长度：</a:t>
            </a:r>
            <a:r>
              <a:rPr lang="en-US" altLang="zh-CN" b="1" dirty="0">
                <a:solidFill>
                  <a:srgbClr val="C00000"/>
                </a:solidFill>
                <a:latin typeface="微软雅黑" panose="020B0503020204020204" pitchFamily="34" charset="-122"/>
                <a:ea typeface="微软雅黑" panose="020B0503020204020204" pitchFamily="34" charset="-122"/>
              </a:rPr>
              <a:t>56</a:t>
            </a:r>
            <a:r>
              <a:rPr lang="zh-CN" altLang="en-US" b="1" dirty="0">
                <a:solidFill>
                  <a:srgbClr val="C00000"/>
                </a:solidFill>
                <a:latin typeface="微软雅黑" panose="020B0503020204020204" pitchFamily="34" charset="-122"/>
                <a:ea typeface="微软雅黑" panose="020B0503020204020204" pitchFamily="34" charset="-122"/>
              </a:rPr>
              <a:t>比特</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哈希函数</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内容占位符 2"/>
          <p:cNvSpPr txBox="1">
            <a:spLocks noChangeArrowheads="1"/>
          </p:cNvSpPr>
          <p:nvPr/>
        </p:nvSpPr>
        <p:spPr bwMode="auto">
          <a:xfrm>
            <a:off x="457200" y="1447800"/>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buClr>
                <a:srgbClr val="FF0000"/>
              </a:buClr>
            </a:pPr>
            <a:r>
              <a:rPr kumimoji="1" lang="en-US" altLang="zh-CN" sz="2400" kern="0" dirty="0">
                <a:latin typeface="Times New Roman" panose="02020603050405020304" pitchFamily="18" charset="0"/>
                <a:cs typeface="Times New Roman" panose="02020603050405020304" pitchFamily="18" charset="0"/>
              </a:rPr>
              <a:t>Hash</a:t>
            </a:r>
            <a:r>
              <a:rPr kumimoji="1" lang="zh-CN" altLang="en-US" sz="2400" kern="0" dirty="0">
                <a:latin typeface="Times New Roman" panose="02020603050405020304" pitchFamily="18" charset="0"/>
                <a:cs typeface="Times New Roman" panose="02020603050405020304" pitchFamily="18" charset="0"/>
              </a:rPr>
              <a:t>应用</a:t>
            </a:r>
            <a:endParaRPr kumimoji="1" lang="zh-CN" altLang="en-US" sz="2400" kern="0" dirty="0">
              <a:latin typeface="Times New Roman" panose="02020603050405020304" pitchFamily="18" charset="0"/>
              <a:cs typeface="Times New Roman" panose="02020603050405020304" pitchFamily="18" charset="0"/>
            </a:endParaRPr>
          </a:p>
          <a:p>
            <a:pPr>
              <a:buClr>
                <a:srgbClr val="FF0000"/>
              </a:buClr>
            </a:pPr>
            <a:endParaRPr kumimoji="1" lang="zh-CN" altLang="en-US"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p:txBody>
      </p:sp>
      <p:sp>
        <p:nvSpPr>
          <p:cNvPr id="51" name="Text Box 2"/>
          <p:cNvSpPr txBox="1">
            <a:spLocks noChangeArrowheads="1"/>
          </p:cNvSpPr>
          <p:nvPr/>
        </p:nvSpPr>
        <p:spPr bwMode="auto">
          <a:xfrm>
            <a:off x="457200" y="2128836"/>
            <a:ext cx="640080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rgbClr val="000000"/>
                </a:solidFill>
                <a:latin typeface="Times New Roman" panose="02020603050405020304" pitchFamily="18" charset="0"/>
                <a:ea typeface="方正大黑简体" pitchFamily="2" charset="-122"/>
              </a:defRPr>
            </a:lvl1pPr>
            <a:lvl2pPr marL="742950" indent="-285750">
              <a:defRPr sz="2800">
                <a:solidFill>
                  <a:srgbClr val="000000"/>
                </a:solidFill>
                <a:latin typeface="Times New Roman" panose="02020603050405020304" pitchFamily="18" charset="0"/>
                <a:ea typeface="方正大黑简体" pitchFamily="2" charset="-122"/>
              </a:defRPr>
            </a:lvl2pPr>
            <a:lvl3pPr marL="1143000" indent="-228600">
              <a:defRPr sz="2800">
                <a:solidFill>
                  <a:srgbClr val="000000"/>
                </a:solidFill>
                <a:latin typeface="Times New Roman" panose="02020603050405020304" pitchFamily="18" charset="0"/>
                <a:ea typeface="方正大黑简体" pitchFamily="2" charset="-122"/>
              </a:defRPr>
            </a:lvl3pPr>
            <a:lvl4pPr marL="1600200" indent="-228600">
              <a:defRPr sz="2800">
                <a:solidFill>
                  <a:srgbClr val="000000"/>
                </a:solidFill>
                <a:latin typeface="Times New Roman" panose="02020603050405020304" pitchFamily="18" charset="0"/>
                <a:ea typeface="方正大黑简体" pitchFamily="2" charset="-122"/>
              </a:defRPr>
            </a:lvl4pPr>
            <a:lvl5pPr marL="2057400" indent="-228600">
              <a:defRPr sz="2800">
                <a:solidFill>
                  <a:srgbClr val="000000"/>
                </a:solidFill>
                <a:latin typeface="Times New Roman" panose="02020603050405020304" pitchFamily="18" charset="0"/>
                <a:ea typeface="方正大黑简体" pitchFamily="2" charset="-122"/>
              </a:defRPr>
            </a:lvl5pPr>
            <a:lvl6pPr marL="25146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6pPr>
            <a:lvl7pPr marL="29718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7pPr>
            <a:lvl8pPr marL="34290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8pPr>
            <a:lvl9pPr marL="3886200" indent="-228600" eaLnBrk="0" fontAlgn="base" hangingPunct="0">
              <a:spcBef>
                <a:spcPct val="0"/>
              </a:spcBef>
              <a:spcAft>
                <a:spcPct val="0"/>
              </a:spcAft>
              <a:defRPr sz="2800">
                <a:solidFill>
                  <a:srgbClr val="000000"/>
                </a:solidFill>
                <a:latin typeface="Times New Roman" panose="02020603050405020304" pitchFamily="18" charset="0"/>
                <a:ea typeface="方正大黑简体" pitchFamily="2" charset="-122"/>
              </a:defRPr>
            </a:lvl9pPr>
          </a:lstStyle>
          <a:p>
            <a:pPr marL="0" marR="0" lvl="0" indent="0" defTabSz="914400" eaLnBrk="1" fontAlgn="auto" latinLnBrk="0" hangingPunct="1">
              <a:lnSpc>
                <a:spcPct val="150000"/>
              </a:lnSpc>
              <a:spcBef>
                <a:spcPts val="0"/>
              </a:spcBef>
              <a:spcAft>
                <a:spcPts val="0"/>
              </a:spcAft>
              <a:buClrTx/>
              <a:buSzTx/>
              <a:buFontTx/>
              <a:buNone/>
              <a:defRPr/>
            </a:pPr>
            <a:r>
              <a:rPr kumimoji="1" lang="zh-CN" altLang="zh-CN" sz="2000" b="1" i="0" u="none" strike="noStrike" kern="0" cap="none" spc="0" normalizeH="0" baseline="0" noProof="0" dirty="0">
                <a:ln>
                  <a:noFill/>
                </a:ln>
                <a:solidFill>
                  <a:srgbClr val="000000"/>
                </a:solidFill>
                <a:effectLst/>
                <a:uLnTx/>
                <a:uFillTx/>
              </a:rPr>
              <a:t>        </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(1)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数据</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完整性检验</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endPar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defTabSz="914400" eaLnBrk="1" fontAlgn="auto" latinLnBrk="0" hangingPunct="1">
              <a:lnSpc>
                <a:spcPct val="150000"/>
              </a:lnSpc>
              <a:spcBef>
                <a:spcPts val="0"/>
              </a:spcBef>
              <a:spcAft>
                <a:spcPts val="0"/>
              </a:spcAft>
              <a:buClrTx/>
              <a:buSzTx/>
              <a:buFontTx/>
              <a:buNone/>
              <a:defRPr/>
            </a:pP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(2)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用于</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数字签名</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endPar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defTabSz="914400" eaLnBrk="1" fontAlgn="auto" latinLnBrk="0" hangingPunct="1">
              <a:lnSpc>
                <a:spcPct val="150000"/>
              </a:lnSpc>
              <a:spcBef>
                <a:spcPts val="0"/>
              </a:spcBef>
              <a:spcAft>
                <a:spcPts val="0"/>
              </a:spcAft>
              <a:buClrTx/>
              <a:buSzTx/>
              <a:buFontTx/>
              <a:buNone/>
              <a:defRPr/>
            </a:pP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a:t>
            </a:r>
            <a:r>
              <a:rPr kumimoji="1" lang="en-US"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3</a:t>
            </a:r>
            <a:r>
              <a:rPr kumimoji="1" lang="zh-CN"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密钥推导</a:t>
            </a:r>
            <a:endPar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a:p>
            <a:pPr marL="0" marR="0" lvl="0" indent="0" defTabSz="914400" eaLnBrk="1" fontAlgn="auto" latinLnBrk="0" hangingPunct="1">
              <a:lnSpc>
                <a:spcPct val="150000"/>
              </a:lnSpc>
              <a:spcBef>
                <a:spcPts val="0"/>
              </a:spcBef>
              <a:spcAft>
                <a:spcPts val="0"/>
              </a:spcAft>
              <a:buClrTx/>
              <a:buSzTx/>
              <a:buFontTx/>
              <a:buNone/>
              <a:defRPr/>
            </a:pP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    </a:t>
            </a:r>
            <a:r>
              <a:rPr kumimoji="1" lang="en-US" altLang="zh-CN"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(4) </a:t>
            </a:r>
            <a:r>
              <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rPr>
              <a:t>密码存储</a:t>
            </a:r>
            <a:endParaRPr kumimoji="1" lang="zh-CN" altLang="en-US" sz="2000" b="0" i="0" u="none" strike="noStrike" kern="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Effect transition="in" filter="wipe(left)">
                                      <p:cBhvr>
                                        <p:cTn id="7" dur="500"/>
                                        <p:tgtEl>
                                          <p:spTgt spid="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xEl>
                                              <p:pRg st="1" end="1"/>
                                            </p:txEl>
                                          </p:spTgt>
                                        </p:tgtEl>
                                        <p:attrNameLst>
                                          <p:attrName>style.visibility</p:attrName>
                                        </p:attrNameLst>
                                      </p:cBhvr>
                                      <p:to>
                                        <p:strVal val="visible"/>
                                      </p:to>
                                    </p:set>
                                    <p:animEffect transition="in" filter="wipe(left)">
                                      <p:cBhvr>
                                        <p:cTn id="12" dur="500"/>
                                        <p:tgtEl>
                                          <p:spTgt spid="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
                                            <p:txEl>
                                              <p:pRg st="2" end="2"/>
                                            </p:txEl>
                                          </p:spTgt>
                                        </p:tgtEl>
                                        <p:attrNameLst>
                                          <p:attrName>style.visibility</p:attrName>
                                        </p:attrNameLst>
                                      </p:cBhvr>
                                      <p:to>
                                        <p:strVal val="visible"/>
                                      </p:to>
                                    </p:set>
                                    <p:animEffect transition="in" filter="wipe(left)">
                                      <p:cBhvr>
                                        <p:cTn id="17" dur="500"/>
                                        <p:tgtEl>
                                          <p:spTgt spid="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
                                            <p:txEl>
                                              <p:pRg st="3" end="3"/>
                                            </p:txEl>
                                          </p:spTgt>
                                        </p:tgtEl>
                                        <p:attrNameLst>
                                          <p:attrName>style.visibility</p:attrName>
                                        </p:attrNameLst>
                                      </p:cBhvr>
                                      <p:to>
                                        <p:strVal val="visible"/>
                                      </p:to>
                                    </p:set>
                                    <p:animEffect transition="in" filter="wipe(left)">
                                      <p:cBhvr>
                                        <p:cTn id="22" dur="500"/>
                                        <p:tgtEl>
                                          <p:spTgt spid="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2186940" y="5589270"/>
            <a:ext cx="4572000" cy="398780"/>
          </a:xfrm>
          <a:prstGeom prst="rect">
            <a:avLst/>
          </a:prstGeom>
          <a:noFill/>
        </p:spPr>
        <p:txBody>
          <a:bodyPr wrap="square" rtlCol="0" anchor="t">
            <a:spAutoFit/>
          </a:bodyPr>
          <a:lstStyle/>
          <a:p>
            <a:pPr algn="ctr"/>
            <a:r>
              <a:rPr lang="zh-CN" altLang="en-US" sz="200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mn-ea"/>
              </a:rPr>
              <a:t>中间人攻击</a:t>
            </a:r>
            <a:endParaRPr lang="zh-CN" altLang="en-US" sz="2000" dirty="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9" name="图片 8"/>
          <p:cNvPicPr>
            <a:picLocks noChangeAspect="1"/>
          </p:cNvPicPr>
          <p:nvPr/>
        </p:nvPicPr>
        <p:blipFill>
          <a:blip r:embed="rId1"/>
          <a:stretch>
            <a:fillRect/>
          </a:stretch>
        </p:blipFill>
        <p:spPr>
          <a:xfrm>
            <a:off x="2051685" y="1628775"/>
            <a:ext cx="4876800" cy="3857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764030" y="1772920"/>
            <a:ext cx="5894070" cy="48120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272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数字签名</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是一种通过身份验证和不可否认性来提供数据真实性和完整性的手段。</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发送消息时，附加一个数字签名，如果消息被篡改，数字签名就会变得非法。</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数字签名可以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通过非对称加密（用私钥加密）和哈希实现</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用私钥对消息摘要进行加密，附加到消息摘要后面。  </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接受者收到后对消息进行哈希得到一个</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消息摘要</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，用公钥对加密后的消息摘要进行解密得到</a:t>
            </a:r>
            <a:r>
              <a:rPr lang="zh-CN" altLang="en-US" sz="1800" dirty="0">
                <a:latin typeface="Times New Roman" panose="02020603050405020304" pitchFamily="18" charset="0"/>
                <a:ea typeface="微软雅黑" panose="020B0503020204020204" pitchFamily="34" charset="-122"/>
                <a:cs typeface="Times New Roman" panose="02020603050405020304" pitchFamily="18" charset="0"/>
              </a:rPr>
              <a:t>消息摘要</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，如果一致则保证了消息的完整性。</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内容占位符 2"/>
          <p:cNvSpPr txBox="1">
            <a:spLocks noChangeArrowheads="1"/>
          </p:cNvSpPr>
          <p:nvPr/>
        </p:nvSpPr>
        <p:spPr bwMode="auto">
          <a:xfrm>
            <a:off x="457200" y="1004664"/>
            <a:ext cx="8229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buClr>
                <a:srgbClr val="FF0000"/>
              </a:buClr>
            </a:pPr>
            <a:r>
              <a:rPr kumimoji="1" lang="zh-CN" altLang="en-US" sz="2400" kern="0" dirty="0">
                <a:latin typeface="Times New Roman" panose="02020603050405020304" pitchFamily="18" charset="0"/>
                <a:cs typeface="Times New Roman" panose="02020603050405020304" pitchFamily="18" charset="0"/>
              </a:rPr>
              <a:t>数字签名的过程</a:t>
            </a:r>
            <a:endParaRPr kumimoji="1" lang="zh-CN" altLang="en-US" sz="2400" kern="0" dirty="0">
              <a:latin typeface="Times New Roman" panose="02020603050405020304" pitchFamily="18" charset="0"/>
              <a:cs typeface="Times New Roman" panose="02020603050405020304" pitchFamily="18" charset="0"/>
            </a:endParaRPr>
          </a:p>
          <a:p>
            <a:pPr>
              <a:buClr>
                <a:srgbClr val="FF0000"/>
              </a:buClr>
            </a:pPr>
            <a:endParaRPr kumimoji="1" lang="zh-CN" altLang="en-US" sz="24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endParaRPr kumimoji="1" lang="en-US" altLang="zh-CN" sz="1800" kern="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endParaRPr kumimoji="1" lang="en-US" altLang="zh-CN" sz="1800" kern="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
          <a:stretch>
            <a:fillRect/>
          </a:stretch>
        </p:blipFill>
        <p:spPr>
          <a:xfrm>
            <a:off x="1190277" y="1412776"/>
            <a:ext cx="7206204" cy="540465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3558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数字签名方案分类</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Wingdings" panose="05000000000000000000" charset="0"/>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利用特殊的公钥加密算法实现。</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Font typeface="Wingdings" panose="05000000000000000000" charset="0"/>
              <a:buChar char="n"/>
            </a:pPr>
            <a:r>
              <a:rPr lang="en-GB" altLang="zh-CN"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RSA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数字签名算法</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Font typeface="Wingdings" panose="05000000000000000000" charset="0"/>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ECDSA（Elliptic Curve Digital Signature Algorithm）</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Wingdings" panose="05000000000000000000" charset="0"/>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利用专门设计的数字签名算法实现。</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457200" lvl="1" indent="0">
              <a:lnSpc>
                <a:spcPct val="120000"/>
              </a:lnSpc>
              <a:spcBef>
                <a:spcPct val="20000"/>
              </a:spcBef>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     </a:t>
            </a:r>
            <a:r>
              <a:rPr lang="en-GB" altLang="zh-CN" sz="1800" b="0" dirty="0">
                <a:latin typeface="Times New Roman" panose="02020603050405020304" pitchFamily="18" charset="0"/>
                <a:ea typeface="微软雅黑" panose="020B0503020204020204" pitchFamily="34" charset="-122"/>
                <a:cs typeface="Times New Roman" panose="02020603050405020304" pitchFamily="18" charset="0"/>
              </a:rPr>
              <a:t>DSA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数字签名算法（</a:t>
            </a:r>
            <a:r>
              <a:rPr lang="en-GB" altLang="zh-CN" sz="1800" b="0" dirty="0">
                <a:latin typeface="Times New Roman" panose="02020603050405020304" pitchFamily="18" charset="0"/>
                <a:ea typeface="微软雅黑" panose="020B0503020204020204" pitchFamily="34" charset="-122"/>
                <a:cs typeface="Times New Roman" panose="02020603050405020304" pitchFamily="18" charset="0"/>
              </a:rPr>
              <a:t>Digital Signature Algorithm </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内容占位符 2"/>
          <p:cNvSpPr txBox="1">
            <a:spLocks noChangeArrowheads="1"/>
          </p:cNvSpPr>
          <p:nvPr/>
        </p:nvSpPr>
        <p:spPr bwMode="auto">
          <a:xfrm>
            <a:off x="457200" y="1004570"/>
            <a:ext cx="8229600" cy="87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latinLnBrk="0">
              <a:lnSpc>
                <a:spcPct val="150000"/>
              </a:lnSpc>
              <a:spcBef>
                <a:spcPts val="0"/>
              </a:spcBef>
              <a:buClr>
                <a:srgbClr val="000000"/>
              </a:buClr>
            </a:pPr>
            <a:r>
              <a:rPr kumimoji="1" lang="en-US" altLang="zh-CN" sz="2400" kern="0" dirty="0">
                <a:latin typeface="Times New Roman" panose="02020603050405020304" pitchFamily="18" charset="0"/>
                <a:cs typeface="Times New Roman" panose="02020603050405020304" pitchFamily="18" charset="0"/>
              </a:rPr>
              <a:t>RSA</a:t>
            </a:r>
            <a:r>
              <a:rPr kumimoji="1" lang="zh-CN" altLang="en-US" sz="2400" kern="0" dirty="0">
                <a:latin typeface="Times New Roman" panose="02020603050405020304" pitchFamily="18" charset="0"/>
                <a:cs typeface="Times New Roman" panose="02020603050405020304" pitchFamily="18" charset="0"/>
              </a:rPr>
              <a:t>数字签名</a:t>
            </a:r>
            <a:endParaRPr kumimoji="1" lang="zh-CN" altLang="en-US" sz="2400" kern="0" dirty="0">
              <a:latin typeface="Times New Roman" panose="02020603050405020304" pitchFamily="18" charset="0"/>
              <a:cs typeface="Times New Roman" panose="02020603050405020304" pitchFamily="18" charset="0"/>
            </a:endParaRPr>
          </a:p>
          <a:p>
            <a:pPr lvl="1" latinLnBrk="0">
              <a:lnSpc>
                <a:spcPct val="150000"/>
              </a:lnSpc>
              <a:spcBef>
                <a:spcPts val="0"/>
              </a:spcBef>
              <a:buClr>
                <a:srgbClr val="000000"/>
              </a:buClr>
              <a:buFont typeface="Wingdings" panose="05000000000000000000" charset="0"/>
              <a:buChar char="n"/>
            </a:pPr>
            <a:r>
              <a:rPr kumimoji="1" lang="en-US" altLang="zh-CN" sz="1800" kern="0" dirty="0">
                <a:latin typeface="Times New Roman" panose="02020603050405020304" pitchFamily="18" charset="0"/>
                <a:cs typeface="Times New Roman" panose="02020603050405020304" pitchFamily="18" charset="0"/>
              </a:rPr>
              <a:t>RSA数字签名算法是一种基于RSA公钥加密算法的数字签名方法。它不仅可以用于加密，还可以用于生成和验证数字签名</a:t>
            </a:r>
            <a:endParaRPr kumimoji="1" lang="en-US" altLang="zh-CN" sz="1800" kern="0" dirty="0">
              <a:latin typeface="Times New Roman" panose="02020603050405020304" pitchFamily="18" charset="0"/>
              <a:cs typeface="Times New Roman" panose="02020603050405020304" pitchFamily="18" charset="0"/>
            </a:endParaRPr>
          </a:p>
          <a:p>
            <a:pPr lvl="1" latinLnBrk="0">
              <a:lnSpc>
                <a:spcPct val="150000"/>
              </a:lnSpc>
              <a:spcBef>
                <a:spcPts val="0"/>
              </a:spcBef>
              <a:buClr>
                <a:srgbClr val="000000"/>
              </a:buClr>
              <a:buFont typeface="Wingdings" panose="05000000000000000000" charset="0"/>
              <a:buChar char="n"/>
            </a:pPr>
            <a:r>
              <a:rPr kumimoji="1" lang="en-US" altLang="zh-CN" sz="1800" kern="0" dirty="0">
                <a:latin typeface="Times New Roman" panose="02020603050405020304" pitchFamily="18" charset="0"/>
                <a:cs typeface="Times New Roman" panose="02020603050405020304" pitchFamily="18" charset="0"/>
              </a:rPr>
              <a:t>安全性：基于大整数因子分解问题，具有很高的安全性。</a:t>
            </a:r>
            <a:endParaRPr kumimoji="1" lang="en-US" altLang="zh-CN" sz="1800" kern="0" dirty="0">
              <a:latin typeface="Times New Roman" panose="02020603050405020304" pitchFamily="18" charset="0"/>
              <a:cs typeface="Times New Roman" panose="02020603050405020304" pitchFamily="18" charset="0"/>
            </a:endParaRPr>
          </a:p>
          <a:p>
            <a:pPr lvl="1" latinLnBrk="0">
              <a:lnSpc>
                <a:spcPct val="150000"/>
              </a:lnSpc>
              <a:spcBef>
                <a:spcPts val="0"/>
              </a:spcBef>
              <a:buClr>
                <a:srgbClr val="000000"/>
              </a:buClr>
              <a:buFont typeface="Wingdings" panose="05000000000000000000" charset="0"/>
              <a:buChar char="n"/>
            </a:pPr>
            <a:r>
              <a:rPr kumimoji="1" lang="en-US" altLang="zh-CN" sz="1800" kern="0" dirty="0">
                <a:latin typeface="Times New Roman" panose="02020603050405020304" pitchFamily="18" charset="0"/>
                <a:cs typeface="Times New Roman" panose="02020603050405020304" pitchFamily="18" charset="0"/>
              </a:rPr>
              <a:t>应用</a:t>
            </a:r>
            <a:r>
              <a:rPr kumimoji="1" lang="zh-CN" altLang="en-US" sz="1800" kern="0" dirty="0">
                <a:latin typeface="Times New Roman" panose="02020603050405020304" pitchFamily="18" charset="0"/>
                <a:cs typeface="Times New Roman" panose="02020603050405020304" pitchFamily="18" charset="0"/>
              </a:rPr>
              <a:t>场景</a:t>
            </a:r>
            <a:endParaRPr kumimoji="1" lang="en-US" altLang="zh-CN" sz="1800" kern="0" dirty="0">
              <a:latin typeface="Times New Roman" panose="02020603050405020304" pitchFamily="18" charset="0"/>
              <a:cs typeface="Times New Roman" panose="02020603050405020304" pitchFamily="18" charset="0"/>
            </a:endParaRPr>
          </a:p>
          <a:p>
            <a:pPr lvl="2" latinLnBrk="0">
              <a:lnSpc>
                <a:spcPct val="150000"/>
              </a:lnSpc>
              <a:spcBef>
                <a:spcPts val="0"/>
              </a:spcBef>
              <a:buClr>
                <a:srgbClr val="000000"/>
              </a:buClr>
              <a:buSzPct val="80000"/>
              <a:buFont typeface="Wingdings" panose="05000000000000000000" charset="0"/>
              <a:buChar char="p"/>
            </a:pPr>
            <a:r>
              <a:rPr kumimoji="1" lang="en-US" altLang="zh-CN" sz="1800" kern="0" dirty="0">
                <a:solidFill>
                  <a:schemeClr val="tx1"/>
                </a:solidFill>
                <a:latin typeface="Times New Roman" panose="02020603050405020304" pitchFamily="18" charset="0"/>
                <a:cs typeface="Times New Roman" panose="02020603050405020304" pitchFamily="18" charset="0"/>
              </a:rPr>
              <a:t>SSL/TLS证书：用于保护互联网通信的安全，确保网站身份的真实性</a:t>
            </a:r>
            <a:endParaRPr kumimoji="1" lang="en-US" altLang="zh-CN" sz="1800" kern="0" dirty="0">
              <a:solidFill>
                <a:schemeClr val="tx1"/>
              </a:solidFill>
              <a:latin typeface="Times New Roman" panose="02020603050405020304" pitchFamily="18" charset="0"/>
              <a:cs typeface="Times New Roman" panose="02020603050405020304" pitchFamily="18" charset="0"/>
            </a:endParaRPr>
          </a:p>
          <a:p>
            <a:pPr lvl="2" latinLnBrk="0">
              <a:lnSpc>
                <a:spcPct val="150000"/>
              </a:lnSpc>
              <a:spcBef>
                <a:spcPts val="0"/>
              </a:spcBef>
              <a:buClr>
                <a:srgbClr val="000000"/>
              </a:buClr>
              <a:buSzPct val="80000"/>
              <a:buFont typeface="Wingdings" panose="05000000000000000000" charset="0"/>
              <a:buChar char="p"/>
            </a:pPr>
            <a:r>
              <a:rPr kumimoji="1" lang="en-US" altLang="zh-CN" sz="1800" kern="0" dirty="0">
                <a:solidFill>
                  <a:schemeClr val="tx1"/>
                </a:solidFill>
                <a:latin typeface="Times New Roman" panose="02020603050405020304" pitchFamily="18" charset="0"/>
                <a:cs typeface="Times New Roman" panose="02020603050405020304" pitchFamily="18" charset="0"/>
              </a:rPr>
              <a:t>电子邮件签名：通过数字签名验证电子邮件的发送者身份和邮件内容的完整性。</a:t>
            </a:r>
            <a:endParaRPr kumimoji="1" lang="en-US" altLang="zh-CN" sz="1800" kern="0" dirty="0">
              <a:solidFill>
                <a:schemeClr val="tx1"/>
              </a:solidFill>
              <a:latin typeface="Times New Roman" panose="02020603050405020304" pitchFamily="18" charset="0"/>
              <a:cs typeface="Times New Roman" panose="02020603050405020304" pitchFamily="18" charset="0"/>
            </a:endParaRPr>
          </a:p>
          <a:p>
            <a:pPr lvl="2" latinLnBrk="0">
              <a:lnSpc>
                <a:spcPct val="150000"/>
              </a:lnSpc>
              <a:spcBef>
                <a:spcPts val="0"/>
              </a:spcBef>
              <a:buClr>
                <a:srgbClr val="000000"/>
              </a:buClr>
              <a:buSzPct val="80000"/>
              <a:buFont typeface="Wingdings" panose="05000000000000000000" charset="0"/>
              <a:buChar char="p"/>
            </a:pPr>
            <a:r>
              <a:rPr kumimoji="1" lang="en-US" altLang="zh-CN" sz="1800" kern="0" dirty="0">
                <a:solidFill>
                  <a:schemeClr val="tx1"/>
                </a:solidFill>
                <a:latin typeface="Times New Roman" panose="02020603050405020304" pitchFamily="18" charset="0"/>
                <a:cs typeface="Times New Roman" panose="02020603050405020304" pitchFamily="18" charset="0"/>
              </a:rPr>
              <a:t>软件签名：验证软件分发和更新的真实性和完整性，防止恶意软件的传播。</a:t>
            </a:r>
            <a:endParaRPr kumimoji="1" lang="en-US" altLang="zh-CN" sz="1800" kern="0" dirty="0">
              <a:solidFill>
                <a:schemeClr val="tx1"/>
              </a:solidFill>
              <a:latin typeface="Times New Roman" panose="02020603050405020304" pitchFamily="18" charset="0"/>
              <a:cs typeface="Times New Roman" panose="02020603050405020304" pitchFamily="18" charset="0"/>
            </a:endParaRPr>
          </a:p>
          <a:p>
            <a:pPr lvl="2" latinLnBrk="0">
              <a:lnSpc>
                <a:spcPct val="150000"/>
              </a:lnSpc>
              <a:spcBef>
                <a:spcPts val="0"/>
              </a:spcBef>
              <a:buClr>
                <a:srgbClr val="000000"/>
              </a:buClr>
              <a:buSzPct val="80000"/>
              <a:buFont typeface="Wingdings" panose="05000000000000000000" charset="0"/>
              <a:buChar char="p"/>
            </a:pPr>
            <a:r>
              <a:rPr kumimoji="1" lang="en-US" altLang="zh-CN" sz="1800" kern="0" dirty="0">
                <a:solidFill>
                  <a:schemeClr val="tx1"/>
                </a:solidFill>
                <a:latin typeface="Times New Roman" panose="02020603050405020304" pitchFamily="18" charset="0"/>
                <a:cs typeface="Times New Roman" panose="02020603050405020304" pitchFamily="18" charset="0"/>
              </a:rPr>
              <a:t>数字证书：在公共密钥基础设施（PKI）中，用于数字证书的签名和验证。</a:t>
            </a:r>
            <a:endParaRPr kumimoji="1" lang="en-US" altLang="zh-CN" sz="1800" kern="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2" name="内容占位符 2"/>
          <p:cNvSpPr txBox="1">
            <a:spLocks noChangeArrowheads="1"/>
          </p:cNvSpPr>
          <p:nvPr/>
        </p:nvSpPr>
        <p:spPr bwMode="auto">
          <a:xfrm>
            <a:off x="457200" y="1004570"/>
            <a:ext cx="8229600" cy="870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buClr>
                <a:srgbClr val="000000"/>
              </a:buClr>
            </a:pPr>
            <a:r>
              <a:rPr kumimoji="1" lang="en-US" altLang="zh-CN" sz="2400" kern="0" dirty="0">
                <a:latin typeface="Times New Roman" panose="02020603050405020304" pitchFamily="18" charset="0"/>
                <a:cs typeface="Times New Roman" panose="02020603050405020304" pitchFamily="18" charset="0"/>
              </a:rPr>
              <a:t>RSA</a:t>
            </a:r>
            <a:r>
              <a:rPr kumimoji="1" lang="zh-CN" altLang="en-US" sz="2400" kern="0" dirty="0">
                <a:latin typeface="Times New Roman" panose="02020603050405020304" pitchFamily="18" charset="0"/>
                <a:cs typeface="Times New Roman" panose="02020603050405020304" pitchFamily="18" charset="0"/>
              </a:rPr>
              <a:t>签名</a:t>
            </a:r>
            <a:endParaRPr kumimoji="1" lang="en-US" altLang="zh-CN" sz="1800" kern="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1"/>
          <a:stretch>
            <a:fillRect/>
          </a:stretch>
        </p:blipFill>
        <p:spPr>
          <a:xfrm>
            <a:off x="1907540" y="3790315"/>
            <a:ext cx="5725795" cy="2094230"/>
          </a:xfrm>
          <a:prstGeom prst="rect">
            <a:avLst/>
          </a:prstGeom>
        </p:spPr>
      </p:pic>
      <p:sp>
        <p:nvSpPr>
          <p:cNvPr id="3" name="文本框 2"/>
          <p:cNvSpPr txBox="1"/>
          <p:nvPr/>
        </p:nvSpPr>
        <p:spPr>
          <a:xfrm>
            <a:off x="3707765" y="6233795"/>
            <a:ext cx="2350135" cy="368300"/>
          </a:xfrm>
          <a:prstGeom prst="rect">
            <a:avLst/>
          </a:prstGeom>
          <a:noFill/>
        </p:spPr>
        <p:txBody>
          <a:bodyPr wrap="square" rtlCol="0" anchor="t">
            <a:spAutoFit/>
          </a:bodyPr>
          <a:lstStyle/>
          <a:p>
            <a:r>
              <a:rPr lang="en-US" altLang="zh-CN"/>
              <a:t>RSA</a:t>
            </a:r>
            <a:r>
              <a:rPr lang="zh-CN" altLang="en-US"/>
              <a:t>签名和验证过程</a:t>
            </a:r>
            <a:endParaRPr lang="zh-CN" altLang="en-US"/>
          </a:p>
        </p:txBody>
      </p:sp>
      <mc:AlternateContent xmlns:mc="http://schemas.openxmlformats.org/markup-compatibility/2006">
        <mc:Choice xmlns:a14="http://schemas.microsoft.com/office/drawing/2010/main" Requires="a14">
          <p:sp>
            <p:nvSpPr>
              <p:cNvPr id="9" name="文本框 8"/>
              <p:cNvSpPr txBox="1"/>
              <p:nvPr/>
            </p:nvSpPr>
            <p:spPr>
              <a:xfrm>
                <a:off x="3131756" y="2060829"/>
                <a:ext cx="3524885" cy="939165"/>
              </a:xfrm>
              <a:prstGeom prst="rect">
                <a:avLst/>
              </a:prstGeom>
              <a:noFill/>
            </p:spPr>
            <p:txBody>
              <a:bodyPr wrap="none" rtlCol="0" anchor="t">
                <a:spAutoFit/>
              </a:bodyPr>
              <a:lstStyle/>
              <a:p>
                <a:pPr algn="l"/>
                <a:r>
                  <a:rPr lang="zh-CN" altLang="en-US">
                    <a:latin typeface="Cambria Math" panose="02040503050406030204" pitchFamily="18" charset="0"/>
                    <a:cs typeface="Cambria Math" panose="02040503050406030204" pitchFamily="18" charset="0"/>
                  </a:rPr>
                  <a:t>签名：</a:t>
                </a:r>
                <a14:m>
                  <m:oMath xmlns:m="http://schemas.openxmlformats.org/officeDocument/2006/math">
                    <m:r>
                      <a:rPr lang="en-US" altLang="zh-CN" i="1">
                        <a:latin typeface="Cambria Math" panose="02040503050406030204" pitchFamily="18" charset="0"/>
                        <a:cs typeface="Cambria Math" panose="02040503050406030204" pitchFamily="18" charset="0"/>
                      </a:rPr>
                      <m:t>𝑆𝑖𝑔</m:t>
                    </m:r>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𝑦</m:t>
                    </m:r>
                    <m:r>
                      <a:rPr lang="en-US" altLang="zh-CN" i="1">
                        <a:latin typeface="Cambria Math" panose="02040503050406030204" pitchFamily="18" charset="0"/>
                        <a:cs typeface="Cambria Math" panose="02040503050406030204" pitchFamily="18" charset="0"/>
                      </a:rPr>
                      <m:t> = </m:t>
                    </m:r>
                    <m:sSup>
                      <m:sSupPr>
                        <m:ctrlPr>
                          <a:rPr lang="en-US" altLang="zh-CN" i="1">
                            <a:latin typeface="Cambria Math" panose="02040503050406030204" pitchFamily="18" charset="0"/>
                            <a:cs typeface="Cambria Math" panose="02040503050406030204" pitchFamily="18" charset="0"/>
                          </a:rPr>
                        </m:ctrlPr>
                      </m:sSupPr>
                      <m:e>
                        <m:r>
                          <a:rPr lang="en-US" altLang="zh-CN" i="1">
                            <a:latin typeface="Cambria Math" panose="02040503050406030204" pitchFamily="18" charset="0"/>
                            <a:cs typeface="Cambria Math" panose="02040503050406030204" pitchFamily="18" charset="0"/>
                          </a:rPr>
                          <m:t>𝐻</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𝑥</m:t>
                        </m:r>
                        <m:r>
                          <a:rPr lang="en-US" altLang="zh-CN" i="1">
                            <a:latin typeface="Cambria Math" panose="02040503050406030204" pitchFamily="18" charset="0"/>
                            <a:cs typeface="Cambria Math" panose="02040503050406030204" pitchFamily="18" charset="0"/>
                          </a:rPr>
                          <m:t>)</m:t>
                        </m:r>
                      </m:e>
                      <m:sup>
                        <m:r>
                          <a:rPr lang="en-US" altLang="zh-CN" i="1">
                            <a:latin typeface="Cambria Math" panose="02040503050406030204" pitchFamily="18" charset="0"/>
                            <a:cs typeface="Cambria Math" panose="02040503050406030204" pitchFamily="18" charset="0"/>
                          </a:rPr>
                          <m:t>𝑑</m:t>
                        </m:r>
                      </m:sup>
                    </m:sSup>
                    <m:r>
                      <a:rPr lang="en-US" altLang="zh-CN" i="1">
                        <a:latin typeface="Cambria Math" panose="02040503050406030204" pitchFamily="18" charset="0"/>
                        <a:cs typeface="Cambria Math" panose="02040503050406030204" pitchFamily="18" charset="0"/>
                      </a:rPr>
                      <m:t>𝑚𝑜𝑑</m:t>
                    </m:r>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𝑛</m:t>
                    </m:r>
                  </m:oMath>
                </a14:m>
                <a:endParaRPr lang="en-US" altLang="zh-CN" i="1">
                  <a:latin typeface="Cambria Math" panose="02040503050406030204" pitchFamily="18" charset="0"/>
                  <a:cs typeface="Cambria Math" panose="02040503050406030204" pitchFamily="18" charset="0"/>
                </a:endParaRPr>
              </a:p>
              <a:p>
                <a:pPr algn="l"/>
                <a:endParaRPr lang="en-US" altLang="zh-CN" i="1">
                  <a:latin typeface="Cambria Math" panose="02040503050406030204" pitchFamily="18" charset="0"/>
                  <a:cs typeface="Cambria Math" panose="02040503050406030204" pitchFamily="18" charset="0"/>
                </a:endParaRPr>
              </a:p>
              <a:p>
                <a:pPr algn="l"/>
                <a:r>
                  <a:rPr lang="zh-CN" altLang="en-US">
                    <a:latin typeface="Cambria Math" panose="02040503050406030204" pitchFamily="18" charset="0"/>
                    <a:cs typeface="Cambria Math" panose="02040503050406030204" pitchFamily="18" charset="0"/>
                  </a:rPr>
                  <a:t>验证：</a:t>
                </a:r>
                <a14:m>
                  <m:oMath xmlns:m="http://schemas.openxmlformats.org/officeDocument/2006/math">
                    <m:r>
                      <a:rPr lang="en-US" altLang="zh-CN" i="1">
                        <a:latin typeface="Cambria Math" panose="02040503050406030204" pitchFamily="18" charset="0"/>
                        <a:cs typeface="Cambria Math" panose="02040503050406030204" pitchFamily="18" charset="0"/>
                      </a:rPr>
                      <m:t>𝐻</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𝑥</m:t>
                    </m:r>
                    <m:r>
                      <a:rPr lang="en-US" altLang="zh-CN" i="1">
                        <a:latin typeface="Cambria Math" panose="02040503050406030204" pitchFamily="18" charset="0"/>
                        <a:cs typeface="Cambria Math" panose="02040503050406030204" pitchFamily="18" charset="0"/>
                      </a:rPr>
                      <m:t>) = </m:t>
                    </m:r>
                    <m:r>
                      <a:rPr lang="en-US" altLang="zh-CN" i="1">
                        <a:latin typeface="Cambria Math" panose="02040503050406030204" pitchFamily="18" charset="0"/>
                        <a:cs typeface="Cambria Math" panose="02040503050406030204" pitchFamily="18" charset="0"/>
                      </a:rPr>
                      <m:t>𝐻</m:t>
                    </m:r>
                    <m:r>
                      <a:rPr lang="en-US" altLang="zh-CN" i="1">
                        <a:latin typeface="Cambria Math" panose="02040503050406030204" pitchFamily="18" charset="0"/>
                        <a:cs typeface="Cambria Math" panose="02040503050406030204" pitchFamily="18" charset="0"/>
                      </a:rPr>
                      <m:t>(</m:t>
                    </m:r>
                    <m:r>
                      <a:rPr lang="en-US" altLang="zh-CN" i="1">
                        <a:latin typeface="Cambria Math" panose="02040503050406030204" pitchFamily="18" charset="0"/>
                        <a:cs typeface="Cambria Math" panose="02040503050406030204" pitchFamily="18" charset="0"/>
                      </a:rPr>
                      <m:t>𝑥</m:t>
                    </m:r>
                    <m:r>
                      <a:rPr lang="en-US" altLang="zh-CN" i="1">
                        <a:latin typeface="Cambria Math" panose="02040503050406030204" pitchFamily="18" charset="0"/>
                        <a:cs typeface="Cambria Math" panose="02040503050406030204" pitchFamily="18" charset="0"/>
                      </a:rPr>
                      <m:t>) = </m:t>
                    </m:r>
                    <m:sSup>
                      <m:sSupPr>
                        <m:ctrlPr>
                          <a:rPr lang="en-US" altLang="zh-CN" i="1">
                            <a:latin typeface="Cambria Math" panose="02040503050406030204" pitchFamily="18" charset="0"/>
                            <a:cs typeface="Cambria Math" panose="02040503050406030204" pitchFamily="18" charset="0"/>
                          </a:rPr>
                        </m:ctrlPr>
                      </m:sSupPr>
                      <m:e>
                        <m:r>
                          <a:rPr lang="en-US" altLang="zh-CN" i="1">
                            <a:latin typeface="Cambria Math" panose="02040503050406030204" pitchFamily="18" charset="0"/>
                            <a:cs typeface="Cambria Math" panose="02040503050406030204" pitchFamily="18" charset="0"/>
                          </a:rPr>
                          <m:t>𝑦</m:t>
                        </m:r>
                      </m:e>
                      <m:sup>
                        <m:r>
                          <a:rPr lang="en-US" altLang="zh-CN" i="1">
                            <a:latin typeface="Cambria Math" panose="02040503050406030204" pitchFamily="18" charset="0"/>
                            <a:cs typeface="Cambria Math" panose="02040503050406030204" pitchFamily="18" charset="0"/>
                          </a:rPr>
                          <m:t>𝑒</m:t>
                        </m:r>
                      </m:sup>
                    </m:sSup>
                    <m:r>
                      <a:rPr lang="en-US" altLang="zh-CN" i="1">
                        <a:latin typeface="Cambria Math" panose="02040503050406030204" pitchFamily="18" charset="0"/>
                        <a:cs typeface="Cambria Math" panose="02040503050406030204" pitchFamily="18" charset="0"/>
                      </a:rPr>
                      <m:t>𝑚𝑜𝑑</m:t>
                    </m:r>
                    <m:r>
                      <a:rPr lang="en-US" altLang="zh-CN" i="1">
                        <a:latin typeface="Cambria Math" panose="02040503050406030204" pitchFamily="18" charset="0"/>
                        <a:cs typeface="Cambria Math" panose="02040503050406030204" pitchFamily="18" charset="0"/>
                      </a:rPr>
                      <m:t> </m:t>
                    </m:r>
                    <m:r>
                      <a:rPr lang="en-US" altLang="zh-CN" i="1">
                        <a:latin typeface="Cambria Math" panose="02040503050406030204" pitchFamily="18" charset="0"/>
                        <a:cs typeface="Cambria Math" panose="02040503050406030204" pitchFamily="18" charset="0"/>
                      </a:rPr>
                      <m:t>𝑛</m:t>
                    </m:r>
                  </m:oMath>
                </a14:m>
                <a:endParaRPr lang="en-US" altLang="zh-CN"/>
              </a:p>
            </p:txBody>
          </p:sp>
        </mc:Choice>
        <mc:Fallback>
          <p:sp>
            <p:nvSpPr>
              <p:cNvPr id="9" name="文本框 8"/>
              <p:cNvSpPr txBox="1">
                <a:spLocks noRot="1" noChangeAspect="1" noMove="1" noResize="1" noEditPoints="1" noAdjustHandles="1" noChangeArrowheads="1" noChangeShapeType="1" noTextEdit="1"/>
              </p:cNvSpPr>
              <p:nvPr/>
            </p:nvSpPr>
            <p:spPr>
              <a:xfrm>
                <a:off x="3131756" y="2060829"/>
                <a:ext cx="3524885" cy="939165"/>
              </a:xfrm>
              <a:prstGeom prst="rect">
                <a:avLst/>
              </a:prstGeom>
              <a:blipFill rotWithShape="1">
                <a:blip r:embed="rId2"/>
                <a:stretch>
                  <a:fillRect l="-16" t="-27" r="16" b="27"/>
                </a:stretch>
              </a:blipFill>
            </p:spPr>
            <p:txBody>
              <a:bodyPr/>
              <a:lstStyle/>
              <a:p>
                <a:r>
                  <a:rPr lang="zh-CN" altLang="en-US">
                    <a:noFill/>
                  </a:rPr>
                  <a:t> </a:t>
                </a:r>
              </a:p>
            </p:txBody>
          </p:sp>
        </mc:Fallback>
      </mc:AlternateContent>
      <p:sp>
        <p:nvSpPr>
          <p:cNvPr id="10" name="文本框 9"/>
          <p:cNvSpPr txBox="1"/>
          <p:nvPr/>
        </p:nvSpPr>
        <p:spPr>
          <a:xfrm>
            <a:off x="7019925" y="4004945"/>
            <a:ext cx="3048000" cy="368300"/>
          </a:xfrm>
          <a:prstGeom prst="rect">
            <a:avLst/>
          </a:prstGeom>
          <a:noFill/>
        </p:spPr>
        <p:txBody>
          <a:bodyPr wrap="square" rtlCol="0">
            <a:spAutoFit/>
          </a:bodyPr>
          <a:lstStyle/>
          <a:p>
            <a:r>
              <a:rPr lang="en-US" altLang="zh-CN"/>
              <a:t>’</a:t>
            </a:r>
            <a:endParaRPr lang="en-US" altLang="zh-CN"/>
          </a:p>
        </p:txBody>
      </p:sp>
      <p:sp>
        <p:nvSpPr>
          <p:cNvPr id="11" name="文本框 10"/>
          <p:cNvSpPr txBox="1"/>
          <p:nvPr/>
        </p:nvSpPr>
        <p:spPr>
          <a:xfrm>
            <a:off x="4427855" y="2403475"/>
            <a:ext cx="566420" cy="460375"/>
          </a:xfrm>
          <a:prstGeom prst="rect">
            <a:avLst/>
          </a:prstGeom>
          <a:noFill/>
        </p:spPr>
        <p:txBody>
          <a:bodyPr wrap="square" rtlCol="0">
            <a:spAutoFit/>
          </a:bodyPr>
          <a:lstStyle/>
          <a:p>
            <a:r>
              <a:rPr lang="zh-CN" altLang="en-US" sz="2400" b="1">
                <a:solidFill>
                  <a:srgbClr val="C00000"/>
                </a:solidFill>
              </a:rPr>
              <a:t>？</a:t>
            </a:r>
            <a:endParaRPr lang="zh-CN" altLang="en-US" sz="24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4500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mn-ea"/>
              </a:rPr>
              <a:t>ECDSA</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mn-ea"/>
              </a:rPr>
              <a:t>数字签名算法</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lvl="1">
              <a:lnSpc>
                <a:spcPct val="120000"/>
              </a:lnSpc>
              <a:spcBef>
                <a:spcPct val="20000"/>
              </a:spcBef>
              <a:buClrTx/>
              <a:buSzPct val="80000"/>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一种基于椭圆曲线密码学的数字签名方法。</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ClrTx/>
              <a:buSzPct val="80000"/>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安全性：基于椭圆曲线离散对数问题的难解性，提供与RSA相同级别的安全性，但使用的密钥长度更短。</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ClrTx/>
              <a:buSzPct val="80000"/>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应用场景</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ClrTx/>
              <a:buSzPct val="80000"/>
              <a:buFont typeface="Wingdings" panose="05000000000000000000" charset="0"/>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SSL/TLS证书：用于保护互联网通信的安全，确保网站身份的真实性。</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ClrTx/>
              <a:buSzPct val="80000"/>
              <a:buFont typeface="Wingdings" panose="05000000000000000000" charset="0"/>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移动支付：在移动支付系统中，ECC的高效性和较小的密钥长度使其成为理想选择。</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ClrTx/>
              <a:buSzPct val="80000"/>
              <a:buFont typeface="Wingdings" panose="05000000000000000000" charset="0"/>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区块链和加密货币：许多区块链系统（如比特币和以太坊）使用ECC进行交易签名，以确保交易的真实性和完整性。</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ClrTx/>
              <a:buSzPct val="80000"/>
              <a:buFont typeface="Wingdings" panose="05000000000000000000" charset="0"/>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物联网设备：在资源受限的物联网设备上，ECC的高效性和低资源消耗非常适合。</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3503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nSpc>
                <a:spcPct val="120000"/>
              </a:lnSpc>
              <a:spcBef>
                <a:spcPct val="20000"/>
              </a:spcBef>
              <a:buClrTx/>
              <a:buFont typeface="Wingdings" panose="05000000000000000000" pitchFamily="2" charset="2"/>
              <a:buChar char="n"/>
            </a:pPr>
            <a:r>
              <a:rPr lang="en-GB" altLang="zh-CN" sz="2000" b="0" dirty="0">
                <a:latin typeface="Times New Roman" panose="02020603050405020304" pitchFamily="18" charset="0"/>
                <a:ea typeface="微软雅黑" panose="020B0503020204020204" pitchFamily="34" charset="-122"/>
                <a:cs typeface="Times New Roman" panose="02020603050405020304" pitchFamily="18" charset="0"/>
                <a:sym typeface="+mn-ea"/>
              </a:rPr>
              <a:t>DSA</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mn-ea"/>
              </a:rPr>
              <a:t>数字签名算法</a:t>
            </a:r>
            <a:endPar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sym typeface="+mn-ea"/>
            </a:endParaRPr>
          </a:p>
          <a:p>
            <a:pPr lvl="1">
              <a:lnSpc>
                <a:spcPct val="120000"/>
              </a:lnSpc>
              <a:spcBef>
                <a:spcPct val="20000"/>
              </a:spcBef>
              <a:buClrTx/>
              <a:buSzPct val="80000"/>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是由美国国家安全局（NSA）为美国国家标准与技术研究院（NIST）设计的一种数字签名标准。它仅用于签名，不用于加密。</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ClrTx/>
              <a:buSzPct val="80000"/>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安全性：基于离散对数问题的难解性，具有很高的安全性。</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ClrTx/>
              <a:buSzPct val="80000"/>
              <a:buFont typeface="Wingdings" panose="05000000000000000000" pitchFamily="2" charset="2"/>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应用场景</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ClrTx/>
              <a:buSzPct val="80000"/>
              <a:buFont typeface="Wingdings" panose="05000000000000000000" charset="0"/>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软件分发：确保软件安装包的完整性和真实性。</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ClrTx/>
              <a:buSzPct val="80000"/>
              <a:buFont typeface="Wingdings" panose="05000000000000000000" charset="0"/>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数字证书：用于认证数字证书的签名，确保证书的可信性。</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ClrTx/>
              <a:buSzPct val="80000"/>
              <a:buFont typeface="Wingdings" panose="05000000000000000000" charset="0"/>
              <a:buChar char="p"/>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电子文件签名：对电子文档进行签名，防止篡改和伪造。</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2">
              <a:lnSpc>
                <a:spcPct val="120000"/>
              </a:lnSpc>
              <a:spcBef>
                <a:spcPct val="20000"/>
              </a:spcBef>
              <a:buClrTx/>
              <a:buFont typeface="Wingdings" panose="05000000000000000000" pitchFamily="2" charset="2"/>
              <a:buChar char="n"/>
            </a:pP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custDataLst>
              <p:tags r:id="rId1"/>
            </p:custDataLst>
          </p:nvPr>
        </p:nvSpPr>
        <p:spPr>
          <a:xfrm>
            <a:off x="457200" y="457200"/>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rgbClr val="000000"/>
                </a:solidFill>
                <a:latin typeface="微软雅黑" panose="020B0503020204020204" pitchFamily="34" charset="-122"/>
                <a:ea typeface="微软雅黑" panose="020B0503020204020204" pitchFamily="34" charset="-122"/>
                <a:cs typeface="+mn-ea"/>
              </a:defRPr>
            </a:lvl1pPr>
            <a:lvl2pPr algn="l" rtl="0" eaLnBrk="0" fontAlgn="base" hangingPunct="0">
              <a:spcBef>
                <a:spcPct val="0"/>
              </a:spcBef>
              <a:spcAft>
                <a:spcPct val="0"/>
              </a:spcAft>
              <a:defRPr sz="4400">
                <a:solidFill>
                  <a:srgbClr val="0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rgbClr val="0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rgbClr val="0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rgbClr val="0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rgbClr val="000000"/>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rgbClr val="000000"/>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rgbClr val="000000"/>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rgbClr val="000000"/>
                </a:solidFill>
                <a:latin typeface="Arial" panose="020B0604020202020204" pitchFamily="34" charset="0"/>
                <a:ea typeface="宋体" panose="02010600030101010101" pitchFamily="2" charset="-122"/>
              </a:defRPr>
            </a:lvl9pPr>
          </a:lstStyle>
          <a:p>
            <a:r>
              <a:rPr kumimoji="1" lang="en-US" altLang="zh-CN" sz="3600" b="1" dirty="0"/>
              <a:t>DES</a:t>
            </a:r>
            <a:r>
              <a:rPr kumimoji="1" lang="zh-CN" altLang="en-US" sz="3600" b="1" dirty="0"/>
              <a:t>的加密流程</a:t>
            </a:r>
            <a:endParaRPr lang="zh-CN" altLang="en-US" sz="3600" b="1" dirty="0"/>
          </a:p>
        </p:txBody>
      </p:sp>
      <p:sp>
        <p:nvSpPr>
          <p:cNvPr id="5" name="矩形 4"/>
          <p:cNvSpPr/>
          <p:nvPr>
            <p:custDataLst>
              <p:tags r:id="rId2"/>
            </p:custDataLst>
          </p:nvPr>
        </p:nvSpPr>
        <p:spPr>
          <a:xfrm>
            <a:off x="1409721" y="2060158"/>
            <a:ext cx="1943079" cy="399658"/>
          </a:xfrm>
          <a:prstGeom prst="rect">
            <a:avLst/>
          </a:prstGeom>
          <a:solidFill>
            <a:srgbClr val="9999CC">
              <a:lumMod val="40000"/>
              <a:lumOff val="60000"/>
            </a:srgbClr>
          </a:solidFill>
          <a:ln w="25400" cap="flat" cmpd="sng" algn="ctr">
            <a:solidFill>
              <a:srgbClr val="000000"/>
            </a:solidFill>
            <a:prstDash val="solid"/>
          </a:ln>
          <a:effectLst/>
        </p:spPr>
        <p:txBody>
          <a:bodyPr rtlCol="0" anchor="ctr"/>
          <a:lstStyle/>
          <a:p>
            <a:pPr algn="ctr"/>
            <a:r>
              <a:rPr lang="zh-CN" altLang="en-US" dirty="0">
                <a:solidFill>
                  <a:srgbClr val="000000"/>
                </a:solidFill>
                <a:latin typeface="Times New Roman" panose="02020603050405020304" pitchFamily="18" charset="0"/>
                <a:cs typeface="Times New Roman" panose="02020603050405020304" pitchFamily="18" charset="0"/>
              </a:rPr>
              <a:t>初始置换</a:t>
            </a:r>
            <a:r>
              <a:rPr lang="en-US" altLang="zh-CN" dirty="0">
                <a:solidFill>
                  <a:srgbClr val="000000"/>
                </a:solidFill>
                <a:latin typeface="Times New Roman" panose="02020603050405020304" pitchFamily="18" charset="0"/>
                <a:cs typeface="Times New Roman" panose="02020603050405020304" pitchFamily="18" charset="0"/>
              </a:rPr>
              <a:t>IP</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3" name="矩形 2"/>
          <p:cNvSpPr/>
          <p:nvPr>
            <p:custDataLst>
              <p:tags r:id="rId3"/>
            </p:custDataLst>
          </p:nvPr>
        </p:nvSpPr>
        <p:spPr>
          <a:xfrm>
            <a:off x="1845321" y="1479838"/>
            <a:ext cx="1120820" cy="369332"/>
          </a:xfrm>
          <a:prstGeom prst="rect">
            <a:avLst/>
          </a:prstGeom>
        </p:spPr>
        <p:txBody>
          <a:bodyPr wrap="none">
            <a:spAutoFit/>
          </a:bodyPr>
          <a:lstStyle/>
          <a:p>
            <a:pPr algn="ctr"/>
            <a:r>
              <a:rPr lang="en-US" altLang="zh-CN" dirty="0">
                <a:solidFill>
                  <a:srgbClr val="C00000"/>
                </a:solidFill>
                <a:latin typeface="Times New Roman" panose="02020603050405020304" pitchFamily="18" charset="0"/>
                <a:cs typeface="Times New Roman" panose="02020603050405020304" pitchFamily="18" charset="0"/>
              </a:rPr>
              <a:t>64bit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明文</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p:cNvSpPr/>
          <p:nvPr>
            <p:custDataLst>
              <p:tags r:id="rId4"/>
            </p:custDataLst>
          </p:nvPr>
        </p:nvSpPr>
        <p:spPr>
          <a:xfrm>
            <a:off x="1676400" y="3967784"/>
            <a:ext cx="1442405" cy="262528"/>
          </a:xfrm>
          <a:prstGeom prst="rect">
            <a:avLst/>
          </a:prstGeom>
          <a:solidFill>
            <a:srgbClr val="00007D">
              <a:lumMod val="20000"/>
              <a:lumOff val="80000"/>
            </a:srgbClr>
          </a:solidFill>
          <a:ln w="25400" cap="flat" cmpd="sng" algn="ctr">
            <a:solidFill>
              <a:srgbClr val="000000"/>
            </a:solidFill>
            <a:prstDash val="solid"/>
          </a:ln>
          <a:effectLst/>
        </p:spPr>
        <p:txBody>
          <a:bodyPr rtlCol="0" anchor="ctr"/>
          <a:lstStyle/>
          <a:p>
            <a:pPr algn="ctr"/>
            <a:r>
              <a:rPr lang="zh-CN" altLang="en-US" dirty="0">
                <a:solidFill>
                  <a:srgbClr val="000000"/>
                </a:solidFill>
                <a:latin typeface="Times New Roman" panose="02020603050405020304" pitchFamily="18" charset="0"/>
                <a:cs typeface="Times New Roman" panose="02020603050405020304" pitchFamily="18" charset="0"/>
              </a:rPr>
              <a:t>轮</a:t>
            </a:r>
            <a:r>
              <a:rPr lang="en-US" altLang="zh-CN" dirty="0">
                <a:solidFill>
                  <a:srgbClr val="000000"/>
                </a:solidFill>
                <a:latin typeface="Times New Roman" panose="02020603050405020304" pitchFamily="18" charset="0"/>
                <a:cs typeface="Times New Roman" panose="02020603050405020304" pitchFamily="18" charset="0"/>
              </a:rPr>
              <a:t>2</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27" name="矩形 26"/>
          <p:cNvSpPr/>
          <p:nvPr>
            <p:custDataLst>
              <p:tags r:id="rId5"/>
            </p:custDataLst>
          </p:nvPr>
        </p:nvSpPr>
        <p:spPr>
          <a:xfrm>
            <a:off x="1671005" y="3328942"/>
            <a:ext cx="1447800" cy="268488"/>
          </a:xfrm>
          <a:prstGeom prst="rect">
            <a:avLst/>
          </a:prstGeom>
          <a:solidFill>
            <a:srgbClr val="00007D">
              <a:lumMod val="20000"/>
              <a:lumOff val="80000"/>
            </a:srgbClr>
          </a:solidFill>
          <a:ln w="25400" cap="flat" cmpd="sng" algn="ctr">
            <a:solidFill>
              <a:srgbClr val="000000"/>
            </a:solidFill>
            <a:prstDash val="solid"/>
          </a:ln>
          <a:effectLst/>
        </p:spPr>
        <p:txBody>
          <a:bodyPr rtlCol="0" anchor="ctr"/>
          <a:lstStyle/>
          <a:p>
            <a:pPr algn="ctr"/>
            <a:r>
              <a:rPr lang="zh-CN" altLang="en-US" dirty="0">
                <a:solidFill>
                  <a:srgbClr val="000000"/>
                </a:solidFill>
                <a:latin typeface="Times New Roman" panose="02020603050405020304" pitchFamily="18" charset="0"/>
                <a:cs typeface="Times New Roman" panose="02020603050405020304" pitchFamily="18" charset="0"/>
              </a:rPr>
              <a:t>轮</a:t>
            </a:r>
            <a:r>
              <a:rPr lang="en-US" altLang="zh-CN" dirty="0">
                <a:solidFill>
                  <a:srgbClr val="000000"/>
                </a:solidFill>
                <a:latin typeface="Times New Roman" panose="02020603050405020304" pitchFamily="18" charset="0"/>
                <a:cs typeface="Times New Roman" panose="02020603050405020304" pitchFamily="18" charset="0"/>
              </a:rPr>
              <a:t>1</a:t>
            </a:r>
            <a:endParaRPr lang="zh-CN" altLang="en-US" dirty="0">
              <a:solidFill>
                <a:srgbClr val="000000"/>
              </a:solidFill>
              <a:latin typeface="Times New Roman" panose="02020603050405020304" pitchFamily="18" charset="0"/>
              <a:cs typeface="Times New Roman" panose="02020603050405020304" pitchFamily="18" charset="0"/>
            </a:endParaRPr>
          </a:p>
        </p:txBody>
      </p:sp>
      <p:sp>
        <p:nvSpPr>
          <p:cNvPr id="28" name="矩形 27"/>
          <p:cNvSpPr/>
          <p:nvPr>
            <p:custDataLst>
              <p:tags r:id="rId6"/>
            </p:custDataLst>
          </p:nvPr>
        </p:nvSpPr>
        <p:spPr>
          <a:xfrm>
            <a:off x="1676400" y="4613245"/>
            <a:ext cx="1447800" cy="262527"/>
          </a:xfrm>
          <a:prstGeom prst="rect">
            <a:avLst/>
          </a:prstGeom>
          <a:solidFill>
            <a:srgbClr val="00007D">
              <a:lumMod val="20000"/>
              <a:lumOff val="80000"/>
            </a:srgbClr>
          </a:solidFill>
          <a:ln w="25400" cap="flat" cmpd="sng" algn="ctr">
            <a:solidFill>
              <a:srgbClr val="000000"/>
            </a:solidFill>
            <a:prstDash val="solid"/>
          </a:ln>
          <a:effectLst/>
        </p:spPr>
        <p:txBody>
          <a:bodyPr rtlCol="0" anchor="ctr"/>
          <a:lstStyle/>
          <a:p>
            <a:pPr algn="ctr"/>
            <a:r>
              <a:rPr lang="zh-CN" altLang="en-US" dirty="0">
                <a:solidFill>
                  <a:srgbClr val="000000"/>
                </a:solidFill>
                <a:latin typeface="Times New Roman" panose="02020603050405020304" pitchFamily="18" charset="0"/>
                <a:cs typeface="Times New Roman" panose="02020603050405020304" pitchFamily="18" charset="0"/>
              </a:rPr>
              <a:t>轮</a:t>
            </a:r>
            <a:r>
              <a:rPr lang="en-US" altLang="zh-CN" dirty="0">
                <a:solidFill>
                  <a:srgbClr val="000000"/>
                </a:solidFill>
                <a:latin typeface="Times New Roman" panose="02020603050405020304" pitchFamily="18" charset="0"/>
                <a:cs typeface="Times New Roman" panose="02020603050405020304" pitchFamily="18" charset="0"/>
              </a:rPr>
              <a:t>16</a:t>
            </a:r>
            <a:endParaRPr lang="zh-CN" altLang="en-US" dirty="0">
              <a:solidFill>
                <a:srgbClr val="00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矩形 28"/>
              <p:cNvSpPr/>
              <p:nvPr>
                <p:custDataLst>
                  <p:tags r:id="rId7"/>
                </p:custDataLst>
              </p:nvPr>
            </p:nvSpPr>
            <p:spPr>
              <a:xfrm>
                <a:off x="1428748" y="5731482"/>
                <a:ext cx="1943079" cy="457200"/>
              </a:xfrm>
              <a:prstGeom prst="rect">
                <a:avLst/>
              </a:prstGeom>
              <a:solidFill>
                <a:srgbClr val="9999CC">
                  <a:lumMod val="40000"/>
                  <a:lumOff val="60000"/>
                </a:srgbClr>
              </a:solidFill>
              <a:ln>
                <a:solidFill>
                  <a:srgbClr val="000000"/>
                </a:solidFill>
              </a:ln>
            </p:spPr>
            <p:txBody>
              <a:bodyPr rtlCol="0" anchor="ctr"/>
              <a:lstStyle/>
              <a:p>
                <a:pPr algn="ctr"/>
                <a:r>
                  <a:rPr lang="zh-CN" altLang="en-US" dirty="0">
                    <a:solidFill>
                      <a:srgbClr val="000000"/>
                    </a:solidFill>
                    <a:latin typeface="Times New Roman" panose="02020603050405020304" pitchFamily="18" charset="0"/>
                    <a:cs typeface="Times New Roman" panose="02020603050405020304" pitchFamily="18" charset="0"/>
                  </a:rPr>
                  <a:t>初始逆置换</a:t>
                </a:r>
                <a14:m>
                  <m:oMath xmlns:m="http://schemas.openxmlformats.org/officeDocument/2006/math">
                    <m:sSup>
                      <m:sSupPr>
                        <m:ctrlPr>
                          <a:rPr lang="en-US" altLang="zh-CN" i="1">
                            <a:solidFill>
                              <a:srgbClr val="000000"/>
                            </a:solidFill>
                            <a:latin typeface="Cambria Math" panose="02040503050406030204" pitchFamily="18" charset="0"/>
                          </a:rPr>
                        </m:ctrlPr>
                      </m:sSupPr>
                      <m:e>
                        <m:r>
                          <m:rPr>
                            <m:sty m:val="p"/>
                          </m:rPr>
                          <a:rPr lang="en-US" altLang="zh-CN">
                            <a:solidFill>
                              <a:srgbClr val="000000"/>
                            </a:solidFill>
                            <a:latin typeface="Cambria Math" panose="02040503050406030204" pitchFamily="18" charset="0"/>
                          </a:rPr>
                          <m:t>IP</m:t>
                        </m:r>
                      </m:e>
                      <m:sup>
                        <m:r>
                          <a:rPr lang="en-US" altLang="zh-CN">
                            <a:solidFill>
                              <a:srgbClr val="000000"/>
                            </a:solidFill>
                            <a:latin typeface="Cambria Math" panose="02040503050406030204" pitchFamily="18" charset="0"/>
                          </a:rPr>
                          <m:t>−</m:t>
                        </m:r>
                        <m:r>
                          <a:rPr lang="en-US" altLang="zh-CN">
                            <a:solidFill>
                              <a:srgbClr val="000000"/>
                            </a:solidFill>
                            <a:latin typeface="Cambria Math" panose="02040503050406030204" pitchFamily="18" charset="0"/>
                          </a:rPr>
                          <m:t>1</m:t>
                        </m:r>
                      </m:sup>
                    </m:sSup>
                  </m:oMath>
                </a14:m>
                <a:endParaRPr lang="zh-CN" altLang="en-US" dirty="0">
                  <a:solidFill>
                    <a:srgbClr val="000000"/>
                  </a:solidFill>
                  <a:latin typeface="Times New Roman" panose="02020603050405020304" pitchFamily="18" charset="0"/>
                  <a:cs typeface="Times New Roman" panose="02020603050405020304" pitchFamily="18" charset="0"/>
                </a:endParaRPr>
              </a:p>
            </p:txBody>
          </p:sp>
        </mc:Choice>
        <mc:Fallback>
          <p:sp>
            <p:nvSpPr>
              <p:cNvPr id="29" name="矩形 28"/>
              <p:cNvSpPr>
                <a:spLocks noRot="1" noChangeAspect="1" noMove="1" noResize="1" noEditPoints="1" noAdjustHandles="1" noChangeArrowheads="1" noChangeShapeType="1" noTextEdit="1"/>
              </p:cNvSpPr>
              <p:nvPr>
                <p:custDataLst>
                  <p:tags r:id="rId8"/>
                </p:custDataLst>
              </p:nvPr>
            </p:nvSpPr>
            <p:spPr>
              <a:xfrm>
                <a:off x="1428748" y="5731482"/>
                <a:ext cx="1943079" cy="457200"/>
              </a:xfrm>
              <a:prstGeom prst="rect">
                <a:avLst/>
              </a:prstGeom>
              <a:blipFill rotWithShape="1">
                <a:blip r:embed="rId9"/>
                <a:stretch>
                  <a:fillRect l="-261" t="-1105" r="-230" b="-978"/>
                </a:stretch>
              </a:blipFill>
              <a:ln>
                <a:solidFill>
                  <a:srgbClr val="000000"/>
                </a:solidFill>
              </a:ln>
            </p:spPr>
            <p:txBody>
              <a:bodyPr/>
              <a:lstStyle/>
              <a:p>
                <a:r>
                  <a:rPr lang="zh-CN" altLang="en-US">
                    <a:noFill/>
                  </a:rPr>
                  <a:t> </a:t>
                </a:r>
              </a:p>
            </p:txBody>
          </p:sp>
        </mc:Fallback>
      </mc:AlternateContent>
      <p:sp>
        <p:nvSpPr>
          <p:cNvPr id="30" name="矩形 29"/>
          <p:cNvSpPr/>
          <p:nvPr>
            <p:custDataLst>
              <p:tags r:id="rId10"/>
            </p:custDataLst>
          </p:nvPr>
        </p:nvSpPr>
        <p:spPr>
          <a:xfrm>
            <a:off x="1800436" y="6405517"/>
            <a:ext cx="1210588" cy="369332"/>
          </a:xfrm>
          <a:prstGeom prst="rect">
            <a:avLst/>
          </a:prstGeom>
        </p:spPr>
        <p:txBody>
          <a:bodyPr wrap="square">
            <a:spAutoFit/>
          </a:bodyPr>
          <a:lstStyle/>
          <a:p>
            <a:pPr algn="ctr"/>
            <a:r>
              <a:rPr lang="en-US" altLang="zh-CN" dirty="0">
                <a:solidFill>
                  <a:srgbClr val="C00000"/>
                </a:solidFill>
                <a:latin typeface="Times New Roman" panose="02020603050405020304" pitchFamily="18" charset="0"/>
                <a:cs typeface="Times New Roman" panose="02020603050405020304" pitchFamily="18" charset="0"/>
              </a:rPr>
              <a:t>64bit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密文</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31" name="直接箭头连接符 30"/>
          <p:cNvCxnSpPr>
            <a:endCxn id="5" idx="0"/>
          </p:cNvCxnSpPr>
          <p:nvPr>
            <p:custDataLst>
              <p:tags r:id="rId11"/>
            </p:custDataLst>
          </p:nvPr>
        </p:nvCxnSpPr>
        <p:spPr>
          <a:xfrm>
            <a:off x="2381261" y="1849170"/>
            <a:ext cx="0" cy="210988"/>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32" name="直接箭头连接符 31"/>
          <p:cNvCxnSpPr>
            <a:stCxn id="5" idx="2"/>
          </p:cNvCxnSpPr>
          <p:nvPr>
            <p:custDataLst>
              <p:tags r:id="rId12"/>
            </p:custDataLst>
          </p:nvPr>
        </p:nvCxnSpPr>
        <p:spPr>
          <a:xfrm>
            <a:off x="2381261" y="2459816"/>
            <a:ext cx="0" cy="249329"/>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33" name="直接箭头连接符 32"/>
          <p:cNvCxnSpPr>
            <a:stCxn id="27" idx="2"/>
            <a:endCxn id="26" idx="0"/>
          </p:cNvCxnSpPr>
          <p:nvPr>
            <p:custDataLst>
              <p:tags r:id="rId13"/>
            </p:custDataLst>
          </p:nvPr>
        </p:nvCxnSpPr>
        <p:spPr>
          <a:xfrm>
            <a:off x="2394905" y="3597430"/>
            <a:ext cx="2698" cy="370354"/>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34" name="直接箭头连接符 33"/>
          <p:cNvCxnSpPr/>
          <p:nvPr>
            <p:custDataLst>
              <p:tags r:id="rId14"/>
            </p:custDataLst>
          </p:nvPr>
        </p:nvCxnSpPr>
        <p:spPr>
          <a:xfrm>
            <a:off x="2405731" y="4875772"/>
            <a:ext cx="0" cy="241583"/>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35" name="直接箭头连接符 34"/>
          <p:cNvCxnSpPr>
            <a:stCxn id="29" idx="2"/>
            <a:endCxn id="30" idx="0"/>
          </p:cNvCxnSpPr>
          <p:nvPr>
            <p:custDataLst>
              <p:tags r:id="rId15"/>
            </p:custDataLst>
          </p:nvPr>
        </p:nvCxnSpPr>
        <p:spPr>
          <a:xfrm>
            <a:off x="2400288" y="6188682"/>
            <a:ext cx="5442" cy="216835"/>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sp>
        <p:nvSpPr>
          <p:cNvPr id="36" name="左大括号 35"/>
          <p:cNvSpPr/>
          <p:nvPr>
            <p:custDataLst>
              <p:tags r:id="rId16"/>
            </p:custDataLst>
          </p:nvPr>
        </p:nvSpPr>
        <p:spPr>
          <a:xfrm>
            <a:off x="1275507" y="3238903"/>
            <a:ext cx="291254" cy="1751986"/>
          </a:xfrm>
          <a:prstGeom prst="leftBrace">
            <a:avLst>
              <a:gd name="adj1" fmla="val 8333"/>
              <a:gd name="adj2" fmla="val 48446"/>
            </a:avLst>
          </a:prstGeom>
          <a:noFill/>
          <a:ln w="25400" cap="flat" cmpd="sng" algn="ctr">
            <a:solidFill>
              <a:srgbClr val="000000"/>
            </a:solidFill>
            <a:prstDash val="solid"/>
          </a:ln>
          <a:effectLst>
            <a:outerShdw blurRad="40000" dist="20000" dir="5400000" rotWithShape="0">
              <a:srgbClr val="000000">
                <a:alpha val="38000"/>
              </a:srgbClr>
            </a:outerShdw>
          </a:effectLst>
        </p:spPr>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7" name="文本框 36"/>
          <p:cNvSpPr txBox="1"/>
          <p:nvPr>
            <p:custDataLst>
              <p:tags r:id="rId17"/>
            </p:custDataLst>
          </p:nvPr>
        </p:nvSpPr>
        <p:spPr>
          <a:xfrm>
            <a:off x="771338" y="3448948"/>
            <a:ext cx="546585" cy="1200329"/>
          </a:xfrm>
          <a:prstGeom prst="rect">
            <a:avLst/>
          </a:prstGeom>
          <a:noFill/>
        </p:spPr>
        <p:txBody>
          <a:bodyPr wrap="square" rtlCol="0">
            <a:spAutoFit/>
          </a:bodyPr>
          <a:lstStyle/>
          <a:p>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迭代</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16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轮</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8" name="矩形 37"/>
          <p:cNvSpPr/>
          <p:nvPr>
            <p:custDataLst>
              <p:tags r:id="rId18"/>
            </p:custDataLst>
          </p:nvPr>
        </p:nvSpPr>
        <p:spPr>
          <a:xfrm>
            <a:off x="5456944" y="3334900"/>
            <a:ext cx="336274" cy="1540872"/>
          </a:xfrm>
          <a:prstGeom prst="rect">
            <a:avLst/>
          </a:prstGeom>
          <a:noFill/>
          <a:ln w="25400" cap="flat" cmpd="sng" algn="ctr">
            <a:solidFill>
              <a:srgbClr val="000000"/>
            </a:solidFill>
            <a:prstDash val="solid"/>
          </a:ln>
          <a:effectLst/>
        </p:spPr>
        <p:txBody>
          <a:bodyPr rtlCol="0" anchor="ctr"/>
          <a:lstStyle/>
          <a:p>
            <a:pPr algn="ctr"/>
            <a:r>
              <a:rPr lang="zh-CN" altLang="en-US" dirty="0">
                <a:solidFill>
                  <a:srgbClr val="C00000"/>
                </a:solidFill>
                <a:latin typeface="Times New Roman" panose="02020603050405020304" pitchFamily="18" charset="0"/>
                <a:cs typeface="Times New Roman" panose="02020603050405020304" pitchFamily="18" charset="0"/>
              </a:rPr>
              <a:t>密钥扩展</a:t>
            </a:r>
            <a:endParaRPr lang="zh-CN" altLang="en-US" dirty="0">
              <a:solidFill>
                <a:srgbClr val="C00000"/>
              </a:solidFill>
              <a:latin typeface="Times New Roman" panose="02020603050405020304" pitchFamily="18" charset="0"/>
              <a:cs typeface="Times New Roman" panose="02020603050405020304" pitchFamily="18" charset="0"/>
            </a:endParaRPr>
          </a:p>
        </p:txBody>
      </p:sp>
      <p:cxnSp>
        <p:nvCxnSpPr>
          <p:cNvPr id="39" name="直接箭头连接符 38"/>
          <p:cNvCxnSpPr>
            <a:endCxn id="27" idx="3"/>
          </p:cNvCxnSpPr>
          <p:nvPr>
            <p:custDataLst>
              <p:tags r:id="rId19"/>
            </p:custDataLst>
          </p:nvPr>
        </p:nvCxnSpPr>
        <p:spPr>
          <a:xfrm flipH="1">
            <a:off x="3118805" y="3463186"/>
            <a:ext cx="2308548" cy="0"/>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40" name="直接箭头连接符 39"/>
          <p:cNvCxnSpPr/>
          <p:nvPr>
            <p:custDataLst>
              <p:tags r:id="rId20"/>
            </p:custDataLst>
          </p:nvPr>
        </p:nvCxnSpPr>
        <p:spPr>
          <a:xfrm flipH="1">
            <a:off x="3124197" y="4099048"/>
            <a:ext cx="2286000" cy="0"/>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cxnSp>
        <p:nvCxnSpPr>
          <p:cNvPr id="41" name="直接箭头连接符 40"/>
          <p:cNvCxnSpPr/>
          <p:nvPr>
            <p:custDataLst>
              <p:tags r:id="rId21"/>
            </p:custDataLst>
          </p:nvPr>
        </p:nvCxnSpPr>
        <p:spPr>
          <a:xfrm flipH="1">
            <a:off x="3141353" y="4744508"/>
            <a:ext cx="2286000" cy="0"/>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mc:AlternateContent xmlns:mc="http://schemas.openxmlformats.org/markup-compatibility/2006">
        <mc:Choice xmlns:a14="http://schemas.microsoft.com/office/drawing/2010/main" Requires="a14">
          <p:sp>
            <p:nvSpPr>
              <p:cNvPr id="42" name="文本框 41"/>
              <p:cNvSpPr txBox="1"/>
              <p:nvPr>
                <p:custDataLst>
                  <p:tags r:id="rId22"/>
                </p:custDataLst>
              </p:nvPr>
            </p:nvSpPr>
            <p:spPr>
              <a:xfrm>
                <a:off x="3560459" y="3070720"/>
                <a:ext cx="144778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48</m:t>
                      </m:r>
                      <m:r>
                        <a:rPr lang="en-US" altLang="zh-CN" b="0" i="1" smtClean="0">
                          <a:latin typeface="Cambria Math" panose="02040503050406030204" pitchFamily="18" charset="0"/>
                        </a:rPr>
                        <m:t>𝑏𝑖𝑡</m:t>
                      </m:r>
                      <m:r>
                        <a:rPr lang="en-US" altLang="zh-CN" b="0"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42" name="文本框 41"/>
              <p:cNvSpPr txBox="1">
                <a:spLocks noRot="1" noChangeAspect="1" noMove="1" noResize="1" noEditPoints="1" noAdjustHandles="1" noChangeArrowheads="1" noChangeShapeType="1" noTextEdit="1"/>
              </p:cNvSpPr>
              <p:nvPr>
                <p:custDataLst>
                  <p:tags r:id="rId23"/>
                </p:custDataLst>
              </p:nvPr>
            </p:nvSpPr>
            <p:spPr>
              <a:xfrm>
                <a:off x="3560459" y="3070720"/>
                <a:ext cx="1447787" cy="369332"/>
              </a:xfrm>
              <a:prstGeom prst="rect">
                <a:avLst/>
              </a:prstGeom>
              <a:blipFill rotWithShape="1">
                <a:blip r:embed="rId24"/>
                <a:stretch>
                  <a:fillRect l="-1" t="-134" b="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文本框 42"/>
              <p:cNvSpPr txBox="1"/>
              <p:nvPr>
                <p:custDataLst>
                  <p:tags r:id="rId25"/>
                </p:custDataLst>
              </p:nvPr>
            </p:nvSpPr>
            <p:spPr>
              <a:xfrm>
                <a:off x="3580559" y="3752851"/>
                <a:ext cx="144778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48</m:t>
                      </m:r>
                      <m:r>
                        <a:rPr lang="en-US" altLang="zh-CN" b="0" i="1" smtClean="0">
                          <a:latin typeface="Cambria Math" panose="02040503050406030204" pitchFamily="18" charset="0"/>
                        </a:rPr>
                        <m:t>𝑏𝑖𝑡</m:t>
                      </m:r>
                      <m:r>
                        <a:rPr lang="en-US" altLang="zh-CN" b="0"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43" name="文本框 42"/>
              <p:cNvSpPr txBox="1">
                <a:spLocks noRot="1" noChangeAspect="1" noMove="1" noResize="1" noEditPoints="1" noAdjustHandles="1" noChangeArrowheads="1" noChangeShapeType="1" noTextEdit="1"/>
              </p:cNvSpPr>
              <p:nvPr>
                <p:custDataLst>
                  <p:tags r:id="rId26"/>
                </p:custDataLst>
              </p:nvPr>
            </p:nvSpPr>
            <p:spPr>
              <a:xfrm>
                <a:off x="3580559" y="3752851"/>
                <a:ext cx="1447787" cy="369332"/>
              </a:xfrm>
              <a:prstGeom prst="rect">
                <a:avLst/>
              </a:prstGeom>
              <a:blipFill rotWithShape="1">
                <a:blip r:embed="rId27"/>
                <a:stretch>
                  <a:fillRect l="-30" r="29" b="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4" name="文本框 43"/>
              <p:cNvSpPr txBox="1"/>
              <p:nvPr>
                <p:custDataLst>
                  <p:tags r:id="rId28"/>
                </p:custDataLst>
              </p:nvPr>
            </p:nvSpPr>
            <p:spPr>
              <a:xfrm>
                <a:off x="3611035" y="4403943"/>
                <a:ext cx="1447787"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k</m:t>
                          </m:r>
                        </m:e>
                        <m:sub>
                          <m:r>
                            <a:rPr lang="en-US" altLang="zh-CN" b="0" i="1" smtClean="0">
                              <a:latin typeface="Cambria Math" panose="02040503050406030204" pitchFamily="18" charset="0"/>
                            </a:rPr>
                            <m:t>16</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48</m:t>
                      </m:r>
                      <m:r>
                        <a:rPr lang="en-US" altLang="zh-CN" b="0" i="1" smtClean="0">
                          <a:latin typeface="Cambria Math" panose="02040503050406030204" pitchFamily="18" charset="0"/>
                        </a:rPr>
                        <m:t>𝑏𝑖𝑡</m:t>
                      </m:r>
                      <m:r>
                        <a:rPr lang="en-US" altLang="zh-CN" b="0" i="1" smtClean="0">
                          <a:latin typeface="Cambria Math" panose="02040503050406030204" pitchFamily="18" charset="0"/>
                        </a:rPr>
                        <m:t>)</m:t>
                      </m:r>
                    </m:oMath>
                  </m:oMathPara>
                </a14:m>
                <a:endParaRPr lang="zh-CN" altLang="en-US" dirty="0">
                  <a:latin typeface="Times New Roman" panose="02020603050405020304" pitchFamily="18" charset="0"/>
                  <a:cs typeface="Times New Roman" panose="02020603050405020304" pitchFamily="18" charset="0"/>
                </a:endParaRPr>
              </a:p>
            </p:txBody>
          </p:sp>
        </mc:Choice>
        <mc:Fallback>
          <p:sp>
            <p:nvSpPr>
              <p:cNvPr id="44" name="文本框 43"/>
              <p:cNvSpPr txBox="1">
                <a:spLocks noRot="1" noChangeAspect="1" noMove="1" noResize="1" noEditPoints="1" noAdjustHandles="1" noChangeArrowheads="1" noChangeShapeType="1" noTextEdit="1"/>
              </p:cNvSpPr>
              <p:nvPr>
                <p:custDataLst>
                  <p:tags r:id="rId29"/>
                </p:custDataLst>
              </p:nvPr>
            </p:nvSpPr>
            <p:spPr>
              <a:xfrm>
                <a:off x="3611035" y="4403943"/>
                <a:ext cx="1447787" cy="369332"/>
              </a:xfrm>
              <a:prstGeom prst="rect">
                <a:avLst/>
              </a:prstGeom>
              <a:blipFill rotWithShape="1">
                <a:blip r:embed="rId30"/>
                <a:stretch>
                  <a:fillRect l="-29" t="-59" r="28" b="167"/>
                </a:stretch>
              </a:blipFill>
            </p:spPr>
            <p:txBody>
              <a:bodyPr/>
              <a:lstStyle/>
              <a:p>
                <a:r>
                  <a:rPr lang="zh-CN" altLang="en-US">
                    <a:noFill/>
                  </a:rPr>
                  <a:t> </a:t>
                </a:r>
              </a:p>
            </p:txBody>
          </p:sp>
        </mc:Fallback>
      </mc:AlternateContent>
      <p:sp>
        <p:nvSpPr>
          <p:cNvPr id="45" name="矩形 44"/>
          <p:cNvSpPr/>
          <p:nvPr>
            <p:custDataLst>
              <p:tags r:id="rId31"/>
            </p:custDataLst>
          </p:nvPr>
        </p:nvSpPr>
        <p:spPr>
          <a:xfrm>
            <a:off x="6705600" y="3914382"/>
            <a:ext cx="1120820" cy="369332"/>
          </a:xfrm>
          <a:prstGeom prst="rect">
            <a:avLst/>
          </a:prstGeom>
        </p:spPr>
        <p:txBody>
          <a:bodyPr wrap="none">
            <a:spAutoFit/>
          </a:bodyPr>
          <a:lstStyle/>
          <a:p>
            <a:pPr algn="ctr"/>
            <a:r>
              <a:rPr lang="en-US" altLang="zh-CN" dirty="0">
                <a:solidFill>
                  <a:srgbClr val="C00000"/>
                </a:solidFill>
                <a:latin typeface="Times New Roman" panose="02020603050405020304" pitchFamily="18" charset="0"/>
                <a:cs typeface="Times New Roman" panose="02020603050405020304" pitchFamily="18" charset="0"/>
              </a:rPr>
              <a:t>64bit</a:t>
            </a:r>
            <a:r>
              <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密钥</a:t>
            </a:r>
            <a:endParaRPr lang="zh-CN" altLang="en-US"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46" name="直接箭头连接符 45"/>
          <p:cNvCxnSpPr>
            <a:endCxn id="38" idx="3"/>
          </p:cNvCxnSpPr>
          <p:nvPr>
            <p:custDataLst>
              <p:tags r:id="rId32"/>
            </p:custDataLst>
          </p:nvPr>
        </p:nvCxnSpPr>
        <p:spPr>
          <a:xfrm flipH="1">
            <a:off x="5793218" y="4105336"/>
            <a:ext cx="912382" cy="0"/>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sp>
        <p:nvSpPr>
          <p:cNvPr id="47" name="文本框 46"/>
          <p:cNvSpPr txBox="1"/>
          <p:nvPr>
            <p:custDataLst>
              <p:tags r:id="rId33"/>
            </p:custDataLst>
          </p:nvPr>
        </p:nvSpPr>
        <p:spPr>
          <a:xfrm>
            <a:off x="2045138" y="4219277"/>
            <a:ext cx="673972"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cxnSp>
        <p:nvCxnSpPr>
          <p:cNvPr id="48" name="直接箭头连接符 47"/>
          <p:cNvCxnSpPr/>
          <p:nvPr>
            <p:custDataLst>
              <p:tags r:id="rId34"/>
            </p:custDataLst>
          </p:nvPr>
        </p:nvCxnSpPr>
        <p:spPr>
          <a:xfrm flipH="1">
            <a:off x="2370435" y="3022457"/>
            <a:ext cx="10825" cy="306485"/>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grpSp>
        <p:nvGrpSpPr>
          <p:cNvPr id="63" name="组合 62"/>
          <p:cNvGrpSpPr/>
          <p:nvPr/>
        </p:nvGrpSpPr>
        <p:grpSpPr>
          <a:xfrm>
            <a:off x="1653509" y="2710273"/>
            <a:ext cx="1440824" cy="292845"/>
            <a:chOff x="1677185" y="2451949"/>
            <a:chExt cx="1447010" cy="399658"/>
          </a:xfrm>
        </p:grpSpPr>
        <p:sp>
          <p:nvSpPr>
            <p:cNvPr id="49" name="矩形 48"/>
            <p:cNvSpPr/>
            <p:nvPr>
              <p:custDataLst>
                <p:tags r:id="rId35"/>
              </p:custDataLst>
            </p:nvPr>
          </p:nvSpPr>
          <p:spPr>
            <a:xfrm>
              <a:off x="1677185" y="2451949"/>
              <a:ext cx="730877" cy="399658"/>
            </a:xfrm>
            <a:prstGeom prst="rect">
              <a:avLst/>
            </a:prstGeom>
            <a:noFill/>
            <a:ln w="25400" cap="flat" cmpd="sng" algn="ctr">
              <a:solidFill>
                <a:srgbClr val="000000"/>
              </a:solidFill>
              <a:prstDash val="solid"/>
            </a:ln>
            <a:effectLst/>
          </p:spPr>
          <p:txBody>
            <a:bodyPr rtlCol="0" anchor="ctr"/>
            <a:lstStyle/>
            <a:p>
              <a:pPr algn="ctr"/>
              <a:r>
                <a:rPr lang="en-US" altLang="zh-CN" dirty="0">
                  <a:solidFill>
                    <a:srgbClr val="000000"/>
                  </a:solidFill>
                  <a:latin typeface="Times New Roman" panose="02020603050405020304" pitchFamily="18" charset="0"/>
                  <a:cs typeface="Times New Roman" panose="02020603050405020304" pitchFamily="18" charset="0"/>
                </a:rPr>
                <a:t>L</a:t>
              </a:r>
              <a:r>
                <a:rPr lang="en-US" altLang="zh-CN" baseline="-25000" dirty="0">
                  <a:solidFill>
                    <a:srgbClr val="000000"/>
                  </a:solidFill>
                  <a:latin typeface="Times New Roman" panose="02020603050405020304" pitchFamily="18" charset="0"/>
                  <a:cs typeface="Times New Roman" panose="02020603050405020304" pitchFamily="18" charset="0"/>
                </a:rPr>
                <a:t>0</a:t>
              </a:r>
              <a:endParaRPr lang="zh-CN" altLang="en-US" baseline="-25000" dirty="0">
                <a:solidFill>
                  <a:srgbClr val="000000"/>
                </a:solidFill>
                <a:latin typeface="Times New Roman" panose="02020603050405020304" pitchFamily="18" charset="0"/>
                <a:cs typeface="Times New Roman" panose="02020603050405020304" pitchFamily="18" charset="0"/>
              </a:endParaRPr>
            </a:p>
          </p:txBody>
        </p:sp>
        <p:sp>
          <p:nvSpPr>
            <p:cNvPr id="50" name="矩形 49"/>
            <p:cNvSpPr/>
            <p:nvPr>
              <p:custDataLst>
                <p:tags r:id="rId36"/>
              </p:custDataLst>
            </p:nvPr>
          </p:nvSpPr>
          <p:spPr>
            <a:xfrm>
              <a:off x="2408063" y="2451949"/>
              <a:ext cx="716132" cy="399658"/>
            </a:xfrm>
            <a:prstGeom prst="rect">
              <a:avLst/>
            </a:prstGeom>
            <a:noFill/>
            <a:ln w="25400" cap="flat" cmpd="sng" algn="ctr">
              <a:solidFill>
                <a:srgbClr val="000000"/>
              </a:solidFill>
              <a:prstDash val="solid"/>
            </a:ln>
            <a:effectLst/>
          </p:spPr>
          <p:txBody>
            <a:bodyPr rtlCol="0" anchor="ctr"/>
            <a:lstStyle/>
            <a:p>
              <a:pPr algn="ctr"/>
              <a:r>
                <a:rPr lang="en-US" altLang="zh-CN" dirty="0">
                  <a:solidFill>
                    <a:srgbClr val="000000"/>
                  </a:solidFill>
                  <a:latin typeface="Times New Roman" panose="02020603050405020304" pitchFamily="18" charset="0"/>
                  <a:cs typeface="Times New Roman" panose="02020603050405020304" pitchFamily="18" charset="0"/>
                </a:rPr>
                <a:t>R</a:t>
              </a:r>
              <a:r>
                <a:rPr lang="en-US" altLang="zh-CN" baseline="-25000" dirty="0">
                  <a:solidFill>
                    <a:srgbClr val="000000"/>
                  </a:solidFill>
                  <a:latin typeface="Times New Roman" panose="02020603050405020304" pitchFamily="18" charset="0"/>
                  <a:cs typeface="Times New Roman" panose="02020603050405020304" pitchFamily="18" charset="0"/>
                </a:rPr>
                <a:t>0</a:t>
              </a:r>
              <a:endParaRPr lang="zh-CN" altLang="en-US" baseline="-25000" dirty="0">
                <a:solidFill>
                  <a:srgbClr val="000000"/>
                </a:solidFill>
                <a:latin typeface="Times New Roman" panose="02020603050405020304" pitchFamily="18" charset="0"/>
                <a:cs typeface="Times New Roman" panose="02020603050405020304" pitchFamily="18" charset="0"/>
              </a:endParaRPr>
            </a:p>
          </p:txBody>
        </p:sp>
      </p:grpSp>
      <p:grpSp>
        <p:nvGrpSpPr>
          <p:cNvPr id="66" name="组合 65"/>
          <p:cNvGrpSpPr/>
          <p:nvPr/>
        </p:nvGrpSpPr>
        <p:grpSpPr>
          <a:xfrm>
            <a:off x="1677979" y="5117355"/>
            <a:ext cx="1440824" cy="292845"/>
            <a:chOff x="1677185" y="2451949"/>
            <a:chExt cx="1447010" cy="399658"/>
          </a:xfrm>
        </p:grpSpPr>
        <p:sp>
          <p:nvSpPr>
            <p:cNvPr id="67" name="矩形 66"/>
            <p:cNvSpPr/>
            <p:nvPr>
              <p:custDataLst>
                <p:tags r:id="rId37"/>
              </p:custDataLst>
            </p:nvPr>
          </p:nvSpPr>
          <p:spPr>
            <a:xfrm>
              <a:off x="1677185" y="2451949"/>
              <a:ext cx="730877" cy="399658"/>
            </a:xfrm>
            <a:prstGeom prst="rect">
              <a:avLst/>
            </a:prstGeom>
            <a:noFill/>
            <a:ln w="25400" cap="flat" cmpd="sng" algn="ctr">
              <a:solidFill>
                <a:srgbClr val="000000"/>
              </a:solidFill>
              <a:prstDash val="solid"/>
            </a:ln>
            <a:effectLst/>
          </p:spPr>
          <p:txBody>
            <a:bodyPr rtlCol="0" anchor="ctr"/>
            <a:lstStyle/>
            <a:p>
              <a:pPr algn="ctr"/>
              <a:r>
                <a:rPr lang="en-US" altLang="zh-CN" dirty="0">
                  <a:solidFill>
                    <a:srgbClr val="000000"/>
                  </a:solidFill>
                  <a:latin typeface="Times New Roman" panose="02020603050405020304" pitchFamily="18" charset="0"/>
                  <a:cs typeface="Times New Roman" panose="02020603050405020304" pitchFamily="18" charset="0"/>
                </a:rPr>
                <a:t>L</a:t>
              </a:r>
              <a:r>
                <a:rPr lang="en-US" altLang="zh-CN" baseline="-25000" dirty="0">
                  <a:solidFill>
                    <a:srgbClr val="000000"/>
                  </a:solidFill>
                  <a:latin typeface="Times New Roman" panose="02020603050405020304" pitchFamily="18" charset="0"/>
                  <a:cs typeface="Times New Roman" panose="02020603050405020304" pitchFamily="18" charset="0"/>
                </a:rPr>
                <a:t>16</a:t>
              </a:r>
              <a:endParaRPr lang="zh-CN" altLang="en-US" baseline="-25000" dirty="0">
                <a:solidFill>
                  <a:srgbClr val="000000"/>
                </a:solidFill>
                <a:latin typeface="Times New Roman" panose="02020603050405020304" pitchFamily="18" charset="0"/>
                <a:cs typeface="Times New Roman" panose="02020603050405020304" pitchFamily="18" charset="0"/>
              </a:endParaRPr>
            </a:p>
          </p:txBody>
        </p:sp>
        <p:sp>
          <p:nvSpPr>
            <p:cNvPr id="68" name="矩形 67"/>
            <p:cNvSpPr/>
            <p:nvPr>
              <p:custDataLst>
                <p:tags r:id="rId38"/>
              </p:custDataLst>
            </p:nvPr>
          </p:nvSpPr>
          <p:spPr>
            <a:xfrm>
              <a:off x="2408063" y="2451949"/>
              <a:ext cx="716132" cy="399658"/>
            </a:xfrm>
            <a:prstGeom prst="rect">
              <a:avLst/>
            </a:prstGeom>
            <a:noFill/>
            <a:ln w="25400" cap="flat" cmpd="sng" algn="ctr">
              <a:solidFill>
                <a:srgbClr val="000000"/>
              </a:solidFill>
              <a:prstDash val="solid"/>
            </a:ln>
            <a:effectLst/>
          </p:spPr>
          <p:txBody>
            <a:bodyPr rtlCol="0" anchor="ctr"/>
            <a:lstStyle/>
            <a:p>
              <a:pPr algn="ctr"/>
              <a:r>
                <a:rPr lang="en-US" altLang="zh-CN" dirty="0">
                  <a:solidFill>
                    <a:srgbClr val="000000"/>
                  </a:solidFill>
                  <a:latin typeface="Times New Roman" panose="02020603050405020304" pitchFamily="18" charset="0"/>
                  <a:cs typeface="Times New Roman" panose="02020603050405020304" pitchFamily="18" charset="0"/>
                </a:rPr>
                <a:t>R</a:t>
              </a:r>
              <a:r>
                <a:rPr lang="en-US" altLang="zh-CN" baseline="-25000" dirty="0">
                  <a:solidFill>
                    <a:srgbClr val="000000"/>
                  </a:solidFill>
                  <a:latin typeface="Times New Roman" panose="02020603050405020304" pitchFamily="18" charset="0"/>
                  <a:cs typeface="Times New Roman" panose="02020603050405020304" pitchFamily="18" charset="0"/>
                </a:rPr>
                <a:t>16</a:t>
              </a:r>
              <a:endParaRPr lang="zh-CN" altLang="en-US" baseline="-25000" dirty="0">
                <a:solidFill>
                  <a:srgbClr val="000000"/>
                </a:solidFill>
                <a:latin typeface="Times New Roman" panose="02020603050405020304" pitchFamily="18" charset="0"/>
                <a:cs typeface="Times New Roman" panose="02020603050405020304" pitchFamily="18" charset="0"/>
              </a:endParaRPr>
            </a:p>
          </p:txBody>
        </p:sp>
      </p:grpSp>
      <p:cxnSp>
        <p:nvCxnSpPr>
          <p:cNvPr id="84" name="直接箭头连接符 83"/>
          <p:cNvCxnSpPr>
            <a:endCxn id="29" idx="0"/>
          </p:cNvCxnSpPr>
          <p:nvPr>
            <p:custDataLst>
              <p:tags r:id="rId39"/>
            </p:custDataLst>
          </p:nvPr>
        </p:nvCxnSpPr>
        <p:spPr>
          <a:xfrm flipH="1">
            <a:off x="2400288" y="5438828"/>
            <a:ext cx="2721" cy="292654"/>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mc:AlternateContent xmlns:mc="http://schemas.openxmlformats.org/markup-compatibility/2006">
        <mc:Choice xmlns:a14="http://schemas.microsoft.com/office/drawing/2010/main" Requires="a14">
          <p:sp>
            <p:nvSpPr>
              <p:cNvPr id="4" name="矩形 3"/>
              <p:cNvSpPr/>
              <p:nvPr/>
            </p:nvSpPr>
            <p:spPr>
              <a:xfrm>
                <a:off x="6027142" y="797747"/>
                <a:ext cx="2488208" cy="559373"/>
              </a:xfrm>
              <a:prstGeom prst="rect">
                <a:avLst/>
              </a:prstGeom>
              <a:noFill/>
              <a:ln w="25400" cap="flat" cmpd="sng" algn="ctr">
                <a:solidFill>
                  <a:srgbClr val="9999F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明文 </a:t>
                </a: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M=</a:t>
                </a:r>
                <a14:m>
                  <m:oMath xmlns:m="http://schemas.openxmlformats.org/officeDocument/2006/math">
                    <m:sSub>
                      <m:sSubPr>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1</m:t>
                        </m:r>
                      </m:sub>
                    </m:sSub>
                  </m:oMath>
                </a14:m>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14:m>
                  <m:oMath xmlns:m="http://schemas.openxmlformats.org/officeDocument/2006/math">
                    <m:sSub>
                      <m:sSubPr>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2</m:t>
                        </m:r>
                      </m:sub>
                    </m:sSub>
                  </m:oMath>
                </a14:m>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14:m>
                  <m:oMath xmlns:m="http://schemas.openxmlformats.org/officeDocument/2006/math">
                    <m:sSub>
                      <m:sSubPr>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64</m:t>
                        </m:r>
                      </m:sub>
                    </m:sSub>
                  </m:oMath>
                </a14:m>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4" name="矩形 3"/>
              <p:cNvSpPr>
                <a:spLocks noRot="1" noChangeAspect="1" noMove="1" noResize="1" noEditPoints="1" noAdjustHandles="1" noChangeArrowheads="1" noChangeShapeType="1" noTextEdit="1"/>
              </p:cNvSpPr>
              <p:nvPr/>
            </p:nvSpPr>
            <p:spPr>
              <a:xfrm>
                <a:off x="6027142" y="797747"/>
                <a:ext cx="2488208" cy="559373"/>
              </a:xfrm>
              <a:prstGeom prst="rect">
                <a:avLst/>
              </a:prstGeom>
              <a:blipFill rotWithShape="1">
                <a:blip r:embed="rId40"/>
                <a:stretch>
                  <a:fillRect l="-525" t="-2304" r="-510" b="-2248"/>
                </a:stretch>
              </a:blipFill>
              <a:ln w="25400" cap="flat" cmpd="sng" algn="ctr">
                <a:solidFill>
                  <a:srgbClr val="9999FF">
                    <a:shade val="50000"/>
                  </a:srgbClr>
                </a:solidFill>
                <a:prstDash val="solid"/>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6027142" y="2216193"/>
                <a:ext cx="2488208" cy="559373"/>
              </a:xfrm>
              <a:prstGeom prst="rect">
                <a:avLst/>
              </a:prstGeom>
              <a:noFill/>
              <a:ln w="25400" cap="flat" cmpd="sng" algn="ctr">
                <a:solidFill>
                  <a:srgbClr val="9999F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IP(M)=</a:t>
                </a:r>
                <a14:m>
                  <m:oMath xmlns:m="http://schemas.openxmlformats.org/officeDocument/2006/math">
                    <m:sSub>
                      <m:sSubPr>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58</m:t>
                        </m:r>
                      </m:sub>
                    </m:sSub>
                  </m:oMath>
                </a14:m>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14:m>
                  <m:oMath xmlns:m="http://schemas.openxmlformats.org/officeDocument/2006/math">
                    <m:sSub>
                      <m:sSubPr>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50</m:t>
                        </m:r>
                      </m:sub>
                    </m:sSub>
                  </m:oMath>
                </a14:m>
                <a:r>
                  <a:rPr kumimoji="0" lang="en-US" altLang="zh-CN"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 </a:t>
                </a:r>
                <a14:m>
                  <m:oMath xmlns:m="http://schemas.openxmlformats.org/officeDocument/2006/math">
                    <m:sSub>
                      <m:sSubPr>
                        <m:ctrlP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𝑚</m:t>
                        </m:r>
                      </m:e>
                      <m:sub>
                        <m:r>
                          <a:rPr kumimoji="0" lang="en-US" altLang="zh-CN" sz="1800" b="0" i="1" u="none" strike="noStrike" kern="0" cap="none" spc="0" normalizeH="0" baseline="0" noProof="0" smtClean="0">
                            <a:ln>
                              <a:noFill/>
                            </a:ln>
                            <a:solidFill>
                              <a:srgbClr val="000000"/>
                            </a:solidFill>
                            <a:effectLst/>
                            <a:uLnTx/>
                            <a:uFillTx/>
                            <a:latin typeface="Cambria Math" panose="02040503050406030204" pitchFamily="18" charset="0"/>
                            <a:cs typeface="+mn-cs"/>
                          </a:rPr>
                          <m:t>7</m:t>
                        </m:r>
                      </m:sub>
                    </m:sSub>
                  </m:oMath>
                </a14:m>
                <a:endParaRPr kumimoji="0" lang="zh-CN" altLang="en-US" sz="1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mc:Choice>
        <mc:Fallback>
          <p:sp>
            <p:nvSpPr>
              <p:cNvPr id="8" name="矩形 7"/>
              <p:cNvSpPr>
                <a:spLocks noRot="1" noChangeAspect="1" noMove="1" noResize="1" noEditPoints="1" noAdjustHandles="1" noChangeArrowheads="1" noChangeShapeType="1" noTextEdit="1"/>
              </p:cNvSpPr>
              <p:nvPr/>
            </p:nvSpPr>
            <p:spPr>
              <a:xfrm>
                <a:off x="6027142" y="2216193"/>
                <a:ext cx="2488208" cy="559373"/>
              </a:xfrm>
              <a:prstGeom prst="rect">
                <a:avLst/>
              </a:prstGeom>
              <a:blipFill rotWithShape="1">
                <a:blip r:embed="rId41"/>
                <a:stretch>
                  <a:fillRect l="-525" t="-2278" r="-510" b="-2160"/>
                </a:stretch>
              </a:blipFill>
              <a:ln w="25400" cap="flat" cmpd="sng" algn="ctr">
                <a:solidFill>
                  <a:srgbClr val="9999FF">
                    <a:shade val="50000"/>
                  </a:srgbClr>
                </a:solidFill>
                <a:prstDash val="solid"/>
              </a:ln>
              <a:effectLst/>
            </p:spPr>
            <p:txBody>
              <a:bodyPr/>
              <a:lstStyle/>
              <a:p>
                <a:r>
                  <a:rPr lang="zh-CN" altLang="en-US">
                    <a:noFill/>
                  </a:rPr>
                  <a:t> </a:t>
                </a:r>
              </a:p>
            </p:txBody>
          </p:sp>
        </mc:Fallback>
      </mc:AlternateContent>
      <p:cxnSp>
        <p:nvCxnSpPr>
          <p:cNvPr id="9" name="直接箭头连接符 8"/>
          <p:cNvCxnSpPr>
            <a:stCxn id="4" idx="2"/>
            <a:endCxn id="8" idx="0"/>
          </p:cNvCxnSpPr>
          <p:nvPr/>
        </p:nvCxnSpPr>
        <p:spPr>
          <a:xfrm>
            <a:off x="7271246" y="1357120"/>
            <a:ext cx="0" cy="859073"/>
          </a:xfrm>
          <a:prstGeom prst="straightConnector1">
            <a:avLst/>
          </a:prstGeom>
          <a:noFill/>
          <a:ln w="25400" cap="flat" cmpd="sng" algn="ctr">
            <a:solidFill>
              <a:srgbClr val="000000"/>
            </a:solidFill>
            <a:prstDash val="solid"/>
            <a:tailEnd type="triangle"/>
          </a:ln>
          <a:effectLst>
            <a:outerShdw blurRad="40000" dist="20000" dir="5400000" rotWithShape="0">
              <a:srgbClr val="000000">
                <a:alpha val="38000"/>
              </a:srgbClr>
            </a:outerShdw>
          </a:effectLst>
        </p:spPr>
      </p:cxnSp>
      <p:sp>
        <p:nvSpPr>
          <p:cNvPr id="11" name="文本框 10"/>
          <p:cNvSpPr txBox="1"/>
          <p:nvPr/>
        </p:nvSpPr>
        <p:spPr>
          <a:xfrm>
            <a:off x="7271246" y="1592748"/>
            <a:ext cx="884548" cy="369332"/>
          </a:xfrm>
          <a:prstGeom prst="rect">
            <a:avLst/>
          </a:prstGeom>
          <a:noFill/>
        </p:spPr>
        <p:txBody>
          <a:bodyPr wrap="square" rtlCol="0">
            <a:spAutoFit/>
          </a:bodyPr>
          <a:lstStyle/>
          <a:p>
            <a:r>
              <a:rPr lang="en-US" altLang="zh-CN" dirty="0">
                <a:solidFill>
                  <a:srgbClr val="000000"/>
                </a:solidFill>
                <a:latin typeface="Arial" panose="020B0604020202020204" pitchFamily="34" charset="0"/>
              </a:rPr>
              <a:t>IP</a:t>
            </a:r>
            <a:r>
              <a:rPr lang="zh-CN" altLang="en-US" dirty="0">
                <a:solidFill>
                  <a:srgbClr val="000000"/>
                </a:solidFill>
                <a:latin typeface="微软雅黑" panose="020B0503020204020204" pitchFamily="34" charset="-122"/>
                <a:ea typeface="微软雅黑" panose="020B0503020204020204" pitchFamily="34" charset="-122"/>
              </a:rPr>
              <a:t>置换</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8" grpId="0" animBg="1"/>
      <p:bldP spid="8" grpId="1" animBg="1"/>
      <p:bldP spid="11" grpId="0"/>
      <p:bldP spid="11"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数字签名</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graphicFrame>
        <p:nvGraphicFramePr>
          <p:cNvPr id="5" name="表格 4"/>
          <p:cNvGraphicFramePr/>
          <p:nvPr>
            <p:custDataLst>
              <p:tags r:id="rId1"/>
            </p:custDataLst>
          </p:nvPr>
        </p:nvGraphicFramePr>
        <p:xfrm>
          <a:off x="385445" y="1720850"/>
          <a:ext cx="8423275" cy="4544060"/>
        </p:xfrm>
        <a:graphic>
          <a:graphicData uri="http://schemas.openxmlformats.org/drawingml/2006/table">
            <a:tbl>
              <a:tblPr/>
              <a:tblGrid>
                <a:gridCol w="1437005"/>
                <a:gridCol w="2124710"/>
                <a:gridCol w="2745105"/>
                <a:gridCol w="2116455"/>
              </a:tblGrid>
              <a:tr h="363220">
                <a:tc>
                  <a:txBody>
                    <a:bodyPr/>
                    <a:lstStyle/>
                    <a:p>
                      <a:pPr indent="0" algn="ctr">
                        <a:buNone/>
                      </a:pPr>
                      <a:r>
                        <a:rPr lang="zh-CN" sz="2000" b="0">
                          <a:solidFill>
                            <a:srgbClr val="000000"/>
                          </a:solidFill>
                          <a:latin typeface="Arial" panose="020B0604020202020204" pitchFamily="34" charset="0"/>
                          <a:ea typeface="微软雅黑" panose="020B0503020204020204" pitchFamily="34" charset="-122"/>
                        </a:rPr>
                        <a:t>特性</a:t>
                      </a:r>
                      <a:endParaRPr lang="en-US" altLang="zh-CN" sz="2000" b="0">
                        <a:solidFill>
                          <a:srgbClr val="000000"/>
                        </a:solidFill>
                        <a:latin typeface="Arial" panose="020B0604020202020204" pitchFamily="34" charset="0"/>
                        <a:ea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C00000"/>
                          </a:solidFill>
                          <a:latin typeface="微软雅黑" panose="020B0503020204020204" pitchFamily="34" charset="-122"/>
                        </a:rPr>
                        <a:t>RSA</a:t>
                      </a:r>
                      <a:endParaRPr lang="en-US" altLang="en-US" sz="2000" b="1">
                        <a:solidFill>
                          <a:srgbClr val="C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C00000"/>
                          </a:solidFill>
                          <a:latin typeface="微软雅黑" panose="020B0503020204020204" pitchFamily="34" charset="-122"/>
                        </a:rPr>
                        <a:t>ECDSA</a:t>
                      </a:r>
                      <a:endParaRPr lang="en-US" altLang="en-US" sz="2000" b="1">
                        <a:solidFill>
                          <a:srgbClr val="C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C00000"/>
                          </a:solidFill>
                          <a:latin typeface="微软雅黑" panose="020B0503020204020204" pitchFamily="34" charset="-122"/>
                        </a:rPr>
                        <a:t>DSA</a:t>
                      </a:r>
                      <a:endParaRPr lang="en-US" altLang="en-US" sz="2000" b="1">
                        <a:solidFill>
                          <a:srgbClr val="C00000"/>
                        </a:solidFill>
                        <a:latin typeface="微软雅黑" panose="020B0503020204020204" pitchFamily="34" charset="-122"/>
                      </a:endParaRP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21030">
                <a:tc>
                  <a:txBody>
                    <a:bodyPr/>
                    <a:lstStyle/>
                    <a:p>
                      <a:pPr indent="0" algn="ctr">
                        <a:buNone/>
                      </a:pPr>
                      <a:r>
                        <a:rPr lang="zh-CN" sz="1400" b="0">
                          <a:solidFill>
                            <a:srgbClr val="000000"/>
                          </a:solidFill>
                          <a:latin typeface="Arial" panose="020B0604020202020204" pitchFamily="34" charset="0"/>
                          <a:ea typeface="微软雅黑" panose="020B0503020204020204" pitchFamily="34" charset="-122"/>
                        </a:rPr>
                        <a:t>基本概念</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基于RSA公钥加密算法的数字签名方法</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基于椭圆曲线密码学（ECC）的数字签名方法</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基于离散对数问题的数字签名算法</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92455">
                <a:tc>
                  <a:txBody>
                    <a:bodyPr/>
                    <a:lstStyle/>
                    <a:p>
                      <a:pPr indent="0" algn="ctr">
                        <a:buNone/>
                      </a:pPr>
                      <a:r>
                        <a:rPr lang="zh-CN" sz="1400" b="0">
                          <a:solidFill>
                            <a:srgbClr val="000000"/>
                          </a:solidFill>
                          <a:latin typeface="Arial" panose="020B0604020202020204" pitchFamily="34" charset="0"/>
                          <a:ea typeface="微软雅黑" panose="020B0503020204020204" pitchFamily="34" charset="-122"/>
                        </a:rPr>
                        <a:t>安全性</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基于大整数因子分解问题，安全性较高</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基于椭圆曲线离散对数问题，安全性高</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基于离散对数问题，安全性较高</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15620">
                <a:tc>
                  <a:txBody>
                    <a:bodyPr/>
                    <a:lstStyle/>
                    <a:p>
                      <a:pPr indent="0" algn="ctr">
                        <a:buNone/>
                      </a:pPr>
                      <a:r>
                        <a:rPr lang="zh-CN" sz="1400" b="0">
                          <a:solidFill>
                            <a:schemeClr val="accent1"/>
                          </a:solidFill>
                          <a:latin typeface="Arial" panose="020B0604020202020204" pitchFamily="34" charset="0"/>
                          <a:ea typeface="微软雅黑" panose="020B0503020204020204" pitchFamily="34" charset="-122"/>
                        </a:rPr>
                        <a:t>密钥长度</a:t>
                      </a:r>
                      <a:endParaRPr lang="zh-CN" altLang="en-US" sz="1400" b="0">
                        <a:solidFill>
                          <a:schemeClr val="accent1"/>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2048位及以上</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256位及以上，提供同等安全性时密钥更短</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2048位及以上</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70865">
                <a:tc>
                  <a:txBody>
                    <a:bodyPr/>
                    <a:lstStyle/>
                    <a:p>
                      <a:pPr indent="0" algn="ctr">
                        <a:buNone/>
                      </a:pPr>
                      <a:r>
                        <a:rPr lang="zh-CN" sz="1400" b="0">
                          <a:solidFill>
                            <a:schemeClr val="accent1"/>
                          </a:solidFill>
                          <a:latin typeface="Arial" panose="020B0604020202020204" pitchFamily="34" charset="0"/>
                          <a:ea typeface="微软雅黑" panose="020B0503020204020204" pitchFamily="34" charset="-122"/>
                        </a:rPr>
                        <a:t>签名长度</a:t>
                      </a:r>
                      <a:endParaRPr lang="zh-CN" altLang="en-US" sz="1400" b="0">
                        <a:solidFill>
                          <a:schemeClr val="accent1"/>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较长（与密钥长度成正比）</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较短（相对于同等安全性的RSA）</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中等（与密钥长度成正比）</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6070">
                <a:tc>
                  <a:txBody>
                    <a:bodyPr/>
                    <a:lstStyle/>
                    <a:p>
                      <a:pPr indent="0" algn="ctr">
                        <a:buNone/>
                      </a:pPr>
                      <a:r>
                        <a:rPr lang="zh-CN" sz="1400" b="0">
                          <a:solidFill>
                            <a:schemeClr val="accent1"/>
                          </a:solidFill>
                          <a:latin typeface="Arial" panose="020B0604020202020204" pitchFamily="34" charset="0"/>
                          <a:ea typeface="微软雅黑" panose="020B0503020204020204" pitchFamily="34" charset="-122"/>
                        </a:rPr>
                        <a:t>签名生成速度</a:t>
                      </a:r>
                      <a:endParaRPr lang="zh-CN" altLang="en-US" sz="1400" b="0">
                        <a:solidFill>
                          <a:schemeClr val="accent1"/>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较慢</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较快</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较快</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32740">
                <a:tc>
                  <a:txBody>
                    <a:bodyPr/>
                    <a:lstStyle/>
                    <a:p>
                      <a:pPr indent="0" algn="ctr">
                        <a:buNone/>
                      </a:pPr>
                      <a:r>
                        <a:rPr lang="zh-CN" sz="1400" b="0">
                          <a:solidFill>
                            <a:schemeClr val="accent1"/>
                          </a:solidFill>
                          <a:latin typeface="Arial" panose="020B0604020202020204" pitchFamily="34" charset="0"/>
                          <a:ea typeface="微软雅黑" panose="020B0503020204020204" pitchFamily="34" charset="-122"/>
                        </a:rPr>
                        <a:t>签名验证速度</a:t>
                      </a:r>
                      <a:endParaRPr lang="zh-CN" altLang="en-US" sz="1400" b="0">
                        <a:solidFill>
                          <a:schemeClr val="accent1"/>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较慢</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较快</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较慢</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71780">
                <a:tc>
                  <a:txBody>
                    <a:bodyPr/>
                    <a:lstStyle/>
                    <a:p>
                      <a:pPr indent="0" algn="ctr">
                        <a:buNone/>
                      </a:pPr>
                      <a:r>
                        <a:rPr lang="zh-CN" sz="1400" b="0">
                          <a:solidFill>
                            <a:schemeClr val="accent1"/>
                          </a:solidFill>
                          <a:latin typeface="Arial" panose="020B0604020202020204" pitchFamily="34" charset="0"/>
                          <a:ea typeface="微软雅黑" panose="020B0503020204020204" pitchFamily="34" charset="-122"/>
                        </a:rPr>
                        <a:t>计算复杂度</a:t>
                      </a:r>
                      <a:endParaRPr lang="zh-CN" altLang="en-US" sz="1400" b="0">
                        <a:solidFill>
                          <a:schemeClr val="accent1"/>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较高</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较低</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中等</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85140">
                <a:tc>
                  <a:txBody>
                    <a:bodyPr/>
                    <a:lstStyle/>
                    <a:p>
                      <a:pPr indent="0" algn="ctr">
                        <a:buNone/>
                      </a:pPr>
                      <a:r>
                        <a:rPr lang="zh-CN" sz="1400" b="0">
                          <a:solidFill>
                            <a:schemeClr val="accent1"/>
                          </a:solidFill>
                          <a:latin typeface="Arial" panose="020B0604020202020204" pitchFamily="34" charset="0"/>
                          <a:ea typeface="微软雅黑" panose="020B0503020204020204" pitchFamily="34" charset="-122"/>
                        </a:rPr>
                        <a:t>性能</a:t>
                      </a:r>
                      <a:endParaRPr lang="zh-CN" altLang="en-US" sz="1400" b="0">
                        <a:solidFill>
                          <a:schemeClr val="accent1"/>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对计算资源需求较高</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高效，适合资源受限环境</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依赖高质量随机数，速度适中</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85140">
                <a:tc>
                  <a:txBody>
                    <a:bodyPr/>
                    <a:lstStyle/>
                    <a:p>
                      <a:pPr indent="0" algn="ctr">
                        <a:buNone/>
                      </a:pPr>
                      <a:r>
                        <a:rPr lang="zh-CN" sz="1400" b="0">
                          <a:solidFill>
                            <a:srgbClr val="000000"/>
                          </a:solidFill>
                          <a:latin typeface="Arial" panose="020B0604020202020204" pitchFamily="34" charset="0"/>
                          <a:ea typeface="微软雅黑" panose="020B0503020204020204" pitchFamily="34" charset="-122"/>
                        </a:rPr>
                        <a:t>应用场景</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SSL/TLS证书、电子邮件签名、软件签名</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移动支付、区块链、物联网设备</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微软雅黑" panose="020B0503020204020204" pitchFamily="34" charset="-122"/>
                        </a:rPr>
                        <a:t>软件分发、数字证书、电子文件签名</a:t>
                      </a:r>
                      <a:endParaRPr lang="zh-CN" altLang="en-US" sz="1400" b="0">
                        <a:solidFill>
                          <a:srgbClr val="000000"/>
                        </a:solidFill>
                        <a:latin typeface="Arial" panose="020B0604020202020204" pitchFamily="34" charset="0"/>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公钥基础设施</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3456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管理非对称密钥颁发的常用方法是基于</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公钥基础设施</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Public Key </a:t>
            </a:r>
            <a:r>
              <a:rPr lang="en-US" altLang="zh-CN" sz="2000" b="0" dirty="0" err="1">
                <a:latin typeface="Times New Roman" panose="02020603050405020304" pitchFamily="18" charset="0"/>
                <a:ea typeface="微软雅黑" panose="020B0503020204020204" pitchFamily="34" charset="-122"/>
                <a:cs typeface="Times New Roman" panose="02020603050405020304" pitchFamily="18" charset="0"/>
              </a:rPr>
              <a:t>Infrastruction</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 PKI</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）机制的，它是由一个协议、数据格式、规则和实施组成的系统。</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这个系统用来把公钥与对应私钥所有者对应起来（</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公钥身份识别</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PKI</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依赖于使用数字证书。</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数字证书是带数字签名的数据结构，它与公钥一起来验证证书所有者身份以及相关信息，例如有效期。</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数字证书通常由第三方证书颁发机构（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Certificate Authority, CA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）数字签发的。</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chemeClr val="tx1"/>
                </a:solidFill>
                <a:latin typeface="微软雅黑" panose="020B0503020204020204" pitchFamily="34" charset="-122"/>
                <a:ea typeface="微软雅黑" panose="020B0503020204020204" pitchFamily="34" charset="-122"/>
              </a:rPr>
              <a:t>公钥基础设施</a:t>
            </a:r>
            <a:endParaRPr lang="zh-CN" altLang="en-US" sz="3200" dirty="0">
              <a:solidFill>
                <a:schemeClr val="tx1"/>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1403985" y="1222375"/>
            <a:ext cx="6588125" cy="52082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身份与访问管理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3781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身份与访问管理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Identity and Access Management, IAM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）包括控制和追踪用户身份以及</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资源、环境、系统访问特权的必要组件和策略。</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IAM</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机制由</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四个主要部分</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组成：</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认证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：如用户名和密码的组合，还支持数字签名、数字证书、生物特征识别硬件、把用户账号和注册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或</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MAC</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地址进行绑定等。</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授权</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：授权组件定义正确的访问控制粒度，监管身份、访问控制权力和</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资源可用性之间的关系。</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用户管理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：负责创建新的用户身份和访问组，重设密码、定义密码策略和管理特权。</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证书管理</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：建立对已定义的用户账号的身份和访问控制的规则。</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单点登陆</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459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单点登录</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(Single Sign-On, SSO)</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是为了解决跨越多个云服务为云服务用户传播认证和授权，特别是在需要大量的云服务或</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资源时的困难。</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Wingdings" panose="05000000000000000000" charset="0"/>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单点登录机制使得一个云服务用户能够</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被一个安全代理认证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Wingdings" panose="05000000000000000000" charset="0"/>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这个安全代理建立起一个</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安全上下文</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，当云用户访问其他云服务或</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资源时，这个上下文被</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持久化</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Wingdings" panose="05000000000000000000" charset="0"/>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否则，云用户需要在后续的每个请求中认证自己。</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Wingdings" panose="05000000000000000000" charset="0"/>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这个机制</a:t>
            </a:r>
            <a:r>
              <a:rPr lang="zh-CN" altLang="en-US" sz="1800" b="0" dirty="0">
                <a:solidFill>
                  <a:srgbClr val="0000FF"/>
                </a:solidFill>
                <a:latin typeface="Times New Roman" panose="02020603050405020304" pitchFamily="18" charset="0"/>
                <a:ea typeface="微软雅黑" panose="020B0503020204020204" pitchFamily="34" charset="-122"/>
                <a:cs typeface="Times New Roman" panose="02020603050405020304" pitchFamily="18" charset="0"/>
              </a:rPr>
              <a:t>不直接抵抗任何云威胁</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，主要增强基于云的环境的访问并管理分布式</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资源。</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Wingdings" panose="05000000000000000000" charset="0"/>
              <a:buChar char="n"/>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优点：</a:t>
            </a:r>
            <a:endPar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SzPct val="80000"/>
              <a:buFont typeface="Wingdings" panose="05000000000000000000" charset="0"/>
              <a:buChar char="p"/>
            </a:pPr>
            <a:r>
              <a:rPr lang="zh-CN" altLang="en-US"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简化用户体验</a:t>
            </a:r>
            <a:endParaRPr lang="zh-CN" altLang="en-US"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SzPct val="80000"/>
              <a:buFont typeface="Wingdings" panose="05000000000000000000" charset="0"/>
              <a:buChar char="p"/>
            </a:pPr>
            <a:r>
              <a:rPr lang="zh-CN" altLang="en-US"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提高生产力</a:t>
            </a:r>
            <a:endParaRPr lang="zh-CN" altLang="en-US"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p>
            <a:pPr marL="1200150" lvl="2" indent="-285750">
              <a:lnSpc>
                <a:spcPct val="120000"/>
              </a:lnSpc>
              <a:spcBef>
                <a:spcPct val="20000"/>
              </a:spcBef>
              <a:buSzPct val="80000"/>
              <a:buFont typeface="Wingdings" panose="05000000000000000000" charset="0"/>
              <a:buChar char="p"/>
            </a:pPr>
            <a:r>
              <a:rPr lang="zh-CN" altLang="en-US"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统一管理</a:t>
            </a:r>
            <a:endParaRPr lang="zh-CN" altLang="en-US" sz="18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基于云的安全组</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3598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基于云的安全组</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(cloud-based security group)</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是不同用户和组创建各自的物理和逻辑</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环境。</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如组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部署防火墙，用于外部因特网访问；组</a:t>
            </a:r>
            <a:r>
              <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是内部网，无防火墙，不能访问因特网。</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通过给虚拟机分配各种不同的物理</a:t>
            </a:r>
            <a:r>
              <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rPr>
              <a:t>IT</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资源，</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物理资源分割</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可以保护不同组的物理机器。</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网络分割成</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逻辑的基于云的安全组</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，形成逻辑网络边界。</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逻辑的基于云的安全组会有一些特殊的规则，控制安全组之间的通信。</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能够帮助对抗拒绝服务、授权不足和信任边界重叠等威胁。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0" y="557521"/>
            <a:ext cx="9144000" cy="583565"/>
          </a:xfrm>
          <a:prstGeom prst="rect">
            <a:avLst/>
          </a:prstGeom>
          <a:noFill/>
        </p:spPr>
        <p:txBody>
          <a:bodyPr wrap="square" rtlCol="0">
            <a:spAutoFit/>
          </a:bodyPr>
          <a:lstStyle/>
          <a:p>
            <a:pPr algn="ctr"/>
            <a:r>
              <a:rPr lang="en-US" altLang="zh-CN" sz="3200" dirty="0">
                <a:solidFill>
                  <a:srgbClr val="0000FF"/>
                </a:solidFill>
                <a:latin typeface="微软雅黑" panose="020B0503020204020204" pitchFamily="34" charset="-122"/>
                <a:ea typeface="微软雅黑" panose="020B0503020204020204" pitchFamily="34" charset="-122"/>
              </a:rPr>
              <a:t> </a:t>
            </a:r>
            <a:r>
              <a:rPr lang="zh-CN" altLang="en-US" sz="3200" dirty="0">
                <a:solidFill>
                  <a:srgbClr val="0000FF"/>
                </a:solidFill>
                <a:latin typeface="微软雅黑" panose="020B0503020204020204" pitchFamily="34" charset="-122"/>
                <a:ea typeface="微软雅黑" panose="020B0503020204020204" pitchFamily="34" charset="-122"/>
              </a:rPr>
              <a:t>强化的虚拟服务器映像</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TextBox 8"/>
          <p:cNvSpPr txBox="1">
            <a:spLocks noChangeArrowheads="1"/>
          </p:cNvSpPr>
          <p:nvPr/>
        </p:nvSpPr>
        <p:spPr bwMode="auto">
          <a:xfrm>
            <a:off x="179512" y="1196752"/>
            <a:ext cx="8712968" cy="161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800" b="1">
                <a:solidFill>
                  <a:schemeClr val="tx1"/>
                </a:solidFill>
                <a:latin typeface="Arial" panose="020B0604020202020204" pitchFamily="34" charset="0"/>
                <a:ea typeface="黑体" panose="02010609060101010101" pitchFamily="49" charset="-122"/>
              </a:defRPr>
            </a:lvl1pPr>
            <a:lvl2pPr marL="742950" indent="-285750">
              <a:defRPr sz="2800" b="1">
                <a:solidFill>
                  <a:schemeClr val="tx1"/>
                </a:solidFill>
                <a:latin typeface="Arial" panose="020B0604020202020204" pitchFamily="34" charset="0"/>
                <a:ea typeface="黑体" panose="02010609060101010101" pitchFamily="49" charset="-122"/>
              </a:defRPr>
            </a:lvl2pPr>
            <a:lvl3pPr marL="1143000" indent="-228600">
              <a:defRPr sz="2800" b="1">
                <a:solidFill>
                  <a:schemeClr val="tx1"/>
                </a:solidFill>
                <a:latin typeface="Arial" panose="020B0604020202020204" pitchFamily="34" charset="0"/>
                <a:ea typeface="黑体" panose="02010609060101010101" pitchFamily="49" charset="-122"/>
              </a:defRPr>
            </a:lvl3pPr>
            <a:lvl4pPr marL="1600200" indent="-228600">
              <a:defRPr sz="2800" b="1">
                <a:solidFill>
                  <a:schemeClr val="tx1"/>
                </a:solidFill>
                <a:latin typeface="Arial" panose="020B0604020202020204" pitchFamily="34" charset="0"/>
                <a:ea typeface="黑体" panose="02010609060101010101" pitchFamily="49" charset="-122"/>
              </a:defRPr>
            </a:lvl4pPr>
            <a:lvl5pPr marL="2057400" indent="-228600">
              <a:defRPr sz="2800" b="1">
                <a:solidFill>
                  <a:schemeClr val="tx1"/>
                </a:solidFill>
                <a:latin typeface="Arial" panose="020B0604020202020204" pitchFamily="34" charset="0"/>
                <a:ea typeface="黑体" panose="02010609060101010101" pitchFamily="49" charset="-122"/>
              </a:defRPr>
            </a:lvl5pPr>
            <a:lvl6pPr marL="25146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6pPr>
            <a:lvl7pPr marL="29718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7pPr>
            <a:lvl8pPr marL="34290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8pPr>
            <a:lvl9pPr marL="3886200" indent="-228600" algn="just" eaLnBrk="0" fontAlgn="base" hangingPunct="0">
              <a:lnSpc>
                <a:spcPct val="110000"/>
              </a:lnSpc>
              <a:spcBef>
                <a:spcPct val="20000"/>
              </a:spcBef>
              <a:spcAft>
                <a:spcPct val="0"/>
              </a:spcAft>
              <a:buClr>
                <a:srgbClr val="000099"/>
              </a:buClr>
              <a:buFont typeface="Wingdings" panose="05000000000000000000" pitchFamily="2" charset="2"/>
              <a:buChar char="n"/>
              <a:defRPr sz="2800" b="1">
                <a:solidFill>
                  <a:schemeClr val="tx1"/>
                </a:solidFill>
                <a:latin typeface="Arial" panose="020B0604020202020204" pitchFamily="34" charset="0"/>
                <a:ea typeface="黑体" panose="02010609060101010101" pitchFamily="49" charset="-122"/>
              </a:defRPr>
            </a:lvl9pPr>
          </a:lstStyle>
          <a:p>
            <a:pPr algn="just">
              <a:lnSpc>
                <a:spcPct val="120000"/>
              </a:lnSpc>
              <a:spcBef>
                <a:spcPct val="20000"/>
              </a:spcBef>
              <a:buClrTx/>
              <a:buFont typeface="Wingdings" panose="05000000000000000000" pitchFamily="2" charset="2"/>
              <a:buChar char="n"/>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强化</a:t>
            </a: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是将不必要的软件从系统中剥离出来，避免了潜在的漏洞。</a:t>
            </a:r>
            <a:endParaRPr lang="en-US" altLang="zh-CN" sz="2000" b="0" dirty="0">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120000"/>
              </a:lnSpc>
              <a:spcBef>
                <a:spcPct val="20000"/>
              </a:spcBef>
              <a:buFont typeface="Arial" panose="020B0604020202020204" pitchFamily="34" charset="0"/>
              <a:buChar char="–"/>
            </a:pPr>
            <a:r>
              <a:rPr lang="zh-CN" altLang="en-US" sz="1800" b="0" dirty="0">
                <a:latin typeface="Times New Roman" panose="02020603050405020304" pitchFamily="18" charset="0"/>
                <a:ea typeface="微软雅黑" panose="020B0503020204020204" pitchFamily="34" charset="-122"/>
                <a:cs typeface="Times New Roman" panose="02020603050405020304" pitchFamily="18" charset="0"/>
              </a:rPr>
              <a:t>例如关闭不必要的端口，不使用的服务、内部根账户和宾客访问。</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0000"/>
              </a:lnSpc>
              <a:spcBef>
                <a:spcPct val="20000"/>
              </a:spcBef>
              <a:buClrTx/>
              <a:buFont typeface="Wingdings" panose="05000000000000000000" pitchFamily="2" charset="2"/>
              <a:buChar char="n"/>
            </a:pPr>
            <a:r>
              <a:rPr lang="zh-CN" altLang="en-US" sz="2000" b="0" dirty="0">
                <a:latin typeface="Times New Roman" panose="02020603050405020304" pitchFamily="18" charset="0"/>
                <a:ea typeface="微软雅黑" panose="020B0503020204020204" pitchFamily="34" charset="-122"/>
                <a:cs typeface="Times New Roman" panose="02020603050405020304" pitchFamily="18" charset="0"/>
              </a:rPr>
              <a:t>强化的服务器映像能够帮助对抗拒绝服务、授权不足和信任边界重叠等威胁。</a:t>
            </a:r>
            <a:endParaRPr lang="en-US" altLang="zh-CN" sz="1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2"/>
          </p:nvPr>
        </p:nvSpPr>
        <p:spPr/>
        <p:txBody>
          <a:bodyPr/>
          <a:lstStyle/>
          <a:p>
            <a:pPr>
              <a:defRPr/>
            </a:pPr>
            <a:fld id="{71D828F9-2628-9149-86BE-B70DE401120D}" type="slidenum">
              <a:rPr lang="en-US" smtClean="0"/>
            </a:fld>
            <a:endParaRPr lang="en-US" dirty="0"/>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8" name="内容占位符 4"/>
          <p:cNvSpPr>
            <a:spLocks noGrp="1"/>
          </p:cNvSpPr>
          <p:nvPr/>
        </p:nvSpPr>
        <p:spPr>
          <a:xfrm>
            <a:off x="457200" y="662940"/>
            <a:ext cx="8229600" cy="48006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rgbClr val="00007D"/>
              </a:buClr>
              <a:buSzPct val="75000"/>
              <a:buFont typeface="Wingdings" panose="05000000000000000000" pitchFamily="2" charset="2"/>
              <a:buChar char="n"/>
              <a:defRPr/>
            </a:pPr>
            <a:r>
              <a:rPr kumimoji="0" lang="en-US" altLang="zh-CN" sz="3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DES</a:t>
            </a:r>
            <a:r>
              <a:rPr kumimoji="0" lang="zh-CN" altLang="en-US" sz="3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的安全性</a:t>
            </a:r>
            <a:endParaRPr kumimoji="0" lang="zh-CN" altLang="en-US" sz="32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latinLnBrk="0">
              <a:lnSpc>
                <a:spcPct val="150000"/>
              </a:lnSpc>
              <a:spcBef>
                <a:spcPts val="0"/>
              </a:spcBef>
              <a:spcAft>
                <a:spcPct val="0"/>
              </a:spcAft>
              <a:buClr>
                <a:srgbClr val="00007D"/>
              </a:buClr>
              <a:buSzPct val="75000"/>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密钥长度</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：由于密钥长度较短，容易被暴力破解。1997年，DES的密钥首次被公开破解。</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latinLnBrk="0">
              <a:lnSpc>
                <a:spcPct val="150000"/>
              </a:lnSpc>
              <a:spcBef>
                <a:spcPts val="0"/>
              </a:spcBef>
              <a:spcAft>
                <a:spcPct val="0"/>
              </a:spcAft>
              <a:buClr>
                <a:srgbClr val="00007D"/>
              </a:buClr>
              <a:buSzPct val="75000"/>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其它攻击方法</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：差分密码分析、线性密码分析等方法可以有效攻击DES。</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800100" marR="0" lvl="1" indent="-342900" algn="l" defTabSz="914400" rtl="0" latinLnBrk="0">
              <a:lnSpc>
                <a:spcPct val="150000"/>
              </a:lnSpc>
              <a:spcBef>
                <a:spcPts val="0"/>
              </a:spcBef>
              <a:spcAft>
                <a:spcPct val="0"/>
              </a:spcAft>
              <a:buClr>
                <a:srgbClr val="00007D"/>
              </a:buClr>
              <a:buSzPct val="75000"/>
              <a:buFont typeface="Wingdings" panose="05000000000000000000" pitchFamily="2" charset="2"/>
              <a:buChar char="n"/>
              <a:defRPr/>
            </a:pPr>
            <a:r>
              <a:rPr kumimoji="0" lang="zh-CN" altLang="en-US"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替代方案</a:t>
            </a:r>
            <a:r>
              <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：为了增强安全性，Triple DES（3DES）应运而生，使用三个DES操作（加密-解密-加密）来增加密钥长度和复杂性。</a:t>
            </a:r>
            <a:endParaRPr kumimoji="0" lang="zh-CN" altLang="en-US" sz="20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noChangeArrowheads="1"/>
          </p:cNvSpPr>
          <p:nvPr/>
        </p:nvSpPr>
        <p:spPr>
          <a:xfrm>
            <a:off x="381000" y="564976"/>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kumimoji="1" lang="en-US" altLang="zh-CN" sz="3600" b="1" dirty="0"/>
              <a:t>DES</a:t>
            </a:r>
            <a:r>
              <a:rPr kumimoji="1" lang="zh-CN" altLang="en-US" sz="3600" b="1" dirty="0"/>
              <a:t>的改进</a:t>
            </a:r>
            <a:r>
              <a:rPr kumimoji="1" lang="en-US" altLang="zh-CN" sz="3600" b="1" dirty="0"/>
              <a:t>—3DES</a:t>
            </a:r>
            <a:endParaRPr kumimoji="1" lang="zh-CN" altLang="en-US" sz="3600" b="1" dirty="0"/>
          </a:p>
        </p:txBody>
      </p:sp>
      <mc:AlternateContent xmlns:mc="http://schemas.openxmlformats.org/markup-compatibility/2006">
        <mc:Choice xmlns:a14="http://schemas.microsoft.com/office/drawing/2010/main" Requires="a14">
          <p:sp>
            <p:nvSpPr>
              <p:cNvPr id="3" name="内容占位符 2"/>
              <p:cNvSpPr>
                <a:spLocks noGrp="1" noChangeArrowheads="1"/>
              </p:cNvSpPr>
              <p:nvPr/>
            </p:nvSpPr>
            <p:spPr>
              <a:xfrm>
                <a:off x="381000" y="1555576"/>
                <a:ext cx="8382000" cy="1066800"/>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pPr>
                  <a:lnSpc>
                    <a:spcPct val="150000"/>
                  </a:lnSpc>
                  <a:buClr>
                    <a:schemeClr val="tx1"/>
                  </a:buClr>
                </a:pPr>
                <a:r>
                  <a:rPr kumimoji="1" lang="en-US" altLang="zh-CN" sz="2000" dirty="0">
                    <a:latin typeface="微软雅黑" panose="020B0503020204020204" pitchFamily="34" charset="-122"/>
                    <a:ea typeface="微软雅黑" panose="020B0503020204020204" pitchFamily="34" charset="-122"/>
                  </a:rPr>
                  <a:t>3DES</a:t>
                </a:r>
                <a:r>
                  <a:rPr kumimoji="1" lang="zh-CN" altLang="en-US" sz="2000" dirty="0">
                    <a:latin typeface="微软雅黑" panose="020B0503020204020204" pitchFamily="34" charset="-122"/>
                    <a:ea typeface="微软雅黑" panose="020B0503020204020204" pitchFamily="34" charset="-122"/>
                  </a:rPr>
                  <a:t>：由三个连续的</a:t>
                </a:r>
                <a:r>
                  <a:rPr kumimoji="1" lang="en-US" altLang="zh-CN" sz="2000" dirty="0">
                    <a:latin typeface="微软雅黑" panose="020B0503020204020204" pitchFamily="34" charset="-122"/>
                    <a:ea typeface="微软雅黑" panose="020B0503020204020204" pitchFamily="34" charset="-122"/>
                  </a:rPr>
                  <a:t>DES</a:t>
                </a:r>
                <a:r>
                  <a:rPr kumimoji="1" lang="zh-CN" altLang="en-US" sz="2000" dirty="0">
                    <a:latin typeface="微软雅黑" panose="020B0503020204020204" pitchFamily="34" charset="-122"/>
                    <a:ea typeface="微软雅黑" panose="020B0503020204020204" pitchFamily="34" charset="-122"/>
                  </a:rPr>
                  <a:t>加密组成，也称之为三重</a:t>
                </a:r>
                <a:r>
                  <a:rPr kumimoji="1" lang="en-US" altLang="zh-CN" sz="2000" dirty="0">
                    <a:latin typeface="微软雅黑" panose="020B0503020204020204" pitchFamily="34" charset="-122"/>
                    <a:ea typeface="微软雅黑" panose="020B0503020204020204" pitchFamily="34" charset="-122"/>
                  </a:rPr>
                  <a:t>DES</a:t>
                </a:r>
                <a:r>
                  <a:rPr kumimoji="1" lang="zh-CN" altLang="en-US" sz="2000" dirty="0">
                    <a:latin typeface="微软雅黑" panose="020B0503020204020204" pitchFamily="34" charset="-122"/>
                    <a:ea typeface="微软雅黑" panose="020B0503020204020204" pitchFamily="34" charset="-122"/>
                  </a:rPr>
                  <a:t>。</a:t>
                </a:r>
                <a:endParaRPr kumimoji="1" lang="en-US" altLang="zh-CN" sz="2000" dirty="0">
                  <a:latin typeface="微软雅黑" panose="020B0503020204020204" pitchFamily="34" charset="-122"/>
                  <a:ea typeface="微软雅黑" panose="020B0503020204020204" pitchFamily="34" charset="-122"/>
                </a:endParaRPr>
              </a:p>
              <a:p>
                <a:pPr>
                  <a:lnSpc>
                    <a:spcPct val="150000"/>
                  </a:lnSpc>
                  <a:buClr>
                    <a:schemeClr val="tx1"/>
                  </a:buClr>
                </a:pPr>
                <a:r>
                  <a:rPr kumimoji="1" lang="zh-CN" altLang="en-US" sz="2000" dirty="0">
                    <a:latin typeface="微软雅黑" panose="020B0503020204020204" pitchFamily="34" charset="-122"/>
                    <a:ea typeface="微软雅黑" panose="020B0503020204020204" pitchFamily="34" charset="-122"/>
                  </a:rPr>
                  <a:t>三个密码组件既可以是一个加密函数又可以是一个解密函数。</a:t>
                </a:r>
                <a:endParaRPr kumimoji="1" lang="en-US" altLang="zh-CN" sz="2000" dirty="0">
                  <a:latin typeface="微软雅黑" panose="020B0503020204020204" pitchFamily="34" charset="-122"/>
                  <a:ea typeface="微软雅黑" panose="020B0503020204020204" pitchFamily="34" charset="-122"/>
                </a:endParaRPr>
              </a:p>
              <a:p>
                <a:pPr>
                  <a:lnSpc>
                    <a:spcPct val="150000"/>
                  </a:lnSpc>
                </a:pPr>
                <a:endParaRPr kumimoji="1" lang="en-US" altLang="zh-CN" sz="2000" dirty="0">
                  <a:latin typeface="微软雅黑" panose="020B0503020204020204" pitchFamily="34" charset="-122"/>
                  <a:ea typeface="微软雅黑" panose="020B0503020204020204" pitchFamily="34" charset="-122"/>
                </a:endParaRPr>
              </a:p>
              <a:p>
                <a:pPr>
                  <a:lnSpc>
                    <a:spcPct val="150000"/>
                  </a:lnSpc>
                </a:pPr>
                <a:endParaRPr kumimoji="1" lang="en-US" altLang="zh-CN" sz="2000" dirty="0">
                  <a:latin typeface="微软雅黑" panose="020B0503020204020204" pitchFamily="34" charset="-122"/>
                  <a:ea typeface="微软雅黑" panose="020B0503020204020204" pitchFamily="34" charset="-122"/>
                </a:endParaRPr>
              </a:p>
              <a:p>
                <a:pPr>
                  <a:lnSpc>
                    <a:spcPct val="150000"/>
                  </a:lnSpc>
                  <a:buClrTx/>
                </a:pPr>
                <a:r>
                  <a:rPr kumimoji="1" lang="zh-CN" altLang="en-US" sz="2000" dirty="0"/>
                  <a:t>当</a:t>
                </a:r>
                <a14:m>
                  <m:oMath xmlns:m="http://schemas.openxmlformats.org/officeDocument/2006/math">
                    <m:sSub>
                      <m:sSubPr>
                        <m:ctrlPr>
                          <a:rPr kumimoji="1" lang="en-US" altLang="zh-CN" sz="2000" i="1">
                            <a:latin typeface="Cambria Math" panose="02040503050406030204" pitchFamily="18" charset="0"/>
                          </a:rPr>
                        </m:ctrlPr>
                      </m:sSubPr>
                      <m:e>
                        <m:r>
                          <m:rPr>
                            <m:sty m:val="p"/>
                          </m:rPr>
                          <a:rPr kumimoji="1" lang="en-US" altLang="zh-CN" sz="2000">
                            <a:latin typeface="Cambria Math" panose="02040503050406030204" pitchFamily="18" charset="0"/>
                          </a:rPr>
                          <m:t>k</m:t>
                        </m:r>
                      </m:e>
                      <m:sub>
                        <m:r>
                          <a:rPr kumimoji="1" lang="en-US" altLang="zh-CN" sz="2000">
                            <a:latin typeface="Cambria Math" panose="02040503050406030204" pitchFamily="18" charset="0"/>
                          </a:rPr>
                          <m:t>1</m:t>
                        </m:r>
                      </m:sub>
                    </m:sSub>
                  </m:oMath>
                </a14:m>
                <a:r>
                  <a:rPr kumimoji="1" lang="en-US" altLang="zh-CN" sz="2000" dirty="0"/>
                  <a:t>= </a:t>
                </a:r>
                <a14:m>
                  <m:oMath xmlns:m="http://schemas.openxmlformats.org/officeDocument/2006/math">
                    <m:sSub>
                      <m:sSubPr>
                        <m:ctrlPr>
                          <a:rPr kumimoji="1" lang="en-US" altLang="zh-CN" sz="2000" i="1">
                            <a:latin typeface="Cambria Math" panose="02040503050406030204" pitchFamily="18" charset="0"/>
                          </a:rPr>
                        </m:ctrlPr>
                      </m:sSubPr>
                      <m:e>
                        <m:r>
                          <m:rPr>
                            <m:sty m:val="p"/>
                          </m:rPr>
                          <a:rPr kumimoji="1" lang="en-US" altLang="zh-CN" sz="2000">
                            <a:latin typeface="Cambria Math" panose="02040503050406030204" pitchFamily="18" charset="0"/>
                          </a:rPr>
                          <m:t>k</m:t>
                        </m:r>
                      </m:e>
                      <m:sub>
                        <m:r>
                          <a:rPr kumimoji="1" lang="en-US" altLang="zh-CN" sz="2000">
                            <a:latin typeface="Cambria Math" panose="02040503050406030204" pitchFamily="18" charset="0"/>
                          </a:rPr>
                          <m:t>3</m:t>
                        </m:r>
                      </m:sub>
                    </m:sSub>
                    <m:r>
                      <a:rPr kumimoji="1" lang="zh-CN" altLang="en-US" sz="2000">
                        <a:latin typeface="Cambria Math" panose="02040503050406030204" pitchFamily="18" charset="0"/>
                      </a:rPr>
                      <m:t>时</m:t>
                    </m:r>
                  </m:oMath>
                </a14:m>
                <a:r>
                  <a:rPr kumimoji="1" lang="zh-CN" altLang="en-US" sz="2000" dirty="0"/>
                  <a:t>，则成为双密钥三重</a:t>
                </a:r>
                <a:r>
                  <a:rPr kumimoji="1" lang="en-US" altLang="zh-CN" sz="2000" dirty="0"/>
                  <a:t>DES</a:t>
                </a:r>
                <a:endParaRPr kumimoji="1" lang="en-US" altLang="zh-CN" sz="2000" dirty="0"/>
              </a:p>
              <a:p>
                <a:pPr>
                  <a:lnSpc>
                    <a:spcPct val="150000"/>
                  </a:lnSpc>
                  <a:buClrTx/>
                </a:pPr>
                <a:r>
                  <a:rPr kumimoji="1" lang="zh-CN" altLang="en-US" sz="2000" dirty="0"/>
                  <a:t>加密：</a:t>
                </a:r>
                <a14:m>
                  <m:oMath xmlns:m="http://schemas.openxmlformats.org/officeDocument/2006/math">
                    <m:r>
                      <a:rPr kumimoji="1" lang="en-US" altLang="zh-CN" sz="2000">
                        <a:latin typeface="Cambria Math" panose="02040503050406030204" pitchFamily="18" charset="0"/>
                      </a:rPr>
                      <m:t>𝑦</m:t>
                    </m:r>
                    <m:r>
                      <a:rPr kumimoji="1" lang="en-US" altLang="zh-CN" sz="2000">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𝐸</m:t>
                        </m:r>
                      </m:e>
                      <m:sub>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𝑘</m:t>
                            </m:r>
                          </m:e>
                          <m:sub>
                            <m:r>
                              <a:rPr kumimoji="1" lang="en-US" altLang="zh-CN" sz="2000">
                                <a:latin typeface="Cambria Math" panose="02040503050406030204" pitchFamily="18" charset="0"/>
                              </a:rPr>
                              <m:t>1</m:t>
                            </m:r>
                          </m:sub>
                        </m:sSub>
                      </m:sub>
                    </m:sSub>
                    <m:r>
                      <a:rPr kumimoji="1" lang="en-US" altLang="zh-CN" sz="2000">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𝐷</m:t>
                        </m:r>
                      </m:e>
                      <m:sub>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𝑘</m:t>
                            </m:r>
                          </m:e>
                          <m:sub>
                            <m:r>
                              <a:rPr kumimoji="1" lang="en-US" altLang="zh-CN" sz="2000">
                                <a:latin typeface="Cambria Math" panose="02040503050406030204" pitchFamily="18" charset="0"/>
                              </a:rPr>
                              <m:t>2</m:t>
                            </m:r>
                          </m:sub>
                        </m:sSub>
                      </m:sub>
                    </m:sSub>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m:t>
                        </m:r>
                        <m:r>
                          <a:rPr kumimoji="1" lang="en-US" altLang="zh-CN" sz="2000">
                            <a:latin typeface="Cambria Math" panose="02040503050406030204" pitchFamily="18" charset="0"/>
                          </a:rPr>
                          <m:t>𝐸</m:t>
                        </m:r>
                      </m:e>
                      <m:sub>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𝑘</m:t>
                            </m:r>
                          </m:e>
                          <m:sub>
                            <m:r>
                              <a:rPr kumimoji="1" lang="en-US" altLang="zh-CN" sz="2000">
                                <a:latin typeface="Cambria Math" panose="02040503050406030204" pitchFamily="18" charset="0"/>
                              </a:rPr>
                              <m:t>1</m:t>
                            </m:r>
                          </m:sub>
                        </m:sSub>
                      </m:sub>
                    </m:sSub>
                    <m:d>
                      <m:dPr>
                        <m:begChr m:val="["/>
                        <m:endChr m:val="]"/>
                        <m:ctrlPr>
                          <a:rPr kumimoji="1" lang="en-US" altLang="zh-CN" sz="2000" i="1">
                            <a:latin typeface="Cambria Math" panose="02040503050406030204" pitchFamily="18" charset="0"/>
                          </a:rPr>
                        </m:ctrlPr>
                      </m:dPr>
                      <m:e>
                        <m:r>
                          <a:rPr kumimoji="1" lang="en-US" altLang="zh-CN" sz="2000">
                            <a:latin typeface="Cambria Math" panose="02040503050406030204" pitchFamily="18" charset="0"/>
                          </a:rPr>
                          <m:t>𝑥</m:t>
                        </m:r>
                      </m:e>
                    </m:d>
                    <m:r>
                      <a:rPr kumimoji="1" lang="en-US" altLang="zh-CN" sz="2000">
                        <a:latin typeface="Cambria Math" panose="02040503050406030204" pitchFamily="18" charset="0"/>
                      </a:rPr>
                      <m:t>]]</m:t>
                    </m:r>
                  </m:oMath>
                </a14:m>
                <a:endParaRPr kumimoji="1" lang="en-US" altLang="zh-CN" sz="2000" dirty="0"/>
              </a:p>
              <a:p>
                <a:pPr>
                  <a:lnSpc>
                    <a:spcPct val="150000"/>
                  </a:lnSpc>
                  <a:buClrTx/>
                </a:pPr>
                <a:r>
                  <a:rPr kumimoji="1" lang="zh-CN" altLang="en-US" sz="2000" dirty="0"/>
                  <a:t>解密：</a:t>
                </a:r>
                <a14:m>
                  <m:oMath xmlns:m="http://schemas.openxmlformats.org/officeDocument/2006/math">
                    <m:r>
                      <a:rPr kumimoji="1" lang="en-US" altLang="zh-CN" sz="2000">
                        <a:latin typeface="Cambria Math" panose="02040503050406030204" pitchFamily="18" charset="0"/>
                      </a:rPr>
                      <m:t>𝑥</m:t>
                    </m:r>
                    <m:r>
                      <a:rPr kumimoji="1" lang="en-US" altLang="zh-CN" sz="2000">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𝐷</m:t>
                        </m:r>
                      </m:e>
                      <m:sub>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𝑘</m:t>
                            </m:r>
                          </m:e>
                          <m:sub>
                            <m:r>
                              <a:rPr kumimoji="1" lang="en-US" altLang="zh-CN" sz="2000">
                                <a:latin typeface="Cambria Math" panose="02040503050406030204" pitchFamily="18" charset="0"/>
                              </a:rPr>
                              <m:t>1</m:t>
                            </m:r>
                          </m:sub>
                        </m:sSub>
                      </m:sub>
                    </m:sSub>
                    <m:r>
                      <a:rPr kumimoji="1" lang="en-US" altLang="zh-CN" sz="2000">
                        <a:latin typeface="Cambria Math" panose="02040503050406030204" pitchFamily="18" charset="0"/>
                      </a:rPr>
                      <m:t>[</m:t>
                    </m:r>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𝐸</m:t>
                        </m:r>
                      </m:e>
                      <m:sub>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𝑘</m:t>
                            </m:r>
                          </m:e>
                          <m:sub>
                            <m:r>
                              <a:rPr kumimoji="1" lang="en-US" altLang="zh-CN" sz="2000">
                                <a:latin typeface="Cambria Math" panose="02040503050406030204" pitchFamily="18" charset="0"/>
                              </a:rPr>
                              <m:t>2</m:t>
                            </m:r>
                          </m:sub>
                        </m:sSub>
                      </m:sub>
                    </m:sSub>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m:t>
                        </m:r>
                        <m:r>
                          <m:rPr>
                            <m:sty m:val="p"/>
                          </m:rPr>
                          <a:rPr kumimoji="1" lang="en-US" altLang="zh-CN" sz="2000">
                            <a:latin typeface="Cambria Math" panose="02040503050406030204" pitchFamily="18" charset="0"/>
                          </a:rPr>
                          <m:t>D</m:t>
                        </m:r>
                      </m:e>
                      <m:sub>
                        <m:sSub>
                          <m:sSubPr>
                            <m:ctrlPr>
                              <a:rPr kumimoji="1" lang="en-US" altLang="zh-CN" sz="2000" i="1">
                                <a:latin typeface="Cambria Math" panose="02040503050406030204" pitchFamily="18" charset="0"/>
                              </a:rPr>
                            </m:ctrlPr>
                          </m:sSubPr>
                          <m:e>
                            <m:r>
                              <a:rPr kumimoji="1" lang="en-US" altLang="zh-CN" sz="2000">
                                <a:latin typeface="Cambria Math" panose="02040503050406030204" pitchFamily="18" charset="0"/>
                              </a:rPr>
                              <m:t>𝑘</m:t>
                            </m:r>
                          </m:e>
                          <m:sub>
                            <m:r>
                              <a:rPr kumimoji="1" lang="en-US" altLang="zh-CN" sz="2000">
                                <a:latin typeface="Cambria Math" panose="02040503050406030204" pitchFamily="18" charset="0"/>
                              </a:rPr>
                              <m:t>1</m:t>
                            </m:r>
                          </m:sub>
                        </m:sSub>
                      </m:sub>
                    </m:sSub>
                    <m:d>
                      <m:dPr>
                        <m:begChr m:val="["/>
                        <m:endChr m:val="]"/>
                        <m:ctrlPr>
                          <a:rPr kumimoji="1" lang="en-US" altLang="zh-CN" sz="2000" i="1">
                            <a:latin typeface="Cambria Math" panose="02040503050406030204" pitchFamily="18" charset="0"/>
                          </a:rPr>
                        </m:ctrlPr>
                      </m:dPr>
                      <m:e>
                        <m:r>
                          <a:rPr kumimoji="1" lang="en-US" altLang="zh-CN" sz="2000">
                            <a:latin typeface="Cambria Math" panose="02040503050406030204" pitchFamily="18" charset="0"/>
                          </a:rPr>
                          <m:t>𝑦</m:t>
                        </m:r>
                      </m:e>
                    </m:d>
                    <m:r>
                      <a:rPr kumimoji="1" lang="en-US" altLang="zh-CN" sz="2000">
                        <a:latin typeface="Cambria Math" panose="02040503050406030204" pitchFamily="18" charset="0"/>
                      </a:rPr>
                      <m:t>]]</m:t>
                    </m:r>
                  </m:oMath>
                </a14:m>
                <a:endParaRPr kumimoji="1" lang="en-US" altLang="zh-CN" sz="2000" dirty="0"/>
              </a:p>
              <a:p>
                <a:pPr>
                  <a:lnSpc>
                    <a:spcPct val="150000"/>
                  </a:lnSpc>
                </a:pPr>
                <a:endParaRPr kumimoji="1" lang="en-US" altLang="zh-CN" sz="2000" dirty="0">
                  <a:latin typeface="微软雅黑" panose="020B0503020204020204" pitchFamily="34" charset="-122"/>
                  <a:ea typeface="微软雅黑" panose="020B0503020204020204" pitchFamily="34" charset="-122"/>
                </a:endParaRPr>
              </a:p>
              <a:p>
                <a:endParaRPr kumimoji="1" lang="en-US" altLang="zh-CN" dirty="0"/>
              </a:p>
            </p:txBody>
          </p:sp>
        </mc:Choice>
        <mc:Fallback>
          <p:sp>
            <p:nvSpPr>
              <p:cNvPr id="3" name="内容占位符 2"/>
              <p:cNvSpPr>
                <a:spLocks noRot="1" noChangeAspect="1" noMove="1" noResize="1" noEditPoints="1" noAdjustHandles="1" noChangeArrowheads="1" noChangeShapeType="1" noTextEdit="1"/>
              </p:cNvSpPr>
              <p:nvPr/>
            </p:nvSpPr>
            <p:spPr>
              <a:xfrm>
                <a:off x="381000" y="1555576"/>
                <a:ext cx="8382000" cy="1066800"/>
              </a:xfrm>
              <a:prstGeom prst="rect">
                <a:avLst/>
              </a:prstGeom>
              <a:blipFill rotWithShape="1">
                <a:blip r:embed="rId1"/>
                <a:stretch>
                  <a:fillRect t="-43" b="-353350"/>
                </a:stretch>
              </a:blipFill>
              <a:ln>
                <a:noFill/>
              </a:ln>
            </p:spPr>
            <p:txBody>
              <a:bodyPr/>
              <a:lstStyle/>
              <a:p>
                <a:r>
                  <a:rPr lang="zh-CN" altLang="en-US">
                    <a:noFill/>
                  </a:rPr>
                  <a:t> </a:t>
                </a:r>
              </a:p>
            </p:txBody>
          </p:sp>
        </mc:Fallback>
      </mc:AlternateContent>
      <p:sp>
        <p:nvSpPr>
          <p:cNvPr id="4" name="灯片编号占位符 3"/>
          <p:cNvSpPr>
            <a:spLocks noGrp="1" noChangeArrowheads="1"/>
          </p:cNvSpPr>
          <p:nvPr/>
        </p:nvSpPr>
        <p:spPr>
          <a:xfrm>
            <a:off x="6477000" y="6356176"/>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lgn="r">
              <a:spcBef>
                <a:spcPct val="0"/>
              </a:spcBef>
              <a:buClrTx/>
              <a:buSzTx/>
              <a:buFontTx/>
              <a:buNone/>
            </a:pPr>
            <a:fld id="{ADE06B96-D039-4B4F-8952-88D394C03994}"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p:sp>
        <p:nvSpPr>
          <p:cNvPr id="5" name="内容占位符 2"/>
          <p:cNvSpPr txBox="1">
            <a:spLocks noChangeArrowheads="1"/>
          </p:cNvSpPr>
          <p:nvPr/>
        </p:nvSpPr>
        <p:spPr bwMode="auto">
          <a:xfrm>
            <a:off x="381000" y="5289376"/>
            <a:ext cx="3886200" cy="129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a:lstStyle>
          <a:p>
            <a:endParaRPr kumimoji="1" lang="en-US" altLang="zh-CN" kern="0" dirty="0"/>
          </a:p>
        </p:txBody>
      </p:sp>
      <p:pic>
        <p:nvPicPr>
          <p:cNvPr id="8" name="Picture 2" descr="im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978061"/>
            <a:ext cx="2971800" cy="2971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noChangeArrowheads="1"/>
          </p:cNvSpPr>
          <p:nvPr/>
        </p:nvSpPr>
        <p:spPr>
          <a:xfrm>
            <a:off x="457200" y="564976"/>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kumimoji="1" lang="en-US" altLang="zh-CN" sz="3600" b="1" dirty="0"/>
              <a:t>3DES</a:t>
            </a:r>
            <a:endParaRPr kumimoji="1" lang="zh-CN" altLang="en-US" sz="3600" b="1" dirty="0"/>
          </a:p>
        </p:txBody>
      </p:sp>
      <p:sp>
        <p:nvSpPr>
          <p:cNvPr id="3" name="灯片编号占位符 3"/>
          <p:cNvSpPr>
            <a:spLocks noGrp="1" noChangeArrowheads="1"/>
          </p:cNvSpPr>
          <p:nvPr/>
        </p:nvSpPr>
        <p:spPr>
          <a:xfrm>
            <a:off x="6553200" y="6356176"/>
            <a:ext cx="2133600" cy="457200"/>
          </a:xfrm>
          <a:prstGeom prst="rect">
            <a:avLst/>
          </a:prstGeom>
          <a:noFill/>
          <a:ln w="9525">
            <a:noFill/>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spcBef>
                <a:spcPct val="20000"/>
              </a:spcBef>
              <a:buClr>
                <a:schemeClr val="bg2"/>
              </a:buClr>
              <a:buSzPct val="75000"/>
              <a:buFont typeface="Wingdings" panose="05000000000000000000" pitchFamily="2" charset="2"/>
              <a:buChar char="n"/>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ClrTx/>
              <a:buSzTx/>
              <a:buFontTx/>
              <a:buNone/>
            </a:pPr>
            <a:fld id="{ADE06B96-D039-4B4F-8952-88D394C03994}" type="slidenum">
              <a:rPr lang="en-US" altLang="zh-CN" sz="1200" smtClean="0">
                <a:latin typeface="Arial Black" panose="020B0A04020102020204" pitchFamily="34" charset="0"/>
                <a:ea typeface="宋体" panose="02010600030101010101" pitchFamily="2" charset="-122"/>
              </a:rPr>
            </a:fld>
            <a:endParaRPr lang="en-US" altLang="zh-CN" sz="1200">
              <a:latin typeface="Arial Black" panose="020B0A0402010202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4" name="文本框 5"/>
              <p:cNvSpPr txBox="1"/>
              <p:nvPr/>
            </p:nvSpPr>
            <p:spPr>
              <a:xfrm>
                <a:off x="561108" y="1916166"/>
                <a:ext cx="8125692" cy="149669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800100" lvl="1" indent="-342900" latinLnBrk="0">
                  <a:lnSpc>
                    <a:spcPct val="150000"/>
                  </a:lnSpc>
                  <a:buSzPct val="75000"/>
                  <a:buFont typeface="Wingdings" panose="05000000000000000000" charset="0"/>
                  <a:buChar char="n"/>
                </a:pPr>
                <a:r>
                  <a:rPr lang="zh-CN" altLang="en-US" sz="2000" dirty="0">
                    <a:latin typeface="+mn-ea"/>
                    <a:ea typeface="+mn-ea"/>
                  </a:rPr>
                  <a:t>若</a:t>
                </a:r>
                <a14:m>
                  <m:oMath xmlns:m="http://schemas.openxmlformats.org/officeDocument/2006/math">
                    <m:sSub>
                      <m:sSubPr>
                        <m:ctrlPr>
                          <a:rPr kumimoji="1" lang="en-US" altLang="zh-CN" sz="2000" i="1">
                            <a:latin typeface="Cambria Math" panose="02040503050406030204" pitchFamily="18" charset="0"/>
                            <a:ea typeface="+mn-ea"/>
                          </a:rPr>
                        </m:ctrlPr>
                      </m:sSubPr>
                      <m:e>
                        <m:r>
                          <m:rPr>
                            <m:sty m:val="p"/>
                          </m:rPr>
                          <a:rPr kumimoji="1" lang="en-US" altLang="zh-CN" sz="2000" i="1">
                            <a:latin typeface="Cambria Math" panose="02040503050406030204" pitchFamily="18" charset="0"/>
                            <a:ea typeface="+mn-ea"/>
                          </a:rPr>
                          <m:t>k</m:t>
                        </m:r>
                      </m:e>
                      <m:sub>
                        <m:r>
                          <a:rPr kumimoji="1" lang="en-US" altLang="zh-CN" sz="2000" i="1">
                            <a:latin typeface="Cambria Math" panose="02040503050406030204" pitchFamily="18" charset="0"/>
                            <a:ea typeface="+mn-ea"/>
                          </a:rPr>
                          <m:t>1</m:t>
                        </m:r>
                      </m:sub>
                    </m:sSub>
                  </m:oMath>
                </a14:m>
                <a:r>
                  <a:rPr kumimoji="1" lang="en-US" altLang="zh-CN" sz="2000" dirty="0">
                    <a:latin typeface="+mn-ea"/>
                    <a:ea typeface="+mn-ea"/>
                  </a:rPr>
                  <a:t> </a:t>
                </a:r>
                <a14:m>
                  <m:oMath xmlns:m="http://schemas.openxmlformats.org/officeDocument/2006/math">
                    <m:sSub>
                      <m:sSubPr>
                        <m:ctrlPr>
                          <a:rPr kumimoji="1" lang="en-US" altLang="zh-CN" sz="2000" i="1">
                            <a:latin typeface="Cambria Math" panose="02040503050406030204" pitchFamily="18" charset="0"/>
                            <a:ea typeface="+mn-ea"/>
                          </a:rPr>
                        </m:ctrlPr>
                      </m:sSubPr>
                      <m:e>
                        <m:r>
                          <a:rPr kumimoji="1" lang="zh-CN" altLang="en-US" sz="2000" i="1" smtClean="0">
                            <a:latin typeface="Cambria Math" panose="02040503050406030204" pitchFamily="18" charset="0"/>
                            <a:ea typeface="+mn-ea"/>
                          </a:rPr>
                          <m:t>、</m:t>
                        </m:r>
                        <m:r>
                          <m:rPr>
                            <m:sty m:val="p"/>
                          </m:rPr>
                          <a:rPr kumimoji="1" lang="en-US" altLang="zh-CN" sz="2000" i="1">
                            <a:latin typeface="Cambria Math" panose="02040503050406030204" pitchFamily="18" charset="0"/>
                            <a:ea typeface="+mn-ea"/>
                          </a:rPr>
                          <m:t>k</m:t>
                        </m:r>
                      </m:e>
                      <m:sub>
                        <m:r>
                          <a:rPr kumimoji="1" lang="en-US" altLang="zh-CN" sz="2000" b="0" i="1" smtClean="0">
                            <a:latin typeface="Cambria Math" panose="02040503050406030204" pitchFamily="18" charset="0"/>
                            <a:ea typeface="+mn-ea"/>
                          </a:rPr>
                          <m:t>2</m:t>
                        </m:r>
                      </m:sub>
                    </m:sSub>
                    <m:r>
                      <a:rPr kumimoji="1" lang="zh-CN" altLang="en-US" sz="2000" i="1" smtClean="0">
                        <a:latin typeface="Cambria Math" panose="02040503050406030204" pitchFamily="18" charset="0"/>
                        <a:ea typeface="+mn-ea"/>
                      </a:rPr>
                      <m:t>、</m:t>
                    </m:r>
                  </m:oMath>
                </a14:m>
                <a:r>
                  <a:rPr kumimoji="1" lang="en-US" altLang="zh-CN" sz="2000" dirty="0">
                    <a:latin typeface="+mn-ea"/>
                    <a:ea typeface="+mn-ea"/>
                  </a:rPr>
                  <a:t> </a:t>
                </a:r>
                <a14:m>
                  <m:oMath xmlns:m="http://schemas.openxmlformats.org/officeDocument/2006/math">
                    <m:sSub>
                      <m:sSubPr>
                        <m:ctrlPr>
                          <a:rPr kumimoji="1" lang="en-US" altLang="zh-CN" sz="2000" i="1">
                            <a:latin typeface="Cambria Math" panose="02040503050406030204" pitchFamily="18" charset="0"/>
                            <a:ea typeface="+mn-ea"/>
                          </a:rPr>
                        </m:ctrlPr>
                      </m:sSubPr>
                      <m:e>
                        <m:r>
                          <m:rPr>
                            <m:sty m:val="p"/>
                          </m:rPr>
                          <a:rPr kumimoji="1" lang="en-US" altLang="zh-CN" sz="2000" i="1">
                            <a:latin typeface="Cambria Math" panose="02040503050406030204" pitchFamily="18" charset="0"/>
                            <a:ea typeface="+mn-ea"/>
                          </a:rPr>
                          <m:t>k</m:t>
                        </m:r>
                      </m:e>
                      <m:sub>
                        <m:r>
                          <a:rPr kumimoji="1" lang="en-US" altLang="zh-CN" sz="2000" b="0" i="1" smtClean="0">
                            <a:latin typeface="Cambria Math" panose="02040503050406030204" pitchFamily="18" charset="0"/>
                            <a:ea typeface="+mn-ea"/>
                          </a:rPr>
                          <m:t>3</m:t>
                        </m:r>
                      </m:sub>
                    </m:sSub>
                  </m:oMath>
                </a14:m>
                <a:r>
                  <a:rPr lang="zh-CN" altLang="en-US" sz="2000" dirty="0">
                    <a:latin typeface="+mn-ea"/>
                    <a:ea typeface="+mn-ea"/>
                  </a:rPr>
                  <a:t>互不相等，密钥长度</a:t>
                </a:r>
                <a:r>
                  <a:rPr lang="en-US" altLang="zh-CN" sz="2000" dirty="0">
                    <a:latin typeface="+mn-ea"/>
                    <a:ea typeface="+mn-ea"/>
                  </a:rPr>
                  <a:t>56</a:t>
                </a:r>
                <a:r>
                  <a:rPr lang="zh-CN" altLang="en-US" sz="2000" dirty="0">
                    <a:latin typeface="+mn-ea"/>
                    <a:ea typeface="+mn-ea"/>
                  </a:rPr>
                  <a:t>*</a:t>
                </a:r>
                <a:r>
                  <a:rPr lang="en-US" altLang="zh-CN" sz="2000" dirty="0">
                    <a:solidFill>
                      <a:srgbClr val="C00000"/>
                    </a:solidFill>
                    <a:latin typeface="+mn-ea"/>
                    <a:ea typeface="+mn-ea"/>
                  </a:rPr>
                  <a:t>3=168</a:t>
                </a:r>
                <a:r>
                  <a:rPr lang="zh-CN" altLang="en-US" sz="2000" dirty="0">
                    <a:solidFill>
                      <a:srgbClr val="C00000"/>
                    </a:solidFill>
                    <a:latin typeface="+mn-ea"/>
                    <a:ea typeface="+mn-ea"/>
                  </a:rPr>
                  <a:t>，每秒尝试</a:t>
                </a:r>
                <a:r>
                  <a:rPr lang="en-US" altLang="zh-CN" sz="2000" dirty="0">
                    <a:solidFill>
                      <a:srgbClr val="C00000"/>
                    </a:solidFill>
                    <a:latin typeface="+mn-ea"/>
                    <a:ea typeface="+mn-ea"/>
                  </a:rPr>
                  <a:t>10</a:t>
                </a:r>
                <a:r>
                  <a:rPr lang="zh-CN" altLang="en-US" sz="2000" dirty="0">
                    <a:solidFill>
                      <a:srgbClr val="C00000"/>
                    </a:solidFill>
                    <a:latin typeface="+mn-ea"/>
                    <a:ea typeface="+mn-ea"/>
                  </a:rPr>
                  <a:t>亿个秘钥，暴力破解需要</a:t>
                </a:r>
                <a14:m>
                  <m:oMath xmlns:m="http://schemas.openxmlformats.org/officeDocument/2006/math">
                    <m:sSup>
                      <m:sSupPr>
                        <m:ctrlPr>
                          <a:rPr lang="en-US" altLang="zh-CN" sz="2000" i="1" smtClean="0">
                            <a:solidFill>
                              <a:srgbClr val="C00000"/>
                            </a:solidFill>
                            <a:latin typeface="Cambria Math" panose="02040503050406030204" pitchFamily="18" charset="0"/>
                            <a:ea typeface="+mn-ea"/>
                          </a:rPr>
                        </m:ctrlPr>
                      </m:sSupPr>
                      <m:e>
                        <m:r>
                          <a:rPr lang="en-US" altLang="zh-CN" sz="2000" b="0" i="1" smtClean="0">
                            <a:solidFill>
                              <a:srgbClr val="C00000"/>
                            </a:solidFill>
                            <a:latin typeface="Cambria Math" panose="02040503050406030204" pitchFamily="18" charset="0"/>
                            <a:ea typeface="+mn-ea"/>
                          </a:rPr>
                          <m:t>10</m:t>
                        </m:r>
                      </m:e>
                      <m:sup>
                        <m:r>
                          <a:rPr lang="en-US" altLang="zh-CN" sz="2000" b="0" i="1" smtClean="0">
                            <a:solidFill>
                              <a:srgbClr val="C00000"/>
                            </a:solidFill>
                            <a:latin typeface="Cambria Math" panose="02040503050406030204" pitchFamily="18" charset="0"/>
                            <a:ea typeface="+mn-ea"/>
                          </a:rPr>
                          <m:t>31</m:t>
                        </m:r>
                      </m:sup>
                    </m:sSup>
                  </m:oMath>
                </a14:m>
                <a:r>
                  <a:rPr lang="zh-CN" altLang="en-US" sz="2000" dirty="0">
                    <a:solidFill>
                      <a:srgbClr val="C00000"/>
                    </a:solidFill>
                    <a:latin typeface="+mn-ea"/>
                    <a:ea typeface="+mn-ea"/>
                  </a:rPr>
                  <a:t>年！</a:t>
                </a:r>
                <a:endParaRPr lang="zh-CN" altLang="en-US" sz="2000" dirty="0">
                  <a:solidFill>
                    <a:srgbClr val="C00000"/>
                  </a:solidFill>
                  <a:latin typeface="+mn-ea"/>
                  <a:ea typeface="+mn-ea"/>
                </a:endParaRPr>
              </a:p>
              <a:p>
                <a:pPr marL="800100" lvl="1" indent="-342900" latinLnBrk="0">
                  <a:lnSpc>
                    <a:spcPct val="150000"/>
                  </a:lnSpc>
                  <a:buSzPct val="75000"/>
                  <a:buFont typeface="Wingdings" panose="05000000000000000000" charset="0"/>
                  <a:buChar char="n"/>
                </a:pPr>
                <a:r>
                  <a:rPr lang="en-US" altLang="zh-CN" sz="2000" dirty="0">
                    <a:latin typeface="+mn-ea"/>
                    <a:ea typeface="+mn-ea"/>
                  </a:rPr>
                  <a:t>3DES</a:t>
                </a:r>
                <a:r>
                  <a:rPr lang="zh-CN" altLang="en-US" sz="2000" dirty="0">
                    <a:latin typeface="+mn-ea"/>
                    <a:ea typeface="+mn-ea"/>
                  </a:rPr>
                  <a:t>目前仍有足够的安全性</a:t>
                </a:r>
                <a:endParaRPr lang="zh-CN" altLang="en-US" sz="2000" dirty="0">
                  <a:latin typeface="+mn-ea"/>
                  <a:ea typeface="+mn-ea"/>
                </a:endParaRPr>
              </a:p>
            </p:txBody>
          </p:sp>
        </mc:Choice>
        <mc:Fallback>
          <p:sp>
            <p:nvSpPr>
              <p:cNvPr id="4" name="文本框 5"/>
              <p:cNvSpPr txBox="1">
                <a:spLocks noRot="1" noChangeAspect="1" noMove="1" noResize="1" noEditPoints="1" noAdjustHandles="1" noChangeArrowheads="1" noChangeShapeType="1" noTextEdit="1"/>
              </p:cNvSpPr>
              <p:nvPr/>
            </p:nvSpPr>
            <p:spPr>
              <a:xfrm>
                <a:off x="561108" y="1916166"/>
                <a:ext cx="8125692" cy="1496695"/>
              </a:xfrm>
              <a:prstGeom prst="rect">
                <a:avLst/>
              </a:prstGeom>
              <a:blipFill rotWithShape="1">
                <a:blip r:embed="rId1"/>
                <a:stretch>
                  <a:fillRect l="-5" t="-25" b="25"/>
                </a:stretch>
              </a:blipFill>
            </p:spPr>
            <p:txBody>
              <a:bodyPr/>
              <a:lstStyle/>
              <a:p>
                <a:r>
                  <a:rPr lang="zh-CN" altLang="en-US">
                    <a:noFill/>
                  </a:rPr>
                  <a:t> </a:t>
                </a:r>
              </a:p>
            </p:txBody>
          </p:sp>
        </mc:Fallback>
      </mc:AlternateContent>
      <p:sp>
        <p:nvSpPr>
          <p:cNvPr id="11" name="文本框 8"/>
          <p:cNvSpPr txBox="1"/>
          <p:nvPr/>
        </p:nvSpPr>
        <p:spPr>
          <a:xfrm>
            <a:off x="561108" y="1424021"/>
            <a:ext cx="2563092" cy="461665"/>
          </a:xfrm>
          <a:prstGeom prst="rect">
            <a:avLst/>
          </a:prstGeom>
          <a:noFill/>
        </p:spPr>
        <p:txBody>
          <a:bodyPr wrap="square" rtlCol="0">
            <a:spAutoFit/>
          </a:bodyPr>
          <a:ls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285750" indent="-285750">
              <a:buSzPct val="80000"/>
              <a:buFont typeface="Wingdings" panose="05000000000000000000" pitchFamily="2" charset="2"/>
              <a:buChar char="n"/>
            </a:pPr>
            <a:r>
              <a:rPr lang="en-US" altLang="zh-CN" sz="2400" b="1" dirty="0">
                <a:latin typeface="+mn-ea"/>
                <a:ea typeface="+mn-ea"/>
              </a:rPr>
              <a:t>3DES</a:t>
            </a:r>
            <a:r>
              <a:rPr lang="zh-CN" altLang="en-US" sz="2400" b="1" dirty="0">
                <a:latin typeface="+mn-ea"/>
                <a:ea typeface="+mn-ea"/>
              </a:rPr>
              <a:t>安全性</a:t>
            </a:r>
            <a:endParaRPr lang="zh-CN" altLang="en-US" sz="2400" b="1" dirty="0">
              <a:latin typeface="+mn-ea"/>
              <a:ea typeface="+mn-ea"/>
            </a:endParaRPr>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0" y="-18673"/>
            <a:ext cx="9144000" cy="495052"/>
          </a:xfrm>
          <a:prstGeom prst="rect">
            <a:avLst/>
          </a:prstGeom>
          <a:solidFill>
            <a:srgbClr val="0070C0"/>
          </a:solidFill>
          <a:ln>
            <a:noFill/>
          </a:ln>
          <a:effectLst>
            <a:outerShdw blurRad="57150" dist="19050" dir="5400000" algn="ctr" rotWithShape="0">
              <a:srgbClr val="000000">
                <a:alpha val="62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defRPr/>
            </a:pPr>
            <a:endParaRPr lang="en-US">
              <a:solidFill>
                <a:schemeClr val="lt1"/>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07504" y="35913"/>
            <a:ext cx="2079625" cy="368300"/>
          </a:xfrm>
          <a:prstGeom prst="rect">
            <a:avLst/>
          </a:prstGeom>
          <a:noFill/>
        </p:spPr>
        <p:txBody>
          <a:bodyPr wrap="none" rtlCol="0">
            <a:spAutoFit/>
          </a:bodyPr>
          <a:lstStyle/>
          <a:p>
            <a:pPr algn="l"/>
            <a:r>
              <a:rPr lang="zh-CN" altLang="en-US" dirty="0">
                <a:solidFill>
                  <a:schemeClr val="bg1"/>
                </a:solidFill>
                <a:latin typeface="微软雅黑" panose="020B0503020204020204" pitchFamily="34" charset="-122"/>
                <a:ea typeface="微软雅黑" panose="020B0503020204020204" pitchFamily="34" charset="-122"/>
              </a:rPr>
              <a:t>第</a:t>
            </a:r>
            <a:r>
              <a:rPr lang="zh-CN" altLang="en-US" dirty="0">
                <a:solidFill>
                  <a:schemeClr val="bg1"/>
                </a:solidFill>
                <a:latin typeface="微软雅黑" panose="020B0503020204020204" pitchFamily="34" charset="-122"/>
                <a:ea typeface="微软雅黑" panose="020B0503020204020204" pitchFamily="34" charset="-122"/>
                <a:sym typeface="+mn-ea"/>
              </a:rPr>
              <a:t>十</a:t>
            </a:r>
            <a:r>
              <a:rPr lang="zh-CN" altLang="en-US" dirty="0">
                <a:solidFill>
                  <a:schemeClr val="bg1"/>
                </a:solidFill>
                <a:latin typeface="微软雅黑" panose="020B0503020204020204" pitchFamily="34" charset="-122"/>
                <a:ea typeface="微软雅黑" panose="020B0503020204020204" pitchFamily="34" charset="-122"/>
              </a:rPr>
              <a:t>章 云安全机制</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标题 1"/>
          <p:cNvSpPr>
            <a:spLocks noGrp="1"/>
          </p:cNvSpPr>
          <p:nvPr/>
        </p:nvSpPr>
        <p:spPr>
          <a:xfrm>
            <a:off x="457200" y="636984"/>
            <a:ext cx="8229600" cy="9144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defRPr sz="4400">
                <a:solidFill>
                  <a:schemeClr val="tx1"/>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sz="3600" b="1" dirty="0"/>
              <a:t>3DES</a:t>
            </a:r>
            <a:r>
              <a:rPr lang="zh-CN" altLang="en-US" sz="3600" b="1" dirty="0"/>
              <a:t>的优缺点</a:t>
            </a:r>
            <a:endParaRPr lang="zh-CN" altLang="en-US" sz="3600" b="1" dirty="0"/>
          </a:p>
        </p:txBody>
      </p:sp>
      <p:sp>
        <p:nvSpPr>
          <p:cNvPr id="3" name="灯片编号占位符 3"/>
          <p:cNvSpPr>
            <a:spLocks noGrp="1"/>
          </p:cNvSpPr>
          <p:nvPr/>
        </p:nvSpPr>
        <p:spPr>
          <a:xfrm>
            <a:off x="6553200" y="6428184"/>
            <a:ext cx="2133600" cy="457200"/>
          </a:xfrm>
          <a:prstGeom prst="rect">
            <a:avLst/>
          </a:prstGeom>
          <a:noFill/>
          <a:ln w="9525">
            <a:noFill/>
            <a:miter lim="800000"/>
          </a:ln>
          <a:effectLst/>
        </p:spPr>
        <p:txBody>
          <a:bodyPr vert="horz" wrap="square" lIns="91440" tIns="45720" rIns="91440" bIns="45720" numCol="1" anchor="b" anchorCtr="0" compatLnSpc="1"/>
          <a:lstStyle>
            <a:defPPr>
              <a:defRPr lang="en-US"/>
            </a:defPPr>
            <a:lvl1pPr marL="0" algn="r" defTabSz="914400" rtl="0" eaLnBrk="1" latinLnBrk="0" hangingPunct="1">
              <a:defRPr sz="1200" kern="1200">
                <a:solidFill>
                  <a:schemeClr val="tx1"/>
                </a:solidFill>
                <a:latin typeface="Arial Black" panose="020B0A040201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4DE74851-685B-427D-81FC-60A36F6C892D}" type="slidenum">
              <a:rPr lang="en-US" altLang="zh-CN" smtClean="0"/>
            </a:fld>
            <a:endParaRPr lang="en-US" altLang="zh-CN"/>
          </a:p>
        </p:txBody>
      </p:sp>
      <p:pic>
        <p:nvPicPr>
          <p:cNvPr id="4" name="图片 3"/>
          <p:cNvPicPr>
            <a:picLocks noChangeAspect="1"/>
          </p:cNvPicPr>
          <p:nvPr/>
        </p:nvPicPr>
        <p:blipFill>
          <a:blip r:embed="rId1"/>
          <a:stretch>
            <a:fillRect/>
          </a:stretch>
        </p:blipFill>
        <p:spPr>
          <a:xfrm>
            <a:off x="971550" y="1628775"/>
            <a:ext cx="7134860" cy="3790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TABLE_ENDDRAG_ORIGIN_RECT" val="663*356"/>
  <p:tag name="TABLE_ENDDRAG_RECT" val="36*147*663*356"/>
</p:tagLst>
</file>

<file path=ppt/tags/tag37.xml><?xml version="1.0" encoding="utf-8"?>
<p:tagLst xmlns:p="http://schemas.openxmlformats.org/presentationml/2006/main">
  <p:tag name="KSO_WPP_MARK_KEY" val="935ebe48-f9b2-40b1-8dc4-e85b2e34af0e"/>
  <p:tag name="COMMONDATA" val="eyJoZGlkIjoiMTUwMDk5Y2Y1ZjkzY2FkYWUyMGFkODJkNzM4MjMyZDQ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7989</Words>
  <Application>WPS 演示</Application>
  <PresentationFormat>全屏显示(4:3)</PresentationFormat>
  <Paragraphs>853</Paragraphs>
  <Slides>56</Slides>
  <Notes>57</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56</vt:i4>
      </vt:variant>
    </vt:vector>
  </HeadingPairs>
  <TitlesOfParts>
    <vt:vector size="81" baseType="lpstr">
      <vt:lpstr>Arial</vt:lpstr>
      <vt:lpstr>宋体</vt:lpstr>
      <vt:lpstr>Wingdings</vt:lpstr>
      <vt:lpstr>Calibri</vt:lpstr>
      <vt:lpstr>Times New Roman</vt:lpstr>
      <vt:lpstr>微软雅黑</vt:lpstr>
      <vt:lpstr>Hei</vt:lpstr>
      <vt:lpstr>黑体</vt:lpstr>
      <vt:lpstr>Cambria Math</vt:lpstr>
      <vt:lpstr>Arial Black</vt:lpstr>
      <vt:lpstr>Wingdings</vt:lpstr>
      <vt:lpstr>Söhne</vt:lpstr>
      <vt:lpstr>Segoe Print</vt:lpstr>
      <vt:lpstr>等线</vt:lpstr>
      <vt:lpstr>Arial Unicode MS</vt:lpstr>
      <vt:lpstr>等线 Light</vt:lpstr>
      <vt:lpstr>Times</vt:lpstr>
      <vt:lpstr>Helvetica</vt:lpstr>
      <vt:lpstr>Tahoma</vt:lpstr>
      <vt:lpstr>Garamond</vt:lpstr>
      <vt:lpstr>Consolas</vt:lpstr>
      <vt:lpstr>方正大黑简体</vt:lpstr>
      <vt:lpstr>-apple-system</vt:lpstr>
      <vt:lpstr>BatangChe</vt:lpstr>
      <vt:lpstr>自定义设计方案</vt:lpstr>
      <vt:lpstr>第十章 云安全机制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DADI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lsk</dc:creator>
  <cp:keywords>计算机学院</cp:keywords>
  <cp:lastModifiedBy>张国明</cp:lastModifiedBy>
  <cp:revision>2947</cp:revision>
  <dcterms:created xsi:type="dcterms:W3CDTF">2013-05-22T02:15:00Z</dcterms:created>
  <dcterms:modified xsi:type="dcterms:W3CDTF">2025-05-14T11:29:30Z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3128C3410BE04A2EACDEDDB3A4006995_13</vt:lpwstr>
  </property>
</Properties>
</file>