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439" r:id="rId3"/>
    <p:sldId id="688" r:id="rId5"/>
    <p:sldId id="767" r:id="rId6"/>
    <p:sldId id="812" r:id="rId7"/>
    <p:sldId id="816" r:id="rId8"/>
    <p:sldId id="817" r:id="rId9"/>
    <p:sldId id="818" r:id="rId10"/>
    <p:sldId id="819" r:id="rId11"/>
    <p:sldId id="880" r:id="rId12"/>
    <p:sldId id="879" r:id="rId13"/>
    <p:sldId id="820" r:id="rId14"/>
    <p:sldId id="821" r:id="rId15"/>
    <p:sldId id="881" r:id="rId16"/>
    <p:sldId id="822" r:id="rId17"/>
    <p:sldId id="823" r:id="rId18"/>
    <p:sldId id="824" r:id="rId19"/>
    <p:sldId id="825" r:id="rId20"/>
    <p:sldId id="826" r:id="rId21"/>
    <p:sldId id="827" r:id="rId22"/>
    <p:sldId id="828" r:id="rId23"/>
    <p:sldId id="882" r:id="rId24"/>
    <p:sldId id="829" r:id="rId25"/>
    <p:sldId id="830" r:id="rId26"/>
    <p:sldId id="831" r:id="rId27"/>
  </p:sldIdLst>
  <p:sldSz cx="9144000" cy="6858000" type="screen4x3"/>
  <p:notesSz cx="6858000" cy="9144000"/>
  <p:custDataLst>
    <p:tags r:id="rId32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E84855"/>
    <a:srgbClr val="0066FF"/>
    <a:srgbClr val="1B998B"/>
    <a:srgbClr val="FFFD82"/>
    <a:srgbClr val="D2DEEF"/>
    <a:srgbClr val="EAEFF7"/>
    <a:srgbClr val="4472C4"/>
    <a:srgbClr val="0070C0"/>
    <a:srgbClr val="55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9" autoAdjust="0"/>
    <p:restoredTop sz="62705" autoAdjust="0"/>
  </p:normalViewPr>
  <p:slideViewPr>
    <p:cSldViewPr showGuides="1">
      <p:cViewPr varScale="1">
        <p:scale>
          <a:sx n="83" d="100"/>
          <a:sy n="83" d="100"/>
        </p:scale>
        <p:origin x="2770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2280" y="6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8932C-8C37-49E0-91E7-9B62CE34B1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E7CF6E-9FB8-447C-91C7-AEBC91D8CB0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63082C-D9FC-4144-9E95-4F8267D7FCC9}" type="datetimeFigureOut">
              <a:rPr lang="en-US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en-US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Calibri" panose="020F050202020403020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D9548A5-B1AB-3F4F-9770-E08DEE99858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fld id="{358C0F6F-2FB0-3A4F-8E90-044F055463D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b="0" i="0" kern="1200" dirty="0">
              <a:solidFill>
                <a:srgbClr val="0000FF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D9548A5-B1AB-3F4F-9770-E08DEE99858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BY1306147 </a:t>
            </a:r>
            <a:r>
              <a:rPr lang="en-US" dirty="0" err="1"/>
              <a:t>张硕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06B08-2A05-4E4A-BB4F-B483A66EA091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482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D828F9-2628-9149-86BE-B70DE401120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A51CB-2EA0-4CCE-BC1F-19C7633E457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74BC8-A9E1-416A-999A-738A0D0266C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2501900"/>
            <a:ext cx="9144000" cy="1935163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530" name="Title 1"/>
          <p:cNvSpPr>
            <a:spLocks noGrp="1"/>
          </p:cNvSpPr>
          <p:nvPr>
            <p:ph type="ctrTitle"/>
          </p:nvPr>
        </p:nvSpPr>
        <p:spPr>
          <a:xfrm>
            <a:off x="805272" y="2193528"/>
            <a:ext cx="7533456" cy="2387600"/>
          </a:xfrm>
        </p:spPr>
        <p:txBody>
          <a:bodyPr anchor="ctr" anchorCtr="1"/>
          <a:lstStyle/>
          <a:p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第十一章 特殊云机制</a:t>
            </a:r>
            <a:endParaRPr lang="en-US" altLang="en-US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Hei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96194" y="1815207"/>
            <a:ext cx="6985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zh-CN" altLang="en-US" sz="2400" spc="6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黑体" panose="02010609060101010101" pitchFamily="49" charset="-122"/>
              </a:rPr>
              <a:t>云计算技术</a:t>
            </a:r>
            <a:endParaRPr lang="en-US" sz="2400" spc="6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黑体" panose="02010609060101010101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72725" y="5715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02" y="297292"/>
            <a:ext cx="2832628" cy="899460"/>
          </a:xfrm>
          <a:prstGeom prst="rect">
            <a:avLst/>
          </a:prstGeom>
        </p:spPr>
      </p:pic>
      <p:sp>
        <p:nvSpPr>
          <p:cNvPr id="13" name="副标题 7"/>
          <p:cNvSpPr>
            <a:spLocks noGrp="1"/>
          </p:cNvSpPr>
          <p:nvPr>
            <p:ph type="subTitle" idx="1"/>
          </p:nvPr>
        </p:nvSpPr>
        <p:spPr>
          <a:xfrm>
            <a:off x="1143000" y="4694277"/>
            <a:ext cx="6858000" cy="1655762"/>
          </a:xfrm>
        </p:spPr>
        <p:txBody>
          <a:bodyPr/>
          <a:p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第十一次课：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2025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年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04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月</a:t>
            </a:r>
            <a:r>
              <a:rPr lang="en-US" altLang="zh-CN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28</a:t>
            </a:r>
            <a:r>
              <a:rPr lang="zh-CN" altLang="en-US" sz="1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Hei" charset="-122"/>
              </a:rPr>
              <a:t>日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负载均衡的机制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多层网络交换机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专门的硬件设备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专门的基于软件的系统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服务代理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负载均衡器通常位于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产生负载的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负责执行负载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之间的通信路径上。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520" y="1552401"/>
            <a:ext cx="8724900" cy="489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SLA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72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Service-Level Agreement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，服务等级协议。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-GB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）被用来专门观察云服务的运行时性能，确保他们履行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QoS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监控器收集的数据由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管理系统处理并集成到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报告的标准中。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11.3 SLA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72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Service-Level Agreement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，服务等级协议。</a:t>
            </a:r>
            <a:endParaRPr lang="en-US" altLang="zh-CN" sz="20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-GB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）被用来专门观察云服务的运行时性能，确保他们履行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公布的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QoS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需求</a:t>
            </a:r>
            <a:r>
              <a:rPr lang="zh-CN" altLang="en-US" sz="18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58775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监控器收集的数据由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管理系统处理并集成到</a:t>
            </a:r>
            <a:r>
              <a:rPr lang="en-US" altLang="zh-CN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</a:t>
            </a:r>
            <a:r>
              <a:rPr lang="zh-CN" altLang="en-US" sz="2000" b="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报告的标准中。</a:t>
            </a:r>
            <a:endParaRPr lang="zh-CN" altLang="en-US" sz="2000" b="0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48" y="2796387"/>
            <a:ext cx="3351212" cy="283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801" y="4105101"/>
            <a:ext cx="3314700" cy="270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041" y="2912497"/>
            <a:ext cx="347662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/>
          <p:cNvSpPr txBox="1"/>
          <p:nvPr/>
        </p:nvSpPr>
        <p:spPr>
          <a:xfrm>
            <a:off x="1448028" y="2788516"/>
            <a:ext cx="21878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监控器通过发送请求消息轮询云服务，监控器接收轮询响应消息，报告在每个轮询周期服务都是在线的。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4525" y="5630075"/>
            <a:ext cx="218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(1b)SLA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监控器在日志数据库中存储在线时间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所有轮询周期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的时间长度。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444225" y="3828559"/>
            <a:ext cx="218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监控器通过发送请求消息轮询云服务，没有收到轮询响应消息。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635896" y="5896371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(2b)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响应一直超时，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监控器在日志数据库中存储下线时间。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136465" y="3204014"/>
            <a:ext cx="21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(3a)SLA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监控器发送剩余的轮询消息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392716" y="4983744"/>
            <a:ext cx="2187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(3b)SLA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监控器在日志数据库中存储在线时间。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3312368" cy="3504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-GB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机制按照预先定义好的定价参数测量基于云的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资源使用，并生成使用日志用于计算费用。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响应消息数量</a:t>
            </a:r>
            <a:endParaRPr lang="en-US" altLang="zh-CN" sz="20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传输的数据量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带宽消耗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79912" y="1245239"/>
            <a:ext cx="4979988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3275856" y="3118649"/>
            <a:ext cx="16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云用户请求创建一个新的云服务实例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092384" y="1772816"/>
            <a:ext cx="2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IT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资源实例化后，按使用付费监控器从资源软件处收到“启动”通知。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125413" y="3052251"/>
            <a:ext cx="2675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按使用付费监控器在日志数据库中存储时间戳。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99154" y="5972060"/>
            <a:ext cx="1405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云用户请求停止该云服务实例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92384" y="4750251"/>
            <a:ext cx="2800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按使用付费监控器收到来自资源软件的“停止”通知。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343259" y="6036609"/>
            <a:ext cx="26757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将时间戳存储到日志数据库中。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331595" y="5668645"/>
            <a:ext cx="18326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资源代理的按使用付费监控器。</a:t>
            </a:r>
            <a:endParaRPr lang="zh-CN" altLang="en-US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11.4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528" y="1612591"/>
            <a:ext cx="8370888" cy="468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/>
          <p:cNvSpPr txBox="1"/>
          <p:nvPr/>
        </p:nvSpPr>
        <p:spPr>
          <a:xfrm>
            <a:off x="1331640" y="4077072"/>
            <a:ext cx="1629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云服务用户向云服务发送请求消息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60659" y="3732079"/>
            <a:ext cx="1404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按使用付费监控器截获该消息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895782" y="4169404"/>
            <a:ext cx="1404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(3a)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转发给云服务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16016" y="2420888"/>
            <a:ext cx="15837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(3b)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按照监控指标把使用信息存储起来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60659" y="5319546"/>
            <a:ext cx="4248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云服务将响应消息转发回云服务用户，提供所请求的服务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37155" y="638175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监控代理的按使用付费监控器。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11.5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审计监控器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1522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审计监控器机制（</a:t>
            </a:r>
            <a:r>
              <a:rPr lang="en-GB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用来收集网络和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资源的审计记录数据，用以满足管理需要或合同义务。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下图审计监控器截获登录请求，在日志数据库中存储请求者的安全证书，以及成功和失败的登录尝试，以供今后审计报告之用。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852936"/>
            <a:ext cx="6106754" cy="3621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1157631" y="3305872"/>
            <a:ext cx="17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云服务请求访问云服务，发送一个带有安全证书的登录请求消息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457976" y="2998693"/>
            <a:ext cx="134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审计监控器截获该消息，将它转发给认证服务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286610" y="4589969"/>
            <a:ext cx="25896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认证服务处理安全证书，除了登录操作的结果之外，还为该云用户生成一个响应消息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300347" y="5685393"/>
            <a:ext cx="32377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审计监控器截获响应消息，按照审计策略要求，将收集到的整个登录事件都存储到日志数据库中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23728" y="4789573"/>
            <a:ext cx="2079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访问已经被授权，响应被发回给云服务用户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故障转移系统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3456385" cy="429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-GB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通过使用现有的集群技术提供冗余的实现来增加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资源的可靠性和可用性。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资源的冗余实现会主动地同步服务工作负载；当发现故障时，将失效的实例从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负载均衡调度器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中剔除，有效的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资源就会接管处理工作。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5" y="1530138"/>
            <a:ext cx="5322037" cy="4463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11.6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故障转移系统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3090409" cy="2926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通过使用现有的集群技术提供冗余的实现来增加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资源的可靠性和可用性。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主动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被动：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待机或非活跃的实现会被激活，从不可用的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资源处接管工作。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347864" y="1844824"/>
            <a:ext cx="5425603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11.7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虚拟机监控器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8712969" cy="799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机制是虚拟化基础设施中最基础的部分，主要用来在物理服务器上生成虚拟服务器实例。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2420888"/>
            <a:ext cx="77724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7512674" y="5247922"/>
            <a:ext cx="1368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虚拟化资源管理器</a:t>
            </a:r>
            <a:r>
              <a:rPr lang="en-US" altLang="zh-CN" dirty="0"/>
              <a:t>VIM</a:t>
            </a:r>
            <a:r>
              <a:rPr lang="zh-CN" altLang="en-US" dirty="0"/>
              <a:t>管理</a:t>
            </a:r>
            <a:r>
              <a:rPr lang="en-US" altLang="zh-CN" dirty="0"/>
              <a:t>3</a:t>
            </a:r>
            <a:r>
              <a:rPr lang="zh-CN" altLang="en-US" dirty="0"/>
              <a:t>台物理服务器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107504" y="3591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知识点回顾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512" y="903224"/>
            <a:ext cx="8712968" cy="508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对称加密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加密与解密时使用同一个密钥。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特点：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算法公开、计算量小、加密速度快、加密效率高。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缺点：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事先协商密钥；多用户时密钥量巨大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移位加密；维吉尼亚密码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DES</a:t>
            </a: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；</a:t>
            </a:r>
            <a:r>
              <a:rPr lang="en-US" altLang="zh-CN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AES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非对称加密</a:t>
            </a:r>
            <a:r>
              <a:rPr lang="en-GB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RSA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优点：</a:t>
            </a:r>
            <a:r>
              <a:rPr lang="zh-CN" altLang="en-US" sz="1600" b="0" dirty="0"/>
              <a:t>密钥分发简单、密钥量少、互不认识可以秘密通信、可以用于数字签名和认证。</a:t>
            </a:r>
            <a:endParaRPr lang="en-US" altLang="zh-CN" sz="1600" b="0" dirty="0"/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</a:pPr>
            <a:r>
              <a:rPr lang="zh-CN" altLang="en-US" sz="16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缺点：产生密钥麻烦、安全性、速度比较慢</a:t>
            </a:r>
            <a:endParaRPr lang="en-GB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哈希函数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数字签名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公钥基础设施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8640961" cy="3843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）将多个分布的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资源分为一组，使得他们能像同一个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资源一样进行操作。这增强了集群化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资源的组合计算能力、负载均衡能力和可用性。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从资源角度划分，常用资源集群类型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包括：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服务器集群：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物理或虚拟服务器组成集群。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数据库集群：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用于改进数据的可用性，具有同步的特性，可以维持集群中各种存储设备上存储数据的一致性。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大数据集集群：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实现了数据的分区和分布，目标数据集可以有效的划分区域，而不需要破坏数据的完整性或计算的准确性。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8640961" cy="340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）将多个分布的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资源分为一组，使得他们能像同一个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资源一样进行操作。这增强了集群化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资源的组合计算能力、负载均衡能力和可用性。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从性能角度划分，资源集群的两个基本类型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负载均衡的集群：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这种资源集群在集群节点中分布工作负载，既提高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资源容量又保持资源的集中管理。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高可用集群：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在遇到多节点失效时，仍能维持系统的可用性，而且大多数或者所有集群的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资源都有冗余实现。它实现一个故障转移系统机制，监控失效情况，并自动将工作负载重定向为远离故障节点。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11.8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资源集群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336501"/>
            <a:ext cx="7200900" cy="511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11.9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多设备代理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8640961" cy="438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一个云服务可能会被大量的云用户访问，他们对主机硬件设备和通信需求都不同。为了克服云服务和不同云服务用户之间的不兼容性，需要创建映射逻辑来改变运行时交换的信息。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Multi-devise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broker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来帮助运行时的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数据转换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，使得云服务能够被更广泛的云用户程序和设备所使用。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多设备代理通常作为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网关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可创建转化的逻辑层次包括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传输协议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消息协议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存储设备协议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数据模式</a:t>
            </a:r>
            <a:r>
              <a:rPr lang="en-US" altLang="zh-CN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数据模型</a:t>
            </a:r>
            <a:endParaRPr lang="en-US" altLang="zh-CN" sz="1800" b="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4014" y="2852936"/>
            <a:ext cx="4607872" cy="3647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11.10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状态管理数据库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1" y="1196752"/>
            <a:ext cx="8640961" cy="1599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-GB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）：一种用来暂时地保存软件程序的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状态数据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软件程序可以把状态数据保存到数据库中，用以降低程序占用的运行时内存。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第十一章 特殊云机制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3909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11.2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Load Balancer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11.3  SLA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监控器（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SLA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11.4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按使用付费监控器（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Pay-per-use monitor 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11.5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审计监控器（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Audit Monitor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11.6 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故障转移系统（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Failover system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11.7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虚拟机监控器（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Hypervisor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11.8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资源集群（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Resource cluster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11.9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多设备代理（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Multi-device broker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11.10 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状态管理数据库（</a:t>
            </a:r>
            <a:r>
              <a:rPr lang="en-GB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 management database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2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自动伸缩监听器 （</a:t>
            </a:r>
            <a:r>
              <a:rPr lang="en-GB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Automated scaling listener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）是一个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服务代理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，它监控和追踪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云服务用户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云服务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，用以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动态伸缩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通常部署在靠近防火墙的位置，自动追踪负载状态信息；负载量可以由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前端请求量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，也可以由请求引发的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后端处理需求量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提供不同类型的响应：如通过预定义参数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自动伸缩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，或者负载超过或低于阈值时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自动通知云用户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6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200375"/>
            <a:ext cx="6667772" cy="561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4716016" y="5517232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云用户创建并启动了虚拟服务器：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个虚拟处理器核心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+16GB RAM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33378" y="1844824"/>
            <a:ext cx="2520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创建虚拟机，并分配到物理服务器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，该物理服务器原来已有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个活动的虚拟服务器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51520" y="4941168"/>
            <a:ext cx="2418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云用户的需求导致虚拟服务器的使用上升到超出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，并持续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211960" y="3131816"/>
            <a:ext cx="2418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自动伸缩监听器察觉到需求，并发送增大命令给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600" y="1340768"/>
            <a:ext cx="7416800" cy="540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/>
          <p:nvPr/>
        </p:nvSpPr>
        <p:spPr>
          <a:xfrm>
            <a:off x="2851576" y="5733256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确定在物理服务器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上增大虚拟服务器是不可能的，进而把它在线迁移到物理服务器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11.1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自动伸缩监听器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3608" y="1416916"/>
            <a:ext cx="7367588" cy="537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7020272" y="534144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虚拟服务器的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CPU/RAM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使用持续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秒低于容量的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15%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76256" y="3810656"/>
            <a:ext cx="2057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(7)VIM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缩小虚拟服务器容量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923928" y="4869160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(8)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虚拟服务器在物理服务器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上仍然保持活跃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553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负载均衡器（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</a:t>
            </a:r>
            <a:r>
              <a:rPr lang="en-GB" altLang="zh-CN" sz="2000" b="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oad</a:t>
            </a:r>
            <a:r>
              <a:rPr lang="en-GB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balancer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机制是一个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运行时代理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，基本思想是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把负载在更多的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资源上做负载均衡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，与单一</a:t>
            </a:r>
            <a:r>
              <a:rPr lang="en-US" altLang="zh-CN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资源相比，提升了性能和容量。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基于水平拓展的思想。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可以负载均衡的资源或者设备有服务器、网络设备、存储设备等。</a:t>
            </a:r>
            <a:endParaRPr lang="zh-CN" altLang="en-US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557521"/>
            <a:ext cx="914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11.2 </a:t>
            </a:r>
            <a:r>
              <a:rPr lang="zh-CN" altLang="en-US" sz="32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负载均衡器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-18673"/>
            <a:ext cx="9144000" cy="495052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D828F9-2628-9149-86BE-B70DE401120D}" type="slidenum">
              <a:rPr lang="en-US" smtClean="0"/>
            </a:fld>
            <a:endParaRPr lang="en-US" dirty="0"/>
          </a:p>
        </p:txBody>
      </p: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79512" y="1196752"/>
            <a:ext cx="8712968" cy="205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algn="just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n"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indent="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负载均衡器可以执行一组特殊的</a:t>
            </a:r>
            <a:r>
              <a:rPr lang="zh-CN" altLang="en-US" sz="2000" b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运行时负载分配</a:t>
            </a:r>
            <a:r>
              <a:rPr lang="zh-CN" altLang="en-US" sz="20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功能，包括：</a:t>
            </a: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非对称分配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：较大的工作负载被送到具有较强处理能力的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负载优先级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：根据优先等级进行调度、排队、丢弃和分配；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zh-CN" altLang="en-US" sz="1800" b="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上下文感知分配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 根据请求内容的指示把请求分配到不同</a:t>
            </a:r>
            <a:r>
              <a:rPr lang="en-US" altLang="zh-CN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IT</a:t>
            </a:r>
            <a:r>
              <a:rPr lang="zh-CN" altLang="en-US" sz="1800" b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资源。</a:t>
            </a:r>
            <a:endParaRPr lang="en-US" altLang="zh-CN" sz="18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n"/>
            </a:pPr>
            <a:endParaRPr lang="en-US" altLang="zh-CN" sz="2000" b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tags/tag1.xml><?xml version="1.0" encoding="utf-8"?>
<p:tagLst xmlns:p="http://schemas.openxmlformats.org/presentationml/2006/main">
  <p:tag name="commondata" val="eyJoZGlkIjoiMTUwMDk5Y2Y1ZjkzY2FkYWUyMGFkODJkNzM4MjMyZDQ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3597</Words>
  <Application>WPS 演示</Application>
  <PresentationFormat>全屏显示(4:3)</PresentationFormat>
  <Paragraphs>258</Paragraphs>
  <Slides>24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微软雅黑</vt:lpstr>
      <vt:lpstr>Hei</vt:lpstr>
      <vt:lpstr>黑体</vt:lpstr>
      <vt:lpstr>Times New Roman</vt:lpstr>
      <vt:lpstr>-apple-system</vt:lpstr>
      <vt:lpstr>Segoe Print</vt:lpstr>
      <vt:lpstr>Söhne</vt:lpstr>
      <vt:lpstr>等线</vt:lpstr>
      <vt:lpstr>Arial Unicode MS</vt:lpstr>
      <vt:lpstr>等线 Light</vt:lpstr>
      <vt:lpstr>自定义设计方案</vt:lpstr>
      <vt:lpstr>第十一章 特殊云机制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DADI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lsk</dc:creator>
  <cp:keywords>计算机学院</cp:keywords>
  <cp:lastModifiedBy>张国明</cp:lastModifiedBy>
  <cp:revision>2911</cp:revision>
  <dcterms:created xsi:type="dcterms:W3CDTF">2013-05-22T02:15:00Z</dcterms:created>
  <dcterms:modified xsi:type="dcterms:W3CDTF">2025-05-14T11:28:43Z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22F6B39CACB94261973F025B69B795ED_13</vt:lpwstr>
  </property>
</Properties>
</file>