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4"/>
  </p:notesMasterIdLst>
  <p:sldIdLst>
    <p:sldId id="256" r:id="rId2"/>
    <p:sldId id="1145" r:id="rId3"/>
    <p:sldId id="1146" r:id="rId4"/>
    <p:sldId id="1147" r:id="rId5"/>
    <p:sldId id="1148" r:id="rId6"/>
    <p:sldId id="421" r:id="rId7"/>
    <p:sldId id="1209" r:id="rId8"/>
    <p:sldId id="1207" r:id="rId9"/>
    <p:sldId id="1208" r:id="rId10"/>
    <p:sldId id="1210" r:id="rId11"/>
    <p:sldId id="1214" r:id="rId12"/>
    <p:sldId id="1140" r:id="rId13"/>
    <p:sldId id="1141" r:id="rId14"/>
    <p:sldId id="1142" r:id="rId15"/>
    <p:sldId id="1143" r:id="rId16"/>
    <p:sldId id="1144" r:id="rId17"/>
    <p:sldId id="301" r:id="rId18"/>
    <p:sldId id="1080" r:id="rId19"/>
    <p:sldId id="302" r:id="rId20"/>
    <p:sldId id="303" r:id="rId21"/>
    <p:sldId id="304" r:id="rId22"/>
    <p:sldId id="1076" r:id="rId23"/>
    <p:sldId id="1077" r:id="rId24"/>
    <p:sldId id="1213" r:id="rId25"/>
    <p:sldId id="706" r:id="rId26"/>
    <p:sldId id="1081" r:id="rId27"/>
    <p:sldId id="1078" r:id="rId28"/>
    <p:sldId id="1079" r:id="rId29"/>
    <p:sldId id="1336" r:id="rId30"/>
    <p:sldId id="1337" r:id="rId31"/>
    <p:sldId id="1065" r:id="rId32"/>
    <p:sldId id="1222" r:id="rId33"/>
    <p:sldId id="1066" r:id="rId34"/>
    <p:sldId id="1082" r:id="rId35"/>
    <p:sldId id="1083" r:id="rId36"/>
    <p:sldId id="1084" r:id="rId37"/>
    <p:sldId id="1085" r:id="rId38"/>
    <p:sldId id="1086" r:id="rId39"/>
    <p:sldId id="1087" r:id="rId40"/>
    <p:sldId id="1153" r:id="rId41"/>
    <p:sldId id="1154" r:id="rId42"/>
    <p:sldId id="1155" r:id="rId43"/>
    <p:sldId id="1131" r:id="rId44"/>
    <p:sldId id="1331" r:id="rId45"/>
    <p:sldId id="1132" r:id="rId46"/>
    <p:sldId id="1332" r:id="rId47"/>
    <p:sldId id="1103" r:id="rId48"/>
    <p:sldId id="1211" r:id="rId49"/>
    <p:sldId id="1104" r:id="rId50"/>
    <p:sldId id="1109" r:id="rId51"/>
    <p:sldId id="1135" r:id="rId52"/>
    <p:sldId id="504" r:id="rId53"/>
    <p:sldId id="1212" r:id="rId54"/>
    <p:sldId id="510" r:id="rId55"/>
    <p:sldId id="511" r:id="rId56"/>
    <p:sldId id="512" r:id="rId57"/>
    <p:sldId id="1215" r:id="rId58"/>
    <p:sldId id="1216" r:id="rId59"/>
    <p:sldId id="1218" r:id="rId60"/>
    <p:sldId id="1219" r:id="rId61"/>
    <p:sldId id="1106" r:id="rId62"/>
    <p:sldId id="1107" r:id="rId63"/>
    <p:sldId id="1105" r:id="rId64"/>
    <p:sldId id="1330" r:id="rId65"/>
    <p:sldId id="263" r:id="rId66"/>
    <p:sldId id="264" r:id="rId67"/>
    <p:sldId id="1217" r:id="rId68"/>
    <p:sldId id="1063" r:id="rId69"/>
    <p:sldId id="265" r:id="rId70"/>
    <p:sldId id="266" r:id="rId71"/>
    <p:sldId id="267" r:id="rId72"/>
    <p:sldId id="269" r:id="rId73"/>
    <p:sldId id="268" r:id="rId74"/>
    <p:sldId id="270" r:id="rId75"/>
    <p:sldId id="271" r:id="rId76"/>
    <p:sldId id="1220" r:id="rId77"/>
    <p:sldId id="1221" r:id="rId78"/>
    <p:sldId id="1225" r:id="rId79"/>
    <p:sldId id="1345" r:id="rId80"/>
    <p:sldId id="1346" r:id="rId81"/>
    <p:sldId id="1347" r:id="rId82"/>
    <p:sldId id="1348" r:id="rId83"/>
    <p:sldId id="1349" r:id="rId84"/>
    <p:sldId id="1223" r:id="rId85"/>
    <p:sldId id="1224" r:id="rId86"/>
    <p:sldId id="1133" r:id="rId87"/>
    <p:sldId id="1134" r:id="rId88"/>
    <p:sldId id="1226" r:id="rId89"/>
    <p:sldId id="1227" r:id="rId90"/>
    <p:sldId id="1228" r:id="rId91"/>
    <p:sldId id="1329" r:id="rId92"/>
    <p:sldId id="1324" r:id="rId93"/>
    <p:sldId id="1325" r:id="rId94"/>
    <p:sldId id="1326" r:id="rId95"/>
    <p:sldId id="1327" r:id="rId96"/>
    <p:sldId id="1328" r:id="rId97"/>
    <p:sldId id="1229" r:id="rId98"/>
    <p:sldId id="1230" r:id="rId99"/>
    <p:sldId id="1338" r:id="rId100"/>
    <p:sldId id="1339" r:id="rId101"/>
    <p:sldId id="1340" r:id="rId102"/>
    <p:sldId id="724" r:id="rId103"/>
    <p:sldId id="1232" r:id="rId104"/>
    <p:sldId id="1233" r:id="rId105"/>
    <p:sldId id="1323" r:id="rId106"/>
    <p:sldId id="1260" r:id="rId107"/>
    <p:sldId id="1263" r:id="rId108"/>
    <p:sldId id="1264" r:id="rId109"/>
    <p:sldId id="1265" r:id="rId110"/>
    <p:sldId id="1266" r:id="rId111"/>
    <p:sldId id="1120" r:id="rId112"/>
    <p:sldId id="1118" r:id="rId113"/>
    <p:sldId id="1122" r:id="rId114"/>
    <p:sldId id="1123" r:id="rId115"/>
    <p:sldId id="1121" r:id="rId116"/>
    <p:sldId id="1164" r:id="rId117"/>
    <p:sldId id="1165" r:id="rId118"/>
    <p:sldId id="1166" r:id="rId119"/>
    <p:sldId id="1167" r:id="rId120"/>
    <p:sldId id="1299" r:id="rId121"/>
    <p:sldId id="1300" r:id="rId122"/>
    <p:sldId id="1301" r:id="rId123"/>
    <p:sldId id="1333" r:id="rId124"/>
    <p:sldId id="1341" r:id="rId125"/>
    <p:sldId id="1342" r:id="rId126"/>
    <p:sldId id="1343" r:id="rId127"/>
    <p:sldId id="1344" r:id="rId128"/>
    <p:sldId id="431" r:id="rId129"/>
    <p:sldId id="432" r:id="rId130"/>
    <p:sldId id="1335" r:id="rId131"/>
    <p:sldId id="1111" r:id="rId132"/>
    <p:sldId id="1064" r:id="rId133"/>
    <p:sldId id="1110" r:id="rId134"/>
    <p:sldId id="1113" r:id="rId135"/>
    <p:sldId id="1334" r:id="rId136"/>
    <p:sldId id="1068" r:id="rId137"/>
    <p:sldId id="1114" r:id="rId138"/>
    <p:sldId id="1112" r:id="rId139"/>
    <p:sldId id="1115" r:id="rId140"/>
    <p:sldId id="1116" r:id="rId141"/>
    <p:sldId id="1117" r:id="rId142"/>
    <p:sldId id="541" r:id="rId1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p:cViewPr varScale="1">
        <p:scale>
          <a:sx n="109" d="100"/>
          <a:sy n="109" d="100"/>
        </p:scale>
        <p:origin x="108"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10B24-7F7D-4D70-9468-7759A708CA1C}" type="datetimeFigureOut">
              <a:rPr lang="zh-CN" altLang="en-US" smtClean="0"/>
              <a:t>2022/2/19</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70849-F864-47B0-9DC7-E8FF88EA2826}" type="slidenum">
              <a:rPr lang="zh-CN" altLang="en-US" smtClean="0"/>
              <a:t>‹#›</a:t>
            </a:fld>
            <a:endParaRPr lang="zh-CN" altLang="en-US"/>
          </a:p>
        </p:txBody>
      </p:sp>
    </p:spTree>
    <p:extLst>
      <p:ext uri="{BB962C8B-B14F-4D97-AF65-F5344CB8AC3E}">
        <p14:creationId xmlns:p14="http://schemas.microsoft.com/office/powerpoint/2010/main" val="1506096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1D561-2A9F-4E6E-9FFB-6CE09AF1B62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D678FF0-F516-42B8-80D7-16786E1CF2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AD9B1CA-277C-4A44-A894-023154AF8278}"/>
              </a:ext>
            </a:extLst>
          </p:cNvPr>
          <p:cNvSpPr>
            <a:spLocks noGrp="1"/>
          </p:cNvSpPr>
          <p:nvPr>
            <p:ph type="dt" sz="half" idx="10"/>
          </p:nvPr>
        </p:nvSpPr>
        <p:spPr/>
        <p:txBody>
          <a:bodyPr/>
          <a:lstStyle/>
          <a:p>
            <a:fld id="{1FC2016F-5F32-49C8-AA75-682D6ABACF6B}" type="datetimeFigureOut">
              <a:rPr lang="zh-CN" altLang="en-US" smtClean="0"/>
              <a:t>2022/2/19</a:t>
            </a:fld>
            <a:endParaRPr lang="zh-CN" altLang="en-US"/>
          </a:p>
        </p:txBody>
      </p:sp>
      <p:sp>
        <p:nvSpPr>
          <p:cNvPr id="5" name="页脚占位符 4">
            <a:extLst>
              <a:ext uri="{FF2B5EF4-FFF2-40B4-BE49-F238E27FC236}">
                <a16:creationId xmlns:a16="http://schemas.microsoft.com/office/drawing/2014/main" id="{4D221094-B33C-4231-A439-1F479E829D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E67253-5379-4952-B89B-2CEACB4EB7AB}"/>
              </a:ext>
            </a:extLst>
          </p:cNvPr>
          <p:cNvSpPr>
            <a:spLocks noGrp="1"/>
          </p:cNvSpPr>
          <p:nvPr>
            <p:ph type="sldNum" sz="quarter" idx="12"/>
          </p:nvPr>
        </p:nvSpPr>
        <p:spPr/>
        <p:txBody>
          <a:bodyPr/>
          <a:lstStyle/>
          <a:p>
            <a:fld id="{C95F7B6A-AEEA-4670-A233-9D602415045A}" type="slidenum">
              <a:rPr lang="zh-CN" altLang="en-US" smtClean="0"/>
              <a:t>‹#›</a:t>
            </a:fld>
            <a:endParaRPr lang="zh-CN" altLang="en-US"/>
          </a:p>
        </p:txBody>
      </p:sp>
    </p:spTree>
    <p:extLst>
      <p:ext uri="{BB962C8B-B14F-4D97-AF65-F5344CB8AC3E}">
        <p14:creationId xmlns:p14="http://schemas.microsoft.com/office/powerpoint/2010/main" val="1719763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B0A54-1E26-484F-925B-4094D2A3D60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E7E867-FE2A-4786-985A-C60E9295F23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8CAAC8-279E-45DA-9139-3638F8DE77F0}"/>
              </a:ext>
            </a:extLst>
          </p:cNvPr>
          <p:cNvSpPr>
            <a:spLocks noGrp="1"/>
          </p:cNvSpPr>
          <p:nvPr>
            <p:ph type="dt" sz="half" idx="10"/>
          </p:nvPr>
        </p:nvSpPr>
        <p:spPr/>
        <p:txBody>
          <a:bodyPr/>
          <a:lstStyle/>
          <a:p>
            <a:fld id="{1FC2016F-5F32-49C8-AA75-682D6ABACF6B}" type="datetimeFigureOut">
              <a:rPr lang="zh-CN" altLang="en-US" smtClean="0"/>
              <a:t>2022/2/19</a:t>
            </a:fld>
            <a:endParaRPr lang="zh-CN" altLang="en-US"/>
          </a:p>
        </p:txBody>
      </p:sp>
      <p:sp>
        <p:nvSpPr>
          <p:cNvPr id="5" name="页脚占位符 4">
            <a:extLst>
              <a:ext uri="{FF2B5EF4-FFF2-40B4-BE49-F238E27FC236}">
                <a16:creationId xmlns:a16="http://schemas.microsoft.com/office/drawing/2014/main" id="{0523B031-7645-4F18-A903-7B87AF4ED4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51D6EA-35AF-49F5-9F33-E3A2A70E8F0D}"/>
              </a:ext>
            </a:extLst>
          </p:cNvPr>
          <p:cNvSpPr>
            <a:spLocks noGrp="1"/>
          </p:cNvSpPr>
          <p:nvPr>
            <p:ph type="sldNum" sz="quarter" idx="12"/>
          </p:nvPr>
        </p:nvSpPr>
        <p:spPr/>
        <p:txBody>
          <a:bodyPr/>
          <a:lstStyle/>
          <a:p>
            <a:fld id="{C95F7B6A-AEEA-4670-A233-9D602415045A}" type="slidenum">
              <a:rPr lang="zh-CN" altLang="en-US" smtClean="0"/>
              <a:t>‹#›</a:t>
            </a:fld>
            <a:endParaRPr lang="zh-CN" altLang="en-US"/>
          </a:p>
        </p:txBody>
      </p:sp>
    </p:spTree>
    <p:extLst>
      <p:ext uri="{BB962C8B-B14F-4D97-AF65-F5344CB8AC3E}">
        <p14:creationId xmlns:p14="http://schemas.microsoft.com/office/powerpoint/2010/main" val="2403860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07501E6-A933-4BE3-8A7F-22A9444C81B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6B21A5-454B-4CE1-AE2B-7C11C45ADBD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B74FA0-DE05-4298-BE3B-BA87D627DD06}"/>
              </a:ext>
            </a:extLst>
          </p:cNvPr>
          <p:cNvSpPr>
            <a:spLocks noGrp="1"/>
          </p:cNvSpPr>
          <p:nvPr>
            <p:ph type="dt" sz="half" idx="10"/>
          </p:nvPr>
        </p:nvSpPr>
        <p:spPr/>
        <p:txBody>
          <a:bodyPr/>
          <a:lstStyle/>
          <a:p>
            <a:fld id="{1FC2016F-5F32-49C8-AA75-682D6ABACF6B}" type="datetimeFigureOut">
              <a:rPr lang="zh-CN" altLang="en-US" smtClean="0"/>
              <a:t>2022/2/19</a:t>
            </a:fld>
            <a:endParaRPr lang="zh-CN" altLang="en-US"/>
          </a:p>
        </p:txBody>
      </p:sp>
      <p:sp>
        <p:nvSpPr>
          <p:cNvPr id="5" name="页脚占位符 4">
            <a:extLst>
              <a:ext uri="{FF2B5EF4-FFF2-40B4-BE49-F238E27FC236}">
                <a16:creationId xmlns:a16="http://schemas.microsoft.com/office/drawing/2014/main" id="{3C7D35FD-7567-466A-87FC-AA30C5A7D1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DB3C7D-A506-4087-A822-2502E0285F48}"/>
              </a:ext>
            </a:extLst>
          </p:cNvPr>
          <p:cNvSpPr>
            <a:spLocks noGrp="1"/>
          </p:cNvSpPr>
          <p:nvPr>
            <p:ph type="sldNum" sz="quarter" idx="12"/>
          </p:nvPr>
        </p:nvSpPr>
        <p:spPr/>
        <p:txBody>
          <a:bodyPr/>
          <a:lstStyle/>
          <a:p>
            <a:fld id="{C95F7B6A-AEEA-4670-A233-9D602415045A}" type="slidenum">
              <a:rPr lang="zh-CN" altLang="en-US" smtClean="0"/>
              <a:t>‹#›</a:t>
            </a:fld>
            <a:endParaRPr lang="zh-CN" altLang="en-US"/>
          </a:p>
        </p:txBody>
      </p:sp>
    </p:spTree>
    <p:extLst>
      <p:ext uri="{BB962C8B-B14F-4D97-AF65-F5344CB8AC3E}">
        <p14:creationId xmlns:p14="http://schemas.microsoft.com/office/powerpoint/2010/main" val="147496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7FD05-3B50-4008-BB67-825AA01085F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3E7FBF-1F2B-42E4-AF0E-5FD7D5902C2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CCFF39-8043-4608-9A45-C4362A61B053}"/>
              </a:ext>
            </a:extLst>
          </p:cNvPr>
          <p:cNvSpPr>
            <a:spLocks noGrp="1"/>
          </p:cNvSpPr>
          <p:nvPr>
            <p:ph type="dt" sz="half" idx="10"/>
          </p:nvPr>
        </p:nvSpPr>
        <p:spPr/>
        <p:txBody>
          <a:bodyPr/>
          <a:lstStyle/>
          <a:p>
            <a:fld id="{1FC2016F-5F32-49C8-AA75-682D6ABACF6B}" type="datetimeFigureOut">
              <a:rPr lang="zh-CN" altLang="en-US" smtClean="0"/>
              <a:t>2022/2/19</a:t>
            </a:fld>
            <a:endParaRPr lang="zh-CN" altLang="en-US"/>
          </a:p>
        </p:txBody>
      </p:sp>
      <p:sp>
        <p:nvSpPr>
          <p:cNvPr id="5" name="页脚占位符 4">
            <a:extLst>
              <a:ext uri="{FF2B5EF4-FFF2-40B4-BE49-F238E27FC236}">
                <a16:creationId xmlns:a16="http://schemas.microsoft.com/office/drawing/2014/main" id="{95FD2C69-8722-4242-904C-B58A010E74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00A1C4-6C0E-4151-A030-A3C2A3C0EBEE}"/>
              </a:ext>
            </a:extLst>
          </p:cNvPr>
          <p:cNvSpPr>
            <a:spLocks noGrp="1"/>
          </p:cNvSpPr>
          <p:nvPr>
            <p:ph type="sldNum" sz="quarter" idx="12"/>
          </p:nvPr>
        </p:nvSpPr>
        <p:spPr/>
        <p:txBody>
          <a:bodyPr/>
          <a:lstStyle/>
          <a:p>
            <a:fld id="{C95F7B6A-AEEA-4670-A233-9D602415045A}" type="slidenum">
              <a:rPr lang="zh-CN" altLang="en-US" smtClean="0"/>
              <a:t>‹#›</a:t>
            </a:fld>
            <a:endParaRPr lang="zh-CN" altLang="en-US"/>
          </a:p>
        </p:txBody>
      </p:sp>
    </p:spTree>
    <p:extLst>
      <p:ext uri="{BB962C8B-B14F-4D97-AF65-F5344CB8AC3E}">
        <p14:creationId xmlns:p14="http://schemas.microsoft.com/office/powerpoint/2010/main" val="14680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62972-B019-405A-A45A-37EDDBFFF1E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B3FEE2C-E468-40B6-9638-B65486C08D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CF4B1A5-DA51-4D0C-92F3-EA62E1408F2F}"/>
              </a:ext>
            </a:extLst>
          </p:cNvPr>
          <p:cNvSpPr>
            <a:spLocks noGrp="1"/>
          </p:cNvSpPr>
          <p:nvPr>
            <p:ph type="dt" sz="half" idx="10"/>
          </p:nvPr>
        </p:nvSpPr>
        <p:spPr/>
        <p:txBody>
          <a:bodyPr/>
          <a:lstStyle/>
          <a:p>
            <a:fld id="{1FC2016F-5F32-49C8-AA75-682D6ABACF6B}" type="datetimeFigureOut">
              <a:rPr lang="zh-CN" altLang="en-US" smtClean="0"/>
              <a:t>2022/2/19</a:t>
            </a:fld>
            <a:endParaRPr lang="zh-CN" altLang="en-US"/>
          </a:p>
        </p:txBody>
      </p:sp>
      <p:sp>
        <p:nvSpPr>
          <p:cNvPr id="5" name="页脚占位符 4">
            <a:extLst>
              <a:ext uri="{FF2B5EF4-FFF2-40B4-BE49-F238E27FC236}">
                <a16:creationId xmlns:a16="http://schemas.microsoft.com/office/drawing/2014/main" id="{94F0184B-BB41-456E-A599-70E961A9E8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496BFF-8D3A-4D06-8556-D2DFC28A3CB3}"/>
              </a:ext>
            </a:extLst>
          </p:cNvPr>
          <p:cNvSpPr>
            <a:spLocks noGrp="1"/>
          </p:cNvSpPr>
          <p:nvPr>
            <p:ph type="sldNum" sz="quarter" idx="12"/>
          </p:nvPr>
        </p:nvSpPr>
        <p:spPr/>
        <p:txBody>
          <a:bodyPr/>
          <a:lstStyle/>
          <a:p>
            <a:fld id="{C95F7B6A-AEEA-4670-A233-9D602415045A}" type="slidenum">
              <a:rPr lang="zh-CN" altLang="en-US" smtClean="0"/>
              <a:t>‹#›</a:t>
            </a:fld>
            <a:endParaRPr lang="zh-CN" altLang="en-US"/>
          </a:p>
        </p:txBody>
      </p:sp>
    </p:spTree>
    <p:extLst>
      <p:ext uri="{BB962C8B-B14F-4D97-AF65-F5344CB8AC3E}">
        <p14:creationId xmlns:p14="http://schemas.microsoft.com/office/powerpoint/2010/main" val="18770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E9961D-6481-4433-8F1D-F6831706B7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624E48-0CE3-4C3C-A231-550CB02151E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7784F34-3E1A-45B7-9177-A0643C90628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8C138EC-69B2-4699-8DD0-BFFC4E3324B5}"/>
              </a:ext>
            </a:extLst>
          </p:cNvPr>
          <p:cNvSpPr>
            <a:spLocks noGrp="1"/>
          </p:cNvSpPr>
          <p:nvPr>
            <p:ph type="dt" sz="half" idx="10"/>
          </p:nvPr>
        </p:nvSpPr>
        <p:spPr/>
        <p:txBody>
          <a:bodyPr/>
          <a:lstStyle/>
          <a:p>
            <a:fld id="{1FC2016F-5F32-49C8-AA75-682D6ABACF6B}" type="datetimeFigureOut">
              <a:rPr lang="zh-CN" altLang="en-US" smtClean="0"/>
              <a:t>2022/2/19</a:t>
            </a:fld>
            <a:endParaRPr lang="zh-CN" altLang="en-US"/>
          </a:p>
        </p:txBody>
      </p:sp>
      <p:sp>
        <p:nvSpPr>
          <p:cNvPr id="6" name="页脚占位符 5">
            <a:extLst>
              <a:ext uri="{FF2B5EF4-FFF2-40B4-BE49-F238E27FC236}">
                <a16:creationId xmlns:a16="http://schemas.microsoft.com/office/drawing/2014/main" id="{48A88BE6-B1FA-4152-AE2C-B73B05CE08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0286E1-985D-4879-A1B9-6F2790BB53B2}"/>
              </a:ext>
            </a:extLst>
          </p:cNvPr>
          <p:cNvSpPr>
            <a:spLocks noGrp="1"/>
          </p:cNvSpPr>
          <p:nvPr>
            <p:ph type="sldNum" sz="quarter" idx="12"/>
          </p:nvPr>
        </p:nvSpPr>
        <p:spPr/>
        <p:txBody>
          <a:bodyPr/>
          <a:lstStyle/>
          <a:p>
            <a:fld id="{C95F7B6A-AEEA-4670-A233-9D602415045A}" type="slidenum">
              <a:rPr lang="zh-CN" altLang="en-US" smtClean="0"/>
              <a:t>‹#›</a:t>
            </a:fld>
            <a:endParaRPr lang="zh-CN" altLang="en-US"/>
          </a:p>
        </p:txBody>
      </p:sp>
    </p:spTree>
    <p:extLst>
      <p:ext uri="{BB962C8B-B14F-4D97-AF65-F5344CB8AC3E}">
        <p14:creationId xmlns:p14="http://schemas.microsoft.com/office/powerpoint/2010/main" val="1623412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42B98-3950-4DDD-8812-F80F98B6949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4E629E-3106-4D07-AEC2-35655F00AE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42FABB8-70DA-4503-984B-4222E435156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F2CB11D-FAD8-4034-8FC8-6216973EB2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ABC6E0F-7A0C-4829-9F5C-3141DB02573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C364491-553B-4475-B757-6F6D6FD0F51E}"/>
              </a:ext>
            </a:extLst>
          </p:cNvPr>
          <p:cNvSpPr>
            <a:spLocks noGrp="1"/>
          </p:cNvSpPr>
          <p:nvPr>
            <p:ph type="dt" sz="half" idx="10"/>
          </p:nvPr>
        </p:nvSpPr>
        <p:spPr/>
        <p:txBody>
          <a:bodyPr/>
          <a:lstStyle/>
          <a:p>
            <a:fld id="{1FC2016F-5F32-49C8-AA75-682D6ABACF6B}" type="datetimeFigureOut">
              <a:rPr lang="zh-CN" altLang="en-US" smtClean="0"/>
              <a:t>2022/2/19</a:t>
            </a:fld>
            <a:endParaRPr lang="zh-CN" altLang="en-US"/>
          </a:p>
        </p:txBody>
      </p:sp>
      <p:sp>
        <p:nvSpPr>
          <p:cNvPr id="8" name="页脚占位符 7">
            <a:extLst>
              <a:ext uri="{FF2B5EF4-FFF2-40B4-BE49-F238E27FC236}">
                <a16:creationId xmlns:a16="http://schemas.microsoft.com/office/drawing/2014/main" id="{B7D327A7-A457-4841-957D-47061FF91AF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47CB52-D803-4942-81D8-4DA5C04B45EC}"/>
              </a:ext>
            </a:extLst>
          </p:cNvPr>
          <p:cNvSpPr>
            <a:spLocks noGrp="1"/>
          </p:cNvSpPr>
          <p:nvPr>
            <p:ph type="sldNum" sz="quarter" idx="12"/>
          </p:nvPr>
        </p:nvSpPr>
        <p:spPr/>
        <p:txBody>
          <a:bodyPr/>
          <a:lstStyle/>
          <a:p>
            <a:fld id="{C95F7B6A-AEEA-4670-A233-9D602415045A}" type="slidenum">
              <a:rPr lang="zh-CN" altLang="en-US" smtClean="0"/>
              <a:t>‹#›</a:t>
            </a:fld>
            <a:endParaRPr lang="zh-CN" altLang="en-US"/>
          </a:p>
        </p:txBody>
      </p:sp>
    </p:spTree>
    <p:extLst>
      <p:ext uri="{BB962C8B-B14F-4D97-AF65-F5344CB8AC3E}">
        <p14:creationId xmlns:p14="http://schemas.microsoft.com/office/powerpoint/2010/main" val="181009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52C399-F542-43BE-A4DA-5E7A74C1B61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8CC5B29-08FC-4F5B-A80E-56DC811BA1DC}"/>
              </a:ext>
            </a:extLst>
          </p:cNvPr>
          <p:cNvSpPr>
            <a:spLocks noGrp="1"/>
          </p:cNvSpPr>
          <p:nvPr>
            <p:ph type="dt" sz="half" idx="10"/>
          </p:nvPr>
        </p:nvSpPr>
        <p:spPr/>
        <p:txBody>
          <a:bodyPr/>
          <a:lstStyle/>
          <a:p>
            <a:fld id="{1FC2016F-5F32-49C8-AA75-682D6ABACF6B}" type="datetimeFigureOut">
              <a:rPr lang="zh-CN" altLang="en-US" smtClean="0"/>
              <a:t>2022/2/19</a:t>
            </a:fld>
            <a:endParaRPr lang="zh-CN" altLang="en-US"/>
          </a:p>
        </p:txBody>
      </p:sp>
      <p:sp>
        <p:nvSpPr>
          <p:cNvPr id="4" name="页脚占位符 3">
            <a:extLst>
              <a:ext uri="{FF2B5EF4-FFF2-40B4-BE49-F238E27FC236}">
                <a16:creationId xmlns:a16="http://schemas.microsoft.com/office/drawing/2014/main" id="{E52721B2-FF31-48BB-B936-2AE9F533D60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BFC833-8F37-4511-BE10-05FD920911F3}"/>
              </a:ext>
            </a:extLst>
          </p:cNvPr>
          <p:cNvSpPr>
            <a:spLocks noGrp="1"/>
          </p:cNvSpPr>
          <p:nvPr>
            <p:ph type="sldNum" sz="quarter" idx="12"/>
          </p:nvPr>
        </p:nvSpPr>
        <p:spPr/>
        <p:txBody>
          <a:bodyPr/>
          <a:lstStyle/>
          <a:p>
            <a:fld id="{C95F7B6A-AEEA-4670-A233-9D602415045A}" type="slidenum">
              <a:rPr lang="zh-CN" altLang="en-US" smtClean="0"/>
              <a:t>‹#›</a:t>
            </a:fld>
            <a:endParaRPr lang="zh-CN" altLang="en-US"/>
          </a:p>
        </p:txBody>
      </p:sp>
    </p:spTree>
    <p:extLst>
      <p:ext uri="{BB962C8B-B14F-4D97-AF65-F5344CB8AC3E}">
        <p14:creationId xmlns:p14="http://schemas.microsoft.com/office/powerpoint/2010/main" val="111716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53BF00F-5572-4E81-A13E-4F72EF311095}"/>
              </a:ext>
            </a:extLst>
          </p:cNvPr>
          <p:cNvSpPr>
            <a:spLocks noGrp="1"/>
          </p:cNvSpPr>
          <p:nvPr>
            <p:ph type="dt" sz="half" idx="10"/>
          </p:nvPr>
        </p:nvSpPr>
        <p:spPr/>
        <p:txBody>
          <a:bodyPr/>
          <a:lstStyle/>
          <a:p>
            <a:fld id="{1FC2016F-5F32-49C8-AA75-682D6ABACF6B}" type="datetimeFigureOut">
              <a:rPr lang="zh-CN" altLang="en-US" smtClean="0"/>
              <a:t>2022/2/19</a:t>
            </a:fld>
            <a:endParaRPr lang="zh-CN" altLang="en-US"/>
          </a:p>
        </p:txBody>
      </p:sp>
      <p:sp>
        <p:nvSpPr>
          <p:cNvPr id="3" name="页脚占位符 2">
            <a:extLst>
              <a:ext uri="{FF2B5EF4-FFF2-40B4-BE49-F238E27FC236}">
                <a16:creationId xmlns:a16="http://schemas.microsoft.com/office/drawing/2014/main" id="{13D8F404-5039-45A1-9038-A042FAA5C38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7DED0A8-C89E-4BB4-AB3A-3E4D8CD578EC}"/>
              </a:ext>
            </a:extLst>
          </p:cNvPr>
          <p:cNvSpPr>
            <a:spLocks noGrp="1"/>
          </p:cNvSpPr>
          <p:nvPr>
            <p:ph type="sldNum" sz="quarter" idx="12"/>
          </p:nvPr>
        </p:nvSpPr>
        <p:spPr/>
        <p:txBody>
          <a:bodyPr/>
          <a:lstStyle/>
          <a:p>
            <a:fld id="{C95F7B6A-AEEA-4670-A233-9D602415045A}" type="slidenum">
              <a:rPr lang="zh-CN" altLang="en-US" smtClean="0"/>
              <a:t>‹#›</a:t>
            </a:fld>
            <a:endParaRPr lang="zh-CN" altLang="en-US"/>
          </a:p>
        </p:txBody>
      </p:sp>
    </p:spTree>
    <p:extLst>
      <p:ext uri="{BB962C8B-B14F-4D97-AF65-F5344CB8AC3E}">
        <p14:creationId xmlns:p14="http://schemas.microsoft.com/office/powerpoint/2010/main" val="285297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894E4-63F4-420E-9498-EE3644CACB7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71F1207-4831-4E09-9011-3BD07FFC28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A1AD718-296E-4761-970F-6D7A6322A8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2396ED-E0D0-4B19-B0EA-6B9AF8A70A71}"/>
              </a:ext>
            </a:extLst>
          </p:cNvPr>
          <p:cNvSpPr>
            <a:spLocks noGrp="1"/>
          </p:cNvSpPr>
          <p:nvPr>
            <p:ph type="dt" sz="half" idx="10"/>
          </p:nvPr>
        </p:nvSpPr>
        <p:spPr/>
        <p:txBody>
          <a:bodyPr/>
          <a:lstStyle/>
          <a:p>
            <a:fld id="{1FC2016F-5F32-49C8-AA75-682D6ABACF6B}" type="datetimeFigureOut">
              <a:rPr lang="zh-CN" altLang="en-US" smtClean="0"/>
              <a:t>2022/2/19</a:t>
            </a:fld>
            <a:endParaRPr lang="zh-CN" altLang="en-US"/>
          </a:p>
        </p:txBody>
      </p:sp>
      <p:sp>
        <p:nvSpPr>
          <p:cNvPr id="6" name="页脚占位符 5">
            <a:extLst>
              <a:ext uri="{FF2B5EF4-FFF2-40B4-BE49-F238E27FC236}">
                <a16:creationId xmlns:a16="http://schemas.microsoft.com/office/drawing/2014/main" id="{CAD85A3B-DA5F-491B-8A07-6D46541CDF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198808-E6CA-4BC6-AC1A-CA75B6020D53}"/>
              </a:ext>
            </a:extLst>
          </p:cNvPr>
          <p:cNvSpPr>
            <a:spLocks noGrp="1"/>
          </p:cNvSpPr>
          <p:nvPr>
            <p:ph type="sldNum" sz="quarter" idx="12"/>
          </p:nvPr>
        </p:nvSpPr>
        <p:spPr/>
        <p:txBody>
          <a:bodyPr/>
          <a:lstStyle/>
          <a:p>
            <a:fld id="{C95F7B6A-AEEA-4670-A233-9D602415045A}" type="slidenum">
              <a:rPr lang="zh-CN" altLang="en-US" smtClean="0"/>
              <a:t>‹#›</a:t>
            </a:fld>
            <a:endParaRPr lang="zh-CN" altLang="en-US"/>
          </a:p>
        </p:txBody>
      </p:sp>
    </p:spTree>
    <p:extLst>
      <p:ext uri="{BB962C8B-B14F-4D97-AF65-F5344CB8AC3E}">
        <p14:creationId xmlns:p14="http://schemas.microsoft.com/office/powerpoint/2010/main" val="2890664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8CE54-4DDA-471F-A120-0717A4CCAB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66FD58B-99C1-4CBC-B777-D8AB63485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A35BD6-291D-4285-9D44-6E653827DA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F88DE7A-882F-4673-AA4C-F785F7637CA2}"/>
              </a:ext>
            </a:extLst>
          </p:cNvPr>
          <p:cNvSpPr>
            <a:spLocks noGrp="1"/>
          </p:cNvSpPr>
          <p:nvPr>
            <p:ph type="dt" sz="half" idx="10"/>
          </p:nvPr>
        </p:nvSpPr>
        <p:spPr/>
        <p:txBody>
          <a:bodyPr/>
          <a:lstStyle/>
          <a:p>
            <a:fld id="{1FC2016F-5F32-49C8-AA75-682D6ABACF6B}" type="datetimeFigureOut">
              <a:rPr lang="zh-CN" altLang="en-US" smtClean="0"/>
              <a:t>2022/2/19</a:t>
            </a:fld>
            <a:endParaRPr lang="zh-CN" altLang="en-US"/>
          </a:p>
        </p:txBody>
      </p:sp>
      <p:sp>
        <p:nvSpPr>
          <p:cNvPr id="6" name="页脚占位符 5">
            <a:extLst>
              <a:ext uri="{FF2B5EF4-FFF2-40B4-BE49-F238E27FC236}">
                <a16:creationId xmlns:a16="http://schemas.microsoft.com/office/drawing/2014/main" id="{68A8F21F-A4F5-4E97-A160-2E351D3C14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6AF1FD-A95C-411B-9C12-EAED82432519}"/>
              </a:ext>
            </a:extLst>
          </p:cNvPr>
          <p:cNvSpPr>
            <a:spLocks noGrp="1"/>
          </p:cNvSpPr>
          <p:nvPr>
            <p:ph type="sldNum" sz="quarter" idx="12"/>
          </p:nvPr>
        </p:nvSpPr>
        <p:spPr/>
        <p:txBody>
          <a:bodyPr/>
          <a:lstStyle/>
          <a:p>
            <a:fld id="{C95F7B6A-AEEA-4670-A233-9D602415045A}" type="slidenum">
              <a:rPr lang="zh-CN" altLang="en-US" smtClean="0"/>
              <a:t>‹#›</a:t>
            </a:fld>
            <a:endParaRPr lang="zh-CN" altLang="en-US"/>
          </a:p>
        </p:txBody>
      </p:sp>
    </p:spTree>
    <p:extLst>
      <p:ext uri="{BB962C8B-B14F-4D97-AF65-F5344CB8AC3E}">
        <p14:creationId xmlns:p14="http://schemas.microsoft.com/office/powerpoint/2010/main" val="5822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CD962F6-D144-47DE-9F94-DCDAA92D64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22E3254-B369-4815-BEA6-E4EFEC3ACA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03B392-FFAA-40B1-9374-4449EC064C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C2016F-5F32-49C8-AA75-682D6ABACF6B}" type="datetimeFigureOut">
              <a:rPr lang="zh-CN" altLang="en-US" smtClean="0"/>
              <a:t>2022/2/19</a:t>
            </a:fld>
            <a:endParaRPr lang="zh-CN" altLang="en-US"/>
          </a:p>
        </p:txBody>
      </p:sp>
      <p:sp>
        <p:nvSpPr>
          <p:cNvPr id="5" name="页脚占位符 4">
            <a:extLst>
              <a:ext uri="{FF2B5EF4-FFF2-40B4-BE49-F238E27FC236}">
                <a16:creationId xmlns:a16="http://schemas.microsoft.com/office/drawing/2014/main" id="{612F518E-29C1-464C-AE5B-1E3B7A203F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C36E25A-F8B2-47CF-8B27-BD398276C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F7B6A-AEEA-4670-A233-9D602415045A}" type="slidenum">
              <a:rPr lang="zh-CN" altLang="en-US" smtClean="0"/>
              <a:t>‹#›</a:t>
            </a:fld>
            <a:endParaRPr lang="zh-CN" altLang="en-US"/>
          </a:p>
        </p:txBody>
      </p:sp>
    </p:spTree>
    <p:extLst>
      <p:ext uri="{BB962C8B-B14F-4D97-AF65-F5344CB8AC3E}">
        <p14:creationId xmlns:p14="http://schemas.microsoft.com/office/powerpoint/2010/main" val="165375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codeforces.com/gym/103069/problem/G"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0821E-7B55-41DA-83EC-312E93EC05F8}"/>
              </a:ext>
            </a:extLst>
          </p:cNvPr>
          <p:cNvSpPr>
            <a:spLocks noGrp="1"/>
          </p:cNvSpPr>
          <p:nvPr>
            <p:ph type="ctrTitle"/>
          </p:nvPr>
        </p:nvSpPr>
        <p:spPr/>
        <p:txBody>
          <a:bodyPr/>
          <a:lstStyle/>
          <a:p>
            <a:r>
              <a:rPr lang="zh-CN" altLang="en-US" dirty="0"/>
              <a:t>扫描线</a:t>
            </a:r>
          </a:p>
        </p:txBody>
      </p:sp>
      <p:sp>
        <p:nvSpPr>
          <p:cNvPr id="3" name="副标题 2">
            <a:extLst>
              <a:ext uri="{FF2B5EF4-FFF2-40B4-BE49-F238E27FC236}">
                <a16:creationId xmlns:a16="http://schemas.microsoft.com/office/drawing/2014/main" id="{C2B225E9-8B40-4113-8C18-5A3CEB214A2D}"/>
              </a:ext>
            </a:extLst>
          </p:cNvPr>
          <p:cNvSpPr>
            <a:spLocks noGrp="1"/>
          </p:cNvSpPr>
          <p:nvPr>
            <p:ph type="subTitle" idx="1"/>
          </p:nvPr>
        </p:nvSpPr>
        <p:spPr/>
        <p:txBody>
          <a:bodyPr/>
          <a:lstStyle/>
          <a:p>
            <a:r>
              <a:rPr lang="en-US" altLang="zh-CN" dirty="0"/>
              <a:t>——</a:t>
            </a:r>
            <a:r>
              <a:rPr lang="zh-CN" altLang="en-US" dirty="0"/>
              <a:t>清华大学 </a:t>
            </a:r>
            <a:r>
              <a:rPr lang="en-US" altLang="zh-CN" dirty="0"/>
              <a:t>nzhtl1477</a:t>
            </a:r>
            <a:endParaRPr lang="zh-CN" altLang="en-US" dirty="0"/>
          </a:p>
        </p:txBody>
      </p:sp>
    </p:spTree>
    <p:extLst>
      <p:ext uri="{BB962C8B-B14F-4D97-AF65-F5344CB8AC3E}">
        <p14:creationId xmlns:p14="http://schemas.microsoft.com/office/powerpoint/2010/main" val="2066505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45896-366E-4462-A03F-60C40CE564C8}"/>
              </a:ext>
            </a:extLst>
          </p:cNvPr>
          <p:cNvSpPr>
            <a:spLocks noGrp="1"/>
          </p:cNvSpPr>
          <p:nvPr>
            <p:ph type="title"/>
          </p:nvPr>
        </p:nvSpPr>
        <p:spPr/>
        <p:txBody>
          <a:bodyPr/>
          <a:lstStyle/>
          <a:p>
            <a:r>
              <a:rPr lang="zh-CN" altLang="en-US" dirty="0"/>
              <a:t>直接做一维扫描线</a:t>
            </a:r>
          </a:p>
        </p:txBody>
      </p:sp>
      <p:sp>
        <p:nvSpPr>
          <p:cNvPr id="3" name="Content Placeholder 2">
            <a:extLst>
              <a:ext uri="{FF2B5EF4-FFF2-40B4-BE49-F238E27FC236}">
                <a16:creationId xmlns:a16="http://schemas.microsoft.com/office/drawing/2014/main" id="{F806D800-4118-46F4-9561-E967ED3A48F8}"/>
              </a:ext>
            </a:extLst>
          </p:cNvPr>
          <p:cNvSpPr>
            <a:spLocks noGrp="1"/>
          </p:cNvSpPr>
          <p:nvPr>
            <p:ph idx="1"/>
          </p:nvPr>
        </p:nvSpPr>
        <p:spPr/>
        <p:txBody>
          <a:bodyPr/>
          <a:lstStyle/>
          <a:p>
            <a:r>
              <a:rPr lang="zh-CN" altLang="en-US" dirty="0"/>
              <a:t>问题可差分的时候，我们通过差分可以将一个</a:t>
            </a:r>
            <a:r>
              <a:rPr lang="en-US" altLang="zh-CN" dirty="0"/>
              <a:t>4-side</a:t>
            </a:r>
            <a:r>
              <a:rPr lang="zh-CN" altLang="en-US" dirty="0"/>
              <a:t>矩形查询问题变为两个</a:t>
            </a:r>
            <a:r>
              <a:rPr lang="en-US" altLang="zh-CN" dirty="0"/>
              <a:t>3-side</a:t>
            </a:r>
            <a:r>
              <a:rPr lang="zh-CN" altLang="en-US" dirty="0"/>
              <a:t>矩形查询问题的差</a:t>
            </a:r>
            <a:endParaRPr lang="en-US" altLang="zh-CN" dirty="0"/>
          </a:p>
          <a:p>
            <a:r>
              <a:rPr lang="zh-CN" altLang="en-US" dirty="0"/>
              <a:t>将第一维的</a:t>
            </a:r>
            <a:r>
              <a:rPr lang="en-US" altLang="zh-CN" dirty="0"/>
              <a:t>1-side</a:t>
            </a:r>
            <a:r>
              <a:rPr lang="zh-CN" altLang="en-US" dirty="0"/>
              <a:t>的区间（即前缀）扫描线扫掉，数据结构维护</a:t>
            </a:r>
            <a:r>
              <a:rPr lang="en-US" altLang="zh-CN" dirty="0"/>
              <a:t>2-side</a:t>
            </a:r>
            <a:r>
              <a:rPr lang="zh-CN" altLang="en-US" dirty="0"/>
              <a:t>的区间查询，支持：</a:t>
            </a:r>
            <a:endParaRPr lang="en-US" altLang="zh-CN" dirty="0"/>
          </a:p>
          <a:p>
            <a:r>
              <a:rPr lang="en-US" altLang="zh-CN" dirty="0"/>
              <a:t>1.</a:t>
            </a:r>
            <a:r>
              <a:rPr lang="zh-CN" altLang="en-US" dirty="0"/>
              <a:t>单点修改，区间查询</a:t>
            </a:r>
            <a:endParaRPr lang="en-US" altLang="zh-CN" dirty="0"/>
          </a:p>
          <a:p>
            <a:r>
              <a:rPr lang="en-US" altLang="zh-CN" dirty="0"/>
              <a:t>2.</a:t>
            </a:r>
            <a:r>
              <a:rPr lang="zh-CN" altLang="en-US" dirty="0"/>
              <a:t>区间修改，单点查询</a:t>
            </a:r>
            <a:endParaRPr lang="en-US" altLang="zh-CN" dirty="0"/>
          </a:p>
          <a:p>
            <a:r>
              <a:rPr lang="en-US" altLang="zh-CN" dirty="0"/>
              <a:t>3.</a:t>
            </a:r>
            <a:r>
              <a:rPr lang="zh-CN" altLang="en-US" dirty="0"/>
              <a:t>区间修改，区间查询</a:t>
            </a:r>
            <a:endParaRPr lang="en-US" altLang="zh-CN" dirty="0"/>
          </a:p>
          <a:p>
            <a:r>
              <a:rPr lang="zh-CN" altLang="en-US" dirty="0"/>
              <a:t>中的一种</a:t>
            </a:r>
          </a:p>
        </p:txBody>
      </p:sp>
    </p:spTree>
    <p:extLst>
      <p:ext uri="{BB962C8B-B14F-4D97-AF65-F5344CB8AC3E}">
        <p14:creationId xmlns:p14="http://schemas.microsoft.com/office/powerpoint/2010/main" val="15493601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DB197-AD46-45E8-A884-9CCD1137D334}"/>
              </a:ext>
            </a:extLst>
          </p:cNvPr>
          <p:cNvSpPr>
            <a:spLocks noGrp="1"/>
          </p:cNvSpPr>
          <p:nvPr>
            <p:ph type="title"/>
          </p:nvPr>
        </p:nvSpPr>
        <p:spPr/>
        <p:txBody>
          <a:bodyPr/>
          <a:lstStyle/>
          <a:p>
            <a:r>
              <a:rPr lang="en-US" altLang="zh-CN" dirty="0"/>
              <a:t>Solution</a:t>
            </a:r>
            <a:endParaRPr lang="zh-CN" altLang="en-US" dirty="0"/>
          </a:p>
        </p:txBody>
      </p:sp>
      <p:sp>
        <p:nvSpPr>
          <p:cNvPr id="7" name="内容占位符 6">
            <a:extLst>
              <a:ext uri="{FF2B5EF4-FFF2-40B4-BE49-F238E27FC236}">
                <a16:creationId xmlns:a16="http://schemas.microsoft.com/office/drawing/2014/main" id="{D39DA912-4A6C-4342-B9DA-327588168798}"/>
              </a:ext>
            </a:extLst>
          </p:cNvPr>
          <p:cNvSpPr>
            <a:spLocks noGrp="1"/>
          </p:cNvSpPr>
          <p:nvPr>
            <p:ph idx="1"/>
          </p:nvPr>
        </p:nvSpPr>
        <p:spPr/>
        <p:txBody>
          <a:bodyPr/>
          <a:lstStyle/>
          <a:p>
            <a:endParaRPr lang="en-US" altLang="zh-CN" dirty="0"/>
          </a:p>
          <a:p>
            <a:endParaRPr lang="en-US" altLang="zh-CN" dirty="0"/>
          </a:p>
          <a:p>
            <a:endParaRPr lang="en-US" altLang="zh-CN" dirty="0"/>
          </a:p>
          <a:p>
            <a:r>
              <a:rPr lang="zh-CN" altLang="en-US" dirty="0"/>
              <a:t>如图因为</a:t>
            </a:r>
            <a:r>
              <a:rPr lang="en-US" altLang="zh-CN" dirty="0"/>
              <a:t>[</a:t>
            </a:r>
            <a:r>
              <a:rPr lang="en-US" altLang="zh-CN" dirty="0" err="1"/>
              <a:t>x,m</a:t>
            </a:r>
            <a:r>
              <a:rPr lang="en-US" altLang="zh-CN" dirty="0"/>
              <a:t>]</a:t>
            </a:r>
            <a:r>
              <a:rPr lang="zh-CN" altLang="en-US" dirty="0"/>
              <a:t>是最短的后缀满足最大绝对值子段和</a:t>
            </a:r>
            <a:r>
              <a:rPr lang="en-US" altLang="zh-CN" dirty="0"/>
              <a:t>&gt;=c</a:t>
            </a:r>
            <a:r>
              <a:rPr lang="zh-CN" altLang="en-US" dirty="0"/>
              <a:t>，所以对任何</a:t>
            </a:r>
            <a:r>
              <a:rPr lang="en-US" altLang="zh-CN" dirty="0"/>
              <a:t>[</a:t>
            </a:r>
            <a:r>
              <a:rPr lang="en-US" altLang="zh-CN" dirty="0" err="1"/>
              <a:t>y,z</a:t>
            </a:r>
            <a:r>
              <a:rPr lang="en-US" altLang="zh-CN" dirty="0"/>
              <a:t>]</a:t>
            </a:r>
            <a:r>
              <a:rPr lang="zh-CN" altLang="en-US" dirty="0"/>
              <a:t>区间其区间和</a:t>
            </a:r>
            <a:r>
              <a:rPr lang="en-US" altLang="zh-CN" dirty="0"/>
              <a:t>&lt;c</a:t>
            </a:r>
            <a:r>
              <a:rPr lang="zh-CN" altLang="en-US" dirty="0"/>
              <a:t>，故这段区间中在</a:t>
            </a:r>
            <a:r>
              <a:rPr lang="en-US" altLang="zh-CN" dirty="0"/>
              <a:t>x</a:t>
            </a:r>
            <a:r>
              <a:rPr lang="zh-CN" altLang="en-US" dirty="0"/>
              <a:t>的最大的绝对值后缀后的位置，不可能再出现上下界切换</a:t>
            </a:r>
          </a:p>
        </p:txBody>
      </p:sp>
      <p:pic>
        <p:nvPicPr>
          <p:cNvPr id="8" name="内容占位符 4">
            <a:extLst>
              <a:ext uri="{FF2B5EF4-FFF2-40B4-BE49-F238E27FC236}">
                <a16:creationId xmlns:a16="http://schemas.microsoft.com/office/drawing/2014/main" id="{7248BABC-B74A-4BDA-8F1A-7041E67D981F}"/>
              </a:ext>
            </a:extLst>
          </p:cNvPr>
          <p:cNvPicPr>
            <a:picLocks noChangeAspect="1"/>
          </p:cNvPicPr>
          <p:nvPr/>
        </p:nvPicPr>
        <p:blipFill>
          <a:blip r:embed="rId2"/>
          <a:stretch>
            <a:fillRect/>
          </a:stretch>
        </p:blipFill>
        <p:spPr>
          <a:xfrm>
            <a:off x="913701" y="1690688"/>
            <a:ext cx="4333875" cy="1343025"/>
          </a:xfrm>
          <a:prstGeom prst="rect">
            <a:avLst/>
          </a:prstGeom>
        </p:spPr>
      </p:pic>
    </p:spTree>
    <p:extLst>
      <p:ext uri="{BB962C8B-B14F-4D97-AF65-F5344CB8AC3E}">
        <p14:creationId xmlns:p14="http://schemas.microsoft.com/office/powerpoint/2010/main" val="57148230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AF61A-728F-49BC-87AF-88CE79A1927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6BA25AB-1BB7-46F5-A9EC-39EDDD8D32C5}"/>
              </a:ext>
            </a:extLst>
          </p:cNvPr>
          <p:cNvSpPr>
            <a:spLocks noGrp="1"/>
          </p:cNvSpPr>
          <p:nvPr>
            <p:ph idx="1"/>
          </p:nvPr>
        </p:nvSpPr>
        <p:spPr/>
        <p:txBody>
          <a:bodyPr/>
          <a:lstStyle/>
          <a:p>
            <a:r>
              <a:rPr lang="zh-CN" altLang="en-US" dirty="0"/>
              <a:t>于是用线段树维护区间最大和最小子段和以及最大最小前缀和，然后在上面二分即可找到答案</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extLst>
      <p:ext uri="{BB962C8B-B14F-4D97-AF65-F5344CB8AC3E}">
        <p14:creationId xmlns:p14="http://schemas.microsoft.com/office/powerpoint/2010/main" val="347166860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CD8BC-183B-44C0-B579-D54AEF7D8915}"/>
              </a:ext>
            </a:extLst>
          </p:cNvPr>
          <p:cNvSpPr>
            <a:spLocks noGrp="1"/>
          </p:cNvSpPr>
          <p:nvPr>
            <p:ph type="title"/>
          </p:nvPr>
        </p:nvSpPr>
        <p:spPr/>
        <p:txBody>
          <a:bodyPr/>
          <a:lstStyle/>
          <a:p>
            <a:r>
              <a:rPr lang="en-US" altLang="zh-CN" dirty="0"/>
              <a:t>CF765F Souvenirs</a:t>
            </a:r>
            <a:endParaRPr lang="zh-CN" altLang="en-US" dirty="0"/>
          </a:p>
        </p:txBody>
      </p:sp>
      <p:sp>
        <p:nvSpPr>
          <p:cNvPr id="3" name="内容占位符 2">
            <a:extLst>
              <a:ext uri="{FF2B5EF4-FFF2-40B4-BE49-F238E27FC236}">
                <a16:creationId xmlns:a16="http://schemas.microsoft.com/office/drawing/2014/main" id="{C5DF9CB4-485F-47E7-B4C6-83EB2A5AA5D8}"/>
              </a:ext>
            </a:extLst>
          </p:cNvPr>
          <p:cNvSpPr>
            <a:spLocks noGrp="1"/>
          </p:cNvSpPr>
          <p:nvPr>
            <p:ph idx="1"/>
          </p:nvPr>
        </p:nvSpPr>
        <p:spPr/>
        <p:txBody>
          <a:bodyPr/>
          <a:lstStyle/>
          <a:p>
            <a:r>
              <a:rPr lang="zh-CN" altLang="en-US" dirty="0"/>
              <a:t>给一个长为</a:t>
            </a:r>
            <a:r>
              <a:rPr lang="en-US" altLang="zh-CN" dirty="0"/>
              <a:t>n</a:t>
            </a:r>
            <a:r>
              <a:rPr lang="zh-CN" altLang="en-US" dirty="0"/>
              <a:t>的序列，有</a:t>
            </a:r>
            <a:r>
              <a:rPr lang="en-US" altLang="zh-CN" dirty="0"/>
              <a:t>m</a:t>
            </a:r>
            <a:r>
              <a:rPr lang="zh-CN" altLang="en-US" dirty="0"/>
              <a:t>次查询，每次查询区间</a:t>
            </a:r>
            <a:r>
              <a:rPr lang="en-US" altLang="zh-CN" dirty="0"/>
              <a:t>[</a:t>
            </a:r>
            <a:r>
              <a:rPr lang="en-US" altLang="zh-CN" dirty="0" err="1"/>
              <a:t>l,r</a:t>
            </a:r>
            <a:r>
              <a:rPr lang="en-US" altLang="zh-CN" dirty="0"/>
              <a:t>]</a:t>
            </a:r>
            <a:r>
              <a:rPr lang="zh-CN" altLang="en-US" dirty="0"/>
              <a:t>中最小的</a:t>
            </a:r>
            <a:r>
              <a:rPr lang="en-US" altLang="zh-CN" dirty="0"/>
              <a:t>|a[</a:t>
            </a:r>
            <a:r>
              <a:rPr lang="en-US" altLang="zh-CN" dirty="0" err="1"/>
              <a:t>i</a:t>
            </a:r>
            <a:r>
              <a:rPr lang="en-US" altLang="zh-CN" dirty="0"/>
              <a:t>]-a[j]|</a:t>
            </a:r>
            <a:r>
              <a:rPr lang="zh-CN" altLang="en-US" dirty="0"/>
              <a:t>满足</a:t>
            </a:r>
            <a:r>
              <a:rPr lang="en-US" altLang="zh-CN" dirty="0"/>
              <a:t>l&lt;=</a:t>
            </a:r>
            <a:r>
              <a:rPr lang="en-US" altLang="zh-CN" dirty="0" err="1"/>
              <a:t>i,j</a:t>
            </a:r>
            <a:r>
              <a:rPr lang="en-US" altLang="zh-CN" dirty="0"/>
              <a:t>&lt;=r</a:t>
            </a:r>
            <a:endParaRPr lang="zh-CN" altLang="en-US" dirty="0"/>
          </a:p>
        </p:txBody>
      </p:sp>
    </p:spTree>
    <p:extLst>
      <p:ext uri="{BB962C8B-B14F-4D97-AF65-F5344CB8AC3E}">
        <p14:creationId xmlns:p14="http://schemas.microsoft.com/office/powerpoint/2010/main" val="94349008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AACD3-879E-4255-B140-C9588839669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C8F35E2-06ED-4A2B-8EB8-D1F667DF1F50}"/>
              </a:ext>
            </a:extLst>
          </p:cNvPr>
          <p:cNvSpPr>
            <a:spLocks noGrp="1"/>
          </p:cNvSpPr>
          <p:nvPr>
            <p:ph idx="1"/>
          </p:nvPr>
        </p:nvSpPr>
        <p:spPr/>
        <p:txBody>
          <a:bodyPr/>
          <a:lstStyle/>
          <a:p>
            <a:r>
              <a:rPr lang="zh-CN" altLang="en-US" dirty="0"/>
              <a:t>考虑</a:t>
            </a:r>
            <a:r>
              <a:rPr lang="en-US" altLang="zh-CN" dirty="0" err="1"/>
              <a:t>i</a:t>
            </a:r>
            <a:r>
              <a:rPr lang="zh-CN" altLang="en-US" dirty="0"/>
              <a:t>位置和哪些位置</a:t>
            </a:r>
            <a:r>
              <a:rPr lang="en-US" altLang="zh-CN" dirty="0"/>
              <a:t>j</a:t>
            </a:r>
            <a:r>
              <a:rPr lang="zh-CN" altLang="en-US" dirty="0"/>
              <a:t>能形成有意义的二元组</a:t>
            </a:r>
            <a:endParaRPr lang="en-US" altLang="zh-CN" dirty="0"/>
          </a:p>
          <a:p>
            <a:r>
              <a:rPr lang="zh-CN" altLang="en-US" dirty="0"/>
              <a:t>有意义的二元组即对答案有影响的</a:t>
            </a:r>
            <a:r>
              <a:rPr lang="en-US" altLang="zh-CN" dirty="0"/>
              <a:t>(</a:t>
            </a:r>
            <a:r>
              <a:rPr lang="en-US" altLang="zh-CN" dirty="0" err="1"/>
              <a:t>i,j</a:t>
            </a:r>
            <a:r>
              <a:rPr lang="en-US" altLang="zh-CN" dirty="0"/>
              <a:t>)</a:t>
            </a:r>
          </a:p>
          <a:p>
            <a:r>
              <a:rPr lang="zh-CN" altLang="en-US" dirty="0"/>
              <a:t>如果是</a:t>
            </a:r>
            <a:r>
              <a:rPr lang="en-US" altLang="zh-CN" dirty="0"/>
              <a:t>ai&lt;</a:t>
            </a:r>
            <a:r>
              <a:rPr lang="en-US" altLang="zh-CN" dirty="0" err="1"/>
              <a:t>aj</a:t>
            </a:r>
            <a:r>
              <a:rPr lang="en-US" altLang="zh-CN" dirty="0"/>
              <a:t>&lt;</a:t>
            </a:r>
            <a:r>
              <a:rPr lang="en-US" altLang="zh-CN" dirty="0" err="1"/>
              <a:t>ak</a:t>
            </a:r>
            <a:r>
              <a:rPr lang="zh-CN" altLang="en-US" dirty="0"/>
              <a:t>，则</a:t>
            </a:r>
            <a:r>
              <a:rPr lang="en-US" altLang="zh-CN" dirty="0"/>
              <a:t>(</a:t>
            </a:r>
            <a:r>
              <a:rPr lang="en-US" altLang="zh-CN" dirty="0" err="1"/>
              <a:t>i,k</a:t>
            </a:r>
            <a:r>
              <a:rPr lang="en-US" altLang="zh-CN" dirty="0"/>
              <a:t>)</a:t>
            </a:r>
            <a:r>
              <a:rPr lang="zh-CN" altLang="en-US" dirty="0"/>
              <a:t>的意义被</a:t>
            </a:r>
            <a:r>
              <a:rPr lang="en-US" altLang="zh-CN" dirty="0"/>
              <a:t>(</a:t>
            </a:r>
            <a:r>
              <a:rPr lang="en-US" altLang="zh-CN" dirty="0" err="1"/>
              <a:t>i,j</a:t>
            </a:r>
            <a:r>
              <a:rPr lang="en-US" altLang="zh-CN" dirty="0"/>
              <a:t>)</a:t>
            </a:r>
            <a:r>
              <a:rPr lang="zh-CN" altLang="en-US" dirty="0"/>
              <a:t>掩盖</a:t>
            </a:r>
            <a:endParaRPr lang="en-US" altLang="zh-CN" dirty="0"/>
          </a:p>
        </p:txBody>
      </p:sp>
    </p:spTree>
    <p:extLst>
      <p:ext uri="{BB962C8B-B14F-4D97-AF65-F5344CB8AC3E}">
        <p14:creationId xmlns:p14="http://schemas.microsoft.com/office/powerpoint/2010/main" val="9752837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68D96-55A8-43A2-9812-3C65B85DE34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D7E06BE-DB61-4852-BFA0-E5BBFB92BF1E}"/>
              </a:ext>
            </a:extLst>
          </p:cNvPr>
          <p:cNvSpPr>
            <a:spLocks noGrp="1"/>
          </p:cNvSpPr>
          <p:nvPr>
            <p:ph idx="1"/>
          </p:nvPr>
        </p:nvSpPr>
        <p:spPr/>
        <p:txBody>
          <a:bodyPr>
            <a:normAutofit/>
          </a:bodyPr>
          <a:lstStyle/>
          <a:p>
            <a:r>
              <a:rPr lang="zh-CN" altLang="en-US" dirty="0"/>
              <a:t>考虑</a:t>
            </a:r>
            <a:r>
              <a:rPr lang="en-US" altLang="zh-CN" dirty="0"/>
              <a:t>ai&lt;</a:t>
            </a:r>
            <a:r>
              <a:rPr lang="en-US" altLang="zh-CN" dirty="0" err="1"/>
              <a:t>aj,aj</a:t>
            </a:r>
            <a:r>
              <a:rPr lang="en-US" altLang="zh-CN" dirty="0"/>
              <a:t>&gt;</a:t>
            </a:r>
            <a:r>
              <a:rPr lang="en-US" altLang="zh-CN" dirty="0" err="1"/>
              <a:t>ak</a:t>
            </a:r>
            <a:endParaRPr lang="en-US" altLang="zh-CN" dirty="0"/>
          </a:p>
          <a:p>
            <a:r>
              <a:rPr lang="en-US" altLang="zh-CN" dirty="0"/>
              <a:t>1.ai&gt;</a:t>
            </a:r>
            <a:r>
              <a:rPr lang="en-US" altLang="zh-CN" dirty="0" err="1"/>
              <a:t>ak</a:t>
            </a:r>
            <a:endParaRPr lang="zh-CN" altLang="en-US" dirty="0"/>
          </a:p>
          <a:p>
            <a:r>
              <a:rPr lang="zh-CN" altLang="en-US" dirty="0"/>
              <a:t>则</a:t>
            </a:r>
            <a:r>
              <a:rPr lang="en-US" altLang="zh-CN" dirty="0"/>
              <a:t>|</a:t>
            </a:r>
            <a:r>
              <a:rPr lang="en-US" altLang="zh-CN" dirty="0" err="1"/>
              <a:t>aj-ak</a:t>
            </a:r>
            <a:r>
              <a:rPr lang="en-US" altLang="zh-CN" dirty="0"/>
              <a:t>|&gt;|ai-</a:t>
            </a:r>
            <a:r>
              <a:rPr lang="en-US" altLang="zh-CN" dirty="0" err="1"/>
              <a:t>ak</a:t>
            </a:r>
            <a:r>
              <a:rPr lang="en-US" altLang="zh-CN" dirty="0"/>
              <a:t>|</a:t>
            </a:r>
            <a:r>
              <a:rPr lang="zh-CN" altLang="en-US" dirty="0"/>
              <a:t>，这里有</a:t>
            </a:r>
            <a:r>
              <a:rPr lang="en-US" altLang="zh-CN" dirty="0"/>
              <a:t>|ai-</a:t>
            </a:r>
            <a:r>
              <a:rPr lang="en-US" altLang="zh-CN" dirty="0" err="1"/>
              <a:t>ak</a:t>
            </a:r>
            <a:r>
              <a:rPr lang="en-US" altLang="zh-CN" dirty="0"/>
              <a:t>|&lt;1/2|ai-aj|</a:t>
            </a:r>
            <a:r>
              <a:rPr lang="zh-CN" altLang="en-US" dirty="0"/>
              <a:t>，出现了值域减半</a:t>
            </a:r>
            <a:endParaRPr lang="en-US" altLang="zh-CN" dirty="0"/>
          </a:p>
          <a:p>
            <a:r>
              <a:rPr lang="en-US" altLang="zh-CN" dirty="0"/>
              <a:t>2.ai&lt;</a:t>
            </a:r>
            <a:r>
              <a:rPr lang="en-US" altLang="zh-CN" dirty="0" err="1"/>
              <a:t>ak</a:t>
            </a:r>
            <a:endParaRPr lang="en-US" altLang="zh-CN" dirty="0"/>
          </a:p>
          <a:p>
            <a:r>
              <a:rPr lang="zh-CN" altLang="en-US" dirty="0"/>
              <a:t>则</a:t>
            </a:r>
            <a:r>
              <a:rPr lang="en-US" altLang="zh-CN" dirty="0"/>
              <a:t>|ai-</a:t>
            </a:r>
            <a:r>
              <a:rPr lang="en-US" altLang="zh-CN" dirty="0" err="1"/>
              <a:t>aj</a:t>
            </a:r>
            <a:r>
              <a:rPr lang="en-US" altLang="zh-CN" dirty="0"/>
              <a:t>|&gt;|ai-</a:t>
            </a:r>
            <a:r>
              <a:rPr lang="en-US" altLang="zh-CN" dirty="0" err="1"/>
              <a:t>ak</a:t>
            </a:r>
            <a:r>
              <a:rPr lang="en-US" altLang="zh-CN" dirty="0"/>
              <a:t>|</a:t>
            </a:r>
            <a:r>
              <a:rPr lang="zh-CN" altLang="en-US" dirty="0"/>
              <a:t>，这里限制了一个下界，之后再出现</a:t>
            </a:r>
            <a:r>
              <a:rPr lang="en-US" altLang="zh-CN" dirty="0"/>
              <a:t>ai&lt;</a:t>
            </a:r>
            <a:r>
              <a:rPr lang="en-US" altLang="zh-CN" dirty="0" err="1"/>
              <a:t>ak</a:t>
            </a:r>
            <a:r>
              <a:rPr lang="en-US" altLang="zh-CN" dirty="0"/>
              <a:t>’</a:t>
            </a:r>
            <a:r>
              <a:rPr lang="zh-CN" altLang="en-US" dirty="0"/>
              <a:t>的情况可以类比</a:t>
            </a:r>
            <a:r>
              <a:rPr lang="en-US" altLang="zh-CN" dirty="0"/>
              <a:t>1</a:t>
            </a:r>
            <a:r>
              <a:rPr lang="zh-CN" altLang="en-US" dirty="0"/>
              <a:t>了</a:t>
            </a:r>
            <a:endParaRPr lang="en-US" altLang="zh-CN" dirty="0"/>
          </a:p>
          <a:p>
            <a:r>
              <a:rPr lang="zh-CN" altLang="en-US" dirty="0"/>
              <a:t>总的有贡献的二元组为</a:t>
            </a:r>
            <a:r>
              <a:rPr lang="en-US" altLang="zh-CN" dirty="0"/>
              <a:t>O(</a:t>
            </a:r>
            <a:r>
              <a:rPr lang="en-US" altLang="zh-CN" dirty="0" err="1"/>
              <a:t>nlogv</a:t>
            </a:r>
            <a:r>
              <a:rPr lang="en-US" altLang="zh-CN" dirty="0"/>
              <a:t>)</a:t>
            </a:r>
            <a:r>
              <a:rPr lang="zh-CN" altLang="en-US" dirty="0"/>
              <a:t>个</a:t>
            </a:r>
            <a:endParaRPr lang="en-US" altLang="zh-CN" dirty="0"/>
          </a:p>
          <a:p>
            <a:r>
              <a:rPr lang="zh-CN" altLang="en-US" dirty="0"/>
              <a:t>可以用可持久化值域线段树或者其他方法</a:t>
            </a:r>
            <a:r>
              <a:rPr lang="en-US" altLang="zh-CN" dirty="0"/>
              <a:t>O(</a:t>
            </a:r>
            <a:r>
              <a:rPr lang="en-US" altLang="zh-CN" dirty="0" err="1"/>
              <a:t>nlognlogv</a:t>
            </a:r>
            <a:r>
              <a:rPr lang="en-US" altLang="zh-CN" dirty="0"/>
              <a:t>)</a:t>
            </a:r>
            <a:r>
              <a:rPr lang="zh-CN" altLang="en-US" dirty="0"/>
              <a:t>找出有意义的二元组</a:t>
            </a:r>
          </a:p>
        </p:txBody>
      </p:sp>
    </p:spTree>
    <p:extLst>
      <p:ext uri="{BB962C8B-B14F-4D97-AF65-F5344CB8AC3E}">
        <p14:creationId xmlns:p14="http://schemas.microsoft.com/office/powerpoint/2010/main" val="100118317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4B3B7-F9A7-4BD4-BE08-B134A6A3727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F3AA766-B3AA-400A-B6F8-6057D8FFE273}"/>
              </a:ext>
            </a:extLst>
          </p:cNvPr>
          <p:cNvSpPr>
            <a:spLocks noGrp="1"/>
          </p:cNvSpPr>
          <p:nvPr>
            <p:ph idx="1"/>
          </p:nvPr>
        </p:nvSpPr>
        <p:spPr/>
        <p:txBody>
          <a:bodyPr/>
          <a:lstStyle/>
          <a:p>
            <a:r>
              <a:rPr lang="zh-CN" altLang="en-US" dirty="0"/>
              <a:t>将询问看做二维平面上的点</a:t>
            </a:r>
            <a:endParaRPr lang="en-US" altLang="zh-CN" dirty="0"/>
          </a:p>
          <a:p>
            <a:r>
              <a:rPr lang="zh-CN" altLang="en-US" dirty="0"/>
              <a:t>每个</a:t>
            </a:r>
            <a:r>
              <a:rPr lang="en-US" altLang="zh-CN" dirty="0"/>
              <a:t>(a[</a:t>
            </a:r>
            <a:r>
              <a:rPr lang="en-US" altLang="zh-CN" dirty="0" err="1"/>
              <a:t>i</a:t>
            </a:r>
            <a:r>
              <a:rPr lang="en-US" altLang="zh-CN" dirty="0"/>
              <a:t>],a[j])</a:t>
            </a:r>
            <a:r>
              <a:rPr lang="zh-CN" altLang="en-US" dirty="0"/>
              <a:t>的</a:t>
            </a:r>
            <a:r>
              <a:rPr lang="en-US" altLang="zh-CN" dirty="0"/>
              <a:t>pair</a:t>
            </a:r>
            <a:r>
              <a:rPr lang="zh-CN" altLang="en-US" dirty="0"/>
              <a:t>即对所有</a:t>
            </a:r>
            <a:r>
              <a:rPr lang="en-US" altLang="zh-CN" dirty="0"/>
              <a:t>l</a:t>
            </a:r>
            <a:r>
              <a:rPr lang="zh-CN" altLang="en-US" dirty="0"/>
              <a:t>在</a:t>
            </a:r>
            <a:r>
              <a:rPr lang="en-US" altLang="zh-CN" dirty="0"/>
              <a:t>[1,i]</a:t>
            </a:r>
            <a:r>
              <a:rPr lang="zh-CN" altLang="en-US" dirty="0"/>
              <a:t>中，</a:t>
            </a:r>
            <a:r>
              <a:rPr lang="en-US" altLang="zh-CN" dirty="0"/>
              <a:t>r</a:t>
            </a:r>
            <a:r>
              <a:rPr lang="zh-CN" altLang="en-US" dirty="0"/>
              <a:t>在</a:t>
            </a:r>
            <a:r>
              <a:rPr lang="en-US" altLang="zh-CN" dirty="0"/>
              <a:t>[</a:t>
            </a:r>
            <a:r>
              <a:rPr lang="en-US" altLang="zh-CN" dirty="0" err="1"/>
              <a:t>j,n</a:t>
            </a:r>
            <a:r>
              <a:rPr lang="en-US" altLang="zh-CN" dirty="0"/>
              <a:t>]</a:t>
            </a:r>
            <a:r>
              <a:rPr lang="zh-CN" altLang="en-US" dirty="0"/>
              <a:t>中的询问，其答案对</a:t>
            </a:r>
            <a:r>
              <a:rPr lang="en-US" altLang="zh-CN" dirty="0"/>
              <a:t>|a[</a:t>
            </a:r>
            <a:r>
              <a:rPr lang="en-US" altLang="zh-CN" dirty="0" err="1"/>
              <a:t>i</a:t>
            </a:r>
            <a:r>
              <a:rPr lang="en-US" altLang="zh-CN" dirty="0"/>
              <a:t>]-a[j]|</a:t>
            </a:r>
            <a:r>
              <a:rPr lang="zh-CN" altLang="en-US" dirty="0"/>
              <a:t>取</a:t>
            </a:r>
            <a:r>
              <a:rPr lang="en-US" altLang="zh-CN" dirty="0"/>
              <a:t>max</a:t>
            </a:r>
          </a:p>
          <a:p>
            <a:r>
              <a:rPr lang="zh-CN" altLang="en-US" dirty="0"/>
              <a:t>注意到这里的矩形是</a:t>
            </a:r>
            <a:r>
              <a:rPr lang="en-US" altLang="zh-CN" dirty="0"/>
              <a:t>2-side</a:t>
            </a:r>
            <a:r>
              <a:rPr lang="zh-CN" altLang="en-US" dirty="0"/>
              <a:t>的，我们选择合适的方向扫描线，就只会插入不会删除了</a:t>
            </a:r>
            <a:endParaRPr lang="en-US" altLang="zh-CN" dirty="0"/>
          </a:p>
          <a:p>
            <a:r>
              <a:rPr lang="zh-CN" altLang="en-US" dirty="0"/>
              <a:t>问题变为区间对</a:t>
            </a:r>
            <a:r>
              <a:rPr lang="en-US" altLang="zh-CN" dirty="0"/>
              <a:t>x</a:t>
            </a:r>
            <a:r>
              <a:rPr lang="zh-CN" altLang="en-US" dirty="0"/>
              <a:t>取</a:t>
            </a:r>
            <a:r>
              <a:rPr lang="en-US" altLang="zh-CN" dirty="0"/>
              <a:t>max</a:t>
            </a:r>
            <a:r>
              <a:rPr lang="zh-CN" altLang="en-US" dirty="0"/>
              <a:t>，单点值</a:t>
            </a:r>
            <a:endParaRPr lang="en-US" altLang="zh-CN" dirty="0"/>
          </a:p>
          <a:p>
            <a:r>
              <a:rPr lang="zh-CN" altLang="en-US" dirty="0"/>
              <a:t>扫描线</a:t>
            </a:r>
            <a:r>
              <a:rPr lang="en-US" altLang="zh-CN" dirty="0"/>
              <a:t>+</a:t>
            </a:r>
            <a:r>
              <a:rPr lang="zh-CN" altLang="en-US" dirty="0"/>
              <a:t>线段树，总时间复杂度</a:t>
            </a:r>
            <a:r>
              <a:rPr lang="en-US" altLang="zh-CN" dirty="0"/>
              <a:t>O(</a:t>
            </a:r>
            <a:r>
              <a:rPr lang="en-US" altLang="zh-CN" dirty="0" err="1"/>
              <a:t>nlognlogv+mlogn</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13457016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D896F7-F8B1-432C-88AE-B21F5D85FCA9}"/>
              </a:ext>
            </a:extLst>
          </p:cNvPr>
          <p:cNvSpPr>
            <a:spLocks noGrp="1"/>
          </p:cNvSpPr>
          <p:nvPr>
            <p:ph type="title"/>
          </p:nvPr>
        </p:nvSpPr>
        <p:spPr/>
        <p:txBody>
          <a:bodyPr/>
          <a:lstStyle/>
          <a:p>
            <a:r>
              <a:rPr lang="en-US" altLang="zh-CN" dirty="0"/>
              <a:t>UOJ515</a:t>
            </a:r>
            <a:endParaRPr lang="zh-CN" altLang="en-US" dirty="0"/>
          </a:p>
        </p:txBody>
      </p:sp>
      <p:sp>
        <p:nvSpPr>
          <p:cNvPr id="3" name="内容占位符 2">
            <a:extLst>
              <a:ext uri="{FF2B5EF4-FFF2-40B4-BE49-F238E27FC236}">
                <a16:creationId xmlns:a16="http://schemas.microsoft.com/office/drawing/2014/main" id="{813747A1-46C2-4788-AE5D-E1B32ADF0F4B}"/>
              </a:ext>
            </a:extLst>
          </p:cNvPr>
          <p:cNvSpPr>
            <a:spLocks noGrp="1"/>
          </p:cNvSpPr>
          <p:nvPr>
            <p:ph idx="1"/>
          </p:nvPr>
        </p:nvSpPr>
        <p:spPr/>
        <p:txBody>
          <a:bodyPr/>
          <a:lstStyle/>
          <a:p>
            <a:r>
              <a:rPr lang="zh-CN" altLang="en-US" dirty="0"/>
              <a:t>单点修改，询问 </a:t>
            </a:r>
            <a:r>
              <a:rPr lang="en-US" altLang="zh-CN" dirty="0" err="1"/>
              <a:t>ax,⋯,an</a:t>
            </a:r>
            <a:r>
              <a:rPr lang="en-US" altLang="zh-CN" dirty="0"/>
              <a:t> </a:t>
            </a:r>
            <a:r>
              <a:rPr lang="zh-CN" altLang="en-US" dirty="0"/>
              <a:t>的不同的后缀最小值个数。</a:t>
            </a:r>
            <a:endParaRPr lang="en-US" altLang="zh-CN" dirty="0"/>
          </a:p>
          <a:p>
            <a:r>
              <a:rPr lang="en-US" altLang="zh-CN" dirty="0" err="1"/>
              <a:t>n,m</a:t>
            </a:r>
            <a:r>
              <a:rPr lang="en-US" altLang="zh-CN" dirty="0"/>
              <a:t>&lt;=1e6</a:t>
            </a:r>
            <a:endParaRPr lang="zh-CN" altLang="en-US" dirty="0"/>
          </a:p>
        </p:txBody>
      </p:sp>
    </p:spTree>
    <p:extLst>
      <p:ext uri="{BB962C8B-B14F-4D97-AF65-F5344CB8AC3E}">
        <p14:creationId xmlns:p14="http://schemas.microsoft.com/office/powerpoint/2010/main" val="77192314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70843B-7D80-40A4-9B6C-F2B2DC11805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5EBC7F2-06D3-4412-B310-6A912EAEEE80}"/>
              </a:ext>
            </a:extLst>
          </p:cNvPr>
          <p:cNvSpPr>
            <a:spLocks noGrp="1"/>
          </p:cNvSpPr>
          <p:nvPr>
            <p:ph idx="1"/>
          </p:nvPr>
        </p:nvSpPr>
        <p:spPr/>
        <p:txBody>
          <a:bodyPr/>
          <a:lstStyle/>
          <a:p>
            <a:r>
              <a:rPr lang="zh-CN" altLang="en-US" dirty="0"/>
              <a:t>导致扫描线扫序列，数据结构维护时间</a:t>
            </a:r>
            <a:endParaRPr lang="en-US" altLang="zh-CN" dirty="0"/>
          </a:p>
          <a:p>
            <a:r>
              <a:rPr lang="zh-CN" altLang="en-US" dirty="0"/>
              <a:t>每个位置维护其被修改了多少次</a:t>
            </a:r>
            <a:endParaRPr lang="en-US" altLang="zh-CN" dirty="0"/>
          </a:p>
          <a:p>
            <a:r>
              <a:rPr lang="zh-CN" altLang="en-US" dirty="0"/>
              <a:t>假设在</a:t>
            </a:r>
            <a:r>
              <a:rPr lang="en-US" altLang="zh-CN" dirty="0" err="1"/>
              <a:t>i</a:t>
            </a:r>
            <a:r>
              <a:rPr lang="zh-CN" altLang="en-US" dirty="0"/>
              <a:t>位置我们修改了</a:t>
            </a:r>
            <a:r>
              <a:rPr lang="en-US" altLang="zh-CN" dirty="0" err="1"/>
              <a:t>i</a:t>
            </a:r>
            <a:r>
              <a:rPr lang="zh-CN" altLang="en-US" dirty="0"/>
              <a:t>位置</a:t>
            </a:r>
            <a:r>
              <a:rPr lang="en-US" altLang="zh-CN" dirty="0"/>
              <a:t>x</a:t>
            </a:r>
            <a:r>
              <a:rPr lang="zh-CN" altLang="en-US" dirty="0"/>
              <a:t>次，那等价于这里进行了</a:t>
            </a:r>
            <a:r>
              <a:rPr lang="en-US" altLang="zh-CN" dirty="0"/>
              <a:t>O(x)</a:t>
            </a:r>
            <a:r>
              <a:rPr lang="zh-CN" altLang="en-US" dirty="0"/>
              <a:t>段时间区间对一个</a:t>
            </a:r>
            <a:r>
              <a:rPr lang="en-US" altLang="zh-CN" dirty="0"/>
              <a:t>ai</a:t>
            </a:r>
            <a:r>
              <a:rPr lang="zh-CN" altLang="en-US" dirty="0"/>
              <a:t>的值取</a:t>
            </a:r>
            <a:r>
              <a:rPr lang="en-US" altLang="zh-CN" dirty="0"/>
              <a:t>min</a:t>
            </a:r>
          </a:p>
          <a:p>
            <a:r>
              <a:rPr lang="zh-CN" altLang="en-US" dirty="0"/>
              <a:t>询问一个位置</a:t>
            </a:r>
            <a:r>
              <a:rPr lang="en-US" altLang="zh-CN" dirty="0" err="1"/>
              <a:t>i</a:t>
            </a:r>
            <a:r>
              <a:rPr lang="zh-CN" altLang="en-US" dirty="0"/>
              <a:t>在</a:t>
            </a:r>
            <a:r>
              <a:rPr lang="en-US" altLang="zh-CN" dirty="0"/>
              <a:t>j</a:t>
            </a:r>
            <a:r>
              <a:rPr lang="zh-CN" altLang="en-US" dirty="0"/>
              <a:t>时刻的后缀</a:t>
            </a:r>
            <a:r>
              <a:rPr lang="en-US" altLang="zh-CN" dirty="0"/>
              <a:t>min</a:t>
            </a:r>
            <a:r>
              <a:rPr lang="zh-CN" altLang="en-US" dirty="0"/>
              <a:t>个数即扫描线扫到</a:t>
            </a:r>
            <a:r>
              <a:rPr lang="en-US" altLang="zh-CN" dirty="0" err="1"/>
              <a:t>i</a:t>
            </a:r>
            <a:r>
              <a:rPr lang="zh-CN" altLang="en-US" dirty="0"/>
              <a:t>的时候查询数据结构维护的</a:t>
            </a:r>
            <a:r>
              <a:rPr lang="en-US" altLang="zh-CN" dirty="0"/>
              <a:t>j</a:t>
            </a:r>
            <a:r>
              <a:rPr lang="zh-CN" altLang="en-US" dirty="0"/>
              <a:t>位置答案</a:t>
            </a:r>
            <a:endParaRPr lang="en-US" altLang="zh-CN" dirty="0"/>
          </a:p>
        </p:txBody>
      </p:sp>
    </p:spTree>
    <p:extLst>
      <p:ext uri="{BB962C8B-B14F-4D97-AF65-F5344CB8AC3E}">
        <p14:creationId xmlns:p14="http://schemas.microsoft.com/office/powerpoint/2010/main" val="283492853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96090-9EA1-4187-AC20-0C859299146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0E02DA1-773D-457A-B4C8-87C186173007}"/>
              </a:ext>
            </a:extLst>
          </p:cNvPr>
          <p:cNvSpPr>
            <a:spLocks noGrp="1"/>
          </p:cNvSpPr>
          <p:nvPr>
            <p:ph idx="1"/>
          </p:nvPr>
        </p:nvSpPr>
        <p:spPr/>
        <p:txBody>
          <a:bodyPr/>
          <a:lstStyle/>
          <a:p>
            <a:r>
              <a:rPr lang="zh-CN" altLang="en-US" dirty="0"/>
              <a:t>这里我们直接维护区间最大值和次大值，每次区间对</a:t>
            </a:r>
            <a:r>
              <a:rPr lang="en-US" altLang="zh-CN" dirty="0"/>
              <a:t>x</a:t>
            </a:r>
            <a:r>
              <a:rPr lang="zh-CN" altLang="en-US" dirty="0"/>
              <a:t>取</a:t>
            </a:r>
            <a:r>
              <a:rPr lang="en-US" altLang="zh-CN" dirty="0"/>
              <a:t>min</a:t>
            </a:r>
            <a:r>
              <a:rPr lang="zh-CN" altLang="en-US" dirty="0"/>
              <a:t>的时候：</a:t>
            </a:r>
            <a:endParaRPr lang="en-US" altLang="zh-CN" dirty="0"/>
          </a:p>
          <a:p>
            <a:r>
              <a:rPr lang="en-US" altLang="zh-CN" dirty="0"/>
              <a:t>1.</a:t>
            </a:r>
            <a:r>
              <a:rPr lang="zh-CN" altLang="en-US" dirty="0"/>
              <a:t>如果区间最大值比</a:t>
            </a:r>
            <a:r>
              <a:rPr lang="en-US" altLang="zh-CN" dirty="0"/>
              <a:t>x</a:t>
            </a:r>
            <a:r>
              <a:rPr lang="zh-CN" altLang="en-US" dirty="0"/>
              <a:t>小则无效</a:t>
            </a:r>
            <a:endParaRPr lang="en-US" altLang="zh-CN" dirty="0"/>
          </a:p>
          <a:p>
            <a:r>
              <a:rPr lang="en-US" altLang="zh-CN" dirty="0"/>
              <a:t>2.</a:t>
            </a:r>
            <a:r>
              <a:rPr lang="zh-CN" altLang="en-US" dirty="0"/>
              <a:t>如果区间次大值比</a:t>
            </a:r>
            <a:r>
              <a:rPr lang="en-US" altLang="zh-CN" dirty="0"/>
              <a:t>x</a:t>
            </a:r>
            <a:r>
              <a:rPr lang="zh-CN" altLang="en-US" dirty="0"/>
              <a:t>小则是一个区间最大值修改，区间所有最大值位置被修改次数</a:t>
            </a:r>
            <a:r>
              <a:rPr lang="en-US" altLang="zh-CN" dirty="0"/>
              <a:t>+1</a:t>
            </a:r>
            <a:r>
              <a:rPr lang="zh-CN" altLang="en-US" dirty="0"/>
              <a:t>，这个打个标记即可</a:t>
            </a:r>
            <a:endParaRPr lang="en-US" altLang="zh-CN" dirty="0"/>
          </a:p>
          <a:p>
            <a:r>
              <a:rPr lang="en-US" altLang="zh-CN" dirty="0"/>
              <a:t>3.</a:t>
            </a:r>
            <a:r>
              <a:rPr lang="zh-CN" altLang="en-US" dirty="0"/>
              <a:t>如果区间次大值比</a:t>
            </a:r>
            <a:r>
              <a:rPr lang="en-US" altLang="zh-CN" dirty="0"/>
              <a:t>x</a:t>
            </a:r>
            <a:r>
              <a:rPr lang="zh-CN" altLang="en-US" dirty="0"/>
              <a:t>大，则把次大值和最大值合并，递归进行这个过程直到次大值比</a:t>
            </a:r>
            <a:r>
              <a:rPr lang="en-US" altLang="zh-CN" dirty="0"/>
              <a:t>x</a:t>
            </a:r>
            <a:r>
              <a:rPr lang="zh-CN" altLang="en-US" dirty="0"/>
              <a:t>小</a:t>
            </a:r>
          </a:p>
        </p:txBody>
      </p:sp>
    </p:spTree>
    <p:extLst>
      <p:ext uri="{BB962C8B-B14F-4D97-AF65-F5344CB8AC3E}">
        <p14:creationId xmlns:p14="http://schemas.microsoft.com/office/powerpoint/2010/main" val="410754008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03DC2-E66E-496B-A96A-9F4C3B20F1B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318D274-F515-4E52-A824-67FFFA7CD7BB}"/>
              </a:ext>
            </a:extLst>
          </p:cNvPr>
          <p:cNvSpPr>
            <a:spLocks noGrp="1"/>
          </p:cNvSpPr>
          <p:nvPr>
            <p:ph idx="1"/>
          </p:nvPr>
        </p:nvSpPr>
        <p:spPr/>
        <p:txBody>
          <a:bodyPr/>
          <a:lstStyle/>
          <a:p>
            <a:r>
              <a:rPr lang="zh-CN" altLang="en-US" dirty="0"/>
              <a:t>将值相同的多个数缩起来处理</a:t>
            </a:r>
            <a:endParaRPr lang="en-US" altLang="zh-CN" dirty="0"/>
          </a:p>
          <a:p>
            <a:r>
              <a:rPr lang="zh-CN" altLang="en-US" dirty="0"/>
              <a:t>如果修改了严格次大值和最大值，则将这两个合并，然后递归两个儿子，看是否需要修改</a:t>
            </a:r>
            <a:endParaRPr lang="en-US" altLang="zh-CN" dirty="0"/>
          </a:p>
          <a:p>
            <a:r>
              <a:rPr lang="en-US" altLang="zh-CN" dirty="0"/>
              <a:t>1. </a:t>
            </a:r>
            <a:r>
              <a:rPr lang="zh-CN" altLang="en-US" dirty="0"/>
              <a:t>如果有一个儿子内含有最大值和严格次大值，则递归这个儿子进行合并</a:t>
            </a:r>
            <a:endParaRPr lang="en-US" altLang="zh-CN" dirty="0"/>
          </a:p>
          <a:p>
            <a:r>
              <a:rPr lang="en-US" altLang="zh-CN" dirty="0"/>
              <a:t>2. </a:t>
            </a:r>
            <a:r>
              <a:rPr lang="zh-CN" altLang="en-US" dirty="0"/>
              <a:t>否则我们修改两个儿子的最大值，这两个儿子的严格次大值不需要改动，并用来更新父亲的严格次大值</a:t>
            </a:r>
            <a:endParaRPr lang="en-US" altLang="zh-CN" dirty="0"/>
          </a:p>
          <a:p>
            <a:endParaRPr lang="zh-CN" altLang="en-US" dirty="0"/>
          </a:p>
        </p:txBody>
      </p:sp>
    </p:spTree>
    <p:extLst>
      <p:ext uri="{BB962C8B-B14F-4D97-AF65-F5344CB8AC3E}">
        <p14:creationId xmlns:p14="http://schemas.microsoft.com/office/powerpoint/2010/main" val="1778892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0BC02-A58C-429E-BBA0-FF01FFA1FB93}"/>
              </a:ext>
            </a:extLst>
          </p:cNvPr>
          <p:cNvSpPr>
            <a:spLocks noGrp="1"/>
          </p:cNvSpPr>
          <p:nvPr>
            <p:ph type="title"/>
          </p:nvPr>
        </p:nvSpPr>
        <p:spPr/>
        <p:txBody>
          <a:bodyPr/>
          <a:lstStyle/>
          <a:p>
            <a:r>
              <a:rPr lang="zh-CN" altLang="en-US" dirty="0"/>
              <a:t>静态区间查询类问题</a:t>
            </a:r>
          </a:p>
        </p:txBody>
      </p:sp>
      <p:sp>
        <p:nvSpPr>
          <p:cNvPr id="3" name="Content Placeholder 2">
            <a:extLst>
              <a:ext uri="{FF2B5EF4-FFF2-40B4-BE49-F238E27FC236}">
                <a16:creationId xmlns:a16="http://schemas.microsoft.com/office/drawing/2014/main" id="{C0668B56-2780-4FF9-B84B-EB2EBA68D71F}"/>
              </a:ext>
            </a:extLst>
          </p:cNvPr>
          <p:cNvSpPr>
            <a:spLocks noGrp="1"/>
          </p:cNvSpPr>
          <p:nvPr>
            <p:ph idx="1"/>
          </p:nvPr>
        </p:nvSpPr>
        <p:spPr/>
        <p:txBody>
          <a:bodyPr/>
          <a:lstStyle/>
          <a:p>
            <a:r>
              <a:rPr lang="zh-CN" altLang="en-US" dirty="0"/>
              <a:t>静态的序列，只有区间查询</a:t>
            </a:r>
            <a:endParaRPr lang="en-US" altLang="zh-CN" dirty="0"/>
          </a:p>
          <a:p>
            <a:r>
              <a:rPr lang="zh-CN" altLang="en-US" dirty="0"/>
              <a:t>一般维度只有</a:t>
            </a:r>
            <a:r>
              <a:rPr lang="en-US" altLang="zh-CN" dirty="0"/>
              <a:t>2</a:t>
            </a:r>
            <a:endParaRPr lang="zh-CN" altLang="en-US" dirty="0"/>
          </a:p>
        </p:txBody>
      </p:sp>
    </p:spTree>
    <p:extLst>
      <p:ext uri="{BB962C8B-B14F-4D97-AF65-F5344CB8AC3E}">
        <p14:creationId xmlns:p14="http://schemas.microsoft.com/office/powerpoint/2010/main" val="242367789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864AF-03A2-4F3D-843D-5BCC66291F1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C37F6D3-A200-4C69-906D-B73BFF33A2B7}"/>
              </a:ext>
            </a:extLst>
          </p:cNvPr>
          <p:cNvSpPr>
            <a:spLocks noGrp="1"/>
          </p:cNvSpPr>
          <p:nvPr>
            <p:ph idx="1"/>
          </p:nvPr>
        </p:nvSpPr>
        <p:spPr/>
        <p:txBody>
          <a:bodyPr/>
          <a:lstStyle/>
          <a:p>
            <a:r>
              <a:rPr lang="zh-CN" altLang="en-US" dirty="0"/>
              <a:t>可以发现这个在每次满足条件</a:t>
            </a:r>
            <a:r>
              <a:rPr lang="en-US" altLang="zh-CN" dirty="0"/>
              <a:t>1</a:t>
            </a:r>
            <a:r>
              <a:rPr lang="zh-CN" altLang="en-US" dirty="0"/>
              <a:t>时递归，但每递归一层就会合并掉两个值</a:t>
            </a:r>
            <a:endParaRPr lang="en-US" altLang="zh-CN" dirty="0"/>
          </a:p>
          <a:p>
            <a:r>
              <a:rPr lang="zh-CN" altLang="en-US" dirty="0"/>
              <a:t>线段树上节点大小和为</a:t>
            </a:r>
            <a:r>
              <a:rPr lang="en-US" altLang="zh-CN" dirty="0"/>
              <a:t>O(</a:t>
            </a:r>
            <a:r>
              <a:rPr lang="en-US" altLang="zh-CN" dirty="0" err="1"/>
              <a:t>nlogn</a:t>
            </a:r>
            <a:r>
              <a:rPr lang="en-US" altLang="zh-CN" dirty="0"/>
              <a:t>)</a:t>
            </a:r>
            <a:r>
              <a:rPr lang="zh-CN" altLang="en-US" dirty="0"/>
              <a:t>，所以</a:t>
            </a:r>
            <a:r>
              <a:rPr lang="en-US" altLang="zh-CN" dirty="0"/>
              <a:t>1</a:t>
            </a:r>
            <a:r>
              <a:rPr lang="zh-CN" altLang="en-US" dirty="0"/>
              <a:t>递归次数为</a:t>
            </a:r>
            <a:r>
              <a:rPr lang="en-US" altLang="zh-CN" dirty="0"/>
              <a:t>O(</a:t>
            </a:r>
            <a:r>
              <a:rPr lang="en-US" altLang="zh-CN" dirty="0" err="1"/>
              <a:t>nlogn</a:t>
            </a:r>
            <a:r>
              <a:rPr lang="en-US" altLang="zh-CN" dirty="0"/>
              <a:t>)</a:t>
            </a:r>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2972592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EDB7F-26D3-47FB-97D7-3B8593425E54}"/>
              </a:ext>
            </a:extLst>
          </p:cNvPr>
          <p:cNvSpPr>
            <a:spLocks noGrp="1"/>
          </p:cNvSpPr>
          <p:nvPr>
            <p:ph type="title"/>
          </p:nvPr>
        </p:nvSpPr>
        <p:spPr/>
        <p:txBody>
          <a:bodyPr/>
          <a:lstStyle/>
          <a:p>
            <a:r>
              <a:rPr lang="en-US" altLang="zh-CN" dirty="0"/>
              <a:t>CF793F Julia the snail</a:t>
            </a:r>
            <a:endParaRPr lang="zh-CN" altLang="en-US" dirty="0"/>
          </a:p>
        </p:txBody>
      </p:sp>
      <p:pic>
        <p:nvPicPr>
          <p:cNvPr id="7" name="内容占位符 6">
            <a:extLst>
              <a:ext uri="{FF2B5EF4-FFF2-40B4-BE49-F238E27FC236}">
                <a16:creationId xmlns:a16="http://schemas.microsoft.com/office/drawing/2014/main" id="{097DBD56-BC50-4FDF-BAE1-E9136719C0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7486423" cy="1891411"/>
          </a:xfrm>
        </p:spPr>
      </p:pic>
    </p:spTree>
    <p:extLst>
      <p:ext uri="{BB962C8B-B14F-4D97-AF65-F5344CB8AC3E}">
        <p14:creationId xmlns:p14="http://schemas.microsoft.com/office/powerpoint/2010/main" val="95094207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4692AA-EF9A-4B2F-A138-D5DEA7044E1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A66AB87-F743-45DC-BEBE-411A7D8658EF}"/>
              </a:ext>
            </a:extLst>
          </p:cNvPr>
          <p:cNvSpPr>
            <a:spLocks noGrp="1"/>
          </p:cNvSpPr>
          <p:nvPr>
            <p:ph idx="1"/>
          </p:nvPr>
        </p:nvSpPr>
        <p:spPr/>
        <p:txBody>
          <a:bodyPr/>
          <a:lstStyle/>
          <a:p>
            <a:r>
              <a:rPr lang="zh-CN" altLang="en-US" dirty="0"/>
              <a:t>这个题有点奇怪</a:t>
            </a:r>
            <a:endParaRPr lang="en-US" altLang="zh-CN" dirty="0"/>
          </a:p>
          <a:p>
            <a:r>
              <a:rPr lang="zh-CN" altLang="en-US" dirty="0"/>
              <a:t>因为无修改，考虑扫描线，查询是</a:t>
            </a:r>
            <a:r>
              <a:rPr lang="en-US" altLang="zh-CN" dirty="0"/>
              <a:t>2-side</a:t>
            </a:r>
            <a:r>
              <a:rPr lang="zh-CN" altLang="en-US" dirty="0"/>
              <a:t>形式，扫描线扫一个端点，数据结构维护另一个端点的答案</a:t>
            </a:r>
            <a:endParaRPr lang="en-US" altLang="zh-CN" dirty="0"/>
          </a:p>
          <a:p>
            <a:r>
              <a:rPr lang="zh-CN" altLang="en-US" dirty="0"/>
              <a:t>如果扫的是</a:t>
            </a:r>
            <a:r>
              <a:rPr lang="en-US" altLang="zh-CN" dirty="0"/>
              <a:t>x</a:t>
            </a:r>
            <a:r>
              <a:rPr lang="zh-CN" altLang="en-US" dirty="0"/>
              <a:t>，我感觉不太好维护</a:t>
            </a:r>
            <a:endParaRPr lang="en-US" altLang="zh-CN" dirty="0"/>
          </a:p>
          <a:p>
            <a:r>
              <a:rPr lang="zh-CN" altLang="en-US" dirty="0"/>
              <a:t>如果扫的是</a:t>
            </a:r>
            <a:r>
              <a:rPr lang="en-US" altLang="zh-CN" dirty="0"/>
              <a:t>y</a:t>
            </a:r>
            <a:r>
              <a:rPr lang="zh-CN" altLang="en-US" dirty="0"/>
              <a:t>，数据结构维护每个</a:t>
            </a:r>
            <a:r>
              <a:rPr lang="en-US" altLang="zh-CN" dirty="0"/>
              <a:t>x</a:t>
            </a:r>
            <a:r>
              <a:rPr lang="zh-CN" altLang="en-US" dirty="0"/>
              <a:t>的答案为</a:t>
            </a:r>
            <a:r>
              <a:rPr lang="en-US" altLang="zh-CN" dirty="0"/>
              <a:t>f[x]</a:t>
            </a:r>
          </a:p>
          <a:p>
            <a:r>
              <a:rPr lang="zh-CN" altLang="en-US" dirty="0"/>
              <a:t>扫描线朝着</a:t>
            </a:r>
            <a:r>
              <a:rPr lang="en-US" altLang="zh-CN" dirty="0"/>
              <a:t>y</a:t>
            </a:r>
            <a:r>
              <a:rPr lang="zh-CN" altLang="en-US" dirty="0"/>
              <a:t>变大的方向扫，每次可能加入一个</a:t>
            </a:r>
            <a:r>
              <a:rPr lang="en-US" altLang="zh-CN" dirty="0"/>
              <a:t>[</a:t>
            </a:r>
            <a:r>
              <a:rPr lang="en-US" altLang="zh-CN" dirty="0" err="1"/>
              <a:t>l,r</a:t>
            </a:r>
            <a:r>
              <a:rPr lang="en-US" altLang="zh-CN" dirty="0"/>
              <a:t>]</a:t>
            </a:r>
            <a:r>
              <a:rPr lang="zh-CN" altLang="en-US" dirty="0"/>
              <a:t>的绳子</a:t>
            </a:r>
            <a:endParaRPr lang="en-US" altLang="zh-CN" dirty="0"/>
          </a:p>
          <a:p>
            <a:r>
              <a:rPr lang="zh-CN" altLang="en-US" dirty="0"/>
              <a:t>因为我们当前维护了每个</a:t>
            </a:r>
            <a:r>
              <a:rPr lang="en-US" altLang="zh-CN" dirty="0"/>
              <a:t>x</a:t>
            </a:r>
            <a:r>
              <a:rPr lang="zh-CN" altLang="en-US" dirty="0"/>
              <a:t>的最高答案</a:t>
            </a:r>
            <a:r>
              <a:rPr lang="en-US" altLang="zh-CN" dirty="0"/>
              <a:t>f[x]</a:t>
            </a:r>
            <a:r>
              <a:rPr lang="zh-CN" altLang="en-US" dirty="0"/>
              <a:t>，并且扫描线扫了上界</a:t>
            </a:r>
            <a:endParaRPr lang="en-US" altLang="zh-CN" dirty="0"/>
          </a:p>
          <a:p>
            <a:r>
              <a:rPr lang="zh-CN" altLang="en-US" dirty="0"/>
              <a:t>所以所有</a:t>
            </a:r>
            <a:r>
              <a:rPr lang="en-US" altLang="zh-CN" dirty="0"/>
              <a:t>f[x]&gt;=l</a:t>
            </a:r>
            <a:r>
              <a:rPr lang="zh-CN" altLang="en-US" dirty="0"/>
              <a:t>，</a:t>
            </a:r>
            <a:r>
              <a:rPr lang="en-US" altLang="zh-CN" dirty="0"/>
              <a:t>l&lt;=x</a:t>
            </a:r>
            <a:r>
              <a:rPr lang="zh-CN" altLang="en-US" dirty="0"/>
              <a:t>的</a:t>
            </a:r>
            <a:r>
              <a:rPr lang="en-US" altLang="zh-CN" dirty="0"/>
              <a:t>x</a:t>
            </a:r>
            <a:r>
              <a:rPr lang="zh-CN" altLang="en-US" dirty="0"/>
              <a:t>，都可以走到更高的位置</a:t>
            </a:r>
            <a:r>
              <a:rPr lang="en-US" altLang="zh-CN" dirty="0"/>
              <a:t>r</a:t>
            </a:r>
            <a:endParaRPr lang="zh-CN" altLang="en-US" dirty="0"/>
          </a:p>
        </p:txBody>
      </p:sp>
    </p:spTree>
    <p:extLst>
      <p:ext uri="{BB962C8B-B14F-4D97-AF65-F5344CB8AC3E}">
        <p14:creationId xmlns:p14="http://schemas.microsoft.com/office/powerpoint/2010/main" val="261037826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030FE-4B56-40C5-ADAC-945071D0508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198AA98-FB37-47D1-B8C4-E341F1A0A173}"/>
              </a:ext>
            </a:extLst>
          </p:cNvPr>
          <p:cNvSpPr>
            <a:spLocks noGrp="1"/>
          </p:cNvSpPr>
          <p:nvPr>
            <p:ph idx="1"/>
          </p:nvPr>
        </p:nvSpPr>
        <p:spPr/>
        <p:txBody>
          <a:bodyPr/>
          <a:lstStyle/>
          <a:p>
            <a:r>
              <a:rPr lang="zh-CN" altLang="en-US" dirty="0"/>
              <a:t>由于向下滑是无代价的，所以在上界确定的情况下能贪心走得越高越好</a:t>
            </a:r>
            <a:endParaRPr lang="en-US" altLang="zh-CN" dirty="0"/>
          </a:p>
          <a:p>
            <a:r>
              <a:rPr lang="zh-CN" altLang="en-US" dirty="0"/>
              <a:t>操作相当于对区间的</a:t>
            </a:r>
            <a:r>
              <a:rPr lang="en-US" altLang="zh-CN" dirty="0"/>
              <a:t>x</a:t>
            </a:r>
            <a:r>
              <a:rPr lang="zh-CN" altLang="en-US" dirty="0"/>
              <a:t>，如果</a:t>
            </a:r>
            <a:r>
              <a:rPr lang="en-US" altLang="zh-CN" dirty="0"/>
              <a:t>f[x]&gt;=l</a:t>
            </a:r>
            <a:r>
              <a:rPr lang="zh-CN" altLang="en-US" dirty="0"/>
              <a:t>，</a:t>
            </a:r>
            <a:r>
              <a:rPr lang="en-US" altLang="zh-CN" dirty="0"/>
              <a:t>f[x]=r</a:t>
            </a:r>
            <a:r>
              <a:rPr lang="zh-CN" altLang="en-US" dirty="0"/>
              <a:t>，且</a:t>
            </a:r>
            <a:r>
              <a:rPr lang="en-US" altLang="zh-CN" dirty="0"/>
              <a:t>r</a:t>
            </a:r>
            <a:r>
              <a:rPr lang="zh-CN" altLang="en-US" dirty="0"/>
              <a:t>一定比</a:t>
            </a:r>
            <a:r>
              <a:rPr lang="en-US" altLang="zh-CN" dirty="0"/>
              <a:t>l</a:t>
            </a:r>
            <a:r>
              <a:rPr lang="zh-CN" altLang="en-US" dirty="0"/>
              <a:t>和</a:t>
            </a:r>
            <a:r>
              <a:rPr lang="en-US" altLang="zh-CN" dirty="0"/>
              <a:t>f[x]</a:t>
            </a:r>
            <a:r>
              <a:rPr lang="zh-CN" altLang="en-US" dirty="0"/>
              <a:t>大</a:t>
            </a:r>
            <a:endParaRPr lang="en-US" altLang="zh-CN" dirty="0"/>
          </a:p>
          <a:p>
            <a:r>
              <a:rPr lang="zh-CN" altLang="en-US" dirty="0"/>
              <a:t>我们可以线段树每个节点维护最大值和严格次大值</a:t>
            </a:r>
            <a:endParaRPr lang="en-US" altLang="zh-CN" dirty="0"/>
          </a:p>
          <a:p>
            <a:r>
              <a:rPr lang="zh-CN" altLang="en-US" dirty="0"/>
              <a:t>将值相同的多个数缩起来处理</a:t>
            </a:r>
            <a:endParaRPr lang="en-US" altLang="zh-CN" dirty="0"/>
          </a:p>
          <a:p>
            <a:r>
              <a:rPr lang="zh-CN" altLang="en-US" dirty="0"/>
              <a:t>当节点</a:t>
            </a:r>
            <a:r>
              <a:rPr lang="en-US" altLang="zh-CN" dirty="0"/>
              <a:t>x’</a:t>
            </a:r>
            <a:r>
              <a:rPr lang="zh-CN" altLang="en-US" dirty="0"/>
              <a:t>被操作时，如果只修改其最大值，打个标记即可</a:t>
            </a:r>
            <a:endParaRPr lang="en-US" altLang="zh-CN" dirty="0"/>
          </a:p>
        </p:txBody>
      </p:sp>
    </p:spTree>
    <p:extLst>
      <p:ext uri="{BB962C8B-B14F-4D97-AF65-F5344CB8AC3E}">
        <p14:creationId xmlns:p14="http://schemas.microsoft.com/office/powerpoint/2010/main" val="21144693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A8F40-34F8-4BA9-95EA-9B3C111C39C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0DE18AE-DF04-4F19-AA92-BBC2901F9F2C}"/>
              </a:ext>
            </a:extLst>
          </p:cNvPr>
          <p:cNvSpPr>
            <a:spLocks noGrp="1"/>
          </p:cNvSpPr>
          <p:nvPr>
            <p:ph idx="1"/>
          </p:nvPr>
        </p:nvSpPr>
        <p:spPr/>
        <p:txBody>
          <a:bodyPr/>
          <a:lstStyle/>
          <a:p>
            <a:r>
              <a:rPr lang="zh-CN" altLang="en-US" dirty="0"/>
              <a:t>如果修改了严格次大值和最大值，则将这两个合并，然后递归两个儿子，看是否需要修改</a:t>
            </a:r>
            <a:endParaRPr lang="en-US" altLang="zh-CN" dirty="0"/>
          </a:p>
          <a:p>
            <a:r>
              <a:rPr lang="en-US" altLang="zh-CN" dirty="0"/>
              <a:t>1. </a:t>
            </a:r>
            <a:r>
              <a:rPr lang="zh-CN" altLang="en-US" dirty="0"/>
              <a:t>如果有一个儿子内含有最大值和严格次大值，则递归这个儿子进行合并</a:t>
            </a:r>
            <a:endParaRPr lang="en-US" altLang="zh-CN" dirty="0"/>
          </a:p>
          <a:p>
            <a:r>
              <a:rPr lang="en-US" altLang="zh-CN" dirty="0"/>
              <a:t>2. </a:t>
            </a:r>
            <a:r>
              <a:rPr lang="zh-CN" altLang="en-US" dirty="0"/>
              <a:t>否则我们修改两个儿子的最大值，这两个儿子的严格次大值不需要改动，并用来更新父亲的严格次大值</a:t>
            </a:r>
            <a:endParaRPr lang="en-US" altLang="zh-CN" dirty="0"/>
          </a:p>
        </p:txBody>
      </p:sp>
    </p:spTree>
    <p:extLst>
      <p:ext uri="{BB962C8B-B14F-4D97-AF65-F5344CB8AC3E}">
        <p14:creationId xmlns:p14="http://schemas.microsoft.com/office/powerpoint/2010/main" val="8667077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A7238-1B1B-436D-BB26-E0B077EF9F7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97B2AF6-C22D-45FF-9E97-5AD8A13D1EE5}"/>
              </a:ext>
            </a:extLst>
          </p:cNvPr>
          <p:cNvSpPr>
            <a:spLocks noGrp="1"/>
          </p:cNvSpPr>
          <p:nvPr>
            <p:ph idx="1"/>
          </p:nvPr>
        </p:nvSpPr>
        <p:spPr/>
        <p:txBody>
          <a:bodyPr/>
          <a:lstStyle/>
          <a:p>
            <a:r>
              <a:rPr lang="zh-CN" altLang="en-US" dirty="0"/>
              <a:t>可以发现这个在每次满足条件</a:t>
            </a:r>
            <a:r>
              <a:rPr lang="en-US" altLang="zh-CN" dirty="0"/>
              <a:t>1</a:t>
            </a:r>
            <a:r>
              <a:rPr lang="zh-CN" altLang="en-US" dirty="0"/>
              <a:t>时递归</a:t>
            </a:r>
            <a:r>
              <a:rPr lang="zh-CN" altLang="en-US"/>
              <a:t>，但每递归</a:t>
            </a:r>
            <a:r>
              <a:rPr lang="zh-CN" altLang="en-US" dirty="0"/>
              <a:t>一层就会合并掉两个值</a:t>
            </a:r>
            <a:endParaRPr lang="en-US" altLang="zh-CN" dirty="0"/>
          </a:p>
          <a:p>
            <a:r>
              <a:rPr lang="zh-CN" altLang="en-US" dirty="0"/>
              <a:t>线段树上节点大小和为</a:t>
            </a:r>
            <a:r>
              <a:rPr lang="en-US" altLang="zh-CN" dirty="0"/>
              <a:t>O(</a:t>
            </a:r>
            <a:r>
              <a:rPr lang="en-US" altLang="zh-CN" dirty="0" err="1"/>
              <a:t>nlogn</a:t>
            </a:r>
            <a:r>
              <a:rPr lang="en-US" altLang="zh-CN" dirty="0"/>
              <a:t>)</a:t>
            </a:r>
            <a:r>
              <a:rPr lang="zh-CN" altLang="en-US" dirty="0"/>
              <a:t>，所以</a:t>
            </a:r>
            <a:r>
              <a:rPr lang="en-US" altLang="zh-CN" dirty="0"/>
              <a:t>1</a:t>
            </a:r>
            <a:r>
              <a:rPr lang="zh-CN" altLang="en-US" dirty="0"/>
              <a:t>递归次数为</a:t>
            </a:r>
            <a:r>
              <a:rPr lang="en-US" altLang="zh-CN" dirty="0"/>
              <a:t>O(</a:t>
            </a:r>
            <a:r>
              <a:rPr lang="en-US" altLang="zh-CN" dirty="0" err="1"/>
              <a:t>nlogn</a:t>
            </a:r>
            <a:r>
              <a:rPr lang="en-US" altLang="zh-CN" dirty="0"/>
              <a:t>)</a:t>
            </a:r>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extLst>
      <p:ext uri="{BB962C8B-B14F-4D97-AF65-F5344CB8AC3E}">
        <p14:creationId xmlns:p14="http://schemas.microsoft.com/office/powerpoint/2010/main" val="5176688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06C683-2887-42DA-818E-C305833ED71C}"/>
              </a:ext>
            </a:extLst>
          </p:cNvPr>
          <p:cNvSpPr>
            <a:spLocks noGrp="1"/>
          </p:cNvSpPr>
          <p:nvPr>
            <p:ph type="title"/>
          </p:nvPr>
        </p:nvSpPr>
        <p:spPr/>
        <p:txBody>
          <a:bodyPr/>
          <a:lstStyle/>
          <a:p>
            <a:r>
              <a:rPr lang="en-US" altLang="zh-CN" dirty="0"/>
              <a:t>CF407E k-d-sequence</a:t>
            </a:r>
            <a:endParaRPr lang="zh-CN" altLang="en-US" dirty="0"/>
          </a:p>
        </p:txBody>
      </p:sp>
      <p:sp>
        <p:nvSpPr>
          <p:cNvPr id="3" name="内容占位符 2">
            <a:extLst>
              <a:ext uri="{FF2B5EF4-FFF2-40B4-BE49-F238E27FC236}">
                <a16:creationId xmlns:a16="http://schemas.microsoft.com/office/drawing/2014/main" id="{E0A73E28-FE66-491A-A8E0-6C33D4CF7C32}"/>
              </a:ext>
            </a:extLst>
          </p:cNvPr>
          <p:cNvSpPr>
            <a:spLocks noGrp="1"/>
          </p:cNvSpPr>
          <p:nvPr>
            <p:ph idx="1"/>
          </p:nvPr>
        </p:nvSpPr>
        <p:spPr/>
        <p:txBody>
          <a:bodyPr/>
          <a:lstStyle/>
          <a:p>
            <a:r>
              <a:rPr lang="zh-CN" altLang="en-US" dirty="0"/>
              <a:t>给一个长为 </a:t>
            </a:r>
            <a:r>
              <a:rPr lang="en-US" altLang="zh-CN" dirty="0"/>
              <a:t>n </a:t>
            </a:r>
            <a:r>
              <a:rPr lang="zh-CN" altLang="en-US" dirty="0"/>
              <a:t>的序列，以及常数 </a:t>
            </a:r>
            <a:r>
              <a:rPr lang="en-US" altLang="zh-CN" dirty="0"/>
              <a:t>k , d</a:t>
            </a:r>
          </a:p>
          <a:p>
            <a:r>
              <a:rPr lang="zh-CN" altLang="en-US" dirty="0"/>
              <a:t>找一个最长的子区间使得该子区间加入至多 </a:t>
            </a:r>
            <a:r>
              <a:rPr lang="en-US" altLang="zh-CN" dirty="0"/>
              <a:t>k </a:t>
            </a:r>
            <a:r>
              <a:rPr lang="zh-CN" altLang="en-US" dirty="0"/>
              <a:t>个数以后，排序后是一个公差为</a:t>
            </a:r>
            <a:r>
              <a:rPr lang="en-US" altLang="zh-CN" dirty="0"/>
              <a:t> d </a:t>
            </a:r>
            <a:r>
              <a:rPr lang="zh-CN" altLang="en-US" dirty="0"/>
              <a:t>的等差数列。</a:t>
            </a:r>
            <a:endParaRPr lang="en-US" altLang="zh-CN" dirty="0"/>
          </a:p>
          <a:p>
            <a:r>
              <a:rPr lang="en-US" altLang="zh-CN" dirty="0"/>
              <a:t>n</a:t>
            </a:r>
            <a:r>
              <a:rPr lang="en-US" altLang="zh-CN"/>
              <a:t>&lt;=</a:t>
            </a:r>
            <a:r>
              <a:rPr lang="en-US" altLang="zh-CN" dirty="0"/>
              <a:t>2e5,|ai|,|d|&lt;=1e9</a:t>
            </a:r>
            <a:endParaRPr lang="zh-CN" altLang="en-US" dirty="0"/>
          </a:p>
        </p:txBody>
      </p:sp>
    </p:spTree>
    <p:extLst>
      <p:ext uri="{BB962C8B-B14F-4D97-AF65-F5344CB8AC3E}">
        <p14:creationId xmlns:p14="http://schemas.microsoft.com/office/powerpoint/2010/main" val="171434160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2DA50-464F-4F96-BF6D-643231D46B3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0E20FD0-6A6A-4B47-9EDC-7CB54C5295F0}"/>
              </a:ext>
            </a:extLst>
          </p:cNvPr>
          <p:cNvSpPr>
            <a:spLocks noGrp="1"/>
          </p:cNvSpPr>
          <p:nvPr>
            <p:ph idx="1"/>
          </p:nvPr>
        </p:nvSpPr>
        <p:spPr/>
        <p:txBody>
          <a:bodyPr/>
          <a:lstStyle/>
          <a:p>
            <a:r>
              <a:rPr lang="zh-CN" altLang="en-US" dirty="0"/>
              <a:t>先特判</a:t>
            </a:r>
            <a:r>
              <a:rPr lang="en-US" altLang="zh-CN" dirty="0"/>
              <a:t>d=0</a:t>
            </a:r>
            <a:r>
              <a:rPr lang="zh-CN" altLang="en-US" dirty="0"/>
              <a:t>的情况</a:t>
            </a:r>
            <a:endParaRPr lang="en-US" altLang="zh-CN" dirty="0"/>
          </a:p>
          <a:p>
            <a:r>
              <a:rPr lang="zh-CN" altLang="en-US" dirty="0"/>
              <a:t>一个区间加入</a:t>
            </a:r>
            <a:r>
              <a:rPr lang="en-US" altLang="zh-CN" dirty="0"/>
              <a:t>k</a:t>
            </a:r>
            <a:r>
              <a:rPr lang="zh-CN" altLang="en-US" dirty="0"/>
              <a:t>个数后，排序后是一个公差为</a:t>
            </a:r>
            <a:r>
              <a:rPr lang="en-US" altLang="zh-CN" dirty="0"/>
              <a:t>d</a:t>
            </a:r>
            <a:r>
              <a:rPr lang="zh-CN" altLang="en-US" dirty="0"/>
              <a:t>的等差子序列，等价于三条条件</a:t>
            </a:r>
            <a:endParaRPr lang="en-US" altLang="zh-CN" dirty="0"/>
          </a:p>
          <a:p>
            <a:r>
              <a:rPr lang="en-US" altLang="zh-CN" dirty="0"/>
              <a:t>1.</a:t>
            </a:r>
            <a:r>
              <a:rPr lang="zh-CN" altLang="en-US" dirty="0"/>
              <a:t>不能有重复的数字</a:t>
            </a:r>
            <a:endParaRPr lang="en-US" altLang="zh-CN" dirty="0"/>
          </a:p>
          <a:p>
            <a:r>
              <a:rPr lang="en-US" altLang="zh-CN" dirty="0"/>
              <a:t>2.</a:t>
            </a:r>
            <a:r>
              <a:rPr lang="zh-CN" altLang="en-US" dirty="0"/>
              <a:t>区间中所有数模</a:t>
            </a:r>
            <a:r>
              <a:rPr lang="en-US" altLang="zh-CN" dirty="0"/>
              <a:t>d</a:t>
            </a:r>
            <a:r>
              <a:rPr lang="zh-CN" altLang="en-US" dirty="0"/>
              <a:t>后都是相同的数</a:t>
            </a:r>
            <a:endParaRPr lang="en-US" altLang="zh-CN" dirty="0"/>
          </a:p>
          <a:p>
            <a:r>
              <a:rPr lang="en-US" altLang="zh-CN" dirty="0"/>
              <a:t>3.</a:t>
            </a:r>
            <a:r>
              <a:rPr lang="zh-CN" altLang="en-US" dirty="0"/>
              <a:t>区间</a:t>
            </a:r>
            <a:r>
              <a:rPr lang="en-US" altLang="zh-CN" dirty="0"/>
              <a:t>max-min&lt;=</a:t>
            </a:r>
            <a:r>
              <a:rPr lang="en-US" altLang="zh-CN" dirty="0" err="1"/>
              <a:t>r-l+k</a:t>
            </a:r>
            <a:endParaRPr lang="zh-CN" altLang="en-US" dirty="0"/>
          </a:p>
        </p:txBody>
      </p:sp>
    </p:spTree>
    <p:extLst>
      <p:ext uri="{BB962C8B-B14F-4D97-AF65-F5344CB8AC3E}">
        <p14:creationId xmlns:p14="http://schemas.microsoft.com/office/powerpoint/2010/main" val="157203695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E161A5-4A8E-4E1F-BAE2-14B65C92EC6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5B433B2-BCF7-4043-87B9-65C4719FE62E}"/>
              </a:ext>
            </a:extLst>
          </p:cNvPr>
          <p:cNvSpPr>
            <a:spLocks noGrp="1"/>
          </p:cNvSpPr>
          <p:nvPr>
            <p:ph idx="1"/>
          </p:nvPr>
        </p:nvSpPr>
        <p:spPr/>
        <p:txBody>
          <a:bodyPr/>
          <a:lstStyle/>
          <a:p>
            <a:r>
              <a:rPr lang="zh-CN" altLang="en-US" dirty="0"/>
              <a:t>考虑扫描线扫右端点，数据结构维护左端点的答案</a:t>
            </a:r>
            <a:endParaRPr lang="en-US" altLang="zh-CN" dirty="0"/>
          </a:p>
          <a:p>
            <a:r>
              <a:rPr lang="zh-CN" altLang="en-US" dirty="0"/>
              <a:t>将序列中的元素按照模</a:t>
            </a:r>
            <a:r>
              <a:rPr lang="en-US" altLang="zh-CN" dirty="0"/>
              <a:t>d</a:t>
            </a:r>
            <a:r>
              <a:rPr lang="zh-CN" altLang="en-US" dirty="0"/>
              <a:t>分类，为了满足第二条条件，可以将序列分为一段段的极长的模</a:t>
            </a:r>
            <a:r>
              <a:rPr lang="en-US" altLang="zh-CN" dirty="0"/>
              <a:t>d</a:t>
            </a:r>
            <a:r>
              <a:rPr lang="zh-CN" altLang="en-US" dirty="0"/>
              <a:t>相同的连续段，分别处理</a:t>
            </a:r>
            <a:endParaRPr lang="en-US" altLang="zh-CN" dirty="0"/>
          </a:p>
          <a:p>
            <a:r>
              <a:rPr lang="zh-CN" altLang="en-US" dirty="0"/>
              <a:t>这样不用考虑第二个条件了</a:t>
            </a:r>
            <a:endParaRPr lang="en-US" altLang="zh-CN" dirty="0"/>
          </a:p>
          <a:p>
            <a:r>
              <a:rPr lang="zh-CN" altLang="en-US" dirty="0"/>
              <a:t>问题变为不能有重复数字以及</a:t>
            </a:r>
            <a:r>
              <a:rPr lang="en-US" altLang="zh-CN" dirty="0"/>
              <a:t>max-min&lt;=</a:t>
            </a:r>
            <a:r>
              <a:rPr lang="en-US" altLang="zh-CN" dirty="0" err="1"/>
              <a:t>r-l+k</a:t>
            </a:r>
            <a:endParaRPr lang="en-US" altLang="zh-CN" dirty="0"/>
          </a:p>
          <a:p>
            <a:endParaRPr lang="en-US" altLang="zh-CN" dirty="0"/>
          </a:p>
        </p:txBody>
      </p:sp>
    </p:spTree>
    <p:extLst>
      <p:ext uri="{BB962C8B-B14F-4D97-AF65-F5344CB8AC3E}">
        <p14:creationId xmlns:p14="http://schemas.microsoft.com/office/powerpoint/2010/main" val="16053245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C949C-C848-444D-BD79-3D5CA144061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D6FA179-F124-48DE-B0ED-78ABBE4815BB}"/>
              </a:ext>
            </a:extLst>
          </p:cNvPr>
          <p:cNvSpPr>
            <a:spLocks noGrp="1"/>
          </p:cNvSpPr>
          <p:nvPr>
            <p:ph idx="1"/>
          </p:nvPr>
        </p:nvSpPr>
        <p:spPr/>
        <p:txBody>
          <a:bodyPr>
            <a:normAutofit/>
          </a:bodyPr>
          <a:lstStyle/>
          <a:p>
            <a:r>
              <a:rPr lang="zh-CN" altLang="en-US" dirty="0"/>
              <a:t>用一个数据结构维护每个左端点到右端点的</a:t>
            </a:r>
            <a:r>
              <a:rPr lang="en-US" altLang="zh-CN" dirty="0"/>
              <a:t>max-min-(r-l)-k</a:t>
            </a:r>
          </a:p>
          <a:p>
            <a:r>
              <a:rPr lang="en-US" altLang="zh-CN" dirty="0"/>
              <a:t>max</a:t>
            </a:r>
            <a:r>
              <a:rPr lang="zh-CN" altLang="en-US" dirty="0"/>
              <a:t>和</a:t>
            </a:r>
            <a:r>
              <a:rPr lang="en-US" altLang="zh-CN" dirty="0"/>
              <a:t>-min</a:t>
            </a:r>
            <a:r>
              <a:rPr lang="zh-CN" altLang="en-US" dirty="0"/>
              <a:t>用单调栈转换为区间加，</a:t>
            </a:r>
            <a:r>
              <a:rPr lang="en-US" altLang="zh-CN" dirty="0"/>
              <a:t>-l</a:t>
            </a:r>
            <a:r>
              <a:rPr lang="zh-CN" altLang="en-US" dirty="0"/>
              <a:t>，</a:t>
            </a:r>
            <a:r>
              <a:rPr lang="en-US" altLang="zh-CN" dirty="0"/>
              <a:t>-k</a:t>
            </a:r>
            <a:r>
              <a:rPr lang="zh-CN" altLang="en-US" dirty="0"/>
              <a:t>直接当插入时的初始值，差分后</a:t>
            </a:r>
            <a:r>
              <a:rPr lang="en-US" altLang="zh-CN" dirty="0"/>
              <a:t>-r</a:t>
            </a:r>
            <a:r>
              <a:rPr lang="zh-CN" altLang="en-US" dirty="0"/>
              <a:t>即区间加</a:t>
            </a:r>
            <a:endParaRPr lang="en-US" altLang="zh-CN" dirty="0"/>
          </a:p>
          <a:p>
            <a:r>
              <a:rPr lang="zh-CN" altLang="en-US" dirty="0"/>
              <a:t>问题即维护序列</a:t>
            </a:r>
            <a:r>
              <a:rPr lang="en-US" altLang="zh-CN" dirty="0"/>
              <a:t>a[l]=max-min-(r-l)-k</a:t>
            </a:r>
            <a:r>
              <a:rPr lang="zh-CN" altLang="en-US" dirty="0"/>
              <a:t>，支持区间加，末尾插入，以及求最小的</a:t>
            </a:r>
            <a:r>
              <a:rPr lang="en-US" altLang="zh-CN" dirty="0"/>
              <a:t>l</a:t>
            </a:r>
            <a:r>
              <a:rPr lang="zh-CN" altLang="en-US" dirty="0"/>
              <a:t>满足</a:t>
            </a:r>
            <a:r>
              <a:rPr lang="en-US" altLang="zh-CN" dirty="0"/>
              <a:t>a[l]&lt;=0</a:t>
            </a:r>
            <a:r>
              <a:rPr lang="zh-CN" altLang="en-US" dirty="0"/>
              <a:t>，以及首端删除（重复数字）</a:t>
            </a:r>
            <a:endParaRPr lang="en-US" altLang="zh-CN" dirty="0"/>
          </a:p>
          <a:p>
            <a:r>
              <a:rPr lang="zh-CN" altLang="en-US" dirty="0"/>
              <a:t>可以平凡地维护</a:t>
            </a:r>
            <a:endParaRPr lang="en-US" altLang="zh-CN" dirty="0"/>
          </a:p>
          <a:p>
            <a:endParaRPr lang="en-US" altLang="zh-CN" dirty="0"/>
          </a:p>
          <a:p>
            <a:r>
              <a:rPr lang="zh-CN" altLang="en-US" dirty="0"/>
              <a:t>总时间复杂度</a:t>
            </a:r>
            <a:r>
              <a:rPr lang="en-US" altLang="zh-CN" dirty="0"/>
              <a:t>O(</a:t>
            </a:r>
            <a:r>
              <a:rPr lang="en-US" altLang="zh-CN" dirty="0" err="1"/>
              <a:t>nlogn</a:t>
            </a:r>
            <a:r>
              <a:rPr lang="en-US" altLang="zh-CN" dirty="0"/>
              <a:t>)</a:t>
            </a:r>
            <a:endParaRPr lang="zh-CN" altLang="en-US" dirty="0"/>
          </a:p>
        </p:txBody>
      </p:sp>
    </p:spTree>
    <p:extLst>
      <p:ext uri="{BB962C8B-B14F-4D97-AF65-F5344CB8AC3E}">
        <p14:creationId xmlns:p14="http://schemas.microsoft.com/office/powerpoint/2010/main" val="2469998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8D583-FF39-4B9E-A69E-A6EBF581D949}"/>
              </a:ext>
            </a:extLst>
          </p:cNvPr>
          <p:cNvSpPr>
            <a:spLocks noGrp="1"/>
          </p:cNvSpPr>
          <p:nvPr>
            <p:ph type="title"/>
          </p:nvPr>
        </p:nvSpPr>
        <p:spPr/>
        <p:txBody>
          <a:bodyPr/>
          <a:lstStyle/>
          <a:p>
            <a:r>
              <a:rPr lang="zh-CN" altLang="en-US" dirty="0"/>
              <a:t>基础问题</a:t>
            </a:r>
          </a:p>
        </p:txBody>
      </p:sp>
      <p:sp>
        <p:nvSpPr>
          <p:cNvPr id="3" name="Content Placeholder 2">
            <a:extLst>
              <a:ext uri="{FF2B5EF4-FFF2-40B4-BE49-F238E27FC236}">
                <a16:creationId xmlns:a16="http://schemas.microsoft.com/office/drawing/2014/main" id="{EDEE28A7-83C1-4D02-86B5-BECEB9B99464}"/>
              </a:ext>
            </a:extLst>
          </p:cNvPr>
          <p:cNvSpPr>
            <a:spLocks noGrp="1"/>
          </p:cNvSpPr>
          <p:nvPr>
            <p:ph idx="1"/>
          </p:nvPr>
        </p:nvSpPr>
        <p:spPr/>
        <p:txBody>
          <a:bodyPr/>
          <a:lstStyle/>
          <a:p>
            <a:r>
              <a:rPr lang="zh-CN" altLang="en-US" dirty="0"/>
              <a:t>给一个长为</a:t>
            </a:r>
            <a:r>
              <a:rPr lang="en-US" altLang="zh-CN" dirty="0"/>
              <a:t>n</a:t>
            </a:r>
            <a:r>
              <a:rPr lang="zh-CN" altLang="en-US" dirty="0"/>
              <a:t>的序列，有</a:t>
            </a:r>
            <a:r>
              <a:rPr lang="en-US" altLang="zh-CN" dirty="0"/>
              <a:t>m</a:t>
            </a:r>
            <a:r>
              <a:rPr lang="zh-CN" altLang="en-US" dirty="0"/>
              <a:t>次查询，每次查区间</a:t>
            </a:r>
            <a:r>
              <a:rPr lang="en-US" altLang="zh-CN" dirty="0"/>
              <a:t>[</a:t>
            </a:r>
            <a:r>
              <a:rPr lang="en-US" altLang="zh-CN" dirty="0" err="1"/>
              <a:t>l,r</a:t>
            </a:r>
            <a:r>
              <a:rPr lang="en-US" altLang="zh-CN" dirty="0"/>
              <a:t>]</a:t>
            </a:r>
            <a:r>
              <a:rPr lang="zh-CN" altLang="en-US" dirty="0"/>
              <a:t>中值在</a:t>
            </a:r>
            <a:r>
              <a:rPr lang="en-US" altLang="zh-CN" dirty="0"/>
              <a:t>[</a:t>
            </a:r>
            <a:r>
              <a:rPr lang="en-US" altLang="zh-CN" dirty="0" err="1"/>
              <a:t>x,y</a:t>
            </a:r>
            <a:r>
              <a:rPr lang="en-US" altLang="zh-CN" dirty="0"/>
              <a:t>]</a:t>
            </a:r>
            <a:r>
              <a:rPr lang="zh-CN" altLang="en-US" dirty="0"/>
              <a:t>内的元素个数</a:t>
            </a:r>
          </a:p>
        </p:txBody>
      </p:sp>
    </p:spTree>
    <p:extLst>
      <p:ext uri="{BB962C8B-B14F-4D97-AF65-F5344CB8AC3E}">
        <p14:creationId xmlns:p14="http://schemas.microsoft.com/office/powerpoint/2010/main" val="285444248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9F485-B9BD-42EA-899B-9750E171E2EB}"/>
              </a:ext>
            </a:extLst>
          </p:cNvPr>
          <p:cNvSpPr>
            <a:spLocks noGrp="1"/>
          </p:cNvSpPr>
          <p:nvPr>
            <p:ph type="title"/>
          </p:nvPr>
        </p:nvSpPr>
        <p:spPr/>
        <p:txBody>
          <a:bodyPr/>
          <a:lstStyle/>
          <a:p>
            <a:r>
              <a:rPr lang="en-US" altLang="zh-CN" dirty="0"/>
              <a:t>CF799F Beautiful fountains rows</a:t>
            </a:r>
            <a:endParaRPr lang="zh-CN" altLang="en-US" dirty="0"/>
          </a:p>
        </p:txBody>
      </p:sp>
      <p:sp>
        <p:nvSpPr>
          <p:cNvPr id="3" name="内容占位符 2">
            <a:extLst>
              <a:ext uri="{FF2B5EF4-FFF2-40B4-BE49-F238E27FC236}">
                <a16:creationId xmlns:a16="http://schemas.microsoft.com/office/drawing/2014/main" id="{46D36248-2E16-4FD9-A446-03C4532A8B60}"/>
              </a:ext>
            </a:extLst>
          </p:cNvPr>
          <p:cNvSpPr>
            <a:spLocks noGrp="1"/>
          </p:cNvSpPr>
          <p:nvPr>
            <p:ph idx="1"/>
          </p:nvPr>
        </p:nvSpPr>
        <p:spPr/>
        <p:txBody>
          <a:bodyPr/>
          <a:lstStyle/>
          <a:p>
            <a:r>
              <a:rPr lang="zh-CN" altLang="en-US" b="0" i="0" dirty="0">
                <a:solidFill>
                  <a:srgbClr val="333333"/>
                </a:solidFill>
                <a:effectLst/>
                <a:latin typeface="Helvetica Neue"/>
              </a:rPr>
              <a:t>在一个长度为 </a:t>
            </a:r>
            <a:r>
              <a:rPr lang="en-US" altLang="zh-CN" b="0" i="0" dirty="0">
                <a:solidFill>
                  <a:srgbClr val="333333"/>
                </a:solidFill>
                <a:effectLst/>
                <a:latin typeface="Helvetica Neue"/>
              </a:rPr>
              <a:t>m </a:t>
            </a:r>
            <a:r>
              <a:rPr lang="zh-CN" altLang="en-US" b="0" i="0" dirty="0">
                <a:solidFill>
                  <a:srgbClr val="333333"/>
                </a:solidFill>
                <a:effectLst/>
                <a:latin typeface="Helvetica Neue"/>
              </a:rPr>
              <a:t>的数轴上，有 </a:t>
            </a:r>
            <a:r>
              <a:rPr lang="en-US" altLang="zh-CN" b="0" i="0" dirty="0">
                <a:solidFill>
                  <a:srgbClr val="333333"/>
                </a:solidFill>
                <a:effectLst/>
                <a:latin typeface="Helvetica Neue"/>
              </a:rPr>
              <a:t>n </a:t>
            </a:r>
            <a:r>
              <a:rPr lang="zh-CN" altLang="en-US" b="0" i="0" dirty="0">
                <a:solidFill>
                  <a:srgbClr val="333333"/>
                </a:solidFill>
                <a:effectLst/>
                <a:latin typeface="Helvetica Neue"/>
              </a:rPr>
              <a:t>种球，每种球会出现在区间 </a:t>
            </a:r>
            <a:r>
              <a:rPr lang="en-US" altLang="zh-CN" b="0" i="0" dirty="0">
                <a:solidFill>
                  <a:srgbClr val="333333"/>
                </a:solidFill>
                <a:effectLst/>
                <a:latin typeface="Helvetica Neue"/>
              </a:rPr>
              <a:t>[</a:t>
            </a:r>
            <a:r>
              <a:rPr lang="en-US" altLang="zh-CN" b="0" i="0" dirty="0" err="1">
                <a:solidFill>
                  <a:srgbClr val="333333"/>
                </a:solidFill>
                <a:effectLst/>
                <a:latin typeface="Helvetica Neue"/>
              </a:rPr>
              <a:t>li,r</a:t>
            </a:r>
            <a:r>
              <a:rPr lang="en-US" altLang="zh-CN" dirty="0" err="1">
                <a:solidFill>
                  <a:srgbClr val="333333"/>
                </a:solidFill>
                <a:latin typeface="Helvetica Neue"/>
              </a:rPr>
              <a:t>i</a:t>
            </a:r>
            <a:r>
              <a:rPr lang="en-US" altLang="zh-CN" b="0" i="0" dirty="0">
                <a:solidFill>
                  <a:srgbClr val="333333"/>
                </a:solidFill>
                <a:effectLst/>
                <a:latin typeface="Helvetica Neue"/>
              </a:rPr>
              <a:t>]</a:t>
            </a:r>
            <a:r>
              <a:rPr lang="zh-CN" altLang="en-US" b="0" i="0" dirty="0">
                <a:solidFill>
                  <a:srgbClr val="333333"/>
                </a:solidFill>
                <a:effectLst/>
                <a:latin typeface="Helvetica Neue"/>
              </a:rPr>
              <a:t>中。</a:t>
            </a:r>
            <a:br>
              <a:rPr lang="zh-CN" altLang="en-US" dirty="0"/>
            </a:br>
            <a:r>
              <a:rPr lang="zh-CN" altLang="en-US" b="0" i="0" dirty="0">
                <a:solidFill>
                  <a:srgbClr val="333333"/>
                </a:solidFill>
                <a:effectLst/>
                <a:latin typeface="Helvetica Neue"/>
              </a:rPr>
              <a:t>一个合法的区间满足：这个区间里有球，并且每种出现过的球都出现了奇数次</a:t>
            </a:r>
            <a:br>
              <a:rPr lang="zh-CN" altLang="en-US" dirty="0"/>
            </a:br>
            <a:r>
              <a:rPr lang="zh-CN" altLang="en-US" b="0" i="0" dirty="0">
                <a:solidFill>
                  <a:srgbClr val="333333"/>
                </a:solidFill>
                <a:effectLst/>
                <a:latin typeface="Helvetica Neue"/>
              </a:rPr>
              <a:t>求所有合法的区间的长度之和。</a:t>
            </a:r>
            <a:endParaRPr lang="zh-CN" altLang="en-US" dirty="0"/>
          </a:p>
        </p:txBody>
      </p:sp>
    </p:spTree>
    <p:extLst>
      <p:ext uri="{BB962C8B-B14F-4D97-AF65-F5344CB8AC3E}">
        <p14:creationId xmlns:p14="http://schemas.microsoft.com/office/powerpoint/2010/main" val="10246678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8D93C1-F95D-479A-8E6C-C44347171A3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A9EAD2C-2A61-4B04-ACD8-D1423D5BEF5B}"/>
              </a:ext>
            </a:extLst>
          </p:cNvPr>
          <p:cNvSpPr>
            <a:spLocks noGrp="1"/>
          </p:cNvSpPr>
          <p:nvPr>
            <p:ph idx="1"/>
          </p:nvPr>
        </p:nvSpPr>
        <p:spPr/>
        <p:txBody>
          <a:bodyPr/>
          <a:lstStyle/>
          <a:p>
            <a:r>
              <a:rPr lang="zh-CN" altLang="en-US" dirty="0"/>
              <a:t>扫描线扫右端点，数据结构维护左端点</a:t>
            </a:r>
            <a:endParaRPr lang="en-US" altLang="zh-CN" dirty="0"/>
          </a:p>
          <a:p>
            <a:r>
              <a:rPr lang="zh-CN" altLang="en-US" dirty="0"/>
              <a:t>分别维护当前还会向右延伸的区间，以及当前已经完全在左侧的区间</a:t>
            </a:r>
            <a:endParaRPr lang="en-US" altLang="zh-CN" dirty="0"/>
          </a:p>
          <a:p>
            <a:r>
              <a:rPr lang="zh-CN" altLang="en-US" dirty="0"/>
              <a:t>假设当前扫描到</a:t>
            </a:r>
            <a:r>
              <a:rPr lang="en-US" altLang="zh-CN" dirty="0" err="1"/>
              <a:t>i</a:t>
            </a:r>
            <a:r>
              <a:rPr lang="zh-CN" altLang="en-US" dirty="0"/>
              <a:t>，找出还会向右延伸的区间中，最小的</a:t>
            </a:r>
            <a:r>
              <a:rPr lang="en-US" altLang="zh-CN" dirty="0"/>
              <a:t>x</a:t>
            </a:r>
            <a:r>
              <a:rPr lang="zh-CN" altLang="en-US" dirty="0"/>
              <a:t>，满足</a:t>
            </a:r>
            <a:r>
              <a:rPr lang="en-US" altLang="zh-CN" dirty="0"/>
              <a:t>x</a:t>
            </a:r>
            <a:r>
              <a:rPr lang="zh-CN" altLang="en-US" dirty="0"/>
              <a:t>是这个区间的左端点，</a:t>
            </a:r>
            <a:r>
              <a:rPr lang="en-US" altLang="zh-CN" dirty="0"/>
              <a:t>[</a:t>
            </a:r>
            <a:r>
              <a:rPr lang="en-US" altLang="zh-CN" dirty="0" err="1"/>
              <a:t>x,i</a:t>
            </a:r>
            <a:r>
              <a:rPr lang="en-US" altLang="zh-CN" dirty="0"/>
              <a:t>]</a:t>
            </a:r>
            <a:r>
              <a:rPr lang="zh-CN" altLang="en-US" dirty="0"/>
              <a:t>长度为偶数，则</a:t>
            </a:r>
            <a:r>
              <a:rPr lang="en-US" altLang="zh-CN" dirty="0"/>
              <a:t>x+1</a:t>
            </a:r>
            <a:r>
              <a:rPr lang="zh-CN" altLang="en-US" dirty="0"/>
              <a:t>是左端点的一个下界</a:t>
            </a:r>
            <a:endParaRPr lang="en-US" altLang="zh-CN" dirty="0"/>
          </a:p>
          <a:p>
            <a:r>
              <a:rPr lang="zh-CN" altLang="en-US" dirty="0"/>
              <a:t>找出完全在左侧的区间</a:t>
            </a:r>
            <a:r>
              <a:rPr lang="en-US" altLang="zh-CN" dirty="0"/>
              <a:t>[</a:t>
            </a:r>
            <a:r>
              <a:rPr lang="en-US" altLang="zh-CN" dirty="0" err="1"/>
              <a:t>y,z</a:t>
            </a:r>
            <a:r>
              <a:rPr lang="en-US" altLang="zh-CN" dirty="0"/>
              <a:t>]</a:t>
            </a:r>
            <a:r>
              <a:rPr lang="zh-CN" altLang="en-US" dirty="0"/>
              <a:t>，满足</a:t>
            </a:r>
            <a:r>
              <a:rPr lang="en-US" altLang="zh-CN" dirty="0"/>
              <a:t>[</a:t>
            </a:r>
            <a:r>
              <a:rPr lang="en-US" altLang="zh-CN" dirty="0" err="1"/>
              <a:t>y,z</a:t>
            </a:r>
            <a:r>
              <a:rPr lang="en-US" altLang="zh-CN" dirty="0"/>
              <a:t>]</a:t>
            </a:r>
            <a:r>
              <a:rPr lang="zh-CN" altLang="en-US" dirty="0"/>
              <a:t>的长度为偶数，则</a:t>
            </a:r>
            <a:r>
              <a:rPr lang="en-US" altLang="zh-CN" dirty="0"/>
              <a:t>y+1</a:t>
            </a:r>
            <a:r>
              <a:rPr lang="zh-CN" altLang="en-US" dirty="0"/>
              <a:t>是左端点的另一个下界</a:t>
            </a:r>
            <a:endParaRPr lang="en-US" altLang="zh-CN" dirty="0"/>
          </a:p>
          <a:p>
            <a:r>
              <a:rPr lang="zh-CN" altLang="en-US" dirty="0"/>
              <a:t>将这两个下界取</a:t>
            </a:r>
            <a:r>
              <a:rPr lang="en-US" altLang="zh-CN" dirty="0"/>
              <a:t>max</a:t>
            </a:r>
          </a:p>
        </p:txBody>
      </p:sp>
    </p:spTree>
    <p:extLst>
      <p:ext uri="{BB962C8B-B14F-4D97-AF65-F5344CB8AC3E}">
        <p14:creationId xmlns:p14="http://schemas.microsoft.com/office/powerpoint/2010/main" val="403997391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3B9D2-9E7D-4ACE-AC2E-9DC0133124E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B0DFFD1-5F97-44FF-99B2-30A0411D24CC}"/>
              </a:ext>
            </a:extLst>
          </p:cNvPr>
          <p:cNvSpPr>
            <a:spLocks noGrp="1"/>
          </p:cNvSpPr>
          <p:nvPr>
            <p:ph idx="1"/>
          </p:nvPr>
        </p:nvSpPr>
        <p:spPr/>
        <p:txBody>
          <a:bodyPr>
            <a:normAutofit lnSpcReduction="10000"/>
          </a:bodyPr>
          <a:lstStyle/>
          <a:p>
            <a:r>
              <a:rPr lang="zh-CN" altLang="en-US" dirty="0"/>
              <a:t>对于一个已经在左侧的区间</a:t>
            </a:r>
            <a:r>
              <a:rPr lang="en-US" altLang="zh-CN" dirty="0"/>
              <a:t>[</a:t>
            </a:r>
            <a:r>
              <a:rPr lang="en-US" altLang="zh-CN" dirty="0" err="1"/>
              <a:t>a,b</a:t>
            </a:r>
            <a:r>
              <a:rPr lang="en-US" altLang="zh-CN" dirty="0"/>
              <a:t>]</a:t>
            </a:r>
            <a:r>
              <a:rPr lang="zh-CN" altLang="en-US" dirty="0"/>
              <a:t>，其对答案的限制为</a:t>
            </a:r>
            <a:endParaRPr lang="en-US" altLang="zh-CN" dirty="0"/>
          </a:p>
          <a:p>
            <a:r>
              <a:rPr lang="zh-CN" altLang="en-US" dirty="0"/>
              <a:t>所有</a:t>
            </a:r>
            <a:r>
              <a:rPr lang="en-US" altLang="zh-CN" dirty="0"/>
              <a:t>[</a:t>
            </a:r>
            <a:r>
              <a:rPr lang="en-US" altLang="zh-CN" dirty="0" err="1"/>
              <a:t>x,i</a:t>
            </a:r>
            <a:r>
              <a:rPr lang="en-US" altLang="zh-CN" dirty="0"/>
              <a:t>]</a:t>
            </a:r>
            <a:r>
              <a:rPr lang="zh-CN" altLang="en-US" dirty="0"/>
              <a:t>，满足</a:t>
            </a:r>
            <a:r>
              <a:rPr lang="en-US" altLang="zh-CN" dirty="0"/>
              <a:t>a&lt;=x&lt;=b</a:t>
            </a:r>
            <a:r>
              <a:rPr lang="zh-CN" altLang="en-US" dirty="0"/>
              <a:t>，且</a:t>
            </a:r>
            <a:r>
              <a:rPr lang="en-US" altLang="zh-CN" dirty="0"/>
              <a:t>x-b</a:t>
            </a:r>
            <a:r>
              <a:rPr lang="zh-CN" altLang="en-US" dirty="0"/>
              <a:t>为偶数的</a:t>
            </a:r>
            <a:r>
              <a:rPr lang="en-US" altLang="zh-CN" dirty="0"/>
              <a:t>x</a:t>
            </a:r>
            <a:r>
              <a:rPr lang="zh-CN" altLang="en-US" dirty="0"/>
              <a:t>是不受</a:t>
            </a:r>
            <a:r>
              <a:rPr lang="en-US" altLang="zh-CN" dirty="0"/>
              <a:t>[</a:t>
            </a:r>
            <a:r>
              <a:rPr lang="en-US" altLang="zh-CN" dirty="0" err="1"/>
              <a:t>a,b</a:t>
            </a:r>
            <a:r>
              <a:rPr lang="en-US" altLang="zh-CN" dirty="0"/>
              <a:t>]</a:t>
            </a:r>
            <a:r>
              <a:rPr lang="zh-CN" altLang="en-US" dirty="0"/>
              <a:t>限制的</a:t>
            </a:r>
            <a:endParaRPr lang="en-US" altLang="zh-CN" dirty="0"/>
          </a:p>
          <a:p>
            <a:r>
              <a:rPr lang="zh-CN" altLang="en-US" dirty="0"/>
              <a:t>所有</a:t>
            </a:r>
            <a:r>
              <a:rPr lang="en-US" altLang="zh-CN" dirty="0"/>
              <a:t>[</a:t>
            </a:r>
            <a:r>
              <a:rPr lang="en-US" altLang="zh-CN" dirty="0" err="1"/>
              <a:t>x,i</a:t>
            </a:r>
            <a:r>
              <a:rPr lang="en-US" altLang="zh-CN" dirty="0"/>
              <a:t>]</a:t>
            </a:r>
            <a:r>
              <a:rPr lang="zh-CN" altLang="en-US" dirty="0"/>
              <a:t>，满足</a:t>
            </a:r>
            <a:r>
              <a:rPr lang="en-US" altLang="zh-CN" dirty="0"/>
              <a:t>a&lt;=x&lt;=b</a:t>
            </a:r>
            <a:r>
              <a:rPr lang="zh-CN" altLang="en-US" dirty="0"/>
              <a:t>，且</a:t>
            </a:r>
            <a:r>
              <a:rPr lang="en-US" altLang="zh-CN" dirty="0"/>
              <a:t>x-b</a:t>
            </a:r>
            <a:r>
              <a:rPr lang="zh-CN" altLang="en-US" dirty="0"/>
              <a:t>为奇数的</a:t>
            </a:r>
            <a:r>
              <a:rPr lang="en-US" altLang="zh-CN" dirty="0"/>
              <a:t>x</a:t>
            </a:r>
            <a:r>
              <a:rPr lang="zh-CN" altLang="en-US" dirty="0"/>
              <a:t>是被限制的，即这样的</a:t>
            </a:r>
            <a:r>
              <a:rPr lang="en-US" altLang="zh-CN" dirty="0"/>
              <a:t>x</a:t>
            </a:r>
            <a:r>
              <a:rPr lang="zh-CN" altLang="en-US" dirty="0"/>
              <a:t>不对答案造成贡献</a:t>
            </a:r>
            <a:endParaRPr lang="en-US" altLang="zh-CN" dirty="0"/>
          </a:p>
          <a:p>
            <a:r>
              <a:rPr lang="zh-CN" altLang="en-US" dirty="0"/>
              <a:t>将奇偶分别使用一个线段树进行维护，右端点为</a:t>
            </a:r>
            <a:r>
              <a:rPr lang="en-US" altLang="zh-CN" dirty="0" err="1"/>
              <a:t>i</a:t>
            </a:r>
            <a:r>
              <a:rPr lang="zh-CN" altLang="en-US" dirty="0"/>
              <a:t>时，即查询</a:t>
            </a:r>
            <a:r>
              <a:rPr lang="en-US" altLang="zh-CN" dirty="0" err="1"/>
              <a:t>i</a:t>
            </a:r>
            <a:r>
              <a:rPr lang="zh-CN" altLang="en-US" dirty="0"/>
              <a:t>的奇偶性对应的线段树的答案</a:t>
            </a:r>
            <a:endParaRPr lang="en-US" altLang="zh-CN" dirty="0"/>
          </a:p>
          <a:p>
            <a:r>
              <a:rPr lang="zh-CN" altLang="en-US" dirty="0"/>
              <a:t>上述限制当一个区间完全在左侧时发生，可以用一个区间修改为</a:t>
            </a:r>
            <a:r>
              <a:rPr lang="en-US" altLang="zh-CN" dirty="0"/>
              <a:t>0</a:t>
            </a:r>
            <a:r>
              <a:rPr lang="zh-CN" altLang="en-US" dirty="0"/>
              <a:t>表示</a:t>
            </a:r>
            <a:endParaRPr lang="en-US" altLang="zh-CN" dirty="0"/>
          </a:p>
          <a:p>
            <a:r>
              <a:rPr lang="zh-CN" altLang="en-US" dirty="0"/>
              <a:t>所有可以延伸的区间只影响答案的下界，因为右端点一致</a:t>
            </a:r>
            <a:endParaRPr lang="en-US" altLang="zh-CN" dirty="0"/>
          </a:p>
          <a:p>
            <a:r>
              <a:rPr lang="zh-CN" altLang="en-US" dirty="0"/>
              <a:t>总时间复杂度</a:t>
            </a:r>
            <a:r>
              <a:rPr lang="en-US" altLang="zh-CN" dirty="0"/>
              <a:t>O(</a:t>
            </a:r>
            <a:r>
              <a:rPr lang="en-US" altLang="zh-CN" dirty="0" err="1"/>
              <a:t>nlogn</a:t>
            </a:r>
            <a:r>
              <a:rPr lang="en-US" altLang="zh-CN" dirty="0"/>
              <a:t>)</a:t>
            </a:r>
          </a:p>
        </p:txBody>
      </p:sp>
    </p:spTree>
    <p:extLst>
      <p:ext uri="{BB962C8B-B14F-4D97-AF65-F5344CB8AC3E}">
        <p14:creationId xmlns:p14="http://schemas.microsoft.com/office/powerpoint/2010/main" val="182606445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1E455-8361-4C29-BDCA-4268B6BE6083}"/>
              </a:ext>
            </a:extLst>
          </p:cNvPr>
          <p:cNvSpPr>
            <a:spLocks noGrp="1"/>
          </p:cNvSpPr>
          <p:nvPr>
            <p:ph type="title"/>
          </p:nvPr>
        </p:nvSpPr>
        <p:spPr/>
        <p:txBody>
          <a:bodyPr/>
          <a:lstStyle/>
          <a:p>
            <a:r>
              <a:rPr lang="zh-CN" altLang="en-US" dirty="0"/>
              <a:t>计算几何中的扫描线</a:t>
            </a:r>
          </a:p>
        </p:txBody>
      </p:sp>
      <p:sp>
        <p:nvSpPr>
          <p:cNvPr id="3" name="内容占位符 2">
            <a:extLst>
              <a:ext uri="{FF2B5EF4-FFF2-40B4-BE49-F238E27FC236}">
                <a16:creationId xmlns:a16="http://schemas.microsoft.com/office/drawing/2014/main" id="{624A8273-2F0D-4E49-900A-6DA851060FF0}"/>
              </a:ext>
            </a:extLst>
          </p:cNvPr>
          <p:cNvSpPr>
            <a:spLocks noGrp="1"/>
          </p:cNvSpPr>
          <p:nvPr>
            <p:ph idx="1"/>
          </p:nvPr>
        </p:nvSpPr>
        <p:spPr/>
        <p:txBody>
          <a:bodyPr/>
          <a:lstStyle/>
          <a:p>
            <a:r>
              <a:rPr lang="zh-CN" altLang="en-US" dirty="0"/>
              <a:t>扫描线初始的意思指的就是用一条线去扫平面</a:t>
            </a:r>
            <a:endParaRPr lang="en-US" altLang="zh-CN" dirty="0"/>
          </a:p>
          <a:p>
            <a:r>
              <a:rPr lang="zh-CN" altLang="en-US" dirty="0"/>
              <a:t>在计算几何中也有大量应用</a:t>
            </a:r>
          </a:p>
        </p:txBody>
      </p:sp>
    </p:spTree>
    <p:extLst>
      <p:ext uri="{BB962C8B-B14F-4D97-AF65-F5344CB8AC3E}">
        <p14:creationId xmlns:p14="http://schemas.microsoft.com/office/powerpoint/2010/main" val="255147604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7A459-5878-4E7B-B98E-D58694FE3270}"/>
              </a:ext>
            </a:extLst>
          </p:cNvPr>
          <p:cNvSpPr>
            <a:spLocks noGrp="1"/>
          </p:cNvSpPr>
          <p:nvPr>
            <p:ph type="title"/>
          </p:nvPr>
        </p:nvSpPr>
        <p:spPr/>
        <p:txBody>
          <a:bodyPr/>
          <a:lstStyle/>
          <a:p>
            <a:r>
              <a:rPr lang="en-US" altLang="zh-CN" dirty="0"/>
              <a:t>Luogu5428 [USACO19OPEN]Cow Steeplechase II S</a:t>
            </a:r>
            <a:endParaRPr lang="zh-CN" altLang="en-US" dirty="0"/>
          </a:p>
        </p:txBody>
      </p:sp>
      <p:sp>
        <p:nvSpPr>
          <p:cNvPr id="3" name="内容占位符 2">
            <a:extLst>
              <a:ext uri="{FF2B5EF4-FFF2-40B4-BE49-F238E27FC236}">
                <a16:creationId xmlns:a16="http://schemas.microsoft.com/office/drawing/2014/main" id="{27F880C2-6B9A-4EDB-9D2E-28B4A52053A7}"/>
              </a:ext>
            </a:extLst>
          </p:cNvPr>
          <p:cNvSpPr>
            <a:spLocks noGrp="1"/>
          </p:cNvSpPr>
          <p:nvPr>
            <p:ph idx="1"/>
          </p:nvPr>
        </p:nvSpPr>
        <p:spPr/>
        <p:txBody>
          <a:bodyPr/>
          <a:lstStyle/>
          <a:p>
            <a:r>
              <a:rPr lang="zh-CN" altLang="en-US" dirty="0"/>
              <a:t>平面上给</a:t>
            </a:r>
            <a:r>
              <a:rPr lang="en-US" altLang="zh-CN" dirty="0"/>
              <a:t>n</a:t>
            </a:r>
            <a:r>
              <a:rPr lang="zh-CN" altLang="en-US" dirty="0"/>
              <a:t>条线段，输出交点位置，最多只有</a:t>
            </a:r>
            <a:r>
              <a:rPr lang="en-US" altLang="zh-CN" dirty="0"/>
              <a:t>n</a:t>
            </a:r>
            <a:r>
              <a:rPr lang="zh-CN" altLang="en-US"/>
              <a:t>个交点</a:t>
            </a:r>
            <a:endParaRPr lang="zh-CN" altLang="en-US" dirty="0"/>
          </a:p>
        </p:txBody>
      </p:sp>
    </p:spTree>
    <p:extLst>
      <p:ext uri="{BB962C8B-B14F-4D97-AF65-F5344CB8AC3E}">
        <p14:creationId xmlns:p14="http://schemas.microsoft.com/office/powerpoint/2010/main" val="192001358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C956C-3413-4A9B-9331-A60126AC0BA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DE6419E-5377-4D88-99C1-F6B23396E4E6}"/>
              </a:ext>
            </a:extLst>
          </p:cNvPr>
          <p:cNvSpPr>
            <a:spLocks noGrp="1"/>
          </p:cNvSpPr>
          <p:nvPr>
            <p:ph idx="1"/>
          </p:nvPr>
        </p:nvSpPr>
        <p:spPr/>
        <p:txBody>
          <a:bodyPr/>
          <a:lstStyle/>
          <a:p>
            <a:r>
              <a:rPr lang="zh-CN" altLang="en-US" dirty="0"/>
              <a:t>扫描线</a:t>
            </a:r>
            <a:r>
              <a:rPr lang="en-US" altLang="zh-CN" dirty="0"/>
              <a:t>+</a:t>
            </a:r>
            <a:r>
              <a:rPr lang="zh-CN" altLang="en-US" dirty="0"/>
              <a:t>平衡树维护当前扫描线上所有线段的顺序</a:t>
            </a:r>
            <a:endParaRPr lang="en-US" altLang="zh-CN" dirty="0"/>
          </a:p>
          <a:p>
            <a:r>
              <a:rPr lang="zh-CN" altLang="en-US" dirty="0"/>
              <a:t>如果两条线段交换了顺序，则这里平衡树上两个点会交换顺序</a:t>
            </a:r>
            <a:endParaRPr lang="en-US" altLang="zh-CN" dirty="0"/>
          </a:p>
          <a:p>
            <a:r>
              <a:rPr lang="zh-CN" altLang="en-US" dirty="0"/>
              <a:t>把所有线段按</a:t>
            </a:r>
            <a:r>
              <a:rPr lang="en-US" altLang="zh-CN" dirty="0"/>
              <a:t>x</a:t>
            </a:r>
            <a:r>
              <a:rPr lang="zh-CN" altLang="en-US" dirty="0"/>
              <a:t>最小的点的</a:t>
            </a:r>
            <a:r>
              <a:rPr lang="en-US" altLang="zh-CN" dirty="0"/>
              <a:t>x</a:t>
            </a:r>
            <a:r>
              <a:rPr lang="zh-CN" altLang="en-US" dirty="0"/>
              <a:t>排序，插入点可以在平衡树上二分找到位置</a:t>
            </a:r>
            <a:endParaRPr lang="en-US" altLang="zh-CN" dirty="0"/>
          </a:p>
          <a:p>
            <a:r>
              <a:rPr lang="zh-CN" altLang="en-US" dirty="0"/>
              <a:t>维护相邻两条线段什么时候会相交，发生相交的时候找到交点并且交换两条线段在平衡树上的位置</a:t>
            </a:r>
            <a:endParaRPr lang="en-US" altLang="zh-CN" dirty="0"/>
          </a:p>
          <a:p>
            <a:r>
              <a:rPr lang="zh-CN" altLang="en-US" dirty="0"/>
              <a:t>假设交点数为</a:t>
            </a:r>
            <a:r>
              <a:rPr lang="en-US" altLang="zh-CN" dirty="0"/>
              <a:t>o</a:t>
            </a:r>
          </a:p>
          <a:p>
            <a:endParaRPr lang="en-US" altLang="zh-CN" dirty="0"/>
          </a:p>
          <a:p>
            <a:r>
              <a:rPr lang="zh-CN" altLang="en-US" dirty="0"/>
              <a:t>总时间复杂度</a:t>
            </a:r>
            <a:r>
              <a:rPr lang="en-US" altLang="zh-CN" dirty="0"/>
              <a:t>O((</a:t>
            </a:r>
            <a:r>
              <a:rPr lang="en-US" altLang="zh-CN" dirty="0" err="1"/>
              <a:t>n+o</a:t>
            </a:r>
            <a:r>
              <a:rPr lang="en-US" altLang="zh-CN" dirty="0"/>
              <a:t>)</a:t>
            </a:r>
            <a:r>
              <a:rPr lang="en-US" altLang="zh-CN" dirty="0" err="1"/>
              <a:t>logn</a:t>
            </a:r>
            <a:r>
              <a:rPr lang="en-US" altLang="zh-CN" dirty="0"/>
              <a:t>)</a:t>
            </a:r>
            <a:endParaRPr lang="zh-CN" altLang="en-US" dirty="0"/>
          </a:p>
        </p:txBody>
      </p:sp>
    </p:spTree>
    <p:extLst>
      <p:ext uri="{BB962C8B-B14F-4D97-AF65-F5344CB8AC3E}">
        <p14:creationId xmlns:p14="http://schemas.microsoft.com/office/powerpoint/2010/main" val="109021913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FB3E4-133D-433D-8A12-3A3895F49D5B}"/>
              </a:ext>
            </a:extLst>
          </p:cNvPr>
          <p:cNvSpPr>
            <a:spLocks noGrp="1"/>
          </p:cNvSpPr>
          <p:nvPr>
            <p:ph type="title"/>
          </p:nvPr>
        </p:nvSpPr>
        <p:spPr/>
        <p:txBody>
          <a:bodyPr/>
          <a:lstStyle/>
          <a:p>
            <a:r>
              <a:rPr lang="zh-CN" altLang="en-US" dirty="0"/>
              <a:t>平面图点定位</a:t>
            </a:r>
          </a:p>
        </p:txBody>
      </p:sp>
      <p:sp>
        <p:nvSpPr>
          <p:cNvPr id="3" name="内容占位符 2">
            <a:extLst>
              <a:ext uri="{FF2B5EF4-FFF2-40B4-BE49-F238E27FC236}">
                <a16:creationId xmlns:a16="http://schemas.microsoft.com/office/drawing/2014/main" id="{1A3DF4DF-6023-4680-8152-AEC21AB1E01A}"/>
              </a:ext>
            </a:extLst>
          </p:cNvPr>
          <p:cNvSpPr>
            <a:spLocks noGrp="1"/>
          </p:cNvSpPr>
          <p:nvPr>
            <p:ph idx="1"/>
          </p:nvPr>
        </p:nvSpPr>
        <p:spPr/>
        <p:txBody>
          <a:bodyPr/>
          <a:lstStyle/>
          <a:p>
            <a:r>
              <a:rPr lang="zh-CN" altLang="en-US" dirty="0"/>
              <a:t>给定平面上</a:t>
            </a:r>
            <a:r>
              <a:rPr lang="en-US" altLang="zh-CN" dirty="0"/>
              <a:t>n</a:t>
            </a:r>
            <a:r>
              <a:rPr lang="zh-CN" altLang="en-US" dirty="0"/>
              <a:t>条直线，将平面划分为了一个平面图</a:t>
            </a:r>
            <a:endParaRPr lang="en-US" altLang="zh-CN" dirty="0"/>
          </a:p>
          <a:p>
            <a:r>
              <a:rPr lang="zh-CN" altLang="en-US" dirty="0"/>
              <a:t>你需要建出这个平面图</a:t>
            </a:r>
          </a:p>
        </p:txBody>
      </p:sp>
    </p:spTree>
    <p:extLst>
      <p:ext uri="{BB962C8B-B14F-4D97-AF65-F5344CB8AC3E}">
        <p14:creationId xmlns:p14="http://schemas.microsoft.com/office/powerpoint/2010/main" val="3937823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CD4B22-71D9-458B-BFE5-CB894D83B46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5239205-B5D3-4FC9-A9C6-DEDD500092F5}"/>
              </a:ext>
            </a:extLst>
          </p:cNvPr>
          <p:cNvSpPr>
            <a:spLocks noGrp="1"/>
          </p:cNvSpPr>
          <p:nvPr>
            <p:ph idx="1"/>
          </p:nvPr>
        </p:nvSpPr>
        <p:spPr/>
        <p:txBody>
          <a:bodyPr/>
          <a:lstStyle/>
          <a:p>
            <a:r>
              <a:rPr lang="zh-CN" altLang="en-US" dirty="0"/>
              <a:t>还是扫描线</a:t>
            </a:r>
            <a:r>
              <a:rPr lang="en-US" altLang="zh-CN" dirty="0"/>
              <a:t>+</a:t>
            </a:r>
            <a:r>
              <a:rPr lang="zh-CN" altLang="en-US" dirty="0"/>
              <a:t>平衡树维护</a:t>
            </a:r>
            <a:endParaRPr lang="en-US" altLang="zh-CN" dirty="0"/>
          </a:p>
          <a:p>
            <a:r>
              <a:rPr lang="zh-CN" altLang="en-US" dirty="0"/>
              <a:t>如果出现了交点，则这里一个区域被封闭了</a:t>
            </a:r>
            <a:endParaRPr lang="en-US" altLang="zh-CN" dirty="0"/>
          </a:p>
          <a:p>
            <a:r>
              <a:rPr lang="zh-CN" altLang="en-US" dirty="0"/>
              <a:t>这样一直操作能找出所有区域以及其相邻区域</a:t>
            </a:r>
            <a:endParaRPr lang="en-US" altLang="zh-CN" dirty="0"/>
          </a:p>
          <a:p>
            <a:endParaRPr lang="en-US" altLang="zh-CN" dirty="0"/>
          </a:p>
          <a:p>
            <a:r>
              <a:rPr lang="zh-CN" altLang="en-US"/>
              <a:t>假设区域数</a:t>
            </a:r>
            <a:r>
              <a:rPr lang="zh-CN" altLang="en-US" dirty="0"/>
              <a:t>为</a:t>
            </a:r>
            <a:r>
              <a:rPr lang="en-US" altLang="zh-CN" dirty="0"/>
              <a:t>o</a:t>
            </a:r>
          </a:p>
          <a:p>
            <a:r>
              <a:rPr lang="zh-CN" altLang="en-US" dirty="0"/>
              <a:t>总时间复杂度</a:t>
            </a:r>
            <a:r>
              <a:rPr lang="en-US" altLang="zh-CN" dirty="0"/>
              <a:t>O((</a:t>
            </a:r>
            <a:r>
              <a:rPr lang="en-US" altLang="zh-CN" dirty="0" err="1"/>
              <a:t>n+o</a:t>
            </a:r>
            <a:r>
              <a:rPr lang="en-US" altLang="zh-CN" dirty="0"/>
              <a:t>)</a:t>
            </a:r>
            <a:r>
              <a:rPr lang="en-US" altLang="zh-CN" dirty="0" err="1"/>
              <a:t>logn</a:t>
            </a:r>
            <a:r>
              <a:rPr lang="en-US" altLang="zh-CN" dirty="0"/>
              <a:t>)</a:t>
            </a:r>
            <a:endParaRPr lang="zh-CN" altLang="en-US" dirty="0"/>
          </a:p>
          <a:p>
            <a:endParaRPr lang="en-US" altLang="zh-CN" dirty="0"/>
          </a:p>
          <a:p>
            <a:endParaRPr lang="zh-CN" altLang="en-US" dirty="0"/>
          </a:p>
        </p:txBody>
      </p:sp>
    </p:spTree>
    <p:extLst>
      <p:ext uri="{BB962C8B-B14F-4D97-AF65-F5344CB8AC3E}">
        <p14:creationId xmlns:p14="http://schemas.microsoft.com/office/powerpoint/2010/main" val="218430161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Luogu</a:t>
            </a:r>
            <a:r>
              <a:rPr lang="en-US" altLang="zh-CN" dirty="0"/>
              <a:t> 3268 [JLOI2016]</a:t>
            </a:r>
            <a:r>
              <a:rPr lang="zh-CN" altLang="en-US" dirty="0"/>
              <a:t>圆的异或并</a:t>
            </a:r>
            <a:r>
              <a:rPr lang="en-US" altLang="zh-CN" dirty="0"/>
              <a:t>&amp;BZOJ2758 [SCOI2012]Blinker</a:t>
            </a:r>
            <a:r>
              <a:rPr lang="zh-CN" altLang="en-US" dirty="0"/>
              <a:t>的噩梦</a:t>
            </a:r>
          </a:p>
        </p:txBody>
      </p:sp>
      <p:sp>
        <p:nvSpPr>
          <p:cNvPr id="3" name="内容占位符 2"/>
          <p:cNvSpPr>
            <a:spLocks noGrp="1"/>
          </p:cNvSpPr>
          <p:nvPr>
            <p:ph idx="1"/>
          </p:nvPr>
        </p:nvSpPr>
        <p:spPr/>
        <p:txBody>
          <a:bodyPr>
            <a:noAutofit/>
          </a:bodyPr>
          <a:lstStyle/>
          <a:p>
            <a:r>
              <a:rPr lang="zh-CN" altLang="en-US" sz="2400" dirty="0"/>
              <a:t>平面上有</a:t>
            </a:r>
            <a:r>
              <a:rPr lang="en-US" altLang="zh-CN" sz="2400" dirty="0"/>
              <a:t>n</a:t>
            </a:r>
            <a:r>
              <a:rPr lang="zh-CN" altLang="en-US" sz="2400" dirty="0"/>
              <a:t>个多边形（凸包和圆）</a:t>
            </a:r>
            <a:endParaRPr lang="en-US" altLang="zh-CN" sz="2400" dirty="0"/>
          </a:p>
          <a:p>
            <a:r>
              <a:rPr lang="zh-CN" altLang="en-US" sz="2400" dirty="0"/>
              <a:t>任意两个多边形</a:t>
            </a:r>
            <a:r>
              <a:rPr lang="en-US" altLang="zh-CN" sz="2400" dirty="0"/>
              <a:t>AB</a:t>
            </a:r>
            <a:r>
              <a:rPr lang="zh-CN" altLang="en-US" sz="2400" dirty="0"/>
              <a:t>只有两种关系：（</a:t>
            </a:r>
            <a:r>
              <a:rPr lang="en-US" altLang="zh-CN" sz="2400" dirty="0"/>
              <a:t>1</a:t>
            </a:r>
            <a:r>
              <a:rPr lang="zh-CN" altLang="en-US" sz="2400" dirty="0"/>
              <a:t>）</a:t>
            </a:r>
            <a:r>
              <a:rPr lang="en-US" altLang="zh-CN" sz="2400" dirty="0"/>
              <a:t>A</a:t>
            </a:r>
            <a:r>
              <a:rPr lang="zh-CN" altLang="en-US" sz="2400" dirty="0"/>
              <a:t>包含</a:t>
            </a:r>
            <a:r>
              <a:rPr lang="en-US" altLang="zh-CN" sz="2400" dirty="0"/>
              <a:t>B</a:t>
            </a:r>
            <a:r>
              <a:rPr lang="zh-CN" altLang="en-US" sz="2400" dirty="0"/>
              <a:t>或者</a:t>
            </a:r>
            <a:r>
              <a:rPr lang="en-US" altLang="zh-CN" sz="2400" dirty="0"/>
              <a:t>B</a:t>
            </a:r>
            <a:r>
              <a:rPr lang="zh-CN" altLang="en-US" sz="2400" dirty="0"/>
              <a:t>包含</a:t>
            </a:r>
            <a:r>
              <a:rPr lang="en-US" altLang="zh-CN" sz="2400" dirty="0"/>
              <a:t>A</a:t>
            </a:r>
            <a:r>
              <a:rPr lang="zh-CN" altLang="en-US" sz="2400" dirty="0"/>
              <a:t>；</a:t>
            </a:r>
            <a:r>
              <a:rPr lang="en-US" altLang="zh-CN" sz="2400" dirty="0"/>
              <a:t>(2)AB</a:t>
            </a:r>
            <a:r>
              <a:rPr lang="zh-CN" altLang="en-US" sz="2400" dirty="0"/>
              <a:t>的公共面积为</a:t>
            </a:r>
            <a:r>
              <a:rPr lang="en-US" altLang="zh-CN" sz="2400" dirty="0"/>
              <a:t>0</a:t>
            </a:r>
            <a:r>
              <a:rPr lang="zh-CN" altLang="en-US" sz="2400" dirty="0"/>
              <a:t>。</a:t>
            </a:r>
            <a:endParaRPr lang="en-US" altLang="zh-CN" sz="2400" dirty="0"/>
          </a:p>
          <a:p>
            <a:r>
              <a:rPr lang="zh-CN" altLang="en-US" sz="2400" dirty="0"/>
              <a:t>每个多边形有一个值</a:t>
            </a:r>
            <a:r>
              <a:rPr lang="en-US" altLang="zh-CN" sz="2400" dirty="0"/>
              <a:t>x</a:t>
            </a:r>
            <a:r>
              <a:rPr lang="zh-CN" altLang="en-US" sz="2400" dirty="0"/>
              <a:t>。</a:t>
            </a:r>
            <a:r>
              <a:rPr lang="en-US" altLang="zh-CN" sz="2400" dirty="0"/>
              <a:t>m</a:t>
            </a:r>
            <a:r>
              <a:rPr lang="zh-CN" altLang="en-US" sz="2400" dirty="0"/>
              <a:t>个查询。</a:t>
            </a:r>
            <a:endParaRPr lang="en-US" altLang="zh-CN" sz="2400" dirty="0"/>
          </a:p>
          <a:p>
            <a:r>
              <a:rPr lang="zh-CN" altLang="en-US" sz="2400" dirty="0"/>
              <a:t>分两种：</a:t>
            </a:r>
            <a:endParaRPr lang="en-US" altLang="zh-CN" sz="2400" dirty="0"/>
          </a:p>
          <a:p>
            <a:r>
              <a:rPr lang="zh-CN" altLang="en-US" sz="2400" dirty="0"/>
              <a:t>（</a:t>
            </a:r>
            <a:r>
              <a:rPr lang="en-US" altLang="zh-CN" sz="2400" dirty="0"/>
              <a:t>1</a:t>
            </a:r>
            <a:r>
              <a:rPr lang="zh-CN" altLang="en-US" sz="2400" dirty="0"/>
              <a:t>）修改某个多边形的值；</a:t>
            </a:r>
            <a:endParaRPr lang="en-US" altLang="zh-CN" sz="2400" dirty="0"/>
          </a:p>
          <a:p>
            <a:r>
              <a:rPr lang="zh-CN" altLang="en-US" sz="2400" dirty="0"/>
              <a:t>（</a:t>
            </a:r>
            <a:r>
              <a:rPr lang="en-US" altLang="zh-CN" sz="2400" dirty="0"/>
              <a:t>2</a:t>
            </a:r>
            <a:r>
              <a:rPr lang="zh-CN" altLang="en-US" sz="2400" dirty="0"/>
              <a:t>）从一点</a:t>
            </a:r>
            <a:r>
              <a:rPr lang="en-US" altLang="zh-CN" sz="2400" dirty="0"/>
              <a:t>s</a:t>
            </a:r>
            <a:r>
              <a:rPr lang="zh-CN" altLang="en-US" sz="2400" dirty="0"/>
              <a:t>走到另一点</a:t>
            </a:r>
            <a:r>
              <a:rPr lang="en-US" altLang="zh-CN" sz="2400" dirty="0"/>
              <a:t>t</a:t>
            </a:r>
            <a:r>
              <a:rPr lang="zh-CN" altLang="en-US" sz="2400" dirty="0"/>
              <a:t>。每次走出一个多边形或者进入一个多边形时，都要</a:t>
            </a:r>
            <a:r>
              <a:rPr lang="en-US" altLang="zh-CN" sz="2400" dirty="0" err="1"/>
              <a:t>xor</a:t>
            </a:r>
            <a:r>
              <a:rPr lang="zh-CN" altLang="en-US" sz="2400" dirty="0"/>
              <a:t>上该多边形的值。输出走到</a:t>
            </a:r>
            <a:r>
              <a:rPr lang="en-US" altLang="zh-CN" sz="2400" dirty="0"/>
              <a:t>t</a:t>
            </a:r>
            <a:r>
              <a:rPr lang="zh-CN" altLang="en-US" sz="2400" dirty="0"/>
              <a:t>时的值。（由</a:t>
            </a:r>
            <a:r>
              <a:rPr lang="en-US" altLang="zh-CN" sz="2400" dirty="0" err="1"/>
              <a:t>xor</a:t>
            </a:r>
            <a:r>
              <a:rPr lang="zh-CN" altLang="en-US" sz="2400" dirty="0"/>
              <a:t>的性质和本题定义可得这个值跟走的路经无关）</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sz="2400" dirty="0"/>
              <a:t>只要是那种给你一些图形，这些图形要么相互包含，要么相离，那就是扫描线把这些图形构成的树建出来，然后再建出来的这个树上面搞的题了</a:t>
            </a:r>
            <a:endParaRPr lang="en-US" altLang="zh-CN" sz="2400" dirty="0"/>
          </a:p>
          <a:p>
            <a:r>
              <a:rPr lang="zh-CN" altLang="en-US" sz="2400" dirty="0"/>
              <a:t>可以用平衡树维护扫描线，扫描线上</a:t>
            </a:r>
            <a:r>
              <a:rPr lang="en-US" altLang="zh-CN" sz="2400" dirty="0"/>
              <a:t>1</a:t>
            </a:r>
            <a:r>
              <a:rPr lang="zh-CN" altLang="en-US" sz="2400" dirty="0"/>
              <a:t>表示一个多边形的下半部分，</a:t>
            </a:r>
            <a:r>
              <a:rPr lang="en-US" altLang="zh-CN" sz="2400" dirty="0"/>
              <a:t>-1</a:t>
            </a:r>
            <a:r>
              <a:rPr lang="zh-CN" altLang="en-US" sz="2400" dirty="0"/>
              <a:t>表示一个多边形的上半部分，类似括号序列的维护方法，每次插入一个图形的时候在平衡树上二分，得到其应该在的位置，二分的时候每个多边形或圆在当前扫描线的位置可以</a:t>
            </a:r>
            <a:r>
              <a:rPr lang="en-US" altLang="zh-CN" sz="2400" dirty="0"/>
              <a:t>O(1)</a:t>
            </a:r>
            <a:r>
              <a:rPr lang="zh-CN" altLang="en-US" sz="2400" dirty="0"/>
              <a:t>得到</a:t>
            </a:r>
            <a:endParaRPr lang="en-US" altLang="zh-CN" sz="2400" dirty="0"/>
          </a:p>
          <a:p>
            <a:r>
              <a:rPr lang="zh-CN" altLang="en-US" sz="2400" dirty="0"/>
              <a:t>建完树之后直接在上面树链剖分然后维护信息即可</a:t>
            </a:r>
            <a:endParaRPr lang="en-US" altLang="zh-C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E325-390A-4038-8BB9-3418A408EAD2}"/>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0A97518D-3B67-41A2-934C-BBBB2C51FCCC}"/>
              </a:ext>
            </a:extLst>
          </p:cNvPr>
          <p:cNvSpPr>
            <a:spLocks noGrp="1"/>
          </p:cNvSpPr>
          <p:nvPr>
            <p:ph idx="1"/>
          </p:nvPr>
        </p:nvSpPr>
        <p:spPr/>
        <p:txBody>
          <a:bodyPr/>
          <a:lstStyle/>
          <a:p>
            <a:r>
              <a:rPr lang="zh-CN" altLang="en-US" dirty="0"/>
              <a:t>这个问题叫做二维数点</a:t>
            </a:r>
            <a:endParaRPr lang="en-US" altLang="zh-CN" dirty="0"/>
          </a:p>
          <a:p>
            <a:r>
              <a:rPr lang="zh-CN" altLang="en-US" dirty="0"/>
              <a:t>我们可以发现等价于我们要查询一个二维平面上矩形内的和</a:t>
            </a:r>
            <a:endParaRPr lang="en-US" altLang="zh-CN" dirty="0"/>
          </a:p>
          <a:p>
            <a:r>
              <a:rPr lang="zh-CN" altLang="en-US" dirty="0"/>
              <a:t>这里讲一下这个问题最简单的处理方法，扫描线</a:t>
            </a:r>
            <a:r>
              <a:rPr lang="en-US" altLang="zh-CN" dirty="0"/>
              <a:t>+</a:t>
            </a:r>
            <a:r>
              <a:rPr lang="zh-CN" altLang="en-US" dirty="0"/>
              <a:t>树状数组</a:t>
            </a:r>
            <a:endParaRPr lang="en-US" altLang="zh-CN" dirty="0"/>
          </a:p>
          <a:p>
            <a:endParaRPr lang="zh-CN" altLang="en-US" dirty="0"/>
          </a:p>
        </p:txBody>
      </p:sp>
    </p:spTree>
    <p:extLst>
      <p:ext uri="{BB962C8B-B14F-4D97-AF65-F5344CB8AC3E}">
        <p14:creationId xmlns:p14="http://schemas.microsoft.com/office/powerpoint/2010/main" val="135735016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2B68B-A1DB-4D21-9094-163F4490F345}"/>
              </a:ext>
            </a:extLst>
          </p:cNvPr>
          <p:cNvSpPr>
            <a:spLocks noGrp="1"/>
          </p:cNvSpPr>
          <p:nvPr>
            <p:ph type="title"/>
          </p:nvPr>
        </p:nvSpPr>
        <p:spPr/>
        <p:txBody>
          <a:bodyPr/>
          <a:lstStyle/>
          <a:p>
            <a:r>
              <a:rPr lang="en-US" altLang="zh-CN" dirty="0"/>
              <a:t>Luogu5525 [Ynoi2012]WC2016</a:t>
            </a:r>
            <a:r>
              <a:rPr lang="zh-CN" altLang="en-US" dirty="0"/>
              <a:t>充满了失望</a:t>
            </a:r>
          </a:p>
        </p:txBody>
      </p:sp>
      <p:sp>
        <p:nvSpPr>
          <p:cNvPr id="3" name="内容占位符 2">
            <a:extLst>
              <a:ext uri="{FF2B5EF4-FFF2-40B4-BE49-F238E27FC236}">
                <a16:creationId xmlns:a16="http://schemas.microsoft.com/office/drawing/2014/main" id="{EA02FE71-4B79-4E0C-BF71-96A8A53BF749}"/>
              </a:ext>
            </a:extLst>
          </p:cNvPr>
          <p:cNvSpPr>
            <a:spLocks noGrp="1"/>
          </p:cNvSpPr>
          <p:nvPr>
            <p:ph idx="1"/>
          </p:nvPr>
        </p:nvSpPr>
        <p:spPr/>
        <p:txBody>
          <a:bodyPr/>
          <a:lstStyle/>
          <a:p>
            <a:r>
              <a:rPr lang="zh-CN" altLang="en-US" dirty="0"/>
              <a:t>在平面直角坐标系中，</a:t>
            </a:r>
          </a:p>
          <a:p>
            <a:r>
              <a:rPr lang="zh-CN" altLang="en-US" dirty="0"/>
              <a:t>给 </a:t>
            </a:r>
            <a:r>
              <a:rPr lang="en-US" altLang="zh-CN" dirty="0"/>
              <a:t>n</a:t>
            </a:r>
            <a:r>
              <a:rPr lang="zh-CN" altLang="en-US" dirty="0"/>
              <a:t> 个点，这 </a:t>
            </a:r>
            <a:r>
              <a:rPr lang="en-US" altLang="zh-CN" dirty="0"/>
              <a:t>n</a:t>
            </a:r>
            <a:r>
              <a:rPr lang="zh-CN" altLang="en-US" dirty="0"/>
              <a:t> 个点是可达的，如果点 </a:t>
            </a:r>
            <a:r>
              <a:rPr lang="en-US" altLang="zh-CN" dirty="0"/>
              <a:t>A,B</a:t>
            </a:r>
            <a:r>
              <a:rPr lang="zh-CN" altLang="en-US" dirty="0"/>
              <a:t> 可达则线段 </a:t>
            </a:r>
            <a:r>
              <a:rPr lang="en-US" altLang="zh-CN" dirty="0"/>
              <a:t>AB</a:t>
            </a:r>
            <a:r>
              <a:rPr lang="zh-CN" altLang="en-US" dirty="0"/>
              <a:t> 上的点均可达。</a:t>
            </a:r>
          </a:p>
          <a:p>
            <a:r>
              <a:rPr lang="zh-CN" altLang="en-US" dirty="0"/>
              <a:t>给 </a:t>
            </a:r>
            <a:r>
              <a:rPr lang="en-US" altLang="zh-CN" dirty="0"/>
              <a:t>m</a:t>
            </a:r>
            <a:r>
              <a:rPr lang="zh-CN" altLang="en-US" dirty="0"/>
              <a:t> 个圆，问有哪些圆满足圆内任意点都是可达的。</a:t>
            </a:r>
          </a:p>
          <a:p>
            <a:r>
              <a:rPr lang="zh-CN" altLang="en-US" dirty="0"/>
              <a:t>如果无法理解题意，可以认为是给了一个凸包，每次查询一个圆是否被凸包包含</a:t>
            </a:r>
          </a:p>
        </p:txBody>
      </p:sp>
    </p:spTree>
    <p:extLst>
      <p:ext uri="{BB962C8B-B14F-4D97-AF65-F5344CB8AC3E}">
        <p14:creationId xmlns:p14="http://schemas.microsoft.com/office/powerpoint/2010/main" val="353052898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8EAF8-088E-4992-98B7-EBEA8A103F9B}"/>
              </a:ext>
            </a:extLst>
          </p:cNvPr>
          <p:cNvSpPr>
            <a:spLocks noGrp="1"/>
          </p:cNvSpPr>
          <p:nvPr>
            <p:ph type="title"/>
          </p:nvPr>
        </p:nvSpPr>
        <p:spPr/>
        <p:txBody>
          <a:bodyPr/>
          <a:lstStyle/>
          <a:p>
            <a:r>
              <a:rPr lang="en-US" altLang="zh-CN" dirty="0"/>
              <a:t>Luogu5525 [Ynoi2012]WC2016</a:t>
            </a:r>
            <a:r>
              <a:rPr lang="zh-CN" altLang="en-US" dirty="0"/>
              <a:t>充满了失望</a:t>
            </a:r>
          </a:p>
        </p:txBody>
      </p:sp>
      <p:sp>
        <p:nvSpPr>
          <p:cNvPr id="3" name="内容占位符 2">
            <a:extLst>
              <a:ext uri="{FF2B5EF4-FFF2-40B4-BE49-F238E27FC236}">
                <a16:creationId xmlns:a16="http://schemas.microsoft.com/office/drawing/2014/main" id="{EDB8DF61-0360-49F1-A9C7-291445BC1B2B}"/>
              </a:ext>
            </a:extLst>
          </p:cNvPr>
          <p:cNvSpPr>
            <a:spLocks noGrp="1"/>
          </p:cNvSpPr>
          <p:nvPr>
            <p:ph idx="1"/>
          </p:nvPr>
        </p:nvSpPr>
        <p:spPr/>
        <p:txBody>
          <a:bodyPr/>
          <a:lstStyle/>
          <a:p>
            <a:endParaRPr lang="zh-CN" altLang="en-US" dirty="0"/>
          </a:p>
        </p:txBody>
      </p:sp>
      <p:pic>
        <p:nvPicPr>
          <p:cNvPr id="1026" name="Picture 2">
            <a:extLst>
              <a:ext uri="{FF2B5EF4-FFF2-40B4-BE49-F238E27FC236}">
                <a16:creationId xmlns:a16="http://schemas.microsoft.com/office/drawing/2014/main" id="{221FD014-6D9C-4517-9DF7-01DFCE0AE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20056"/>
            <a:ext cx="6581775"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6777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D0EDE-893D-4EDA-9896-5975AE3CDF6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B16DEA1-4975-4BB1-9339-0B9FA551263A}"/>
              </a:ext>
            </a:extLst>
          </p:cNvPr>
          <p:cNvSpPr>
            <a:spLocks noGrp="1"/>
          </p:cNvSpPr>
          <p:nvPr>
            <p:ph idx="1"/>
          </p:nvPr>
        </p:nvSpPr>
        <p:spPr/>
        <p:txBody>
          <a:bodyPr/>
          <a:lstStyle/>
          <a:p>
            <a:r>
              <a:rPr lang="zh-CN" altLang="en-US" dirty="0"/>
              <a:t>可达的点集即为</a:t>
            </a:r>
            <a:r>
              <a:rPr lang="en-US" altLang="zh-CN" dirty="0"/>
              <a:t>n</a:t>
            </a:r>
            <a:r>
              <a:rPr lang="zh-CN" altLang="en-US" dirty="0"/>
              <a:t>个点的凸包。求出凸包后，只需判断每个圆是否被凸包完全包含。 判断半径为</a:t>
            </a:r>
            <a:r>
              <a:rPr lang="en-US" altLang="zh-CN" dirty="0"/>
              <a:t>r</a:t>
            </a:r>
            <a:r>
              <a:rPr lang="zh-CN" altLang="en-US" dirty="0"/>
              <a:t>，圆⼼为</a:t>
            </a:r>
            <a:r>
              <a:rPr lang="en-US" altLang="zh-CN" dirty="0"/>
              <a:t>O</a:t>
            </a:r>
            <a:r>
              <a:rPr lang="zh-CN" altLang="en-US" dirty="0"/>
              <a:t>的圆是否被凸包包含，只需将凸包收缩</a:t>
            </a:r>
            <a:r>
              <a:rPr lang="en-US" altLang="zh-CN" dirty="0"/>
              <a:t>r</a:t>
            </a:r>
            <a:r>
              <a:rPr lang="zh-CN" altLang="en-US" dirty="0"/>
              <a:t>（即将凸包看作半平⾯交，每个半平⾯向凸包内部平移距离</a:t>
            </a:r>
            <a:r>
              <a:rPr lang="en-US" altLang="zh-CN" dirty="0"/>
              <a:t>r</a:t>
            </a:r>
            <a:r>
              <a:rPr lang="zh-CN" altLang="en-US" dirty="0"/>
              <a:t>），判断收缩后的凸包是否包含圆⼼。</a:t>
            </a:r>
          </a:p>
        </p:txBody>
      </p:sp>
    </p:spTree>
    <p:extLst>
      <p:ext uri="{BB962C8B-B14F-4D97-AF65-F5344CB8AC3E}">
        <p14:creationId xmlns:p14="http://schemas.microsoft.com/office/powerpoint/2010/main" val="83486890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568DA-F9FE-4D63-8E42-AA6E3854374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F004EE5-AEB2-4480-BA35-FD33F6727DEE}"/>
              </a:ext>
            </a:extLst>
          </p:cNvPr>
          <p:cNvSpPr>
            <a:spLocks noGrp="1"/>
          </p:cNvSpPr>
          <p:nvPr>
            <p:ph idx="1"/>
          </p:nvPr>
        </p:nvSpPr>
        <p:spPr/>
        <p:txBody>
          <a:bodyPr/>
          <a:lstStyle/>
          <a:p>
            <a:r>
              <a:rPr lang="zh-CN" altLang="en-US" dirty="0"/>
              <a:t>离线，将询问对半径</a:t>
            </a:r>
            <a:r>
              <a:rPr lang="en-US" altLang="zh-CN" dirty="0"/>
              <a:t>r</a:t>
            </a:r>
            <a:r>
              <a:rPr lang="zh-CN" altLang="en-US" dirty="0"/>
              <a:t>升序排序，将</a:t>
            </a:r>
            <a:r>
              <a:rPr lang="en-US" altLang="zh-CN" dirty="0"/>
              <a:t>r</a:t>
            </a:r>
            <a:r>
              <a:rPr lang="zh-CN" altLang="en-US" dirty="0"/>
              <a:t>看作时间，模拟凸包收缩的过程。可以使⽤平衡树 </a:t>
            </a:r>
            <a:r>
              <a:rPr lang="en-US" altLang="zh-CN" dirty="0"/>
              <a:t>(</a:t>
            </a:r>
            <a:r>
              <a:rPr lang="zh-CN" altLang="en-US" dirty="0"/>
              <a:t>对于</a:t>
            </a:r>
            <a:r>
              <a:rPr lang="en-US" altLang="zh-CN" dirty="0" err="1"/>
              <a:t>c++</a:t>
            </a:r>
            <a:r>
              <a:rPr lang="zh-CN" altLang="en-US" dirty="0"/>
              <a:t>，使⽤</a:t>
            </a:r>
            <a:r>
              <a:rPr lang="en-US" altLang="zh-CN" dirty="0"/>
              <a:t>std::set</a:t>
            </a:r>
            <a:r>
              <a:rPr lang="zh-CN" altLang="en-US" dirty="0"/>
              <a:t>是⾜够的</a:t>
            </a:r>
            <a:r>
              <a:rPr lang="en-US" altLang="zh-CN" dirty="0"/>
              <a:t>)</a:t>
            </a:r>
            <a:r>
              <a:rPr lang="zh-CN" altLang="en-US" dirty="0"/>
              <a:t>维护凸包上的每条线段的端点的位置关于</a:t>
            </a:r>
            <a:r>
              <a:rPr lang="en-US" altLang="zh-CN" dirty="0"/>
              <a:t>r</a:t>
            </a:r>
            <a:r>
              <a:rPr lang="zh-CN" altLang="en-US" dirty="0"/>
              <a:t>的函数，以及凸包上每条线段消失的时间，当⼀条线段消失时更新相邻两条线段的信息。查询点在凸包内可以像平常⼀样⼆分。</a:t>
            </a:r>
            <a:endParaRPr lang="en-US" altLang="zh-CN" dirty="0"/>
          </a:p>
          <a:p>
            <a:r>
              <a:rPr lang="zh-CN" altLang="en-US" dirty="0"/>
              <a:t>收缩凸包的时候如何计算出每条线段消失时间呢？</a:t>
            </a:r>
            <a:endParaRPr lang="en-US" altLang="zh-CN" dirty="0"/>
          </a:p>
          <a:p>
            <a:endParaRPr lang="en-US" altLang="zh-CN" dirty="0"/>
          </a:p>
        </p:txBody>
      </p:sp>
    </p:spTree>
    <p:extLst>
      <p:ext uri="{BB962C8B-B14F-4D97-AF65-F5344CB8AC3E}">
        <p14:creationId xmlns:p14="http://schemas.microsoft.com/office/powerpoint/2010/main" val="19193217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7F6F1-39E0-454D-A4EA-B6C8AF29BDE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5186305-A711-4F31-9BEC-01F7BA4B5D3F}"/>
              </a:ext>
            </a:extLst>
          </p:cNvPr>
          <p:cNvSpPr>
            <a:spLocks noGrp="1"/>
          </p:cNvSpPr>
          <p:nvPr>
            <p:ph idx="1"/>
          </p:nvPr>
        </p:nvSpPr>
        <p:spPr/>
        <p:txBody>
          <a:bodyPr/>
          <a:lstStyle/>
          <a:p>
            <a:r>
              <a:rPr lang="zh-CN" altLang="en-US" dirty="0"/>
              <a:t>可以发现我们收缩凸包的时候，画出一条线段相邻的两条角平分线，他们的交点位置就是我们这条线段长度变为</a:t>
            </a:r>
            <a:r>
              <a:rPr lang="en-US" altLang="zh-CN" dirty="0"/>
              <a:t>0</a:t>
            </a:r>
            <a:r>
              <a:rPr lang="zh-CN" altLang="en-US" dirty="0"/>
              <a:t>时凸包收缩到的位置，于是长度就是垂线长度</a:t>
            </a:r>
            <a:endParaRPr lang="en-US" altLang="zh-CN" dirty="0"/>
          </a:p>
          <a:p>
            <a:endParaRPr lang="en-US" altLang="zh-CN" dirty="0"/>
          </a:p>
          <a:p>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a:p>
            <a:endParaRPr lang="zh-CN" altLang="en-US" dirty="0"/>
          </a:p>
        </p:txBody>
      </p:sp>
      <p:pic>
        <p:nvPicPr>
          <p:cNvPr id="4" name="图片 3">
            <a:extLst>
              <a:ext uri="{FF2B5EF4-FFF2-40B4-BE49-F238E27FC236}">
                <a16:creationId xmlns:a16="http://schemas.microsoft.com/office/drawing/2014/main" id="{15A62486-3307-4C67-9B63-1A8429CFFCA1}"/>
              </a:ext>
            </a:extLst>
          </p:cNvPr>
          <p:cNvPicPr>
            <a:picLocks noChangeAspect="1"/>
          </p:cNvPicPr>
          <p:nvPr/>
        </p:nvPicPr>
        <p:blipFill>
          <a:blip r:embed="rId2"/>
          <a:stretch>
            <a:fillRect/>
          </a:stretch>
        </p:blipFill>
        <p:spPr>
          <a:xfrm>
            <a:off x="6096000" y="3278079"/>
            <a:ext cx="2257425" cy="2619375"/>
          </a:xfrm>
          <a:prstGeom prst="rect">
            <a:avLst/>
          </a:prstGeom>
        </p:spPr>
      </p:pic>
    </p:spTree>
    <p:extLst>
      <p:ext uri="{BB962C8B-B14F-4D97-AF65-F5344CB8AC3E}">
        <p14:creationId xmlns:p14="http://schemas.microsoft.com/office/powerpoint/2010/main" val="315204026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D2BDC-6FE1-4C09-90F4-439DB45829B8}"/>
              </a:ext>
            </a:extLst>
          </p:cNvPr>
          <p:cNvSpPr>
            <a:spLocks noGrp="1"/>
          </p:cNvSpPr>
          <p:nvPr>
            <p:ph type="title"/>
          </p:nvPr>
        </p:nvSpPr>
        <p:spPr/>
        <p:txBody>
          <a:bodyPr/>
          <a:lstStyle/>
          <a:p>
            <a:r>
              <a:rPr lang="en-US" altLang="zh-CN" dirty="0"/>
              <a:t>Luogu6106 [Ynoi2010] Self Adjusting Top Tree</a:t>
            </a:r>
            <a:endParaRPr lang="zh-CN" altLang="en-US" dirty="0"/>
          </a:p>
        </p:txBody>
      </p:sp>
      <p:sp>
        <p:nvSpPr>
          <p:cNvPr id="3" name="内容占位符 2">
            <a:extLst>
              <a:ext uri="{FF2B5EF4-FFF2-40B4-BE49-F238E27FC236}">
                <a16:creationId xmlns:a16="http://schemas.microsoft.com/office/drawing/2014/main" id="{27C79396-F7C7-4109-8205-6A2C8939FEAC}"/>
              </a:ext>
            </a:extLst>
          </p:cNvPr>
          <p:cNvSpPr>
            <a:spLocks noGrp="1"/>
          </p:cNvSpPr>
          <p:nvPr>
            <p:ph idx="1"/>
          </p:nvPr>
        </p:nvSpPr>
        <p:spPr/>
        <p:txBody>
          <a:bodyPr/>
          <a:lstStyle/>
          <a:p>
            <a:r>
              <a:rPr lang="zh-CN" altLang="en-US" dirty="0"/>
              <a:t>平面上有 </a:t>
            </a:r>
            <a:r>
              <a:rPr lang="en-US" altLang="zh-CN" dirty="0"/>
              <a:t>n </a:t>
            </a:r>
            <a:r>
              <a:rPr lang="zh-CN" altLang="en-US" dirty="0"/>
              <a:t>条线段。</a:t>
            </a:r>
          </a:p>
          <a:p>
            <a:r>
              <a:rPr lang="zh-CN" altLang="en-US" dirty="0"/>
              <a:t>共 </a:t>
            </a:r>
            <a:r>
              <a:rPr lang="en-US" altLang="zh-CN" dirty="0"/>
              <a:t>m </a:t>
            </a:r>
            <a:r>
              <a:rPr lang="zh-CN" altLang="en-US" dirty="0"/>
              <a:t>次询问，每次询问给出一个边平行于坐标轴的矩形，问 每条与矩形有交的线段与矩形的交的长度之和 与 所有线段的长度之和 的 比值，要求输出与标准答案的相对误差或绝对误差不超过 </a:t>
            </a:r>
            <a:r>
              <a:rPr lang="en-US" altLang="zh-CN" dirty="0"/>
              <a:t>1e-6</a:t>
            </a:r>
            <a:r>
              <a:rPr lang="zh-CN" altLang="en-US" dirty="0"/>
              <a:t>。</a:t>
            </a:r>
            <a:endParaRPr lang="en-US" altLang="zh-CN" dirty="0"/>
          </a:p>
          <a:p>
            <a:r>
              <a:rPr lang="zh-CN" altLang="en-US" dirty="0"/>
              <a:t>保证任意两条线段没有交点或重合部分</a:t>
            </a:r>
          </a:p>
          <a:p>
            <a:endParaRPr lang="zh-CN" altLang="en-US" dirty="0"/>
          </a:p>
          <a:p>
            <a:endParaRPr lang="zh-CN" altLang="en-US" dirty="0"/>
          </a:p>
        </p:txBody>
      </p:sp>
    </p:spTree>
    <p:extLst>
      <p:ext uri="{BB962C8B-B14F-4D97-AF65-F5344CB8AC3E}">
        <p14:creationId xmlns:p14="http://schemas.microsoft.com/office/powerpoint/2010/main" val="129558903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9FA97-499F-47BC-A211-B83E7BBA724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CC2228F-22F8-45DA-B811-517BE7F439F8}"/>
              </a:ext>
            </a:extLst>
          </p:cNvPr>
          <p:cNvSpPr>
            <a:spLocks noGrp="1"/>
          </p:cNvSpPr>
          <p:nvPr>
            <p:ph idx="1"/>
          </p:nvPr>
        </p:nvSpPr>
        <p:spPr/>
        <p:txBody>
          <a:bodyPr/>
          <a:lstStyle/>
          <a:p>
            <a:r>
              <a:rPr lang="zh-CN" altLang="en-US" dirty="0"/>
              <a:t>首先考虑所有斜率为正的线段。为负的那些只需要翻转一下坐标系。</a:t>
            </a:r>
          </a:p>
          <a:p>
            <a:r>
              <a:rPr lang="zh-CN" altLang="en-US" dirty="0"/>
              <a:t>这是个求和问题</a:t>
            </a:r>
            <a:r>
              <a:rPr lang="en-US" altLang="zh-CN" dirty="0"/>
              <a:t>,</a:t>
            </a:r>
            <a:r>
              <a:rPr lang="zh-CN" altLang="en-US" dirty="0"/>
              <a:t>贡献可减</a:t>
            </a:r>
            <a:r>
              <a:rPr lang="en-US" altLang="zh-CN" dirty="0"/>
              <a:t>,</a:t>
            </a:r>
            <a:r>
              <a:rPr lang="zh-CN" altLang="en-US" dirty="0"/>
              <a:t>我们把所有的询问容斥成前缀矩形。</a:t>
            </a:r>
            <a:endParaRPr lang="en-US" altLang="zh-CN" dirty="0"/>
          </a:p>
          <a:p>
            <a:r>
              <a:rPr lang="zh-CN" altLang="en-US" dirty="0"/>
              <a:t>这里就是通过二维前缀和的差分把</a:t>
            </a:r>
            <a:r>
              <a:rPr lang="en-US" altLang="zh-CN" dirty="0"/>
              <a:t>1</a:t>
            </a:r>
            <a:r>
              <a:rPr lang="zh-CN" altLang="en-US" dirty="0"/>
              <a:t>个</a:t>
            </a:r>
            <a:r>
              <a:rPr lang="en-US" altLang="zh-CN" dirty="0"/>
              <a:t>4-side</a:t>
            </a:r>
            <a:r>
              <a:rPr lang="zh-CN" altLang="en-US" dirty="0"/>
              <a:t>的矩形差分为</a:t>
            </a:r>
            <a:r>
              <a:rPr lang="en-US" altLang="zh-CN" dirty="0"/>
              <a:t>4</a:t>
            </a:r>
            <a:r>
              <a:rPr lang="zh-CN" altLang="en-US" dirty="0"/>
              <a:t>个</a:t>
            </a:r>
            <a:r>
              <a:rPr lang="en-US" altLang="zh-CN" dirty="0"/>
              <a:t>2-side</a:t>
            </a:r>
            <a:r>
              <a:rPr lang="zh-CN" altLang="en-US" dirty="0"/>
              <a:t>的矩形</a:t>
            </a:r>
          </a:p>
          <a:p>
            <a:endParaRPr lang="zh-CN" altLang="en-US" dirty="0"/>
          </a:p>
        </p:txBody>
      </p:sp>
      <p:pic>
        <p:nvPicPr>
          <p:cNvPr id="4" name="图片 3">
            <a:extLst>
              <a:ext uri="{FF2B5EF4-FFF2-40B4-BE49-F238E27FC236}">
                <a16:creationId xmlns:a16="http://schemas.microsoft.com/office/drawing/2014/main" id="{178324EF-B0A0-40B2-82DA-391CCA207735}"/>
              </a:ext>
            </a:extLst>
          </p:cNvPr>
          <p:cNvPicPr>
            <a:picLocks noChangeAspect="1"/>
          </p:cNvPicPr>
          <p:nvPr/>
        </p:nvPicPr>
        <p:blipFill>
          <a:blip r:embed="rId2"/>
          <a:stretch>
            <a:fillRect/>
          </a:stretch>
        </p:blipFill>
        <p:spPr>
          <a:xfrm>
            <a:off x="4216893" y="3636950"/>
            <a:ext cx="5734050" cy="3289621"/>
          </a:xfrm>
          <a:prstGeom prst="rect">
            <a:avLst/>
          </a:prstGeom>
        </p:spPr>
      </p:pic>
    </p:spTree>
    <p:extLst>
      <p:ext uri="{BB962C8B-B14F-4D97-AF65-F5344CB8AC3E}">
        <p14:creationId xmlns:p14="http://schemas.microsoft.com/office/powerpoint/2010/main" val="29126468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F0DCE6-17F6-4ADC-B6EE-03344828DDA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B2CE64E-6A54-4D4A-A670-3BD935A2B1EE}"/>
              </a:ext>
            </a:extLst>
          </p:cNvPr>
          <p:cNvSpPr>
            <a:spLocks noGrp="1"/>
          </p:cNvSpPr>
          <p:nvPr>
            <p:ph idx="1"/>
          </p:nvPr>
        </p:nvSpPr>
        <p:spPr/>
        <p:txBody>
          <a:bodyPr/>
          <a:lstStyle/>
          <a:p>
            <a:r>
              <a:rPr lang="zh-CN" altLang="en-US" dirty="0"/>
              <a:t>我们发现</a:t>
            </a:r>
            <a:r>
              <a:rPr lang="en-US" altLang="zh-CN" dirty="0"/>
              <a:t>,</a:t>
            </a:r>
            <a:r>
              <a:rPr lang="zh-CN" altLang="en-US" dirty="0"/>
              <a:t>此时所有的线段与矩形的位置关系只有四种情况 </a:t>
            </a:r>
            <a:r>
              <a:rPr lang="en-US" altLang="zh-CN" dirty="0"/>
              <a:t>:</a:t>
            </a:r>
          </a:p>
          <a:p>
            <a:r>
              <a:rPr lang="en-US" altLang="zh-CN" dirty="0"/>
              <a:t> ①</a:t>
            </a:r>
            <a:r>
              <a:rPr lang="zh-CN" altLang="en-US" dirty="0"/>
              <a:t>相离 ②完全包含 ③与上边界相交 ④与右边界相交</a:t>
            </a:r>
          </a:p>
          <a:p>
            <a:r>
              <a:rPr lang="zh-CN" altLang="en-US" dirty="0"/>
              <a:t>这里没有办法同时与上和右边界相交，除非是刚好在最右上方的点，这个可以归为④处理</a:t>
            </a:r>
          </a:p>
        </p:txBody>
      </p:sp>
      <p:pic>
        <p:nvPicPr>
          <p:cNvPr id="4" name="图片 3">
            <a:extLst>
              <a:ext uri="{FF2B5EF4-FFF2-40B4-BE49-F238E27FC236}">
                <a16:creationId xmlns:a16="http://schemas.microsoft.com/office/drawing/2014/main" id="{3CD0DC69-853D-46CC-A3DB-E8C0B0AF88B4}"/>
              </a:ext>
            </a:extLst>
          </p:cNvPr>
          <p:cNvPicPr>
            <a:picLocks noChangeAspect="1"/>
          </p:cNvPicPr>
          <p:nvPr/>
        </p:nvPicPr>
        <p:blipFill>
          <a:blip r:embed="rId2"/>
          <a:stretch>
            <a:fillRect/>
          </a:stretch>
        </p:blipFill>
        <p:spPr>
          <a:xfrm>
            <a:off x="5823751" y="3283164"/>
            <a:ext cx="6231200" cy="3574836"/>
          </a:xfrm>
          <a:prstGeom prst="rect">
            <a:avLst/>
          </a:prstGeom>
        </p:spPr>
      </p:pic>
    </p:spTree>
    <p:extLst>
      <p:ext uri="{BB962C8B-B14F-4D97-AF65-F5344CB8AC3E}">
        <p14:creationId xmlns:p14="http://schemas.microsoft.com/office/powerpoint/2010/main" val="306436019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414B9-F6D9-4CAD-9387-3200FAD10B8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EFCC71A-9ED9-4F58-AEA8-C8B17D50319E}"/>
              </a:ext>
            </a:extLst>
          </p:cNvPr>
          <p:cNvSpPr>
            <a:spLocks noGrp="1"/>
          </p:cNvSpPr>
          <p:nvPr>
            <p:ph idx="1"/>
          </p:nvPr>
        </p:nvSpPr>
        <p:spPr/>
        <p:txBody>
          <a:bodyPr/>
          <a:lstStyle/>
          <a:p>
            <a:r>
              <a:rPr lang="zh-CN" altLang="en-US" dirty="0"/>
              <a:t>对于完全包含的线段</a:t>
            </a:r>
            <a:r>
              <a:rPr lang="en-US" altLang="zh-CN" dirty="0"/>
              <a:t>,</a:t>
            </a:r>
            <a:r>
              <a:rPr lang="zh-CN" altLang="en-US" dirty="0"/>
              <a:t>充要条件是 </a:t>
            </a:r>
            <a:r>
              <a:rPr lang="en-US" altLang="zh-CN" dirty="0"/>
              <a:t>: </a:t>
            </a:r>
            <a:r>
              <a:rPr lang="zh-CN" altLang="en-US" dirty="0"/>
              <a:t>右上端点在矩形内。这是个经典二维偏序。</a:t>
            </a:r>
          </a:p>
          <a:p>
            <a:r>
              <a:rPr lang="zh-CN" altLang="en-US" dirty="0"/>
              <a:t>然后</a:t>
            </a:r>
            <a:r>
              <a:rPr lang="en-US" altLang="zh-CN" dirty="0"/>
              <a:t>,</a:t>
            </a:r>
            <a:r>
              <a:rPr lang="zh-CN" altLang="en-US" dirty="0"/>
              <a:t>我们就只需要考虑相交的情况。</a:t>
            </a:r>
          </a:p>
          <a:p>
            <a:r>
              <a:rPr lang="zh-CN" altLang="en-US" dirty="0"/>
              <a:t>对于与上边界相交的情况</a:t>
            </a:r>
            <a:r>
              <a:rPr lang="en-US" altLang="zh-CN" dirty="0"/>
              <a:t>,</a:t>
            </a:r>
            <a:r>
              <a:rPr lang="zh-CN" altLang="en-US" dirty="0"/>
              <a:t>我们可以翻转坐标系的两轴</a:t>
            </a:r>
            <a:r>
              <a:rPr lang="en-US" altLang="zh-CN" dirty="0"/>
              <a:t>,</a:t>
            </a:r>
            <a:r>
              <a:rPr lang="zh-CN" altLang="en-US" dirty="0"/>
              <a:t>或者把这个作为对称情况讨论，这样就只用考虑与右边界相交。</a:t>
            </a:r>
          </a:p>
          <a:p>
            <a:endParaRPr lang="zh-CN" altLang="en-US" dirty="0"/>
          </a:p>
        </p:txBody>
      </p:sp>
      <p:pic>
        <p:nvPicPr>
          <p:cNvPr id="4" name="图片 3">
            <a:extLst>
              <a:ext uri="{FF2B5EF4-FFF2-40B4-BE49-F238E27FC236}">
                <a16:creationId xmlns:a16="http://schemas.microsoft.com/office/drawing/2014/main" id="{92D66280-FAF8-49B4-8E16-516B19AE7852}"/>
              </a:ext>
            </a:extLst>
          </p:cNvPr>
          <p:cNvPicPr>
            <a:picLocks noChangeAspect="1"/>
          </p:cNvPicPr>
          <p:nvPr/>
        </p:nvPicPr>
        <p:blipFill>
          <a:blip r:embed="rId2"/>
          <a:stretch>
            <a:fillRect/>
          </a:stretch>
        </p:blipFill>
        <p:spPr>
          <a:xfrm>
            <a:off x="5601810" y="4098064"/>
            <a:ext cx="4810771" cy="2759936"/>
          </a:xfrm>
          <a:prstGeom prst="rect">
            <a:avLst/>
          </a:prstGeom>
        </p:spPr>
      </p:pic>
    </p:spTree>
    <p:extLst>
      <p:ext uri="{BB962C8B-B14F-4D97-AF65-F5344CB8AC3E}">
        <p14:creationId xmlns:p14="http://schemas.microsoft.com/office/powerpoint/2010/main" val="299592011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B4D7A2-B471-496C-B48A-D500B426ADB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B3EC8DF-8230-4FE0-BAE6-E08B92188680}"/>
              </a:ext>
            </a:extLst>
          </p:cNvPr>
          <p:cNvSpPr>
            <a:spLocks noGrp="1"/>
          </p:cNvSpPr>
          <p:nvPr>
            <p:ph idx="1"/>
          </p:nvPr>
        </p:nvSpPr>
        <p:spPr/>
        <p:txBody>
          <a:bodyPr/>
          <a:lstStyle/>
          <a:p>
            <a:r>
              <a:rPr lang="zh-CN" altLang="en-US" dirty="0"/>
              <a:t>题目给出了一个非常特殊的条件 </a:t>
            </a:r>
            <a:r>
              <a:rPr lang="en-US" altLang="zh-CN" dirty="0"/>
              <a:t>: </a:t>
            </a:r>
            <a:r>
              <a:rPr lang="zh-CN" altLang="en-US" dirty="0"/>
              <a:t>所有线段不相交。</a:t>
            </a:r>
          </a:p>
          <a:p>
            <a:r>
              <a:rPr lang="zh-CN" altLang="en-US" dirty="0"/>
              <a:t>这就表明</a:t>
            </a:r>
            <a:r>
              <a:rPr lang="en-US" altLang="zh-CN" dirty="0"/>
              <a:t>,</a:t>
            </a:r>
            <a:r>
              <a:rPr lang="zh-CN" altLang="en-US" dirty="0"/>
              <a:t>如果我们拿一条竖着的直线直线切这些线段</a:t>
            </a:r>
            <a:r>
              <a:rPr lang="en-US" altLang="zh-CN" dirty="0"/>
              <a:t>,</a:t>
            </a:r>
            <a:r>
              <a:rPr lang="zh-CN" altLang="en-US" dirty="0"/>
              <a:t>并从左往右移动</a:t>
            </a:r>
            <a:r>
              <a:rPr lang="en-US" altLang="zh-CN" dirty="0"/>
              <a:t>,</a:t>
            </a:r>
            <a:r>
              <a:rPr lang="zh-CN" altLang="en-US" dirty="0"/>
              <a:t>所得的交点的顺序是不会改变的。反之则代表线段相交。</a:t>
            </a:r>
          </a:p>
          <a:p>
            <a:endParaRPr lang="zh-CN" altLang="en-US" dirty="0"/>
          </a:p>
        </p:txBody>
      </p:sp>
      <p:pic>
        <p:nvPicPr>
          <p:cNvPr id="4" name="图片 3">
            <a:extLst>
              <a:ext uri="{FF2B5EF4-FFF2-40B4-BE49-F238E27FC236}">
                <a16:creationId xmlns:a16="http://schemas.microsoft.com/office/drawing/2014/main" id="{2B4B0874-0324-431F-A005-138F1E113D46}"/>
              </a:ext>
            </a:extLst>
          </p:cNvPr>
          <p:cNvPicPr>
            <a:picLocks noChangeAspect="1"/>
          </p:cNvPicPr>
          <p:nvPr/>
        </p:nvPicPr>
        <p:blipFill>
          <a:blip r:embed="rId2"/>
          <a:stretch>
            <a:fillRect/>
          </a:stretch>
        </p:blipFill>
        <p:spPr>
          <a:xfrm>
            <a:off x="4832041" y="3200400"/>
            <a:ext cx="2971800" cy="3657600"/>
          </a:xfrm>
          <a:prstGeom prst="rect">
            <a:avLst/>
          </a:prstGeom>
        </p:spPr>
      </p:pic>
    </p:spTree>
    <p:extLst>
      <p:ext uri="{BB962C8B-B14F-4D97-AF65-F5344CB8AC3E}">
        <p14:creationId xmlns:p14="http://schemas.microsoft.com/office/powerpoint/2010/main" val="1997459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1D86A-DA02-42D0-A36C-781D1927DAD2}"/>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FA0C3876-17CC-44CF-B48A-3FF7839D7F50}"/>
              </a:ext>
            </a:extLst>
          </p:cNvPr>
          <p:cNvSpPr>
            <a:spLocks noGrp="1"/>
          </p:cNvSpPr>
          <p:nvPr>
            <p:ph idx="1"/>
          </p:nvPr>
        </p:nvSpPr>
        <p:spPr/>
        <p:txBody>
          <a:bodyPr/>
          <a:lstStyle/>
          <a:p>
            <a:r>
              <a:rPr lang="zh-CN" altLang="en-US" dirty="0"/>
              <a:t>这个问题是一个静态的二维问题</a:t>
            </a:r>
            <a:endParaRPr lang="en-US" altLang="zh-CN" dirty="0"/>
          </a:p>
          <a:p>
            <a:r>
              <a:rPr lang="zh-CN" altLang="en-US" dirty="0"/>
              <a:t>我们通过扫描线可以将静态的二维问题转换为动态的一维问题</a:t>
            </a:r>
            <a:endParaRPr lang="en-US" altLang="zh-CN" dirty="0"/>
          </a:p>
          <a:p>
            <a:r>
              <a:rPr lang="zh-CN" altLang="en-US" dirty="0"/>
              <a:t>维护动态的一维问题就使用数据结构维护序列，这里可以使用树状数组</a:t>
            </a:r>
            <a:endParaRPr lang="en-US" altLang="zh-CN" dirty="0"/>
          </a:p>
          <a:p>
            <a:r>
              <a:rPr lang="zh-CN" altLang="en-US" dirty="0"/>
              <a:t>这里可以将询问的矩形差分为</a:t>
            </a:r>
            <a:r>
              <a:rPr lang="en-US" altLang="zh-CN" dirty="0"/>
              <a:t>3-side</a:t>
            </a:r>
            <a:r>
              <a:rPr lang="zh-CN" altLang="en-US" dirty="0"/>
              <a:t>矩形来减少问题的自由度</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extLst>
      <p:ext uri="{BB962C8B-B14F-4D97-AF65-F5344CB8AC3E}">
        <p14:creationId xmlns:p14="http://schemas.microsoft.com/office/powerpoint/2010/main" val="184860221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5134A-FFD3-435D-A9E8-3E3E213E559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92F1593-543E-456E-B342-160F1A25F03F}"/>
              </a:ext>
            </a:extLst>
          </p:cNvPr>
          <p:cNvSpPr>
            <a:spLocks noGrp="1"/>
          </p:cNvSpPr>
          <p:nvPr>
            <p:ph idx="1"/>
          </p:nvPr>
        </p:nvSpPr>
        <p:spPr/>
        <p:txBody>
          <a:bodyPr>
            <a:normAutofit/>
          </a:bodyPr>
          <a:lstStyle/>
          <a:p>
            <a:r>
              <a:rPr lang="zh-CN" altLang="en-US" dirty="0"/>
              <a:t>所以</a:t>
            </a:r>
            <a:r>
              <a:rPr lang="en-US" altLang="zh-CN" dirty="0"/>
              <a:t>,</a:t>
            </a:r>
            <a:r>
              <a:rPr lang="zh-CN" altLang="en-US" dirty="0"/>
              <a:t>我们可以按照 </a:t>
            </a:r>
            <a:r>
              <a:rPr lang="en-US" altLang="zh-CN" dirty="0"/>
              <a:t>x</a:t>
            </a:r>
            <a:r>
              <a:rPr lang="zh-CN" altLang="en-US" dirty="0"/>
              <a:t> 坐标跑扫描线</a:t>
            </a:r>
            <a:r>
              <a:rPr lang="en-US" altLang="zh-CN" dirty="0"/>
              <a:t>,</a:t>
            </a:r>
            <a:r>
              <a:rPr lang="zh-CN" altLang="en-US" dirty="0"/>
              <a:t>用平衡树按照 </a:t>
            </a:r>
            <a:r>
              <a:rPr lang="en-US" altLang="zh-CN" dirty="0"/>
              <a:t>y</a:t>
            </a:r>
            <a:r>
              <a:rPr lang="zh-CN" altLang="en-US" dirty="0"/>
              <a:t> 坐标维护这些线段。</a:t>
            </a:r>
          </a:p>
          <a:p>
            <a:r>
              <a:rPr lang="zh-CN" altLang="en-US" dirty="0"/>
              <a:t>每次查询的时候</a:t>
            </a:r>
            <a:r>
              <a:rPr lang="en-US" altLang="zh-CN" dirty="0"/>
              <a:t>,</a:t>
            </a:r>
            <a:r>
              <a:rPr lang="zh-CN" altLang="en-US" dirty="0"/>
              <a:t>和矩形右边界相交的线段</a:t>
            </a:r>
            <a:r>
              <a:rPr lang="en-US" altLang="zh-CN" dirty="0"/>
              <a:t>,</a:t>
            </a:r>
            <a:r>
              <a:rPr lang="zh-CN" altLang="en-US" dirty="0"/>
              <a:t>在平衡树上一定是一个前缀区间。</a:t>
            </a:r>
          </a:p>
          <a:p>
            <a:r>
              <a:rPr lang="zh-CN" altLang="en-US" dirty="0"/>
              <a:t>我们来思考如何统计在右边界左边的总长度。</a:t>
            </a:r>
          </a:p>
          <a:p>
            <a:endParaRPr lang="zh-CN" altLang="en-US" dirty="0"/>
          </a:p>
        </p:txBody>
      </p:sp>
    </p:spTree>
    <p:extLst>
      <p:ext uri="{BB962C8B-B14F-4D97-AF65-F5344CB8AC3E}">
        <p14:creationId xmlns:p14="http://schemas.microsoft.com/office/powerpoint/2010/main" val="368749995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FC3EB-06A2-4D52-8F87-0B2164956A8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55B81D1-93FE-486E-BC6E-337CB704469A}"/>
              </a:ext>
            </a:extLst>
          </p:cNvPr>
          <p:cNvSpPr>
            <a:spLocks noGrp="1"/>
          </p:cNvSpPr>
          <p:nvPr>
            <p:ph idx="1"/>
          </p:nvPr>
        </p:nvSpPr>
        <p:spPr/>
        <p:txBody>
          <a:bodyPr/>
          <a:lstStyle/>
          <a:p>
            <a:r>
              <a:rPr lang="zh-CN" altLang="en-US" dirty="0"/>
              <a:t>我们先解出每条线段向右经过一单位所得的长度是多少</a:t>
            </a:r>
            <a:r>
              <a:rPr lang="en-US" altLang="zh-CN" dirty="0"/>
              <a:t>,</a:t>
            </a:r>
            <a:r>
              <a:rPr lang="zh-CN" altLang="en-US" dirty="0"/>
              <a:t>称之为单位线长。</a:t>
            </a:r>
          </a:p>
          <a:p>
            <a:r>
              <a:rPr lang="zh-CN" altLang="en-US" dirty="0"/>
              <a:t>然后维护单位线长</a:t>
            </a:r>
            <a:r>
              <a:rPr lang="en-US" altLang="zh-CN" dirty="0"/>
              <a:t>,</a:t>
            </a:r>
            <a:r>
              <a:rPr lang="zh-CN" altLang="en-US" dirty="0"/>
              <a:t>和从左端点延长到左边界的线段长度和。</a:t>
            </a:r>
          </a:p>
          <a:p>
            <a:r>
              <a:rPr lang="zh-CN" altLang="en-US" dirty="0"/>
              <a:t>我们用单位线长的前缀和乘以边界的 </a:t>
            </a:r>
            <a:r>
              <a:rPr lang="en-US" altLang="zh-CN" dirty="0"/>
              <a:t>x</a:t>
            </a:r>
            <a:r>
              <a:rPr lang="zh-CN" altLang="en-US" dirty="0"/>
              <a:t> 坐标</a:t>
            </a:r>
            <a:r>
              <a:rPr lang="en-US" altLang="zh-CN" dirty="0"/>
              <a:t>,</a:t>
            </a:r>
            <a:r>
              <a:rPr lang="zh-CN" altLang="en-US" dirty="0"/>
              <a:t>就能得到整条线的长度</a:t>
            </a:r>
            <a:r>
              <a:rPr lang="en-US" altLang="zh-CN" dirty="0"/>
              <a:t>,</a:t>
            </a:r>
            <a:r>
              <a:rPr lang="zh-CN" altLang="en-US" dirty="0"/>
              <a:t>再减去准备好的延长线长度总和即可。实际上就是在取补集。</a:t>
            </a:r>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r>
              <a:rPr lang="zh-CN" altLang="en-US" dirty="0"/>
              <a:t>，常数大概</a:t>
            </a:r>
            <a:r>
              <a:rPr lang="en-US" altLang="zh-CN" dirty="0"/>
              <a:t>24</a:t>
            </a:r>
            <a:r>
              <a:rPr lang="zh-CN" altLang="en-US" dirty="0"/>
              <a:t>倍</a:t>
            </a:r>
          </a:p>
          <a:p>
            <a:endParaRPr lang="zh-CN" altLang="en-US" dirty="0"/>
          </a:p>
        </p:txBody>
      </p:sp>
      <p:pic>
        <p:nvPicPr>
          <p:cNvPr id="2050" name="Picture 2">
            <a:extLst>
              <a:ext uri="{FF2B5EF4-FFF2-40B4-BE49-F238E27FC236}">
                <a16:creationId xmlns:a16="http://schemas.microsoft.com/office/drawing/2014/main" id="{7CEAC685-61BF-48C8-98C9-F9F56748D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177" y="4591050"/>
            <a:ext cx="94107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03509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49D9C-A6D4-4BBE-AB82-06242676F0B6}"/>
              </a:ext>
            </a:extLst>
          </p:cNvPr>
          <p:cNvSpPr>
            <a:spLocks noGrp="1"/>
          </p:cNvSpPr>
          <p:nvPr>
            <p:ph type="ctrTitle"/>
          </p:nvPr>
        </p:nvSpPr>
        <p:spPr/>
        <p:txBody>
          <a:bodyPr/>
          <a:lstStyle/>
          <a:p>
            <a:r>
              <a:rPr lang="en-US" altLang="zh-CN" dirty="0"/>
              <a:t>Thanks for listening</a:t>
            </a:r>
            <a:endParaRPr lang="zh-CN" altLang="en-US" dirty="0"/>
          </a:p>
        </p:txBody>
      </p:sp>
      <p:sp>
        <p:nvSpPr>
          <p:cNvPr id="3" name="副标题 2">
            <a:extLst>
              <a:ext uri="{FF2B5EF4-FFF2-40B4-BE49-F238E27FC236}">
                <a16:creationId xmlns:a16="http://schemas.microsoft.com/office/drawing/2014/main" id="{ED1779D3-1EF0-4724-BAB3-1CD9A2794E62}"/>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315711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8D583-FF39-4B9E-A69E-A6EBF581D949}"/>
              </a:ext>
            </a:extLst>
          </p:cNvPr>
          <p:cNvSpPr>
            <a:spLocks noGrp="1"/>
          </p:cNvSpPr>
          <p:nvPr>
            <p:ph type="title"/>
          </p:nvPr>
        </p:nvSpPr>
        <p:spPr/>
        <p:txBody>
          <a:bodyPr/>
          <a:lstStyle/>
          <a:p>
            <a:r>
              <a:rPr lang="zh-CN" altLang="en-US" dirty="0"/>
              <a:t>基础问题</a:t>
            </a:r>
          </a:p>
        </p:txBody>
      </p:sp>
      <p:sp>
        <p:nvSpPr>
          <p:cNvPr id="3" name="Content Placeholder 2">
            <a:extLst>
              <a:ext uri="{FF2B5EF4-FFF2-40B4-BE49-F238E27FC236}">
                <a16:creationId xmlns:a16="http://schemas.microsoft.com/office/drawing/2014/main" id="{EDEE28A7-83C1-4D02-86B5-BECEB9B99464}"/>
              </a:ext>
            </a:extLst>
          </p:cNvPr>
          <p:cNvSpPr>
            <a:spLocks noGrp="1"/>
          </p:cNvSpPr>
          <p:nvPr>
            <p:ph idx="1"/>
          </p:nvPr>
        </p:nvSpPr>
        <p:spPr/>
        <p:txBody>
          <a:bodyPr/>
          <a:lstStyle/>
          <a:p>
            <a:r>
              <a:rPr lang="zh-CN" altLang="en-US" dirty="0"/>
              <a:t>给一个二维平面，上面有</a:t>
            </a:r>
            <a:r>
              <a:rPr lang="en-US" altLang="zh-CN" dirty="0"/>
              <a:t>n</a:t>
            </a:r>
            <a:r>
              <a:rPr lang="zh-CN" altLang="en-US" dirty="0"/>
              <a:t>个矩形，每个矩形坐标</a:t>
            </a:r>
            <a:r>
              <a:rPr lang="en-US" altLang="zh-CN" dirty="0"/>
              <a:t>[1,n]</a:t>
            </a:r>
          </a:p>
          <a:p>
            <a:r>
              <a:rPr lang="zh-CN" altLang="en-US" dirty="0"/>
              <a:t>有</a:t>
            </a:r>
            <a:r>
              <a:rPr lang="en-US" altLang="zh-CN" dirty="0"/>
              <a:t>m</a:t>
            </a:r>
            <a:r>
              <a:rPr lang="zh-CN" altLang="en-US" dirty="0"/>
              <a:t>次查询，每次查询一个二维平面上的点被多少矩形包含</a:t>
            </a:r>
          </a:p>
        </p:txBody>
      </p:sp>
    </p:spTree>
    <p:extLst>
      <p:ext uri="{BB962C8B-B14F-4D97-AF65-F5344CB8AC3E}">
        <p14:creationId xmlns:p14="http://schemas.microsoft.com/office/powerpoint/2010/main" val="2933083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E325-390A-4038-8BB9-3418A408EAD2}"/>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0A97518D-3B67-41A2-934C-BBBB2C51FCCC}"/>
              </a:ext>
            </a:extLst>
          </p:cNvPr>
          <p:cNvSpPr>
            <a:spLocks noGrp="1"/>
          </p:cNvSpPr>
          <p:nvPr>
            <p:ph idx="1"/>
          </p:nvPr>
        </p:nvSpPr>
        <p:spPr/>
        <p:txBody>
          <a:bodyPr/>
          <a:lstStyle/>
          <a:p>
            <a:r>
              <a:rPr lang="zh-CN" altLang="en-US" dirty="0"/>
              <a:t>我们通过扫描线可以将静态的二维问题转换为动态的一维问题</a:t>
            </a:r>
            <a:endParaRPr lang="en-US" altLang="zh-CN" dirty="0"/>
          </a:p>
          <a:p>
            <a:r>
              <a:rPr lang="zh-CN" altLang="en-US" dirty="0"/>
              <a:t>维护动态的一维问题就使用数据结构维护序列</a:t>
            </a:r>
            <a:endParaRPr lang="en-US" altLang="zh-CN" dirty="0"/>
          </a:p>
          <a:p>
            <a:r>
              <a:rPr lang="zh-CN" altLang="en-US" dirty="0"/>
              <a:t>那在这道题中，我们扫描线每进入一个矩形的时候就进行区间</a:t>
            </a:r>
            <a:r>
              <a:rPr lang="en-US" altLang="zh-CN" dirty="0"/>
              <a:t>+1</a:t>
            </a:r>
            <a:r>
              <a:rPr lang="zh-CN" altLang="en-US" dirty="0"/>
              <a:t>，走出一个矩形的时候就进行区间</a:t>
            </a:r>
            <a:r>
              <a:rPr lang="en-US" altLang="zh-CN" dirty="0"/>
              <a:t>-1</a:t>
            </a:r>
          </a:p>
          <a:p>
            <a:r>
              <a:rPr lang="zh-CN" altLang="en-US" dirty="0"/>
              <a:t>扫描线上的数据结构维护的是当前</a:t>
            </a:r>
            <a:r>
              <a:rPr lang="en-US" altLang="zh-CN" dirty="0"/>
              <a:t>x</a:t>
            </a:r>
            <a:r>
              <a:rPr lang="zh-CN" altLang="en-US" dirty="0"/>
              <a:t>坐标下，每个</a:t>
            </a:r>
            <a:r>
              <a:rPr lang="en-US" altLang="zh-CN" dirty="0"/>
              <a:t>y</a:t>
            </a:r>
            <a:r>
              <a:rPr lang="zh-CN" altLang="en-US" dirty="0"/>
              <a:t>坐标被多少矩形包含</a:t>
            </a:r>
          </a:p>
        </p:txBody>
      </p:sp>
      <p:pic>
        <p:nvPicPr>
          <p:cNvPr id="5" name="Picture 4">
            <a:extLst>
              <a:ext uri="{FF2B5EF4-FFF2-40B4-BE49-F238E27FC236}">
                <a16:creationId xmlns:a16="http://schemas.microsoft.com/office/drawing/2014/main" id="{653E70C2-7279-4073-B257-F8F25903E59B}"/>
              </a:ext>
            </a:extLst>
          </p:cNvPr>
          <p:cNvPicPr>
            <a:picLocks noChangeAspect="1"/>
          </p:cNvPicPr>
          <p:nvPr/>
        </p:nvPicPr>
        <p:blipFill>
          <a:blip r:embed="rId2"/>
          <a:stretch>
            <a:fillRect/>
          </a:stretch>
        </p:blipFill>
        <p:spPr>
          <a:xfrm>
            <a:off x="2272717" y="4301808"/>
            <a:ext cx="4042880" cy="2556192"/>
          </a:xfrm>
          <a:prstGeom prst="rect">
            <a:avLst/>
          </a:prstGeom>
        </p:spPr>
      </p:pic>
      <p:pic>
        <p:nvPicPr>
          <p:cNvPr id="7" name="Picture 6">
            <a:extLst>
              <a:ext uri="{FF2B5EF4-FFF2-40B4-BE49-F238E27FC236}">
                <a16:creationId xmlns:a16="http://schemas.microsoft.com/office/drawing/2014/main" id="{C4D29969-B87F-41EF-89CD-35D2BFE8B741}"/>
              </a:ext>
            </a:extLst>
          </p:cNvPr>
          <p:cNvPicPr>
            <a:picLocks noChangeAspect="1"/>
          </p:cNvPicPr>
          <p:nvPr/>
        </p:nvPicPr>
        <p:blipFill>
          <a:blip r:embed="rId3"/>
          <a:stretch>
            <a:fillRect/>
          </a:stretch>
        </p:blipFill>
        <p:spPr>
          <a:xfrm>
            <a:off x="7310920" y="4250146"/>
            <a:ext cx="4042880" cy="2556193"/>
          </a:xfrm>
          <a:prstGeom prst="rect">
            <a:avLst/>
          </a:prstGeom>
        </p:spPr>
      </p:pic>
    </p:spTree>
    <p:extLst>
      <p:ext uri="{BB962C8B-B14F-4D97-AF65-F5344CB8AC3E}">
        <p14:creationId xmlns:p14="http://schemas.microsoft.com/office/powerpoint/2010/main" val="1004132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EE856389-45F9-4132-949D-9CBE75FBFDA3}"/>
              </a:ext>
            </a:extLst>
          </p:cNvPr>
          <p:cNvSpPr>
            <a:spLocks noGrp="1" noChangeArrowheads="1"/>
          </p:cNvSpPr>
          <p:nvPr>
            <p:ph type="title"/>
          </p:nvPr>
        </p:nvSpPr>
        <p:spPr/>
        <p:txBody>
          <a:bodyPr/>
          <a:lstStyle/>
          <a:p>
            <a:pPr eaLnBrk="1" hangingPunct="1"/>
            <a:r>
              <a:rPr lang="en-US" altLang="zh-CN" dirty="0"/>
              <a:t>Luogu1972 [SDOI2009]HH</a:t>
            </a:r>
            <a:r>
              <a:rPr lang="zh-CN" altLang="en-US" dirty="0"/>
              <a:t>的项链</a:t>
            </a:r>
          </a:p>
        </p:txBody>
      </p:sp>
      <p:sp>
        <p:nvSpPr>
          <p:cNvPr id="31747" name="内容占位符 2">
            <a:extLst>
              <a:ext uri="{FF2B5EF4-FFF2-40B4-BE49-F238E27FC236}">
                <a16:creationId xmlns:a16="http://schemas.microsoft.com/office/drawing/2014/main" id="{B3DA0D27-6730-4571-BAFF-C6DF920B59E3}"/>
              </a:ext>
            </a:extLst>
          </p:cNvPr>
          <p:cNvSpPr>
            <a:spLocks noGrp="1" noChangeArrowheads="1"/>
          </p:cNvSpPr>
          <p:nvPr>
            <p:ph idx="1"/>
          </p:nvPr>
        </p:nvSpPr>
        <p:spPr/>
        <p:txBody>
          <a:bodyPr/>
          <a:lstStyle/>
          <a:p>
            <a:pPr eaLnBrk="1" hangingPunct="1"/>
            <a:r>
              <a:rPr lang="zh-CN" altLang="en-US" dirty="0"/>
              <a:t>给定一个长为</a:t>
            </a:r>
            <a:r>
              <a:rPr lang="en-US" altLang="zh-CN" dirty="0"/>
              <a:t>n</a:t>
            </a:r>
            <a:r>
              <a:rPr lang="zh-CN" altLang="en-US" dirty="0"/>
              <a:t>的序列，</a:t>
            </a:r>
            <a:r>
              <a:rPr lang="en-US" altLang="zh-CN" dirty="0"/>
              <a:t>m</a:t>
            </a:r>
            <a:r>
              <a:rPr lang="zh-CN" altLang="en-US" dirty="0"/>
              <a:t>次查询区间中有多少</a:t>
            </a:r>
            <a:r>
              <a:rPr lang="zh-CN" altLang="en-US" dirty="0">
                <a:solidFill>
                  <a:srgbClr val="FF0000"/>
                </a:solidFill>
              </a:rPr>
              <a:t>不同</a:t>
            </a:r>
            <a:r>
              <a:rPr lang="zh-CN" altLang="en-US" dirty="0"/>
              <a:t>的数</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1FC4-CABB-419C-A323-C12FD9D4E314}"/>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35187262-1D1C-42D4-920E-7D78FFF0EB23}"/>
              </a:ext>
            </a:extLst>
          </p:cNvPr>
          <p:cNvSpPr>
            <a:spLocks noGrp="1"/>
          </p:cNvSpPr>
          <p:nvPr>
            <p:ph idx="1"/>
          </p:nvPr>
        </p:nvSpPr>
        <p:spPr/>
        <p:txBody>
          <a:bodyPr/>
          <a:lstStyle/>
          <a:p>
            <a:r>
              <a:rPr lang="zh-CN" altLang="en-US" dirty="0"/>
              <a:t>这类问题我们可以考虑推导性质</a:t>
            </a:r>
            <a:endParaRPr lang="en-US" altLang="zh-CN" dirty="0"/>
          </a:p>
          <a:p>
            <a:r>
              <a:rPr lang="zh-CN" altLang="en-US" dirty="0"/>
              <a:t>之后使用扫描线枚举所有右端点，数据结构维护每个左端点的答案的方法来实现</a:t>
            </a:r>
            <a:endParaRPr lang="en-US" altLang="zh-CN" dirty="0"/>
          </a:p>
          <a:p>
            <a:r>
              <a:rPr lang="zh-CN" altLang="en-US" dirty="0"/>
              <a:t>我们也可以将问题转换到二维平面上</a:t>
            </a:r>
            <a:endParaRPr lang="en-US" altLang="zh-CN" dirty="0"/>
          </a:p>
          <a:p>
            <a:r>
              <a:rPr lang="zh-CN" altLang="en-US" dirty="0"/>
              <a:t>变为一个矩形查询信息的问题</a:t>
            </a:r>
            <a:endParaRPr lang="en-US" altLang="zh-CN" dirty="0"/>
          </a:p>
        </p:txBody>
      </p:sp>
    </p:spTree>
    <p:extLst>
      <p:ext uri="{BB962C8B-B14F-4D97-AF65-F5344CB8AC3E}">
        <p14:creationId xmlns:p14="http://schemas.microsoft.com/office/powerpoint/2010/main" val="268064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011B9025-18AA-4FBD-8E91-DF3053F6CBAB}"/>
              </a:ext>
            </a:extLst>
          </p:cNvPr>
          <p:cNvSpPr>
            <a:spLocks noGrp="1" noChangeArrowheads="1"/>
          </p:cNvSpPr>
          <p:nvPr>
            <p:ph type="title"/>
          </p:nvPr>
        </p:nvSpPr>
        <p:spPr/>
        <p:txBody>
          <a:bodyPr/>
          <a:lstStyle/>
          <a:p>
            <a:r>
              <a:rPr lang="en-US" altLang="zh-CN" dirty="0"/>
              <a:t>Solution1</a:t>
            </a:r>
          </a:p>
        </p:txBody>
      </p:sp>
      <p:sp>
        <p:nvSpPr>
          <p:cNvPr id="32771" name="内容占位符 2">
            <a:extLst>
              <a:ext uri="{FF2B5EF4-FFF2-40B4-BE49-F238E27FC236}">
                <a16:creationId xmlns:a16="http://schemas.microsoft.com/office/drawing/2014/main" id="{DAF21175-B9B2-4486-B9B7-FDAA952EF327}"/>
              </a:ext>
            </a:extLst>
          </p:cNvPr>
          <p:cNvSpPr>
            <a:spLocks noGrp="1" noChangeArrowheads="1"/>
          </p:cNvSpPr>
          <p:nvPr>
            <p:ph idx="1"/>
          </p:nvPr>
        </p:nvSpPr>
        <p:spPr/>
        <p:txBody>
          <a:bodyPr/>
          <a:lstStyle/>
          <a:p>
            <a:pPr eaLnBrk="1" hangingPunct="1"/>
            <a:r>
              <a:rPr lang="zh-CN" altLang="en-US" dirty="0"/>
              <a:t>对于每个位置</a:t>
            </a:r>
            <a:r>
              <a:rPr lang="en-US" altLang="zh-CN" dirty="0" err="1"/>
              <a:t>i</a:t>
            </a:r>
            <a:r>
              <a:rPr lang="zh-CN" altLang="en-US" dirty="0"/>
              <a:t>，预处理出</a:t>
            </a:r>
            <a:r>
              <a:rPr lang="en-US" altLang="zh-CN" dirty="0"/>
              <a:t>pre[</a:t>
            </a:r>
            <a:r>
              <a:rPr lang="en-US" altLang="zh-CN" dirty="0" err="1"/>
              <a:t>i</a:t>
            </a:r>
            <a:r>
              <a:rPr lang="en-US" altLang="zh-CN" dirty="0"/>
              <a:t>]</a:t>
            </a:r>
            <a:r>
              <a:rPr lang="zh-CN" altLang="en-US" dirty="0"/>
              <a:t>表示</a:t>
            </a:r>
            <a:r>
              <a:rPr lang="en-US" altLang="zh-CN" dirty="0" err="1"/>
              <a:t>i</a:t>
            </a:r>
            <a:r>
              <a:rPr lang="zh-CN" altLang="en-US" dirty="0"/>
              <a:t>左边离</a:t>
            </a:r>
            <a:r>
              <a:rPr lang="en-US" altLang="zh-CN" dirty="0" err="1"/>
              <a:t>i</a:t>
            </a:r>
            <a:r>
              <a:rPr lang="zh-CN" altLang="en-US" dirty="0"/>
              <a:t>最近的</a:t>
            </a:r>
            <a:r>
              <a:rPr lang="en-US" altLang="zh-CN" dirty="0"/>
              <a:t>j</a:t>
            </a:r>
            <a:r>
              <a:rPr lang="zh-CN" altLang="en-US" dirty="0"/>
              <a:t>满足</a:t>
            </a:r>
            <a:r>
              <a:rPr lang="en-US" altLang="zh-CN" dirty="0"/>
              <a:t>a[</a:t>
            </a:r>
            <a:r>
              <a:rPr lang="en-US" altLang="zh-CN" dirty="0" err="1"/>
              <a:t>i</a:t>
            </a:r>
            <a:r>
              <a:rPr lang="en-US" altLang="zh-CN" dirty="0"/>
              <a:t>]==a[j]</a:t>
            </a:r>
          </a:p>
          <a:p>
            <a:pPr eaLnBrk="1" hangingPunct="1"/>
            <a:r>
              <a:rPr lang="zh-CN" altLang="en-US" dirty="0"/>
              <a:t>然后查询区间中的不同数，我们可以只把每个数在区间中最后一次出现时统计进去</a:t>
            </a:r>
            <a:endParaRPr lang="en-US" altLang="zh-CN" dirty="0"/>
          </a:p>
          <a:p>
            <a:pPr eaLnBrk="1" hangingPunct="1"/>
            <a:r>
              <a:rPr lang="zh-CN" altLang="en-US" dirty="0"/>
              <a:t>扫一遍数组，扫到每个右端点的时候，维护每个左端点对应的答案</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E7CB-C532-4EE7-B88A-2FC0FC4CBBE2}"/>
              </a:ext>
            </a:extLst>
          </p:cNvPr>
          <p:cNvSpPr>
            <a:spLocks noGrp="1"/>
          </p:cNvSpPr>
          <p:nvPr>
            <p:ph type="title"/>
          </p:nvPr>
        </p:nvSpPr>
        <p:spPr/>
        <p:txBody>
          <a:bodyPr/>
          <a:lstStyle/>
          <a:p>
            <a:r>
              <a:rPr lang="en-US" altLang="zh-CN" dirty="0"/>
              <a:t>B</a:t>
            </a:r>
            <a:r>
              <a:rPr lang="zh-CN" altLang="en-US" dirty="0"/>
              <a:t>维正交范围</a:t>
            </a:r>
          </a:p>
        </p:txBody>
      </p:sp>
      <p:sp>
        <p:nvSpPr>
          <p:cNvPr id="3" name="Content Placeholder 2">
            <a:extLst>
              <a:ext uri="{FF2B5EF4-FFF2-40B4-BE49-F238E27FC236}">
                <a16:creationId xmlns:a16="http://schemas.microsoft.com/office/drawing/2014/main" id="{6A6C649C-DC22-4D0F-A8F0-89E5D3FDA5A8}"/>
              </a:ext>
            </a:extLst>
          </p:cNvPr>
          <p:cNvSpPr>
            <a:spLocks noGrp="1"/>
          </p:cNvSpPr>
          <p:nvPr>
            <p:ph idx="1"/>
          </p:nvPr>
        </p:nvSpPr>
        <p:spPr/>
        <p:txBody>
          <a:bodyPr/>
          <a:lstStyle/>
          <a:p>
            <a:r>
              <a:rPr lang="zh-CN" altLang="en-US" dirty="0"/>
              <a:t>在一个</a:t>
            </a:r>
            <a:r>
              <a:rPr lang="en-US" altLang="zh-CN" dirty="0"/>
              <a:t>B</a:t>
            </a:r>
            <a:r>
              <a:rPr lang="zh-CN" altLang="en-US" dirty="0"/>
              <a:t>维直角坐标系下，第</a:t>
            </a:r>
            <a:r>
              <a:rPr lang="en-US" altLang="zh-CN" dirty="0" err="1"/>
              <a:t>i</a:t>
            </a:r>
            <a:r>
              <a:rPr lang="zh-CN" altLang="en-US" dirty="0"/>
              <a:t>维坐标在一个整数范围</a:t>
            </a:r>
            <a:r>
              <a:rPr lang="en-US" altLang="zh-CN" dirty="0"/>
              <a:t>[</a:t>
            </a:r>
            <a:r>
              <a:rPr lang="en-US" altLang="zh-CN" dirty="0" err="1"/>
              <a:t>li,ri</a:t>
            </a:r>
            <a:r>
              <a:rPr lang="en-US" altLang="zh-CN" dirty="0"/>
              <a:t>]</a:t>
            </a:r>
            <a:r>
              <a:rPr lang="zh-CN" altLang="en-US" dirty="0"/>
              <a:t>间，内部的点集</a:t>
            </a:r>
            <a:endParaRPr lang="en-US" altLang="zh-CN" dirty="0"/>
          </a:p>
          <a:p>
            <a:r>
              <a:rPr lang="zh-CN" altLang="en-US" dirty="0"/>
              <a:t>一般</a:t>
            </a:r>
            <a:r>
              <a:rPr lang="en-US" altLang="zh-CN" dirty="0"/>
              <a:t>1</a:t>
            </a:r>
            <a:r>
              <a:rPr lang="zh-CN" altLang="en-US" dirty="0"/>
              <a:t>维正交范围简称区间，</a:t>
            </a:r>
            <a:r>
              <a:rPr lang="en-US" altLang="zh-CN" dirty="0"/>
              <a:t>2</a:t>
            </a:r>
            <a:r>
              <a:rPr lang="zh-CN" altLang="en-US" dirty="0"/>
              <a:t>维正交范围简称矩形，</a:t>
            </a:r>
            <a:r>
              <a:rPr lang="en-US" altLang="zh-CN" dirty="0"/>
              <a:t>3</a:t>
            </a:r>
            <a:r>
              <a:rPr lang="zh-CN" altLang="en-US" dirty="0"/>
              <a:t>维正交范围简称立方体</a:t>
            </a:r>
          </a:p>
        </p:txBody>
      </p:sp>
    </p:spTree>
    <p:extLst>
      <p:ext uri="{BB962C8B-B14F-4D97-AF65-F5344CB8AC3E}">
        <p14:creationId xmlns:p14="http://schemas.microsoft.com/office/powerpoint/2010/main" val="1051003244"/>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2AC33551-49E5-433F-921D-08E8ED02D43B}"/>
              </a:ext>
            </a:extLst>
          </p:cNvPr>
          <p:cNvSpPr>
            <a:spLocks noGrp="1" noChangeArrowheads="1"/>
          </p:cNvSpPr>
          <p:nvPr>
            <p:ph type="title"/>
          </p:nvPr>
        </p:nvSpPr>
        <p:spPr/>
        <p:txBody>
          <a:bodyPr/>
          <a:lstStyle/>
          <a:p>
            <a:r>
              <a:rPr lang="en-US" altLang="zh-CN" dirty="0"/>
              <a:t>Solution1</a:t>
            </a:r>
          </a:p>
        </p:txBody>
      </p:sp>
      <p:sp>
        <p:nvSpPr>
          <p:cNvPr id="33795" name="内容占位符 2">
            <a:extLst>
              <a:ext uri="{FF2B5EF4-FFF2-40B4-BE49-F238E27FC236}">
                <a16:creationId xmlns:a16="http://schemas.microsoft.com/office/drawing/2014/main" id="{1A8F4215-4E6A-42B1-862D-4042F588B0A1}"/>
              </a:ext>
            </a:extLst>
          </p:cNvPr>
          <p:cNvSpPr>
            <a:spLocks noGrp="1" noChangeArrowheads="1"/>
          </p:cNvSpPr>
          <p:nvPr>
            <p:ph idx="1"/>
          </p:nvPr>
        </p:nvSpPr>
        <p:spPr/>
        <p:txBody>
          <a:bodyPr/>
          <a:lstStyle/>
          <a:p>
            <a:pPr eaLnBrk="1" hangingPunct="1"/>
            <a:r>
              <a:rPr lang="zh-CN" altLang="en-US" dirty="0"/>
              <a:t>考虑怎么维护这个答案</a:t>
            </a:r>
            <a:endParaRPr lang="en-US" altLang="zh-CN" dirty="0"/>
          </a:p>
          <a:p>
            <a:pPr eaLnBrk="1" hangingPunct="1"/>
            <a:endParaRPr lang="en-US" altLang="zh-CN" dirty="0"/>
          </a:p>
          <a:p>
            <a:pPr eaLnBrk="1" hangingPunct="1"/>
            <a:endParaRPr lang="en-US" altLang="zh-CN" dirty="0"/>
          </a:p>
          <a:p>
            <a:pPr eaLnBrk="1" hangingPunct="1"/>
            <a:r>
              <a:rPr lang="zh-CN" altLang="en-US" dirty="0"/>
              <a:t>红色的箭头即每个数前面那个和其相等的数</a:t>
            </a:r>
            <a:endParaRPr lang="en-US" altLang="zh-CN" dirty="0"/>
          </a:p>
          <a:p>
            <a:pPr eaLnBrk="1" hangingPunct="1"/>
            <a:r>
              <a:rPr lang="zh-CN" altLang="en-US" dirty="0"/>
              <a:t>记这个为</a:t>
            </a:r>
            <a:r>
              <a:rPr lang="en-US" altLang="zh-CN" dirty="0"/>
              <a:t>pre</a:t>
            </a:r>
            <a:r>
              <a:rPr lang="zh-CN" altLang="en-US" dirty="0"/>
              <a:t>，</a:t>
            </a:r>
            <a:r>
              <a:rPr lang="en-US" altLang="zh-CN" dirty="0"/>
              <a:t>pre[</a:t>
            </a:r>
            <a:r>
              <a:rPr lang="en-US" altLang="zh-CN" dirty="0" err="1"/>
              <a:t>i</a:t>
            </a:r>
            <a:r>
              <a:rPr lang="en-US" altLang="zh-CN" dirty="0"/>
              <a:t>]=j</a:t>
            </a:r>
            <a:r>
              <a:rPr lang="zh-CN" altLang="en-US" dirty="0"/>
              <a:t>即表示</a:t>
            </a:r>
            <a:r>
              <a:rPr lang="en-US" altLang="zh-CN" dirty="0" err="1"/>
              <a:t>i</a:t>
            </a:r>
            <a:r>
              <a:rPr lang="zh-CN" altLang="en-US" dirty="0"/>
              <a:t>前面离</a:t>
            </a:r>
            <a:r>
              <a:rPr lang="en-US" altLang="zh-CN" dirty="0" err="1"/>
              <a:t>i</a:t>
            </a:r>
            <a:r>
              <a:rPr lang="zh-CN" altLang="en-US" dirty="0"/>
              <a:t>最近的</a:t>
            </a:r>
            <a:r>
              <a:rPr lang="en-US" altLang="zh-CN" dirty="0"/>
              <a:t>j</a:t>
            </a:r>
            <a:r>
              <a:rPr lang="zh-CN" altLang="en-US" dirty="0"/>
              <a:t>，满足</a:t>
            </a:r>
            <a:r>
              <a:rPr lang="en-US" altLang="zh-CN" dirty="0"/>
              <a:t>a[</a:t>
            </a:r>
            <a:r>
              <a:rPr lang="en-US" altLang="zh-CN" dirty="0" err="1"/>
              <a:t>i</a:t>
            </a:r>
            <a:r>
              <a:rPr lang="en-US" altLang="zh-CN" dirty="0"/>
              <a:t>]=a[j]</a:t>
            </a:r>
          </a:p>
          <a:p>
            <a:pPr eaLnBrk="1" hangingPunct="1"/>
            <a:endParaRPr lang="zh-CN" altLang="en-US" dirty="0"/>
          </a:p>
        </p:txBody>
      </p:sp>
      <p:pic>
        <p:nvPicPr>
          <p:cNvPr id="33796" name="图片 3">
            <a:extLst>
              <a:ext uri="{FF2B5EF4-FFF2-40B4-BE49-F238E27FC236}">
                <a16:creationId xmlns:a16="http://schemas.microsoft.com/office/drawing/2014/main" id="{8DC8867E-9DEA-41FA-A342-880F42B99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816" y="2426069"/>
            <a:ext cx="52197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4F94FBD8-BD5A-40A5-89EE-218646AB5335}"/>
              </a:ext>
            </a:extLst>
          </p:cNvPr>
          <p:cNvSpPr>
            <a:spLocks noGrp="1" noChangeArrowheads="1"/>
          </p:cNvSpPr>
          <p:nvPr>
            <p:ph type="title"/>
          </p:nvPr>
        </p:nvSpPr>
        <p:spPr/>
        <p:txBody>
          <a:bodyPr/>
          <a:lstStyle/>
          <a:p>
            <a:r>
              <a:rPr lang="en-US" altLang="zh-CN" dirty="0"/>
              <a:t>Solution1</a:t>
            </a:r>
          </a:p>
        </p:txBody>
      </p:sp>
      <p:sp>
        <p:nvSpPr>
          <p:cNvPr id="34819" name="内容占位符 2">
            <a:extLst>
              <a:ext uri="{FF2B5EF4-FFF2-40B4-BE49-F238E27FC236}">
                <a16:creationId xmlns:a16="http://schemas.microsoft.com/office/drawing/2014/main" id="{8C56C5FD-F5D1-4D0F-B045-779AFDF2FE6C}"/>
              </a:ext>
            </a:extLst>
          </p:cNvPr>
          <p:cNvSpPr>
            <a:spLocks noGrp="1" noChangeArrowheads="1"/>
          </p:cNvSpPr>
          <p:nvPr>
            <p:ph idx="1"/>
          </p:nvPr>
        </p:nvSpPr>
        <p:spPr/>
        <p:txBody>
          <a:bodyPr>
            <a:normAutofit/>
          </a:bodyPr>
          <a:lstStyle/>
          <a:p>
            <a:pPr eaLnBrk="1" hangingPunct="1"/>
            <a:r>
              <a:rPr lang="zh-CN" altLang="en-US" dirty="0"/>
              <a:t>我们想对区间中每个出现的数，恰好统计一次</a:t>
            </a:r>
            <a:endParaRPr lang="en-US" altLang="zh-CN" dirty="0"/>
          </a:p>
          <a:p>
            <a:pPr eaLnBrk="1" hangingPunct="1"/>
            <a:r>
              <a:rPr lang="zh-CN" altLang="en-US" dirty="0"/>
              <a:t>如果一个数在区间中第一次出现，则上次的出现位置</a:t>
            </a:r>
            <a:r>
              <a:rPr lang="en-US" altLang="zh-CN" dirty="0"/>
              <a:t>pre[</a:t>
            </a:r>
            <a:r>
              <a:rPr lang="en-US" altLang="zh-CN" dirty="0" err="1"/>
              <a:t>i</a:t>
            </a:r>
            <a:r>
              <a:rPr lang="en-US" altLang="zh-CN" dirty="0"/>
              <a:t>]&lt;l</a:t>
            </a:r>
          </a:p>
          <a:p>
            <a:pPr eaLnBrk="1" hangingPunct="1"/>
            <a:r>
              <a:rPr lang="zh-CN" altLang="en-US" dirty="0"/>
              <a:t>如果一个数在区间中不是第一次出现，则上次的出现位置</a:t>
            </a:r>
            <a:r>
              <a:rPr lang="en-US" altLang="zh-CN" dirty="0"/>
              <a:t>pre[</a:t>
            </a:r>
            <a:r>
              <a:rPr lang="en-US" altLang="zh-CN" dirty="0" err="1"/>
              <a:t>i</a:t>
            </a:r>
            <a:r>
              <a:rPr lang="en-US" altLang="zh-CN" dirty="0"/>
              <a:t>]&gt;=l</a:t>
            </a:r>
          </a:p>
          <a:p>
            <a:pPr eaLnBrk="1" hangingPunct="1"/>
            <a:r>
              <a:rPr lang="zh-CN" altLang="en-US" dirty="0"/>
              <a:t>问题变为区间</a:t>
            </a:r>
            <a:r>
              <a:rPr lang="en-US" altLang="zh-CN" dirty="0"/>
              <a:t>[</a:t>
            </a:r>
            <a:r>
              <a:rPr lang="en-US" altLang="zh-CN" dirty="0" err="1"/>
              <a:t>l,r</a:t>
            </a:r>
            <a:r>
              <a:rPr lang="en-US" altLang="zh-CN" dirty="0"/>
              <a:t>]</a:t>
            </a:r>
            <a:r>
              <a:rPr lang="zh-CN" altLang="en-US" dirty="0"/>
              <a:t>中，满足</a:t>
            </a:r>
            <a:r>
              <a:rPr lang="en-US" altLang="zh-CN" dirty="0"/>
              <a:t>pre[</a:t>
            </a:r>
            <a:r>
              <a:rPr lang="en-US" altLang="zh-CN" dirty="0" err="1"/>
              <a:t>i</a:t>
            </a:r>
            <a:r>
              <a:rPr lang="en-US" altLang="zh-CN" dirty="0"/>
              <a:t>]&lt;l</a:t>
            </a:r>
            <a:r>
              <a:rPr lang="zh-CN" altLang="en-US" dirty="0"/>
              <a:t>的</a:t>
            </a:r>
            <a:r>
              <a:rPr lang="en-US" altLang="zh-CN" dirty="0" err="1"/>
              <a:t>i</a:t>
            </a:r>
            <a:r>
              <a:rPr lang="zh-CN" altLang="en-US" dirty="0"/>
              <a:t>个数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FC7F2-E130-4332-A1D1-ED99CB8218A0}"/>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22F76E28-AD7F-4825-B2C2-D16754C6BAD7}"/>
              </a:ext>
            </a:extLst>
          </p:cNvPr>
          <p:cNvSpPr>
            <a:spLocks noGrp="1"/>
          </p:cNvSpPr>
          <p:nvPr>
            <p:ph idx="1"/>
          </p:nvPr>
        </p:nvSpPr>
        <p:spPr/>
        <p:txBody>
          <a:bodyPr/>
          <a:lstStyle/>
          <a:p>
            <a:r>
              <a:rPr lang="zh-CN" altLang="en-US" dirty="0"/>
              <a:t>区间</a:t>
            </a:r>
            <a:r>
              <a:rPr lang="en-US" altLang="zh-CN" dirty="0"/>
              <a:t>[</a:t>
            </a:r>
            <a:r>
              <a:rPr lang="en-US" altLang="zh-CN" dirty="0" err="1"/>
              <a:t>l,r</a:t>
            </a:r>
            <a:r>
              <a:rPr lang="en-US" altLang="zh-CN" dirty="0"/>
              <a:t>]</a:t>
            </a:r>
            <a:r>
              <a:rPr lang="zh-CN" altLang="en-US" dirty="0"/>
              <a:t>中，满足</a:t>
            </a:r>
            <a:r>
              <a:rPr lang="en-US" altLang="zh-CN" dirty="0"/>
              <a:t>pre[</a:t>
            </a:r>
            <a:r>
              <a:rPr lang="en-US" altLang="zh-CN" dirty="0" err="1"/>
              <a:t>i</a:t>
            </a:r>
            <a:r>
              <a:rPr lang="en-US" altLang="zh-CN" dirty="0"/>
              <a:t>]&lt;l</a:t>
            </a:r>
            <a:r>
              <a:rPr lang="zh-CN" altLang="en-US" dirty="0"/>
              <a:t>的</a:t>
            </a:r>
            <a:r>
              <a:rPr lang="en-US" altLang="zh-CN" dirty="0" err="1"/>
              <a:t>i</a:t>
            </a:r>
            <a:r>
              <a:rPr lang="zh-CN" altLang="en-US" dirty="0"/>
              <a:t>个数</a:t>
            </a:r>
            <a:endParaRPr lang="en-US" altLang="zh-CN" dirty="0"/>
          </a:p>
          <a:p>
            <a:r>
              <a:rPr lang="zh-CN" altLang="en-US" dirty="0"/>
              <a:t>我们可以差分，将区间</a:t>
            </a:r>
            <a:r>
              <a:rPr lang="en-US" altLang="zh-CN" dirty="0"/>
              <a:t>[</a:t>
            </a:r>
            <a:r>
              <a:rPr lang="en-US" altLang="zh-CN" dirty="0" err="1"/>
              <a:t>l,r</a:t>
            </a:r>
            <a:r>
              <a:rPr lang="en-US" altLang="zh-CN" dirty="0"/>
              <a:t>]</a:t>
            </a:r>
            <a:r>
              <a:rPr lang="zh-CN" altLang="en-US" dirty="0"/>
              <a:t>差分为前缀</a:t>
            </a:r>
            <a:r>
              <a:rPr lang="en-US" altLang="zh-CN" dirty="0"/>
              <a:t>[1,r]</a:t>
            </a:r>
            <a:r>
              <a:rPr lang="zh-CN" altLang="en-US" dirty="0"/>
              <a:t>减去前缀</a:t>
            </a:r>
            <a:r>
              <a:rPr lang="en-US" altLang="zh-CN" dirty="0"/>
              <a:t>[1,l-1]</a:t>
            </a:r>
          </a:p>
          <a:p>
            <a:r>
              <a:rPr lang="zh-CN" altLang="en-US" dirty="0"/>
              <a:t>问题变为前</a:t>
            </a:r>
            <a:r>
              <a:rPr lang="en-US" altLang="zh-CN" dirty="0"/>
              <a:t>x</a:t>
            </a:r>
            <a:r>
              <a:rPr lang="zh-CN" altLang="en-US" dirty="0"/>
              <a:t>个数中</a:t>
            </a:r>
            <a:r>
              <a:rPr lang="en-US" altLang="zh-CN" dirty="0"/>
              <a:t>pre[</a:t>
            </a:r>
            <a:r>
              <a:rPr lang="en-US" altLang="zh-CN" dirty="0" err="1"/>
              <a:t>i</a:t>
            </a:r>
            <a:r>
              <a:rPr lang="en-US" altLang="zh-CN" dirty="0"/>
              <a:t>]&lt;l</a:t>
            </a:r>
            <a:r>
              <a:rPr lang="zh-CN" altLang="en-US" dirty="0"/>
              <a:t>的</a:t>
            </a:r>
            <a:r>
              <a:rPr lang="en-US" altLang="zh-CN" dirty="0" err="1"/>
              <a:t>i</a:t>
            </a:r>
            <a:r>
              <a:rPr lang="zh-CN" altLang="en-US" dirty="0"/>
              <a:t>个数</a:t>
            </a:r>
            <a:endParaRPr lang="en-US" altLang="zh-CN" dirty="0"/>
          </a:p>
          <a:p>
            <a:r>
              <a:rPr lang="zh-CN" altLang="en-US" dirty="0"/>
              <a:t>考虑将询问离线，即先读入所有询问，后记录下来</a:t>
            </a:r>
            <a:endParaRPr lang="en-US" altLang="zh-CN" dirty="0"/>
          </a:p>
          <a:p>
            <a:r>
              <a:rPr lang="zh-CN" altLang="en-US" dirty="0"/>
              <a:t>假设一个询问是对于区间</a:t>
            </a:r>
            <a:r>
              <a:rPr lang="en-US" altLang="zh-CN" dirty="0"/>
              <a:t>[</a:t>
            </a:r>
            <a:r>
              <a:rPr lang="en-US" altLang="zh-CN" dirty="0" err="1"/>
              <a:t>l,r</a:t>
            </a:r>
            <a:r>
              <a:rPr lang="en-US" altLang="zh-CN" dirty="0"/>
              <a:t>]</a:t>
            </a:r>
            <a:r>
              <a:rPr lang="zh-CN" altLang="en-US" dirty="0"/>
              <a:t>的，则我们在</a:t>
            </a:r>
            <a:r>
              <a:rPr lang="en-US" altLang="zh-CN" dirty="0"/>
              <a:t>r</a:t>
            </a:r>
            <a:r>
              <a:rPr lang="zh-CN" altLang="en-US" dirty="0"/>
              <a:t>位置记录一下，我们这里有个询问，查询的是</a:t>
            </a:r>
            <a:r>
              <a:rPr lang="en-US" altLang="zh-CN" dirty="0"/>
              <a:t>&lt;l</a:t>
            </a:r>
            <a:r>
              <a:rPr lang="zh-CN" altLang="en-US" dirty="0"/>
              <a:t>的元素个数，对答案贡献是正的</a:t>
            </a:r>
            <a:endParaRPr lang="en-US" altLang="zh-CN" dirty="0"/>
          </a:p>
          <a:p>
            <a:r>
              <a:rPr lang="zh-CN" altLang="en-US" dirty="0"/>
              <a:t>在</a:t>
            </a:r>
            <a:r>
              <a:rPr lang="en-US" altLang="zh-CN" dirty="0"/>
              <a:t>l-1</a:t>
            </a:r>
            <a:r>
              <a:rPr lang="zh-CN" altLang="en-US" dirty="0"/>
              <a:t>位置记录一下，我们这里有个询问，查询的是</a:t>
            </a:r>
            <a:r>
              <a:rPr lang="en-US" altLang="zh-CN" dirty="0"/>
              <a:t>&lt;l</a:t>
            </a:r>
            <a:r>
              <a:rPr lang="zh-CN" altLang="en-US" dirty="0"/>
              <a:t>的元素个数，对答案贡献是负的</a:t>
            </a:r>
          </a:p>
        </p:txBody>
      </p:sp>
    </p:spTree>
    <p:extLst>
      <p:ext uri="{BB962C8B-B14F-4D97-AF65-F5344CB8AC3E}">
        <p14:creationId xmlns:p14="http://schemas.microsoft.com/office/powerpoint/2010/main" val="1154558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908CC9-622E-4B05-B3C5-47D18BD537C2}"/>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03A7ADF1-9D55-4D36-B938-A05C8A55E881}"/>
              </a:ext>
            </a:extLst>
          </p:cNvPr>
          <p:cNvSpPr>
            <a:spLocks noGrp="1"/>
          </p:cNvSpPr>
          <p:nvPr>
            <p:ph idx="1"/>
          </p:nvPr>
        </p:nvSpPr>
        <p:spPr/>
        <p:txBody>
          <a:bodyPr/>
          <a:lstStyle/>
          <a:p>
            <a:r>
              <a:rPr lang="zh-CN" altLang="en-US" dirty="0"/>
              <a:t>于是我们从</a:t>
            </a:r>
            <a:r>
              <a:rPr lang="en-US" altLang="zh-CN" dirty="0"/>
              <a:t>1</a:t>
            </a:r>
            <a:r>
              <a:rPr lang="zh-CN" altLang="en-US" dirty="0"/>
              <a:t>扫到</a:t>
            </a:r>
            <a:r>
              <a:rPr lang="en-US" altLang="zh-CN" dirty="0"/>
              <a:t>n</a:t>
            </a:r>
            <a:r>
              <a:rPr lang="zh-CN" altLang="en-US" dirty="0"/>
              <a:t>，假设现在扫到了</a:t>
            </a:r>
            <a:r>
              <a:rPr lang="en-US" altLang="zh-CN" dirty="0" err="1"/>
              <a:t>i</a:t>
            </a:r>
            <a:r>
              <a:rPr lang="zh-CN" altLang="en-US" dirty="0"/>
              <a:t>，我们开一个值域上的树状数组存下前</a:t>
            </a:r>
            <a:r>
              <a:rPr lang="en-US" altLang="zh-CN" dirty="0" err="1"/>
              <a:t>i</a:t>
            </a:r>
            <a:r>
              <a:rPr lang="zh-CN" altLang="en-US" dirty="0"/>
              <a:t>个元素</a:t>
            </a:r>
            <a:endParaRPr lang="en-US" altLang="zh-CN" dirty="0"/>
          </a:p>
          <a:p>
            <a:r>
              <a:rPr lang="zh-CN" altLang="en-US" dirty="0"/>
              <a:t>每次从</a:t>
            </a:r>
            <a:r>
              <a:rPr lang="en-US" altLang="zh-CN" dirty="0" err="1"/>
              <a:t>i</a:t>
            </a:r>
            <a:r>
              <a:rPr lang="zh-CN" altLang="en-US" dirty="0"/>
              <a:t>到</a:t>
            </a:r>
            <a:r>
              <a:rPr lang="en-US" altLang="zh-CN" dirty="0"/>
              <a:t>i+1</a:t>
            </a:r>
            <a:r>
              <a:rPr lang="zh-CN" altLang="en-US" dirty="0"/>
              <a:t>，即先将</a:t>
            </a:r>
            <a:r>
              <a:rPr lang="en-US" altLang="zh-CN" dirty="0"/>
              <a:t>i+1</a:t>
            </a:r>
            <a:r>
              <a:rPr lang="zh-CN" altLang="en-US" dirty="0"/>
              <a:t>位置的值插入值域树状数组</a:t>
            </a:r>
            <a:endParaRPr lang="en-US" altLang="zh-CN" dirty="0"/>
          </a:p>
          <a:p>
            <a:r>
              <a:rPr lang="zh-CN" altLang="en-US" dirty="0"/>
              <a:t>然后进行这个位置上的查询</a:t>
            </a:r>
            <a:endParaRPr lang="en-US" altLang="zh-CN" dirty="0"/>
          </a:p>
          <a:p>
            <a:r>
              <a:rPr lang="zh-CN" altLang="en-US" dirty="0"/>
              <a:t>注意一个位置上可能有多个查询，但总共的查询次数是</a:t>
            </a:r>
            <a:r>
              <a:rPr lang="en-US" altLang="zh-CN" dirty="0"/>
              <a:t>O(m)</a:t>
            </a:r>
            <a:r>
              <a:rPr lang="zh-CN" altLang="en-US" dirty="0"/>
              <a:t>的</a:t>
            </a:r>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extLst>
      <p:ext uri="{BB962C8B-B14F-4D97-AF65-F5344CB8AC3E}">
        <p14:creationId xmlns:p14="http://schemas.microsoft.com/office/powerpoint/2010/main" val="2478685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B8FD1-0992-4603-8848-E7FD3325CBD7}"/>
              </a:ext>
            </a:extLst>
          </p:cNvPr>
          <p:cNvSpPr>
            <a:spLocks noGrp="1"/>
          </p:cNvSpPr>
          <p:nvPr>
            <p:ph type="title"/>
          </p:nvPr>
        </p:nvSpPr>
        <p:spPr/>
        <p:txBody>
          <a:bodyPr/>
          <a:lstStyle/>
          <a:p>
            <a:r>
              <a:rPr lang="en-US" altLang="zh-CN" dirty="0"/>
              <a:t>Solution2</a:t>
            </a:r>
            <a:endParaRPr lang="zh-CN" altLang="en-US" dirty="0"/>
          </a:p>
        </p:txBody>
      </p:sp>
      <p:sp>
        <p:nvSpPr>
          <p:cNvPr id="3" name="Content Placeholder 2">
            <a:extLst>
              <a:ext uri="{FF2B5EF4-FFF2-40B4-BE49-F238E27FC236}">
                <a16:creationId xmlns:a16="http://schemas.microsoft.com/office/drawing/2014/main" id="{D0A42345-34AB-42A9-A3A9-CB3BB2774313}"/>
              </a:ext>
            </a:extLst>
          </p:cNvPr>
          <p:cNvSpPr>
            <a:spLocks noGrp="1"/>
          </p:cNvSpPr>
          <p:nvPr>
            <p:ph idx="1"/>
          </p:nvPr>
        </p:nvSpPr>
        <p:spPr/>
        <p:txBody>
          <a:bodyPr/>
          <a:lstStyle/>
          <a:p>
            <a:r>
              <a:rPr lang="zh-CN" altLang="en-US" dirty="0"/>
              <a:t>其实我们还可以从另一个角度考虑这个问题</a:t>
            </a:r>
            <a:endParaRPr lang="en-US" altLang="zh-CN" dirty="0"/>
          </a:p>
          <a:p>
            <a:r>
              <a:rPr lang="zh-CN" altLang="en-US" dirty="0"/>
              <a:t>我们枚举每个右端点，数据结构维护每个左端点的答案</a:t>
            </a:r>
            <a:endParaRPr lang="en-US" altLang="zh-CN" dirty="0"/>
          </a:p>
          <a:p>
            <a:r>
              <a:rPr lang="zh-CN" altLang="en-US" dirty="0"/>
              <a:t>每次右端点从</a:t>
            </a:r>
            <a:r>
              <a:rPr lang="en-US" altLang="zh-CN" dirty="0"/>
              <a:t>r</a:t>
            </a:r>
            <a:r>
              <a:rPr lang="zh-CN" altLang="en-US" dirty="0"/>
              <a:t>变成</a:t>
            </a:r>
            <a:r>
              <a:rPr lang="en-US" altLang="zh-CN" dirty="0"/>
              <a:t>r+1</a:t>
            </a:r>
            <a:r>
              <a:rPr lang="zh-CN" altLang="en-US" dirty="0"/>
              <a:t>的时候，考虑</a:t>
            </a:r>
            <a:r>
              <a:rPr lang="en-US" altLang="zh-CN" dirty="0"/>
              <a:t>a[r+1]=y</a:t>
            </a:r>
            <a:r>
              <a:rPr lang="zh-CN" altLang="en-US" dirty="0"/>
              <a:t>这个值上次出现的位置为序列上的</a:t>
            </a:r>
            <a:r>
              <a:rPr lang="en-US" altLang="zh-CN" dirty="0"/>
              <a:t>x</a:t>
            </a:r>
            <a:r>
              <a:rPr lang="zh-CN" altLang="en-US" dirty="0"/>
              <a:t>位置，即</a:t>
            </a:r>
            <a:r>
              <a:rPr lang="en-US" altLang="zh-CN" dirty="0"/>
              <a:t>a[x]=y</a:t>
            </a:r>
          </a:p>
          <a:p>
            <a:r>
              <a:rPr lang="zh-CN" altLang="en-US" dirty="0"/>
              <a:t>这个区间</a:t>
            </a:r>
            <a:r>
              <a:rPr lang="en-US" altLang="zh-CN" dirty="0"/>
              <a:t>[x+1,r+1]</a:t>
            </a:r>
            <a:r>
              <a:rPr lang="zh-CN" altLang="en-US" dirty="0"/>
              <a:t>中原本没有</a:t>
            </a:r>
            <a:r>
              <a:rPr lang="en-US" altLang="zh-CN" dirty="0"/>
              <a:t>y</a:t>
            </a:r>
            <a:r>
              <a:rPr lang="zh-CN" altLang="en-US" dirty="0"/>
              <a:t>，现在有</a:t>
            </a:r>
            <a:r>
              <a:rPr lang="en-US" altLang="zh-CN" dirty="0"/>
              <a:t>y</a:t>
            </a:r>
            <a:r>
              <a:rPr lang="zh-CN" altLang="en-US" dirty="0"/>
              <a:t>了</a:t>
            </a:r>
            <a:endParaRPr lang="en-US" altLang="zh-CN" dirty="0"/>
          </a:p>
          <a:p>
            <a:r>
              <a:rPr lang="zh-CN" altLang="en-US" dirty="0"/>
              <a:t>于是进行一个区间加</a:t>
            </a:r>
            <a:endParaRPr lang="en-US" altLang="zh-CN" dirty="0"/>
          </a:p>
          <a:p>
            <a:r>
              <a:rPr lang="zh-CN" altLang="en-US" dirty="0"/>
              <a:t>数据结构维护的每个单点值就是对当然右端点为</a:t>
            </a:r>
            <a:r>
              <a:rPr lang="en-US" altLang="zh-CN" dirty="0"/>
              <a:t>r</a:t>
            </a:r>
            <a:r>
              <a:rPr lang="zh-CN" altLang="en-US" dirty="0"/>
              <a:t>，每个左端点和当前右端点构成的区间的答案</a:t>
            </a:r>
          </a:p>
        </p:txBody>
      </p:sp>
    </p:spTree>
    <p:extLst>
      <p:ext uri="{BB962C8B-B14F-4D97-AF65-F5344CB8AC3E}">
        <p14:creationId xmlns:p14="http://schemas.microsoft.com/office/powerpoint/2010/main" val="1320871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29CE8-0DD7-4294-80E2-1A2DA3BD96D0}"/>
              </a:ext>
            </a:extLst>
          </p:cNvPr>
          <p:cNvSpPr>
            <a:spLocks noGrp="1"/>
          </p:cNvSpPr>
          <p:nvPr>
            <p:ph type="title"/>
          </p:nvPr>
        </p:nvSpPr>
        <p:spPr/>
        <p:txBody>
          <a:bodyPr/>
          <a:lstStyle/>
          <a:p>
            <a:r>
              <a:rPr lang="en-US" altLang="zh-CN" dirty="0"/>
              <a:t>Bzoj3489</a:t>
            </a:r>
            <a:r>
              <a:rPr lang="zh-CN" altLang="en-US" dirty="0"/>
              <a:t>（弱化版）</a:t>
            </a:r>
          </a:p>
        </p:txBody>
      </p:sp>
      <p:sp>
        <p:nvSpPr>
          <p:cNvPr id="3" name="Content Placeholder 2">
            <a:extLst>
              <a:ext uri="{FF2B5EF4-FFF2-40B4-BE49-F238E27FC236}">
                <a16:creationId xmlns:a16="http://schemas.microsoft.com/office/drawing/2014/main" id="{F05F627D-4EC5-4318-86F5-D85FD166D653}"/>
              </a:ext>
            </a:extLst>
          </p:cNvPr>
          <p:cNvSpPr>
            <a:spLocks noGrp="1"/>
          </p:cNvSpPr>
          <p:nvPr>
            <p:ph idx="1"/>
          </p:nvPr>
        </p:nvSpPr>
        <p:spPr/>
        <p:txBody>
          <a:bodyPr/>
          <a:lstStyle/>
          <a:p>
            <a:r>
              <a:rPr lang="zh-CN" altLang="en-US" dirty="0"/>
              <a:t>给定长为</a:t>
            </a:r>
            <a:r>
              <a:rPr lang="en-US" altLang="zh-CN" dirty="0"/>
              <a:t>n</a:t>
            </a:r>
            <a:r>
              <a:rPr lang="zh-CN" altLang="en-US" dirty="0"/>
              <a:t>的序列，</a:t>
            </a:r>
            <a:r>
              <a:rPr lang="en-US" altLang="zh-CN" dirty="0"/>
              <a:t>m</a:t>
            </a:r>
            <a:r>
              <a:rPr lang="zh-CN" altLang="en-US" dirty="0"/>
              <a:t>次查询区间中有多少值只出现一次</a:t>
            </a:r>
          </a:p>
        </p:txBody>
      </p:sp>
    </p:spTree>
    <p:extLst>
      <p:ext uri="{BB962C8B-B14F-4D97-AF65-F5344CB8AC3E}">
        <p14:creationId xmlns:p14="http://schemas.microsoft.com/office/powerpoint/2010/main" val="413538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1FC4-CABB-419C-A323-C12FD9D4E314}"/>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35187262-1D1C-42D4-920E-7D78FFF0EB23}"/>
              </a:ext>
            </a:extLst>
          </p:cNvPr>
          <p:cNvSpPr>
            <a:spLocks noGrp="1"/>
          </p:cNvSpPr>
          <p:nvPr>
            <p:ph idx="1"/>
          </p:nvPr>
        </p:nvSpPr>
        <p:spPr/>
        <p:txBody>
          <a:bodyPr/>
          <a:lstStyle/>
          <a:p>
            <a:r>
              <a:rPr lang="zh-CN" altLang="en-US" dirty="0"/>
              <a:t>这道题我们使用二维平面的方法分析</a:t>
            </a:r>
            <a:endParaRPr lang="en-US" altLang="zh-CN" dirty="0"/>
          </a:p>
          <a:p>
            <a:r>
              <a:rPr lang="zh-CN" altLang="en-US" dirty="0"/>
              <a:t>思路就是将询问区间</a:t>
            </a:r>
            <a:r>
              <a:rPr lang="en-US" altLang="zh-CN" dirty="0"/>
              <a:t>[</a:t>
            </a:r>
            <a:r>
              <a:rPr lang="en-US" altLang="zh-CN" dirty="0" err="1"/>
              <a:t>l,r</a:t>
            </a:r>
            <a:r>
              <a:rPr lang="en-US" altLang="zh-CN" dirty="0"/>
              <a:t>]</a:t>
            </a:r>
            <a:r>
              <a:rPr lang="zh-CN" altLang="en-US" dirty="0"/>
              <a:t>看做是二维平面上的一个点</a:t>
            </a:r>
            <a:endParaRPr lang="en-US" altLang="zh-CN" dirty="0"/>
          </a:p>
          <a:p>
            <a:r>
              <a:rPr lang="zh-CN" altLang="en-US" dirty="0"/>
              <a:t>然后计算序列中每个位置对哪些询问有贡献</a:t>
            </a:r>
            <a:endParaRPr lang="en-US" altLang="zh-CN" dirty="0"/>
          </a:p>
          <a:p>
            <a:r>
              <a:rPr lang="zh-CN" altLang="en-US" dirty="0"/>
              <a:t>之后变成先进行一些矩形加，后进行一些单点求值的问题</a:t>
            </a:r>
            <a:endParaRPr lang="en-US" altLang="zh-CN" dirty="0"/>
          </a:p>
        </p:txBody>
      </p:sp>
    </p:spTree>
    <p:extLst>
      <p:ext uri="{BB962C8B-B14F-4D97-AF65-F5344CB8AC3E}">
        <p14:creationId xmlns:p14="http://schemas.microsoft.com/office/powerpoint/2010/main" val="4288413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C0CAE-F2A1-406A-8FBC-FD03EF2C15E0}"/>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1CB4BF00-AC96-498A-B212-2E99B56EE717}"/>
              </a:ext>
            </a:extLst>
          </p:cNvPr>
          <p:cNvSpPr>
            <a:spLocks noGrp="1"/>
          </p:cNvSpPr>
          <p:nvPr>
            <p:ph idx="1"/>
          </p:nvPr>
        </p:nvSpPr>
        <p:spPr/>
        <p:txBody>
          <a:bodyPr/>
          <a:lstStyle/>
          <a:p>
            <a:r>
              <a:rPr lang="zh-CN" altLang="en-US" dirty="0"/>
              <a:t>将询问区间</a:t>
            </a:r>
            <a:r>
              <a:rPr lang="en-US" altLang="zh-CN" dirty="0"/>
              <a:t>[</a:t>
            </a:r>
            <a:r>
              <a:rPr lang="en-US" altLang="zh-CN" dirty="0" err="1"/>
              <a:t>l,r</a:t>
            </a:r>
            <a:r>
              <a:rPr lang="en-US" altLang="zh-CN" dirty="0"/>
              <a:t>]</a:t>
            </a:r>
            <a:r>
              <a:rPr lang="zh-CN" altLang="en-US" dirty="0"/>
              <a:t>看做是二维平面上的一个点</a:t>
            </a:r>
            <a:endParaRPr lang="en-US" altLang="zh-CN" dirty="0"/>
          </a:p>
          <a:p>
            <a:r>
              <a:rPr lang="zh-CN" altLang="en-US" dirty="0"/>
              <a:t>每个序列上的位置对哪些询问有贡献？</a:t>
            </a:r>
            <a:endParaRPr lang="en-US" altLang="zh-CN" dirty="0"/>
          </a:p>
          <a:p>
            <a:endParaRPr lang="en-US" altLang="zh-CN" dirty="0"/>
          </a:p>
          <a:p>
            <a:endParaRPr lang="en-US" altLang="zh-CN" dirty="0"/>
          </a:p>
          <a:p>
            <a:endParaRPr lang="en-US" altLang="zh-CN" dirty="0"/>
          </a:p>
          <a:p>
            <a:r>
              <a:rPr lang="zh-CN" altLang="en-US" dirty="0"/>
              <a:t>维护出这个值上一次出现位置和下一次出现位置，则发现左端点在一个区间中，右端点在一个区间中的询问答案</a:t>
            </a:r>
            <a:r>
              <a:rPr lang="en-US" altLang="zh-CN" dirty="0"/>
              <a:t>+1</a:t>
            </a:r>
          </a:p>
        </p:txBody>
      </p:sp>
      <p:pic>
        <p:nvPicPr>
          <p:cNvPr id="5" name="Picture 4">
            <a:extLst>
              <a:ext uri="{FF2B5EF4-FFF2-40B4-BE49-F238E27FC236}">
                <a16:creationId xmlns:a16="http://schemas.microsoft.com/office/drawing/2014/main" id="{5F23A8B9-7BA5-43D4-BEED-A6F4AE46A5DB}"/>
              </a:ext>
            </a:extLst>
          </p:cNvPr>
          <p:cNvPicPr>
            <a:picLocks noChangeAspect="1"/>
          </p:cNvPicPr>
          <p:nvPr/>
        </p:nvPicPr>
        <p:blipFill>
          <a:blip r:embed="rId2"/>
          <a:stretch>
            <a:fillRect/>
          </a:stretch>
        </p:blipFill>
        <p:spPr>
          <a:xfrm>
            <a:off x="1117483" y="2966557"/>
            <a:ext cx="7239000" cy="1143000"/>
          </a:xfrm>
          <a:prstGeom prst="rect">
            <a:avLst/>
          </a:prstGeom>
        </p:spPr>
      </p:pic>
    </p:spTree>
    <p:extLst>
      <p:ext uri="{BB962C8B-B14F-4D97-AF65-F5344CB8AC3E}">
        <p14:creationId xmlns:p14="http://schemas.microsoft.com/office/powerpoint/2010/main" val="2825845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9B3C-FD37-4689-8E9E-0A68F225CD20}"/>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2F880E51-A967-43AA-8EE5-78EB514A0AAD}"/>
              </a:ext>
            </a:extLst>
          </p:cNvPr>
          <p:cNvSpPr>
            <a:spLocks noGrp="1"/>
          </p:cNvSpPr>
          <p:nvPr>
            <p:ph idx="1"/>
          </p:nvPr>
        </p:nvSpPr>
        <p:spPr/>
        <p:txBody>
          <a:bodyPr/>
          <a:lstStyle/>
          <a:p>
            <a:r>
              <a:rPr lang="zh-CN" altLang="en-US" dirty="0"/>
              <a:t>我们对序列中每个位置计算后，会发现问题变为</a:t>
            </a:r>
            <a:r>
              <a:rPr lang="en-US" altLang="zh-CN" dirty="0"/>
              <a:t>O(n)</a:t>
            </a:r>
            <a:r>
              <a:rPr lang="zh-CN" altLang="en-US" dirty="0"/>
              <a:t>次矩形加</a:t>
            </a:r>
            <a:endParaRPr lang="en-US" altLang="zh-CN" dirty="0"/>
          </a:p>
          <a:p>
            <a:r>
              <a:rPr lang="zh-CN" altLang="en-US" dirty="0"/>
              <a:t>之后每个询问的点就是一次单点的值</a:t>
            </a:r>
            <a:endParaRPr lang="en-US" altLang="zh-CN" dirty="0"/>
          </a:p>
          <a:p>
            <a:r>
              <a:rPr lang="zh-CN" altLang="en-US" dirty="0"/>
              <a:t>使用扫描线</a:t>
            </a:r>
            <a:r>
              <a:rPr lang="en-US" altLang="zh-CN" dirty="0"/>
              <a:t>+</a:t>
            </a:r>
            <a:r>
              <a:rPr lang="zh-CN" altLang="en-US" dirty="0"/>
              <a:t>树状数组即可</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extLst>
      <p:ext uri="{BB962C8B-B14F-4D97-AF65-F5344CB8AC3E}">
        <p14:creationId xmlns:p14="http://schemas.microsoft.com/office/powerpoint/2010/main" val="1099444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F28192-FE80-4759-B3E2-007E1D139A35}"/>
              </a:ext>
            </a:extLst>
          </p:cNvPr>
          <p:cNvSpPr>
            <a:spLocks noGrp="1"/>
          </p:cNvSpPr>
          <p:nvPr>
            <p:ph type="title"/>
          </p:nvPr>
        </p:nvSpPr>
        <p:spPr/>
        <p:txBody>
          <a:bodyPr/>
          <a:lstStyle/>
          <a:p>
            <a:r>
              <a:rPr lang="en-US" altLang="zh-CN"/>
              <a:t>TEST_73</a:t>
            </a:r>
            <a:endParaRPr lang="zh-CN" altLang="en-US" dirty="0"/>
          </a:p>
        </p:txBody>
      </p:sp>
      <p:pic>
        <p:nvPicPr>
          <p:cNvPr id="5" name="内容占位符 4">
            <a:extLst>
              <a:ext uri="{FF2B5EF4-FFF2-40B4-BE49-F238E27FC236}">
                <a16:creationId xmlns:a16="http://schemas.microsoft.com/office/drawing/2014/main" id="{6C58DEEC-37F9-499F-BEFA-D94AED5DA373}"/>
              </a:ext>
            </a:extLst>
          </p:cNvPr>
          <p:cNvPicPr>
            <a:picLocks noGrp="1" noChangeAspect="1"/>
          </p:cNvPicPr>
          <p:nvPr>
            <p:ph idx="1"/>
          </p:nvPr>
        </p:nvPicPr>
        <p:blipFill>
          <a:blip r:embed="rId2"/>
          <a:stretch>
            <a:fillRect/>
          </a:stretch>
        </p:blipFill>
        <p:spPr>
          <a:xfrm>
            <a:off x="838200" y="1690688"/>
            <a:ext cx="8112808" cy="2310861"/>
          </a:xfrm>
        </p:spPr>
      </p:pic>
    </p:spTree>
    <p:extLst>
      <p:ext uri="{BB962C8B-B14F-4D97-AF65-F5344CB8AC3E}">
        <p14:creationId xmlns:p14="http://schemas.microsoft.com/office/powerpoint/2010/main" val="3335433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71589-DB3A-4663-8B2F-994EAA0827D1}"/>
              </a:ext>
            </a:extLst>
          </p:cNvPr>
          <p:cNvSpPr>
            <a:spLocks noGrp="1"/>
          </p:cNvSpPr>
          <p:nvPr>
            <p:ph type="title"/>
          </p:nvPr>
        </p:nvSpPr>
        <p:spPr/>
        <p:txBody>
          <a:bodyPr/>
          <a:lstStyle/>
          <a:p>
            <a:r>
              <a:rPr lang="en-US" altLang="zh-CN" dirty="0"/>
              <a:t>A-side</a:t>
            </a:r>
            <a:r>
              <a:rPr lang="zh-CN" altLang="en-US" dirty="0"/>
              <a:t>的</a:t>
            </a:r>
            <a:r>
              <a:rPr lang="en-US" altLang="zh-CN" dirty="0"/>
              <a:t>B</a:t>
            </a:r>
            <a:r>
              <a:rPr lang="zh-CN" altLang="en-US" dirty="0"/>
              <a:t>维正交范围</a:t>
            </a:r>
          </a:p>
        </p:txBody>
      </p:sp>
      <p:sp>
        <p:nvSpPr>
          <p:cNvPr id="3" name="Content Placeholder 2">
            <a:extLst>
              <a:ext uri="{FF2B5EF4-FFF2-40B4-BE49-F238E27FC236}">
                <a16:creationId xmlns:a16="http://schemas.microsoft.com/office/drawing/2014/main" id="{5DBACF5A-2D87-4F23-9F66-1D6A28991F37}"/>
              </a:ext>
            </a:extLst>
          </p:cNvPr>
          <p:cNvSpPr>
            <a:spLocks noGrp="1"/>
          </p:cNvSpPr>
          <p:nvPr>
            <p:ph idx="1"/>
          </p:nvPr>
        </p:nvSpPr>
        <p:spPr/>
        <p:txBody>
          <a:bodyPr/>
          <a:lstStyle/>
          <a:p>
            <a:r>
              <a:rPr lang="zh-CN" altLang="en-US" dirty="0"/>
              <a:t>对于</a:t>
            </a:r>
            <a:r>
              <a:rPr lang="en-US" altLang="zh-CN" dirty="0"/>
              <a:t>B</a:t>
            </a:r>
            <a:r>
              <a:rPr lang="zh-CN" altLang="en-US" dirty="0"/>
              <a:t>维正交范围，每一维都有两个限制，即有两条边（</a:t>
            </a:r>
            <a:r>
              <a:rPr lang="en-US" altLang="zh-CN" dirty="0"/>
              <a:t>side</a:t>
            </a:r>
            <a:r>
              <a:rPr lang="zh-CN" altLang="en-US" dirty="0"/>
              <a:t>），这样是一个</a:t>
            </a:r>
            <a:r>
              <a:rPr lang="en-US" altLang="zh-CN" dirty="0"/>
              <a:t>2B-side</a:t>
            </a:r>
            <a:r>
              <a:rPr lang="zh-CN" altLang="en-US" dirty="0"/>
              <a:t>的</a:t>
            </a:r>
            <a:r>
              <a:rPr lang="en-US" altLang="zh-CN" dirty="0"/>
              <a:t>B</a:t>
            </a:r>
            <a:r>
              <a:rPr lang="zh-CN" altLang="en-US" dirty="0"/>
              <a:t>维正交范围</a:t>
            </a:r>
            <a:endParaRPr lang="en-US" altLang="zh-CN" dirty="0"/>
          </a:p>
          <a:p>
            <a:r>
              <a:rPr lang="zh-CN" altLang="en-US" dirty="0"/>
              <a:t>如果部分维只有一个限制，则是一个</a:t>
            </a:r>
            <a:r>
              <a:rPr lang="en-US" altLang="zh-CN" dirty="0"/>
              <a:t>A-side</a:t>
            </a:r>
            <a:r>
              <a:rPr lang="zh-CN" altLang="en-US" dirty="0"/>
              <a:t>的</a:t>
            </a:r>
            <a:r>
              <a:rPr lang="en-US" altLang="zh-CN" dirty="0"/>
              <a:t>B</a:t>
            </a:r>
            <a:r>
              <a:rPr lang="zh-CN" altLang="en-US" dirty="0"/>
              <a:t>维正交范围</a:t>
            </a:r>
            <a:endParaRPr lang="en-US" altLang="zh-CN" dirty="0"/>
          </a:p>
          <a:p>
            <a:r>
              <a:rPr lang="zh-CN" altLang="en-US" dirty="0"/>
              <a:t>如果有一维没有限制，则这一维是平凡的，没有任何意义，可以简化到一个</a:t>
            </a:r>
            <a:r>
              <a:rPr lang="en-US" altLang="zh-CN" dirty="0"/>
              <a:t>(B-1)</a:t>
            </a:r>
            <a:r>
              <a:rPr lang="zh-CN" altLang="en-US" dirty="0"/>
              <a:t>维的问题</a:t>
            </a:r>
            <a:endParaRPr lang="en-US" altLang="zh-CN" dirty="0"/>
          </a:p>
          <a:p>
            <a:r>
              <a:rPr lang="en-US" altLang="zh-CN" dirty="0"/>
              <a:t>A-side</a:t>
            </a:r>
            <a:r>
              <a:rPr lang="zh-CN" altLang="en-US" dirty="0"/>
              <a:t>的</a:t>
            </a:r>
            <a:r>
              <a:rPr lang="en-US" altLang="zh-CN" dirty="0"/>
              <a:t>B</a:t>
            </a:r>
            <a:r>
              <a:rPr lang="zh-CN" altLang="en-US" dirty="0"/>
              <a:t>维正交范围不能确定出是哪些维，如果维不对称的话需要特殊说明</a:t>
            </a:r>
          </a:p>
        </p:txBody>
      </p:sp>
    </p:spTree>
    <p:extLst>
      <p:ext uri="{BB962C8B-B14F-4D97-AF65-F5344CB8AC3E}">
        <p14:creationId xmlns:p14="http://schemas.microsoft.com/office/powerpoint/2010/main" val="1117546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DD036-543A-49DD-9847-9EC2F92C0D9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A0919EE-A77B-466A-8A71-42961764F678}"/>
              </a:ext>
            </a:extLst>
          </p:cNvPr>
          <p:cNvSpPr>
            <a:spLocks noGrp="1"/>
          </p:cNvSpPr>
          <p:nvPr>
            <p:ph idx="1"/>
          </p:nvPr>
        </p:nvSpPr>
        <p:spPr/>
        <p:txBody>
          <a:bodyPr/>
          <a:lstStyle/>
          <a:p>
            <a:r>
              <a:rPr lang="zh-CN" altLang="en-US" dirty="0"/>
              <a:t>因为是个树去掉一些边和点，所以是个森林</a:t>
            </a:r>
            <a:endParaRPr lang="en-US" altLang="zh-CN" dirty="0"/>
          </a:p>
          <a:p>
            <a:r>
              <a:rPr lang="zh-CN" altLang="en-US" dirty="0"/>
              <a:t>连通块数即点数减边数，点数就是</a:t>
            </a:r>
            <a:r>
              <a:rPr lang="en-US" altLang="zh-CN" dirty="0"/>
              <a:t>r-l+1</a:t>
            </a:r>
          </a:p>
          <a:p>
            <a:r>
              <a:rPr lang="en-US" altLang="zh-CN" dirty="0"/>
              <a:t>a</a:t>
            </a:r>
            <a:r>
              <a:rPr lang="zh-CN" altLang="en-US" dirty="0"/>
              <a:t>到</a:t>
            </a:r>
            <a:r>
              <a:rPr lang="en-US" altLang="zh-CN" dirty="0"/>
              <a:t>b</a:t>
            </a:r>
            <a:r>
              <a:rPr lang="zh-CN" altLang="en-US" dirty="0"/>
              <a:t>，编号为</a:t>
            </a:r>
            <a:r>
              <a:rPr lang="en-US" altLang="zh-CN" dirty="0"/>
              <a:t>c</a:t>
            </a:r>
            <a:r>
              <a:rPr lang="zh-CN" altLang="en-US" dirty="0"/>
              <a:t>的边有意义等价于</a:t>
            </a:r>
            <a:r>
              <a:rPr lang="en-US" altLang="zh-CN" dirty="0"/>
              <a:t>l&lt;=min(</a:t>
            </a:r>
            <a:r>
              <a:rPr lang="en-US" altLang="zh-CN" dirty="0" err="1"/>
              <a:t>a,b,c</a:t>
            </a:r>
            <a:r>
              <a:rPr lang="en-US" altLang="zh-CN" dirty="0"/>
              <a:t>)</a:t>
            </a:r>
            <a:r>
              <a:rPr lang="zh-CN" altLang="en-US" dirty="0"/>
              <a:t>且</a:t>
            </a:r>
            <a:r>
              <a:rPr lang="en-US" altLang="zh-CN" dirty="0"/>
              <a:t>max(</a:t>
            </a:r>
            <a:r>
              <a:rPr lang="en-US" altLang="zh-CN" dirty="0" err="1"/>
              <a:t>a,b,c</a:t>
            </a:r>
            <a:r>
              <a:rPr lang="en-US" altLang="zh-CN" dirty="0"/>
              <a:t>)&lt;=r</a:t>
            </a:r>
          </a:p>
          <a:p>
            <a:r>
              <a:rPr lang="zh-CN" altLang="en-US" dirty="0"/>
              <a:t>变成一个二维数点问题</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extLst>
      <p:ext uri="{BB962C8B-B14F-4D97-AF65-F5344CB8AC3E}">
        <p14:creationId xmlns:p14="http://schemas.microsoft.com/office/powerpoint/2010/main" val="4118058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4305-AA4B-4A24-A108-0889D3C40EFA}"/>
              </a:ext>
            </a:extLst>
          </p:cNvPr>
          <p:cNvSpPr>
            <a:spLocks noGrp="1"/>
          </p:cNvSpPr>
          <p:nvPr>
            <p:ph type="title"/>
          </p:nvPr>
        </p:nvSpPr>
        <p:spPr/>
        <p:txBody>
          <a:bodyPr/>
          <a:lstStyle/>
          <a:p>
            <a:r>
              <a:rPr lang="en-US" altLang="zh-CN" dirty="0"/>
              <a:t>Bzoj4212 </a:t>
            </a:r>
            <a:r>
              <a:rPr lang="zh-CN" altLang="en-US" dirty="0"/>
              <a:t>神牛的养成计划</a:t>
            </a:r>
          </a:p>
        </p:txBody>
      </p:sp>
      <p:sp>
        <p:nvSpPr>
          <p:cNvPr id="3" name="内容占位符 2">
            <a:extLst>
              <a:ext uri="{FF2B5EF4-FFF2-40B4-BE49-F238E27FC236}">
                <a16:creationId xmlns:a16="http://schemas.microsoft.com/office/drawing/2014/main" id="{84F7077C-C952-4261-ACBD-DCFFFB7720A5}"/>
              </a:ext>
            </a:extLst>
          </p:cNvPr>
          <p:cNvSpPr>
            <a:spLocks noGrp="1"/>
          </p:cNvSpPr>
          <p:nvPr>
            <p:ph idx="1"/>
          </p:nvPr>
        </p:nvSpPr>
        <p:spPr/>
        <p:txBody>
          <a:bodyPr/>
          <a:lstStyle/>
          <a:p>
            <a:r>
              <a:rPr lang="zh-CN" altLang="en-US" dirty="0"/>
              <a:t>给很多模式字符串，每次查询时给两个字符串</a:t>
            </a:r>
            <a:r>
              <a:rPr lang="en-US" altLang="zh-CN" dirty="0"/>
              <a:t>s1,s2</a:t>
            </a:r>
            <a:r>
              <a:rPr lang="zh-CN" altLang="en-US" dirty="0"/>
              <a:t>，问有多少模式字符串前缀是</a:t>
            </a:r>
            <a:r>
              <a:rPr lang="en-US" altLang="zh-CN" dirty="0"/>
              <a:t>s1</a:t>
            </a:r>
            <a:r>
              <a:rPr lang="zh-CN" altLang="en-US" dirty="0"/>
              <a:t>，后缀是</a:t>
            </a:r>
            <a:r>
              <a:rPr lang="en-US" altLang="zh-CN" dirty="0"/>
              <a:t>s2</a:t>
            </a:r>
          </a:p>
          <a:p>
            <a:r>
              <a:rPr lang="zh-CN" altLang="en-US" dirty="0"/>
              <a:t>字符串总长度</a:t>
            </a:r>
            <a:r>
              <a:rPr lang="en-US" altLang="zh-CN" dirty="0"/>
              <a:t>10^6</a:t>
            </a:r>
            <a:r>
              <a:rPr lang="zh-CN" altLang="en-US" dirty="0"/>
              <a:t>，字符串和询问个数</a:t>
            </a:r>
            <a:r>
              <a:rPr lang="en-US" altLang="zh-CN" dirty="0"/>
              <a:t>10^5</a:t>
            </a:r>
            <a:endParaRPr lang="zh-CN" altLang="en-US" dirty="0"/>
          </a:p>
        </p:txBody>
      </p:sp>
    </p:spTree>
    <p:extLst>
      <p:ext uri="{BB962C8B-B14F-4D97-AF65-F5344CB8AC3E}">
        <p14:creationId xmlns:p14="http://schemas.microsoft.com/office/powerpoint/2010/main" val="1201370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5D115-DE7F-4F48-8603-7FB30033BF2C}"/>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634EB19C-9F04-43B5-9D7E-BA221B14D81F}"/>
              </a:ext>
            </a:extLst>
          </p:cNvPr>
          <p:cNvSpPr>
            <a:spLocks noGrp="1"/>
          </p:cNvSpPr>
          <p:nvPr>
            <p:ph idx="1"/>
          </p:nvPr>
        </p:nvSpPr>
        <p:spPr/>
        <p:txBody>
          <a:bodyPr/>
          <a:lstStyle/>
          <a:p>
            <a:r>
              <a:rPr lang="zh-CN" altLang="en-US" dirty="0"/>
              <a:t>其实这个是一种经典的问题转换</a:t>
            </a:r>
            <a:endParaRPr lang="en-US" altLang="zh-CN" dirty="0"/>
          </a:p>
          <a:p>
            <a:r>
              <a:rPr lang="zh-CN" altLang="en-US" dirty="0"/>
              <a:t>通过</a:t>
            </a:r>
            <a:r>
              <a:rPr lang="en-US" altLang="zh-CN" dirty="0"/>
              <a:t>trie</a:t>
            </a:r>
            <a:r>
              <a:rPr lang="zh-CN" altLang="en-US" dirty="0"/>
              <a:t>树将字符串转换为</a:t>
            </a:r>
            <a:r>
              <a:rPr lang="en-US" altLang="zh-CN" dirty="0"/>
              <a:t>DFS</a:t>
            </a:r>
            <a:r>
              <a:rPr lang="zh-CN" altLang="en-US" dirty="0"/>
              <a:t>序中的点</a:t>
            </a:r>
            <a:endParaRPr lang="en-US" altLang="zh-CN" dirty="0"/>
          </a:p>
          <a:p>
            <a:r>
              <a:rPr lang="zh-CN" altLang="en-US" dirty="0"/>
              <a:t>然后变成二维数点</a:t>
            </a:r>
          </a:p>
        </p:txBody>
      </p:sp>
    </p:spTree>
    <p:extLst>
      <p:ext uri="{BB962C8B-B14F-4D97-AF65-F5344CB8AC3E}">
        <p14:creationId xmlns:p14="http://schemas.microsoft.com/office/powerpoint/2010/main" val="3502857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43C0E-24B0-4303-B9E8-276E52B866E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9B547B2-EB72-493F-BEFD-3D1F4B0F313E}"/>
              </a:ext>
            </a:extLst>
          </p:cNvPr>
          <p:cNvSpPr>
            <a:spLocks noGrp="1"/>
          </p:cNvSpPr>
          <p:nvPr>
            <p:ph idx="1"/>
          </p:nvPr>
        </p:nvSpPr>
        <p:spPr/>
        <p:txBody>
          <a:bodyPr/>
          <a:lstStyle/>
          <a:p>
            <a:r>
              <a:rPr lang="zh-CN" altLang="en-US" dirty="0"/>
              <a:t>考虑开两棵</a:t>
            </a:r>
            <a:r>
              <a:rPr lang="en-US" altLang="zh-CN" dirty="0" err="1"/>
              <a:t>trie</a:t>
            </a:r>
            <a:r>
              <a:rPr lang="zh-CN" altLang="en-US" dirty="0"/>
              <a:t>树，分别把所有模式字符串顺序和倒序插入</a:t>
            </a:r>
            <a:endParaRPr lang="en-US" altLang="zh-CN" dirty="0"/>
          </a:p>
          <a:p>
            <a:r>
              <a:rPr lang="zh-CN" altLang="en-US" dirty="0"/>
              <a:t>这样我们查询时也将</a:t>
            </a:r>
            <a:r>
              <a:rPr lang="en-US" altLang="zh-CN" dirty="0"/>
              <a:t>a</a:t>
            </a:r>
            <a:r>
              <a:rPr lang="zh-CN" altLang="en-US" dirty="0"/>
              <a:t>串顺序在</a:t>
            </a:r>
            <a:r>
              <a:rPr lang="en-US" altLang="zh-CN" dirty="0" err="1"/>
              <a:t>trie</a:t>
            </a:r>
            <a:r>
              <a:rPr lang="zh-CN" altLang="en-US" dirty="0"/>
              <a:t>上跑，</a:t>
            </a:r>
            <a:r>
              <a:rPr lang="en-US" altLang="zh-CN" dirty="0"/>
              <a:t>b</a:t>
            </a:r>
            <a:r>
              <a:rPr lang="zh-CN" altLang="en-US" dirty="0"/>
              <a:t>串倒序在</a:t>
            </a:r>
            <a:r>
              <a:rPr lang="en-US" altLang="zh-CN" dirty="0" err="1"/>
              <a:t>trie</a:t>
            </a:r>
            <a:r>
              <a:rPr lang="zh-CN" altLang="en-US" dirty="0"/>
              <a:t>上跑</a:t>
            </a:r>
            <a:endParaRPr lang="en-US" altLang="zh-CN" dirty="0"/>
          </a:p>
          <a:p>
            <a:r>
              <a:rPr lang="zh-CN" altLang="en-US" dirty="0"/>
              <a:t>问题转换为在第一棵</a:t>
            </a:r>
            <a:r>
              <a:rPr lang="en-US" altLang="zh-CN" dirty="0" err="1"/>
              <a:t>trie</a:t>
            </a:r>
            <a:r>
              <a:rPr lang="zh-CN" altLang="en-US" dirty="0"/>
              <a:t>树的子树中和第二棵</a:t>
            </a:r>
            <a:r>
              <a:rPr lang="en-US" altLang="zh-CN" dirty="0" err="1"/>
              <a:t>trie</a:t>
            </a:r>
            <a:r>
              <a:rPr lang="zh-CN" altLang="en-US" dirty="0"/>
              <a:t>树的子树中有多少共同元素</a:t>
            </a:r>
            <a:endParaRPr lang="en-US" altLang="zh-CN" dirty="0"/>
          </a:p>
          <a:p>
            <a:r>
              <a:rPr lang="zh-CN" altLang="en-US" dirty="0"/>
              <a:t>将每个点在第一棵树</a:t>
            </a:r>
            <a:r>
              <a:rPr lang="en-US" altLang="zh-CN" dirty="0"/>
              <a:t>DFS</a:t>
            </a:r>
            <a:r>
              <a:rPr lang="zh-CN" altLang="en-US" dirty="0"/>
              <a:t>序位置当做</a:t>
            </a:r>
            <a:r>
              <a:rPr lang="en-US" altLang="zh-CN" dirty="0"/>
              <a:t>x</a:t>
            </a:r>
            <a:r>
              <a:rPr lang="zh-CN" altLang="en-US" dirty="0"/>
              <a:t>坐标，在第二棵树</a:t>
            </a:r>
            <a:r>
              <a:rPr lang="en-US" altLang="zh-CN" dirty="0"/>
              <a:t>DFS</a:t>
            </a:r>
            <a:r>
              <a:rPr lang="zh-CN" altLang="en-US" dirty="0"/>
              <a:t>序位置当做</a:t>
            </a:r>
            <a:r>
              <a:rPr lang="en-US" altLang="zh-CN" dirty="0"/>
              <a:t>y</a:t>
            </a:r>
            <a:r>
              <a:rPr lang="zh-CN" altLang="en-US" dirty="0"/>
              <a:t>坐标，转换为二维数点</a:t>
            </a:r>
            <a:endParaRPr lang="en-US" altLang="zh-CN" dirty="0"/>
          </a:p>
          <a:p>
            <a:endParaRPr lang="en-US" altLang="zh-CN" dirty="0"/>
          </a:p>
          <a:p>
            <a:r>
              <a:rPr lang="en-US" altLang="zh-CN" dirty="0"/>
              <a:t>O( |S|+(</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2976872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2D88-A892-4611-B8F3-700B4674C015}"/>
              </a:ext>
            </a:extLst>
          </p:cNvPr>
          <p:cNvSpPr>
            <a:spLocks noGrp="1"/>
          </p:cNvSpPr>
          <p:nvPr>
            <p:ph type="title"/>
          </p:nvPr>
        </p:nvSpPr>
        <p:spPr/>
        <p:txBody>
          <a:bodyPr/>
          <a:lstStyle/>
          <a:p>
            <a:r>
              <a:rPr lang="en-US" altLang="zh-CN" dirty="0"/>
              <a:t>UOJ 637. [</a:t>
            </a:r>
            <a:r>
              <a:rPr lang="zh-CN" altLang="en-US" dirty="0"/>
              <a:t>美团杯</a:t>
            </a:r>
            <a:r>
              <a:rPr lang="en-US" altLang="zh-CN" dirty="0"/>
              <a:t>2021] A. </a:t>
            </a:r>
            <a:r>
              <a:rPr lang="zh-CN" altLang="en-US" dirty="0"/>
              <a:t>数据结构</a:t>
            </a:r>
          </a:p>
        </p:txBody>
      </p:sp>
      <p:sp>
        <p:nvSpPr>
          <p:cNvPr id="3" name="Content Placeholder 2">
            <a:extLst>
              <a:ext uri="{FF2B5EF4-FFF2-40B4-BE49-F238E27FC236}">
                <a16:creationId xmlns:a16="http://schemas.microsoft.com/office/drawing/2014/main" id="{67B6AF57-8435-425E-961B-FC108159F6AC}"/>
              </a:ext>
            </a:extLst>
          </p:cNvPr>
          <p:cNvSpPr>
            <a:spLocks noGrp="1"/>
          </p:cNvSpPr>
          <p:nvPr>
            <p:ph idx="1"/>
          </p:nvPr>
        </p:nvSpPr>
        <p:spPr/>
        <p:txBody>
          <a:bodyPr/>
          <a:lstStyle/>
          <a:p>
            <a:r>
              <a:rPr lang="zh-CN" altLang="en-US" dirty="0"/>
              <a:t>给一个长为</a:t>
            </a:r>
            <a:r>
              <a:rPr lang="en-US" altLang="zh-CN" dirty="0"/>
              <a:t>n</a:t>
            </a:r>
            <a:r>
              <a:rPr lang="zh-CN" altLang="en-US" dirty="0"/>
              <a:t>的序列，</a:t>
            </a:r>
            <a:r>
              <a:rPr lang="en-US" altLang="zh-CN" dirty="0"/>
              <a:t>m</a:t>
            </a:r>
            <a:r>
              <a:rPr lang="zh-CN" altLang="en-US" dirty="0"/>
              <a:t>次查询：</a:t>
            </a:r>
            <a:endParaRPr lang="en-US" altLang="zh-CN" dirty="0"/>
          </a:p>
          <a:p>
            <a:r>
              <a:rPr lang="zh-CN" altLang="en-US" dirty="0"/>
              <a:t>如果将一个区间中所有数都</a:t>
            </a:r>
            <a:r>
              <a:rPr lang="en-US" altLang="zh-CN" dirty="0"/>
              <a:t>+1</a:t>
            </a:r>
            <a:r>
              <a:rPr lang="zh-CN" altLang="en-US" dirty="0"/>
              <a:t>，那么整个序列有多少个不同的数？</a:t>
            </a:r>
            <a:endParaRPr lang="en-US" altLang="zh-CN" dirty="0"/>
          </a:p>
          <a:p>
            <a:r>
              <a:rPr lang="zh-CN" altLang="en-US" dirty="0"/>
              <a:t>询问间独立，也就是说每次查询后这个修改都会被撤销</a:t>
            </a:r>
          </a:p>
        </p:txBody>
      </p:sp>
    </p:spTree>
    <p:extLst>
      <p:ext uri="{BB962C8B-B14F-4D97-AF65-F5344CB8AC3E}">
        <p14:creationId xmlns:p14="http://schemas.microsoft.com/office/powerpoint/2010/main" val="1072504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1FC4-CABB-419C-A323-C12FD9D4E314}"/>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35187262-1D1C-42D4-920E-7D78FFF0EB23}"/>
              </a:ext>
            </a:extLst>
          </p:cNvPr>
          <p:cNvSpPr>
            <a:spLocks noGrp="1"/>
          </p:cNvSpPr>
          <p:nvPr>
            <p:ph idx="1"/>
          </p:nvPr>
        </p:nvSpPr>
        <p:spPr/>
        <p:txBody>
          <a:bodyPr/>
          <a:lstStyle/>
          <a:p>
            <a:r>
              <a:rPr lang="zh-CN" altLang="en-US" dirty="0"/>
              <a:t>这种查有多少元素的题我们一般都考虑利用不同值对答案贡献独立的性质</a:t>
            </a:r>
            <a:endParaRPr lang="en-US" altLang="zh-CN" dirty="0"/>
          </a:p>
          <a:p>
            <a:r>
              <a:rPr lang="zh-CN" altLang="en-US" dirty="0"/>
              <a:t>这道题我们对每个元素计算一下其对哪些询问有贡献，然后使用数据结构批处理贡献</a:t>
            </a:r>
            <a:endParaRPr lang="en-US" altLang="zh-CN" dirty="0"/>
          </a:p>
          <a:p>
            <a:r>
              <a:rPr lang="zh-CN" altLang="en-US" dirty="0"/>
              <a:t>这里考虑每个元素对答案的贡献，有一种常见方法是考虑对于什么询问这个元素对答案没有贡献</a:t>
            </a:r>
            <a:endParaRPr lang="en-US" altLang="zh-CN" dirty="0"/>
          </a:p>
          <a:p>
            <a:r>
              <a:rPr lang="zh-CN" altLang="en-US" dirty="0"/>
              <a:t>如果一个出现了</a:t>
            </a:r>
            <a:r>
              <a:rPr lang="en-US" altLang="zh-CN" dirty="0"/>
              <a:t>y</a:t>
            </a:r>
            <a:r>
              <a:rPr lang="zh-CN" altLang="en-US" dirty="0"/>
              <a:t>次的数所影响的范围可以用</a:t>
            </a:r>
            <a:r>
              <a:rPr lang="en-US" altLang="zh-CN" dirty="0"/>
              <a:t>O(y)</a:t>
            </a:r>
            <a:r>
              <a:rPr lang="zh-CN" altLang="en-US" dirty="0"/>
              <a:t>个矩形表示出来，我们也就解决了这个问题，因为所有值的出现次数和为</a:t>
            </a:r>
            <a:r>
              <a:rPr lang="en-US" altLang="zh-CN" dirty="0"/>
              <a:t>n</a:t>
            </a:r>
          </a:p>
        </p:txBody>
      </p:sp>
    </p:spTree>
    <p:extLst>
      <p:ext uri="{BB962C8B-B14F-4D97-AF65-F5344CB8AC3E}">
        <p14:creationId xmlns:p14="http://schemas.microsoft.com/office/powerpoint/2010/main" val="522731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E90F-753D-40DB-BE05-15C49F593B60}"/>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69DA472E-48D6-445B-B520-B69BF71E6905}"/>
              </a:ext>
            </a:extLst>
          </p:cNvPr>
          <p:cNvSpPr>
            <a:spLocks noGrp="1"/>
          </p:cNvSpPr>
          <p:nvPr>
            <p:ph idx="1"/>
          </p:nvPr>
        </p:nvSpPr>
        <p:spPr/>
        <p:txBody>
          <a:bodyPr/>
          <a:lstStyle/>
          <a:p>
            <a:r>
              <a:rPr lang="zh-CN" altLang="en-US" dirty="0"/>
              <a:t>因为一个数出现多次也算一次，所以我们不妨考虑统计什么时候这个数不出现，这样考虑经常可以简化问题</a:t>
            </a:r>
            <a:endParaRPr lang="en-US" altLang="zh-CN" dirty="0"/>
          </a:p>
          <a:p>
            <a:r>
              <a:rPr lang="zh-CN" altLang="en-US" dirty="0"/>
              <a:t>什么情况下全局没有</a:t>
            </a:r>
            <a:r>
              <a:rPr lang="en-US" altLang="zh-CN" dirty="0"/>
              <a:t>x</a:t>
            </a:r>
            <a:r>
              <a:rPr lang="zh-CN" altLang="en-US" dirty="0"/>
              <a:t>这个值呢？</a:t>
            </a:r>
            <a:endParaRPr lang="en-US" altLang="zh-CN" dirty="0"/>
          </a:p>
          <a:p>
            <a:r>
              <a:rPr lang="en-US" altLang="zh-CN" dirty="0"/>
              <a:t>1. </a:t>
            </a:r>
            <a:r>
              <a:rPr lang="zh-CN" altLang="en-US" dirty="0"/>
              <a:t>所有原来为</a:t>
            </a:r>
            <a:r>
              <a:rPr lang="en-US" altLang="zh-CN" dirty="0"/>
              <a:t>x</a:t>
            </a:r>
            <a:r>
              <a:rPr lang="zh-CN" altLang="en-US" dirty="0"/>
              <a:t>的数都被加上了</a:t>
            </a:r>
            <a:r>
              <a:rPr lang="en-US" altLang="zh-CN" dirty="0"/>
              <a:t>1</a:t>
            </a:r>
          </a:p>
          <a:p>
            <a:r>
              <a:rPr lang="en-US" altLang="zh-CN" dirty="0"/>
              <a:t>2. </a:t>
            </a:r>
            <a:r>
              <a:rPr lang="zh-CN" altLang="en-US" dirty="0"/>
              <a:t>所有原来为</a:t>
            </a:r>
            <a:r>
              <a:rPr lang="en-US" altLang="zh-CN" dirty="0"/>
              <a:t>x-1</a:t>
            </a:r>
            <a:r>
              <a:rPr lang="zh-CN" altLang="en-US" dirty="0"/>
              <a:t>的数都没有被加上</a:t>
            </a:r>
            <a:r>
              <a:rPr lang="en-US" altLang="zh-CN" dirty="0"/>
              <a:t>1</a:t>
            </a:r>
          </a:p>
          <a:p>
            <a:r>
              <a:rPr lang="zh-CN" altLang="en-US" dirty="0"/>
              <a:t>还是考虑将询问映射到二维平面上</a:t>
            </a:r>
            <a:endParaRPr lang="en-US" altLang="zh-CN" dirty="0"/>
          </a:p>
          <a:p>
            <a:endParaRPr lang="zh-CN" altLang="en-US" dirty="0"/>
          </a:p>
        </p:txBody>
      </p:sp>
    </p:spTree>
    <p:extLst>
      <p:ext uri="{BB962C8B-B14F-4D97-AF65-F5344CB8AC3E}">
        <p14:creationId xmlns:p14="http://schemas.microsoft.com/office/powerpoint/2010/main" val="2195491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DE87D-C78E-4EB6-8A0E-ACFD0FA46F32}"/>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393C6B97-D2F8-4653-B7DC-BFF2DD56F375}"/>
              </a:ext>
            </a:extLst>
          </p:cNvPr>
          <p:cNvSpPr>
            <a:spLocks noGrp="1"/>
          </p:cNvSpPr>
          <p:nvPr>
            <p:ph idx="1"/>
          </p:nvPr>
        </p:nvSpPr>
        <p:spPr/>
        <p:txBody>
          <a:bodyPr/>
          <a:lstStyle/>
          <a:p>
            <a:r>
              <a:rPr lang="en-US" altLang="zh-CN" dirty="0"/>
              <a:t>1. </a:t>
            </a:r>
            <a:r>
              <a:rPr lang="zh-CN" altLang="en-US" dirty="0"/>
              <a:t>所有原来为</a:t>
            </a:r>
            <a:r>
              <a:rPr lang="en-US" altLang="zh-CN" dirty="0"/>
              <a:t>x</a:t>
            </a:r>
            <a:r>
              <a:rPr lang="zh-CN" altLang="en-US" dirty="0"/>
              <a:t>的数都被加上了</a:t>
            </a:r>
            <a:r>
              <a:rPr lang="en-US" altLang="zh-CN" dirty="0"/>
              <a:t>1</a:t>
            </a:r>
          </a:p>
          <a:p>
            <a:r>
              <a:rPr lang="zh-CN" altLang="en-US" dirty="0"/>
              <a:t>那我们找到</a:t>
            </a:r>
            <a:r>
              <a:rPr lang="en-US" altLang="zh-CN" dirty="0"/>
              <a:t>x</a:t>
            </a:r>
            <a:r>
              <a:rPr lang="zh-CN" altLang="en-US" dirty="0"/>
              <a:t>最左出现位置</a:t>
            </a:r>
            <a:r>
              <a:rPr lang="en-US" altLang="zh-CN" dirty="0"/>
              <a:t>L</a:t>
            </a:r>
            <a:r>
              <a:rPr lang="zh-CN" altLang="en-US" dirty="0"/>
              <a:t>，最右出现位置</a:t>
            </a:r>
            <a:r>
              <a:rPr lang="en-US" altLang="zh-CN" dirty="0"/>
              <a:t>R</a:t>
            </a:r>
          </a:p>
          <a:p>
            <a:r>
              <a:rPr lang="zh-CN" altLang="en-US" dirty="0"/>
              <a:t>一个询问</a:t>
            </a:r>
            <a:r>
              <a:rPr lang="en-US" altLang="zh-CN" dirty="0"/>
              <a:t>[</a:t>
            </a:r>
            <a:r>
              <a:rPr lang="en-US" altLang="zh-CN" dirty="0" err="1"/>
              <a:t>l,r</a:t>
            </a:r>
            <a:r>
              <a:rPr lang="en-US" altLang="zh-CN" dirty="0"/>
              <a:t>]</a:t>
            </a:r>
            <a:r>
              <a:rPr lang="zh-CN" altLang="en-US" dirty="0"/>
              <a:t>中所有原来为</a:t>
            </a:r>
            <a:r>
              <a:rPr lang="en-US" altLang="zh-CN" dirty="0"/>
              <a:t>x</a:t>
            </a:r>
            <a:r>
              <a:rPr lang="zh-CN" altLang="en-US" dirty="0"/>
              <a:t>的数都被加上了</a:t>
            </a:r>
            <a:r>
              <a:rPr lang="en-US" altLang="zh-CN" dirty="0"/>
              <a:t>1</a:t>
            </a:r>
            <a:r>
              <a:rPr lang="zh-CN" altLang="en-US" dirty="0"/>
              <a:t>，等价于</a:t>
            </a:r>
            <a:r>
              <a:rPr lang="en-US" altLang="zh-CN" dirty="0"/>
              <a:t>l&lt;=L</a:t>
            </a:r>
            <a:r>
              <a:rPr lang="zh-CN" altLang="en-US" dirty="0"/>
              <a:t>且</a:t>
            </a:r>
            <a:r>
              <a:rPr lang="en-US" altLang="zh-CN" dirty="0"/>
              <a:t>R&lt;=r</a:t>
            </a:r>
            <a:endParaRPr lang="zh-CN" altLang="en-US" dirty="0"/>
          </a:p>
        </p:txBody>
      </p:sp>
    </p:spTree>
    <p:extLst>
      <p:ext uri="{BB962C8B-B14F-4D97-AF65-F5344CB8AC3E}">
        <p14:creationId xmlns:p14="http://schemas.microsoft.com/office/powerpoint/2010/main" val="113954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EF94-F519-463F-9ADC-06FA337073F3}"/>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872D32D9-4E45-45C3-B73A-2A2E38894E60}"/>
              </a:ext>
            </a:extLst>
          </p:cNvPr>
          <p:cNvSpPr>
            <a:spLocks noGrp="1"/>
          </p:cNvSpPr>
          <p:nvPr>
            <p:ph idx="1"/>
          </p:nvPr>
        </p:nvSpPr>
        <p:spPr/>
        <p:txBody>
          <a:bodyPr/>
          <a:lstStyle/>
          <a:p>
            <a:r>
              <a:rPr lang="en-US" altLang="zh-CN" dirty="0"/>
              <a:t>2.</a:t>
            </a:r>
            <a:r>
              <a:rPr lang="zh-CN" altLang="en-US" dirty="0"/>
              <a:t>所有原来为</a:t>
            </a:r>
            <a:r>
              <a:rPr lang="en-US" altLang="zh-CN" dirty="0"/>
              <a:t>x-1</a:t>
            </a:r>
            <a:r>
              <a:rPr lang="zh-CN" altLang="en-US" dirty="0"/>
              <a:t>的数都没有被加上</a:t>
            </a:r>
            <a:r>
              <a:rPr lang="en-US" altLang="zh-CN" dirty="0"/>
              <a:t>1</a:t>
            </a:r>
          </a:p>
          <a:p>
            <a:endParaRPr lang="en-US" altLang="zh-CN" dirty="0"/>
          </a:p>
          <a:p>
            <a:endParaRPr lang="en-US" altLang="zh-CN" dirty="0"/>
          </a:p>
          <a:p>
            <a:endParaRPr lang="en-US" altLang="zh-CN" dirty="0"/>
          </a:p>
          <a:p>
            <a:r>
              <a:rPr lang="zh-CN" altLang="en-US" dirty="0"/>
              <a:t>对于</a:t>
            </a:r>
            <a:r>
              <a:rPr lang="en-US" altLang="zh-CN" dirty="0"/>
              <a:t>x-1</a:t>
            </a:r>
            <a:r>
              <a:rPr lang="zh-CN" altLang="en-US" dirty="0"/>
              <a:t>相邻两次出现位置</a:t>
            </a:r>
            <a:r>
              <a:rPr lang="en-US" altLang="zh-CN" dirty="0" err="1"/>
              <a:t>i,j</a:t>
            </a:r>
            <a:r>
              <a:rPr lang="zh-CN" altLang="en-US" dirty="0"/>
              <a:t>，所有</a:t>
            </a:r>
            <a:r>
              <a:rPr lang="en-US" altLang="zh-CN" dirty="0"/>
              <a:t>[i+1,j-1]</a:t>
            </a:r>
            <a:r>
              <a:rPr lang="zh-CN" altLang="en-US" dirty="0"/>
              <a:t>的子区间都不包含</a:t>
            </a:r>
            <a:r>
              <a:rPr lang="en-US" altLang="zh-CN" dirty="0"/>
              <a:t>x-1</a:t>
            </a:r>
          </a:p>
          <a:p>
            <a:r>
              <a:rPr lang="zh-CN" altLang="en-US" dirty="0"/>
              <a:t>这个对应于二维平面上的一个矩形</a:t>
            </a:r>
            <a:r>
              <a:rPr lang="en-US" altLang="zh-CN" dirty="0"/>
              <a:t>[i+1,j-1]*[i+1,j-1]</a:t>
            </a:r>
          </a:p>
          <a:p>
            <a:r>
              <a:rPr lang="zh-CN" altLang="en-US" dirty="0"/>
              <a:t>也就是说所有</a:t>
            </a:r>
            <a:r>
              <a:rPr lang="en-US" altLang="zh-CN" dirty="0"/>
              <a:t>x-1</a:t>
            </a:r>
            <a:r>
              <a:rPr lang="zh-CN" altLang="en-US" dirty="0"/>
              <a:t>不出现的位置构成了</a:t>
            </a:r>
            <a:r>
              <a:rPr lang="en-US" altLang="zh-CN" dirty="0"/>
              <a:t>O(</a:t>
            </a:r>
            <a:r>
              <a:rPr lang="zh-CN" altLang="en-US" dirty="0"/>
              <a:t>出现次数</a:t>
            </a:r>
            <a:r>
              <a:rPr lang="en-US" altLang="zh-CN" dirty="0"/>
              <a:t>+1)</a:t>
            </a:r>
            <a:r>
              <a:rPr lang="zh-CN" altLang="en-US" dirty="0"/>
              <a:t>个矩形</a:t>
            </a:r>
          </a:p>
        </p:txBody>
      </p:sp>
      <p:pic>
        <p:nvPicPr>
          <p:cNvPr id="5" name="Picture 4">
            <a:extLst>
              <a:ext uri="{FF2B5EF4-FFF2-40B4-BE49-F238E27FC236}">
                <a16:creationId xmlns:a16="http://schemas.microsoft.com/office/drawing/2014/main" id="{E9A666EA-E292-47B6-B2E5-DB834FB86BC2}"/>
              </a:ext>
            </a:extLst>
          </p:cNvPr>
          <p:cNvPicPr>
            <a:picLocks noChangeAspect="1"/>
          </p:cNvPicPr>
          <p:nvPr/>
        </p:nvPicPr>
        <p:blipFill>
          <a:blip r:embed="rId2"/>
          <a:stretch>
            <a:fillRect/>
          </a:stretch>
        </p:blipFill>
        <p:spPr>
          <a:xfrm>
            <a:off x="838200" y="2296092"/>
            <a:ext cx="6610350" cy="1343025"/>
          </a:xfrm>
          <a:prstGeom prst="rect">
            <a:avLst/>
          </a:prstGeom>
        </p:spPr>
      </p:pic>
    </p:spTree>
    <p:extLst>
      <p:ext uri="{BB962C8B-B14F-4D97-AF65-F5344CB8AC3E}">
        <p14:creationId xmlns:p14="http://schemas.microsoft.com/office/powerpoint/2010/main" val="1070783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DF88-9D1B-4144-9E6E-7D754DFDCE58}"/>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8781A98F-2841-4D1F-925C-649E051EF12D}"/>
              </a:ext>
            </a:extLst>
          </p:cNvPr>
          <p:cNvSpPr>
            <a:spLocks noGrp="1"/>
          </p:cNvSpPr>
          <p:nvPr>
            <p:ph idx="1"/>
          </p:nvPr>
        </p:nvSpPr>
        <p:spPr/>
        <p:txBody>
          <a:bodyPr/>
          <a:lstStyle/>
          <a:p>
            <a:r>
              <a:rPr lang="zh-CN" altLang="en-US" dirty="0"/>
              <a:t>考虑这两条限制，第一条限制实际上就是将第二条限制计算出的矩形中切掉了一部分，所以矩形个数还是</a:t>
            </a:r>
            <a:r>
              <a:rPr lang="en-US" altLang="zh-CN" dirty="0"/>
              <a:t>O(</a:t>
            </a:r>
            <a:r>
              <a:rPr lang="zh-CN" altLang="en-US" dirty="0"/>
              <a:t>出现次数</a:t>
            </a:r>
            <a:r>
              <a:rPr lang="en-US" altLang="zh-CN" dirty="0"/>
              <a:t>+1)</a:t>
            </a:r>
            <a:r>
              <a:rPr lang="zh-CN" altLang="en-US" dirty="0"/>
              <a:t>的</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pic>
        <p:nvPicPr>
          <p:cNvPr id="5" name="Picture 4">
            <a:extLst>
              <a:ext uri="{FF2B5EF4-FFF2-40B4-BE49-F238E27FC236}">
                <a16:creationId xmlns:a16="http://schemas.microsoft.com/office/drawing/2014/main" id="{0F18AA3D-A7B5-4AA7-9DEF-B94756765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188" y="2911207"/>
            <a:ext cx="4326855" cy="3946793"/>
          </a:xfrm>
          <a:prstGeom prst="rect">
            <a:avLst/>
          </a:prstGeom>
        </p:spPr>
      </p:pic>
    </p:spTree>
    <p:extLst>
      <p:ext uri="{BB962C8B-B14F-4D97-AF65-F5344CB8AC3E}">
        <p14:creationId xmlns:p14="http://schemas.microsoft.com/office/powerpoint/2010/main" val="229675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818A-BA0C-46F9-ABE5-0BC0A87966CB}"/>
              </a:ext>
            </a:extLst>
          </p:cNvPr>
          <p:cNvSpPr>
            <a:spLocks noGrp="1"/>
          </p:cNvSpPr>
          <p:nvPr>
            <p:ph type="title"/>
          </p:nvPr>
        </p:nvSpPr>
        <p:spPr/>
        <p:txBody>
          <a:bodyPr/>
          <a:lstStyle/>
          <a:p>
            <a:r>
              <a:rPr lang="zh-CN" altLang="en-US" dirty="0"/>
              <a:t>矩形</a:t>
            </a:r>
          </a:p>
        </p:txBody>
      </p:sp>
      <p:sp>
        <p:nvSpPr>
          <p:cNvPr id="3" name="Content Placeholder 2">
            <a:extLst>
              <a:ext uri="{FF2B5EF4-FFF2-40B4-BE49-F238E27FC236}">
                <a16:creationId xmlns:a16="http://schemas.microsoft.com/office/drawing/2014/main" id="{62900931-DB1E-4CC2-8733-53F33FC656C5}"/>
              </a:ext>
            </a:extLst>
          </p:cNvPr>
          <p:cNvSpPr>
            <a:spLocks noGrp="1"/>
          </p:cNvSpPr>
          <p:nvPr>
            <p:ph idx="1"/>
          </p:nvPr>
        </p:nvSpPr>
        <p:spPr/>
        <p:txBody>
          <a:bodyPr/>
          <a:lstStyle/>
          <a:p>
            <a:r>
              <a:rPr lang="en-US" altLang="zh-CN" dirty="0"/>
              <a:t>4-side</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r>
              <a:rPr lang="en-US" altLang="zh-CN" dirty="0"/>
              <a:t>3-side</a:t>
            </a:r>
            <a:r>
              <a:rPr lang="zh-CN" altLang="en-US" dirty="0"/>
              <a:t>：</a:t>
            </a:r>
          </a:p>
        </p:txBody>
      </p:sp>
      <p:pic>
        <p:nvPicPr>
          <p:cNvPr id="9" name="Picture 8">
            <a:extLst>
              <a:ext uri="{FF2B5EF4-FFF2-40B4-BE49-F238E27FC236}">
                <a16:creationId xmlns:a16="http://schemas.microsoft.com/office/drawing/2014/main" id="{9F71C6FC-C5BA-4F18-B27D-5D7316408083}"/>
              </a:ext>
            </a:extLst>
          </p:cNvPr>
          <p:cNvPicPr>
            <a:picLocks noChangeAspect="1"/>
          </p:cNvPicPr>
          <p:nvPr/>
        </p:nvPicPr>
        <p:blipFill>
          <a:blip r:embed="rId2"/>
          <a:stretch>
            <a:fillRect/>
          </a:stretch>
        </p:blipFill>
        <p:spPr>
          <a:xfrm>
            <a:off x="3528750" y="1167643"/>
            <a:ext cx="3590925" cy="3314700"/>
          </a:xfrm>
          <a:prstGeom prst="rect">
            <a:avLst/>
          </a:prstGeom>
        </p:spPr>
      </p:pic>
      <p:pic>
        <p:nvPicPr>
          <p:cNvPr id="11" name="Picture 10">
            <a:extLst>
              <a:ext uri="{FF2B5EF4-FFF2-40B4-BE49-F238E27FC236}">
                <a16:creationId xmlns:a16="http://schemas.microsoft.com/office/drawing/2014/main" id="{C7DD5B82-F184-43D7-86D4-F7D543D85856}"/>
              </a:ext>
            </a:extLst>
          </p:cNvPr>
          <p:cNvPicPr>
            <a:picLocks noChangeAspect="1"/>
          </p:cNvPicPr>
          <p:nvPr/>
        </p:nvPicPr>
        <p:blipFill>
          <a:blip r:embed="rId3"/>
          <a:stretch>
            <a:fillRect/>
          </a:stretch>
        </p:blipFill>
        <p:spPr>
          <a:xfrm>
            <a:off x="7605145" y="3781425"/>
            <a:ext cx="3390900" cy="3076575"/>
          </a:xfrm>
          <a:prstGeom prst="rect">
            <a:avLst/>
          </a:prstGeom>
        </p:spPr>
      </p:pic>
    </p:spTree>
    <p:extLst>
      <p:ext uri="{BB962C8B-B14F-4D97-AF65-F5344CB8AC3E}">
        <p14:creationId xmlns:p14="http://schemas.microsoft.com/office/powerpoint/2010/main" val="2100894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A3B36-0BD1-41FE-8AC8-BC86D2A90D28}"/>
              </a:ext>
            </a:extLst>
          </p:cNvPr>
          <p:cNvSpPr>
            <a:spLocks noGrp="1"/>
          </p:cNvSpPr>
          <p:nvPr>
            <p:ph type="title"/>
          </p:nvPr>
        </p:nvSpPr>
        <p:spPr/>
        <p:txBody>
          <a:bodyPr/>
          <a:lstStyle/>
          <a:p>
            <a:r>
              <a:rPr lang="zh-CN" altLang="en-US" dirty="0"/>
              <a:t>经典问题</a:t>
            </a:r>
          </a:p>
        </p:txBody>
      </p:sp>
      <p:sp>
        <p:nvSpPr>
          <p:cNvPr id="3" name="Content Placeholder 2">
            <a:extLst>
              <a:ext uri="{FF2B5EF4-FFF2-40B4-BE49-F238E27FC236}">
                <a16:creationId xmlns:a16="http://schemas.microsoft.com/office/drawing/2014/main" id="{1BDA0045-C321-4FD3-9C2A-58BDCE1EDC1F}"/>
              </a:ext>
            </a:extLst>
          </p:cNvPr>
          <p:cNvSpPr>
            <a:spLocks noGrp="1"/>
          </p:cNvSpPr>
          <p:nvPr>
            <p:ph idx="1"/>
          </p:nvPr>
        </p:nvSpPr>
        <p:spPr/>
        <p:txBody>
          <a:bodyPr/>
          <a:lstStyle/>
          <a:p>
            <a:r>
              <a:rPr lang="zh-CN" altLang="en-US" dirty="0"/>
              <a:t>给一个长为</a:t>
            </a:r>
            <a:r>
              <a:rPr lang="en-US" altLang="zh-CN" dirty="0"/>
              <a:t>n</a:t>
            </a:r>
            <a:r>
              <a:rPr lang="zh-CN" altLang="en-US" dirty="0"/>
              <a:t>的序列，有</a:t>
            </a:r>
            <a:r>
              <a:rPr lang="en-US" altLang="zh-CN" dirty="0"/>
              <a:t>m</a:t>
            </a:r>
            <a:r>
              <a:rPr lang="zh-CN" altLang="en-US" dirty="0"/>
              <a:t>次询问</a:t>
            </a:r>
            <a:endParaRPr lang="en-US" altLang="zh-CN" dirty="0"/>
          </a:p>
          <a:p>
            <a:r>
              <a:rPr lang="zh-CN" altLang="en-US" dirty="0"/>
              <a:t>每次查询区间中出现次数奇数次的数的异或和</a:t>
            </a:r>
          </a:p>
        </p:txBody>
      </p:sp>
    </p:spTree>
    <p:extLst>
      <p:ext uri="{BB962C8B-B14F-4D97-AF65-F5344CB8AC3E}">
        <p14:creationId xmlns:p14="http://schemas.microsoft.com/office/powerpoint/2010/main" val="1747737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1FC4-CABB-419C-A323-C12FD9D4E314}"/>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35187262-1D1C-42D4-920E-7D78FFF0EB23}"/>
              </a:ext>
            </a:extLst>
          </p:cNvPr>
          <p:cNvSpPr>
            <a:spLocks noGrp="1"/>
          </p:cNvSpPr>
          <p:nvPr>
            <p:ph idx="1"/>
          </p:nvPr>
        </p:nvSpPr>
        <p:spPr/>
        <p:txBody>
          <a:bodyPr/>
          <a:lstStyle/>
          <a:p>
            <a:r>
              <a:rPr lang="zh-CN" altLang="en-US" dirty="0"/>
              <a:t>这道题因为异或有特殊的性质，所以可以简单解决</a:t>
            </a:r>
            <a:endParaRPr lang="en-US" altLang="zh-CN" dirty="0"/>
          </a:p>
          <a:p>
            <a:endParaRPr lang="en-US" altLang="zh-CN" dirty="0"/>
          </a:p>
        </p:txBody>
      </p:sp>
    </p:spTree>
    <p:extLst>
      <p:ext uri="{BB962C8B-B14F-4D97-AF65-F5344CB8AC3E}">
        <p14:creationId xmlns:p14="http://schemas.microsoft.com/office/powerpoint/2010/main" val="490389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5DC8-6DBE-423F-9163-5C6859396AC3}"/>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AD9A8174-2B17-4F4E-AF7D-015D2F194C01}"/>
              </a:ext>
            </a:extLst>
          </p:cNvPr>
          <p:cNvSpPr>
            <a:spLocks noGrp="1"/>
          </p:cNvSpPr>
          <p:nvPr>
            <p:ph idx="1"/>
          </p:nvPr>
        </p:nvSpPr>
        <p:spPr/>
        <p:txBody>
          <a:bodyPr/>
          <a:lstStyle/>
          <a:p>
            <a:r>
              <a:rPr lang="zh-CN" altLang="en-US" dirty="0"/>
              <a:t>如果一个数在区间中出现了偶数次，那会不会会区间异或和有影响呢？</a:t>
            </a:r>
            <a:endParaRPr lang="en-US" altLang="zh-CN" dirty="0"/>
          </a:p>
          <a:p>
            <a:r>
              <a:rPr lang="zh-CN" altLang="en-US" dirty="0"/>
              <a:t>异或的特殊性质：一个数被异或</a:t>
            </a:r>
            <a:r>
              <a:rPr lang="en-US" altLang="zh-CN" dirty="0"/>
              <a:t>2</a:t>
            </a:r>
            <a:r>
              <a:rPr lang="zh-CN" altLang="en-US" dirty="0"/>
              <a:t>次后会抵消</a:t>
            </a:r>
            <a:endParaRPr lang="en-US" altLang="zh-CN" dirty="0"/>
          </a:p>
          <a:p>
            <a:r>
              <a:rPr lang="zh-CN" altLang="en-US" dirty="0"/>
              <a:t>于是这道题中，区间异或和与区间中出现奇数次的异或和是一样的</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endParaRPr lang="zh-CN" altLang="en-US" dirty="0"/>
          </a:p>
        </p:txBody>
      </p:sp>
    </p:spTree>
    <p:extLst>
      <p:ext uri="{BB962C8B-B14F-4D97-AF65-F5344CB8AC3E}">
        <p14:creationId xmlns:p14="http://schemas.microsoft.com/office/powerpoint/2010/main" val="28388866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E61CF-7D6D-419D-B5D8-8E9E098B283B}"/>
              </a:ext>
            </a:extLst>
          </p:cNvPr>
          <p:cNvSpPr>
            <a:spLocks noGrp="1"/>
          </p:cNvSpPr>
          <p:nvPr>
            <p:ph type="title"/>
          </p:nvPr>
        </p:nvSpPr>
        <p:spPr/>
        <p:txBody>
          <a:bodyPr/>
          <a:lstStyle/>
          <a:p>
            <a:r>
              <a:rPr lang="en-US" altLang="zh-CN" dirty="0"/>
              <a:t>UOJ</a:t>
            </a:r>
            <a:r>
              <a:rPr lang="zh-CN" altLang="en-US" dirty="0"/>
              <a:t>群里看到的神秘题</a:t>
            </a:r>
          </a:p>
        </p:txBody>
      </p:sp>
      <p:sp>
        <p:nvSpPr>
          <p:cNvPr id="3" name="内容占位符 2">
            <a:extLst>
              <a:ext uri="{FF2B5EF4-FFF2-40B4-BE49-F238E27FC236}">
                <a16:creationId xmlns:a16="http://schemas.microsoft.com/office/drawing/2014/main" id="{816F8D80-F927-480A-A381-76B584F182C0}"/>
              </a:ext>
            </a:extLst>
          </p:cNvPr>
          <p:cNvSpPr>
            <a:spLocks noGrp="1"/>
          </p:cNvSpPr>
          <p:nvPr>
            <p:ph idx="1"/>
          </p:nvPr>
        </p:nvSpPr>
        <p:spPr/>
        <p:txBody>
          <a:bodyPr/>
          <a:lstStyle/>
          <a:p>
            <a:r>
              <a:rPr lang="zh-CN" altLang="en-US" dirty="0"/>
              <a:t>给定一个序列，每次查询区间中出现偶数次的数的异或和</a:t>
            </a:r>
          </a:p>
        </p:txBody>
      </p:sp>
    </p:spTree>
    <p:extLst>
      <p:ext uri="{BB962C8B-B14F-4D97-AF65-F5344CB8AC3E}">
        <p14:creationId xmlns:p14="http://schemas.microsoft.com/office/powerpoint/2010/main" val="19841482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1FC4-CABB-419C-A323-C12FD9D4E314}"/>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35187262-1D1C-42D4-920E-7D78FFF0EB23}"/>
              </a:ext>
            </a:extLst>
          </p:cNvPr>
          <p:cNvSpPr>
            <a:spLocks noGrp="1"/>
          </p:cNvSpPr>
          <p:nvPr>
            <p:ph idx="1"/>
          </p:nvPr>
        </p:nvSpPr>
        <p:spPr/>
        <p:txBody>
          <a:bodyPr/>
          <a:lstStyle/>
          <a:p>
            <a:r>
              <a:rPr lang="zh-CN" altLang="en-US" dirty="0"/>
              <a:t>如果是区间中出现次数奇数的数的异或和比较好维护</a:t>
            </a:r>
            <a:endParaRPr lang="en-US" altLang="zh-CN" dirty="0"/>
          </a:p>
          <a:p>
            <a:r>
              <a:rPr lang="zh-CN" altLang="en-US" dirty="0"/>
              <a:t>因为一个数异或两次会自动抵消，所以实际上这个就是区间异或和</a:t>
            </a:r>
            <a:endParaRPr lang="en-US" altLang="zh-CN" dirty="0"/>
          </a:p>
          <a:p>
            <a:r>
              <a:rPr lang="zh-CN" altLang="en-US" dirty="0"/>
              <a:t>这道题我们也考虑利用异或的性质来处理</a:t>
            </a:r>
            <a:endParaRPr lang="en-US" altLang="zh-CN" dirty="0"/>
          </a:p>
        </p:txBody>
      </p:sp>
    </p:spTree>
    <p:extLst>
      <p:ext uri="{BB962C8B-B14F-4D97-AF65-F5344CB8AC3E}">
        <p14:creationId xmlns:p14="http://schemas.microsoft.com/office/powerpoint/2010/main" val="10491529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6CE3C9-3091-4879-846B-ECC511800F6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1E9C7A5-202E-44D6-8B8A-546D8CA33E0D}"/>
              </a:ext>
            </a:extLst>
          </p:cNvPr>
          <p:cNvSpPr>
            <a:spLocks noGrp="1"/>
          </p:cNvSpPr>
          <p:nvPr>
            <p:ph idx="1"/>
          </p:nvPr>
        </p:nvSpPr>
        <p:spPr/>
        <p:txBody>
          <a:bodyPr/>
          <a:lstStyle/>
          <a:p>
            <a:r>
              <a:rPr lang="zh-CN" altLang="en-US" dirty="0"/>
              <a:t>异或有神秘的性质</a:t>
            </a:r>
            <a:endParaRPr lang="en-US" altLang="zh-CN" dirty="0"/>
          </a:p>
          <a:p>
            <a:r>
              <a:rPr lang="zh-CN" altLang="en-US" dirty="0"/>
              <a:t>问题等价于区间所有出现过的元素的异或和与区间所有出现奇数次的元素的异或和</a:t>
            </a:r>
            <a:endParaRPr lang="en-US" altLang="zh-CN" dirty="0"/>
          </a:p>
          <a:p>
            <a:r>
              <a:rPr lang="zh-CN" altLang="en-US" dirty="0"/>
              <a:t>后者等价于区间异或和，因为出现偶数次的数对答案无贡献</a:t>
            </a:r>
            <a:endParaRPr lang="en-US" altLang="zh-CN" dirty="0"/>
          </a:p>
          <a:p>
            <a:r>
              <a:rPr lang="zh-CN" altLang="en-US" dirty="0"/>
              <a:t>区间所有出现过的元素的异或和呢？</a:t>
            </a:r>
            <a:endParaRPr lang="en-US" altLang="zh-CN" dirty="0"/>
          </a:p>
        </p:txBody>
      </p:sp>
    </p:spTree>
    <p:extLst>
      <p:ext uri="{BB962C8B-B14F-4D97-AF65-F5344CB8AC3E}">
        <p14:creationId xmlns:p14="http://schemas.microsoft.com/office/powerpoint/2010/main" val="7645388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AEFC-9EB8-4591-842B-6161F812D8D2}"/>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21D4D165-80C6-48ED-A13E-C7800C1B7B53}"/>
              </a:ext>
            </a:extLst>
          </p:cNvPr>
          <p:cNvSpPr>
            <a:spLocks noGrp="1"/>
          </p:cNvSpPr>
          <p:nvPr>
            <p:ph idx="1"/>
          </p:nvPr>
        </p:nvSpPr>
        <p:spPr/>
        <p:txBody>
          <a:bodyPr/>
          <a:lstStyle/>
          <a:p>
            <a:r>
              <a:rPr lang="zh-CN" altLang="en-US" dirty="0"/>
              <a:t>区间所有出现过的元素的异或和也方便统计</a:t>
            </a:r>
            <a:endParaRPr lang="en-US" altLang="zh-CN" dirty="0"/>
          </a:p>
          <a:p>
            <a:r>
              <a:rPr lang="zh-CN" altLang="en-US" dirty="0"/>
              <a:t>和区间出现过的元素个数同样的方法处理即可</a:t>
            </a:r>
            <a:endParaRPr lang="en-US" altLang="zh-CN" dirty="0"/>
          </a:p>
          <a:p>
            <a:r>
              <a:rPr lang="zh-CN" altLang="en-US" dirty="0"/>
              <a:t>只不过区间出现过的元素个数那道题，每个位置带的权值都是</a:t>
            </a:r>
            <a:r>
              <a:rPr lang="en-US" altLang="zh-CN" dirty="0"/>
              <a:t>1</a:t>
            </a:r>
            <a:r>
              <a:rPr lang="zh-CN" altLang="en-US" dirty="0"/>
              <a:t>，维护的是和</a:t>
            </a:r>
            <a:endParaRPr lang="en-US" altLang="zh-CN" dirty="0"/>
          </a:p>
          <a:p>
            <a:r>
              <a:rPr lang="zh-CN" altLang="en-US" dirty="0"/>
              <a:t>这道题每个位置可能带一个权值，维护的是异或和</a:t>
            </a:r>
            <a:endParaRPr lang="en-US" altLang="zh-CN" dirty="0"/>
          </a:p>
          <a:p>
            <a:r>
              <a:rPr lang="zh-CN" altLang="en-US" dirty="0"/>
              <a:t>还是使用扫描线</a:t>
            </a:r>
            <a:r>
              <a:rPr lang="en-US" altLang="zh-CN" dirty="0"/>
              <a:t>+</a:t>
            </a:r>
            <a:r>
              <a:rPr lang="zh-CN" altLang="en-US" dirty="0"/>
              <a:t>树状数组的方法</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12243485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5F538-E95F-44CE-9DD6-3D0DA3AD44C9}"/>
              </a:ext>
            </a:extLst>
          </p:cNvPr>
          <p:cNvSpPr>
            <a:spLocks noGrp="1"/>
          </p:cNvSpPr>
          <p:nvPr>
            <p:ph type="title"/>
          </p:nvPr>
        </p:nvSpPr>
        <p:spPr/>
        <p:txBody>
          <a:bodyPr/>
          <a:lstStyle/>
          <a:p>
            <a:r>
              <a:rPr lang="zh-CN" altLang="en-US" dirty="0"/>
              <a:t>矩形面积并</a:t>
            </a:r>
          </a:p>
        </p:txBody>
      </p:sp>
      <p:sp>
        <p:nvSpPr>
          <p:cNvPr id="3" name="内容占位符 2">
            <a:extLst>
              <a:ext uri="{FF2B5EF4-FFF2-40B4-BE49-F238E27FC236}">
                <a16:creationId xmlns:a16="http://schemas.microsoft.com/office/drawing/2014/main" id="{6B9D82F8-D3E3-4684-8B13-688C9C822B17}"/>
              </a:ext>
            </a:extLst>
          </p:cNvPr>
          <p:cNvSpPr>
            <a:spLocks noGrp="1"/>
          </p:cNvSpPr>
          <p:nvPr>
            <p:ph idx="1"/>
          </p:nvPr>
        </p:nvSpPr>
        <p:spPr/>
        <p:txBody>
          <a:bodyPr/>
          <a:lstStyle/>
          <a:p>
            <a:r>
              <a:rPr lang="zh-CN" altLang="en-US" dirty="0"/>
              <a:t>给定二维平面上的</a:t>
            </a:r>
            <a:r>
              <a:rPr lang="en-US" altLang="zh-CN" dirty="0"/>
              <a:t>n</a:t>
            </a:r>
            <a:r>
              <a:rPr lang="zh-CN" altLang="en-US" dirty="0"/>
              <a:t>个矩形，矩形坐标为</a:t>
            </a:r>
            <a:r>
              <a:rPr lang="en-US" altLang="zh-CN" dirty="0"/>
              <a:t>[1,n]</a:t>
            </a:r>
            <a:r>
              <a:rPr lang="zh-CN" altLang="en-US" dirty="0"/>
              <a:t>内，求矩形面积的并</a:t>
            </a:r>
          </a:p>
        </p:txBody>
      </p:sp>
      <p:pic>
        <p:nvPicPr>
          <p:cNvPr id="4" name="图片 3">
            <a:extLst>
              <a:ext uri="{FF2B5EF4-FFF2-40B4-BE49-F238E27FC236}">
                <a16:creationId xmlns:a16="http://schemas.microsoft.com/office/drawing/2014/main" id="{90AEC94A-ACFA-4AB3-94A9-FAB687C948F8}"/>
              </a:ext>
            </a:extLst>
          </p:cNvPr>
          <p:cNvPicPr>
            <a:picLocks noChangeAspect="1"/>
          </p:cNvPicPr>
          <p:nvPr/>
        </p:nvPicPr>
        <p:blipFill>
          <a:blip r:embed="rId2"/>
          <a:stretch>
            <a:fillRect/>
          </a:stretch>
        </p:blipFill>
        <p:spPr>
          <a:xfrm>
            <a:off x="2417006" y="2406162"/>
            <a:ext cx="6732048" cy="4451838"/>
          </a:xfrm>
          <a:prstGeom prst="rect">
            <a:avLst/>
          </a:prstGeom>
        </p:spPr>
      </p:pic>
    </p:spTree>
    <p:extLst>
      <p:ext uri="{BB962C8B-B14F-4D97-AF65-F5344CB8AC3E}">
        <p14:creationId xmlns:p14="http://schemas.microsoft.com/office/powerpoint/2010/main" val="37231417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DF69-10F7-441A-B9C8-7294F4B888F1}"/>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65E5BBF3-6507-426D-8829-AAE1B8300529}"/>
              </a:ext>
            </a:extLst>
          </p:cNvPr>
          <p:cNvSpPr>
            <a:spLocks noGrp="1"/>
          </p:cNvSpPr>
          <p:nvPr>
            <p:ph idx="1"/>
          </p:nvPr>
        </p:nvSpPr>
        <p:spPr/>
        <p:txBody>
          <a:bodyPr/>
          <a:lstStyle/>
          <a:p>
            <a:r>
              <a:rPr lang="zh-CN" altLang="en-US" dirty="0"/>
              <a:t>二维问题，所以考虑扫描线的方法</a:t>
            </a:r>
            <a:endParaRPr lang="en-US" altLang="zh-CN" dirty="0"/>
          </a:p>
          <a:p>
            <a:r>
              <a:rPr lang="zh-CN" altLang="en-US" dirty="0"/>
              <a:t>我们可以把平面竖着切成</a:t>
            </a:r>
            <a:r>
              <a:rPr lang="en-US" altLang="zh-CN" dirty="0"/>
              <a:t>n</a:t>
            </a:r>
            <a:r>
              <a:rPr lang="zh-CN" altLang="en-US" dirty="0"/>
              <a:t>个部分</a:t>
            </a:r>
            <a:endParaRPr lang="en-US" altLang="zh-CN" dirty="0"/>
          </a:p>
          <a:p>
            <a:r>
              <a:rPr lang="zh-CN" altLang="en-US" dirty="0"/>
              <a:t>每个部分分别维护有多少个位置被矩形覆盖</a:t>
            </a:r>
            <a:endParaRPr lang="en-US" altLang="zh-CN" dirty="0"/>
          </a:p>
          <a:p>
            <a:r>
              <a:rPr lang="zh-CN" altLang="en-US" dirty="0"/>
              <a:t>这样我们用扫描线处理时，考虑每个时刻全局答案</a:t>
            </a:r>
            <a:endParaRPr lang="en-US" altLang="zh-CN" dirty="0"/>
          </a:p>
          <a:p>
            <a:r>
              <a:rPr lang="zh-CN" altLang="en-US" dirty="0"/>
              <a:t>然后把每个时刻的答案累加即可</a:t>
            </a:r>
            <a:endParaRPr lang="en-US" altLang="zh-CN" dirty="0"/>
          </a:p>
          <a:p>
            <a:endParaRPr lang="zh-CN" altLang="en-US" dirty="0"/>
          </a:p>
        </p:txBody>
      </p:sp>
      <p:pic>
        <p:nvPicPr>
          <p:cNvPr id="7" name="Picture 6">
            <a:extLst>
              <a:ext uri="{FF2B5EF4-FFF2-40B4-BE49-F238E27FC236}">
                <a16:creationId xmlns:a16="http://schemas.microsoft.com/office/drawing/2014/main" id="{E201A406-33FA-4AB3-B83C-7C6FF4B2300D}"/>
              </a:ext>
            </a:extLst>
          </p:cNvPr>
          <p:cNvPicPr>
            <a:picLocks noChangeAspect="1"/>
          </p:cNvPicPr>
          <p:nvPr/>
        </p:nvPicPr>
        <p:blipFill>
          <a:blip r:embed="rId2"/>
          <a:stretch>
            <a:fillRect/>
          </a:stretch>
        </p:blipFill>
        <p:spPr>
          <a:xfrm>
            <a:off x="8981503" y="3294776"/>
            <a:ext cx="2480174" cy="3403265"/>
          </a:xfrm>
          <a:prstGeom prst="rect">
            <a:avLst/>
          </a:prstGeom>
        </p:spPr>
      </p:pic>
    </p:spTree>
    <p:extLst>
      <p:ext uri="{BB962C8B-B14F-4D97-AF65-F5344CB8AC3E}">
        <p14:creationId xmlns:p14="http://schemas.microsoft.com/office/powerpoint/2010/main" val="31653499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A8153-149A-409F-BE93-00A0E463083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BDF76B4-3076-418C-9EC9-C36EDF0123D1}"/>
              </a:ext>
            </a:extLst>
          </p:cNvPr>
          <p:cNvSpPr>
            <a:spLocks noGrp="1"/>
          </p:cNvSpPr>
          <p:nvPr>
            <p:ph idx="1"/>
          </p:nvPr>
        </p:nvSpPr>
        <p:spPr/>
        <p:txBody>
          <a:bodyPr/>
          <a:lstStyle/>
          <a:p>
            <a:r>
              <a:rPr lang="zh-CN" altLang="en-US" dirty="0"/>
              <a:t>这类二维平面问题还是考虑扫描线</a:t>
            </a:r>
            <a:endParaRPr lang="en-US" altLang="zh-CN" dirty="0"/>
          </a:p>
          <a:p>
            <a:r>
              <a:rPr lang="zh-CN" altLang="en-US" dirty="0"/>
              <a:t>然后扫描线，使用线段树维护：</a:t>
            </a:r>
            <a:endParaRPr lang="en-US" altLang="zh-CN" dirty="0"/>
          </a:p>
          <a:p>
            <a:r>
              <a:rPr lang="zh-CN" altLang="en-US" dirty="0"/>
              <a:t>进入一个矩形的时候区间</a:t>
            </a:r>
            <a:r>
              <a:rPr lang="en-US" altLang="zh-CN" dirty="0"/>
              <a:t>+1</a:t>
            </a:r>
          </a:p>
          <a:p>
            <a:r>
              <a:rPr lang="zh-CN" altLang="en-US" dirty="0"/>
              <a:t>走出一个矩形的时候区间</a:t>
            </a:r>
            <a:r>
              <a:rPr lang="en-US" altLang="zh-CN" dirty="0"/>
              <a:t>-1</a:t>
            </a:r>
          </a:p>
          <a:p>
            <a:r>
              <a:rPr lang="zh-CN" altLang="en-US" dirty="0"/>
              <a:t>这一时刻中被覆盖的位置就是全局</a:t>
            </a:r>
            <a:r>
              <a:rPr lang="en-US" altLang="zh-CN" dirty="0"/>
              <a:t>&gt;0</a:t>
            </a:r>
            <a:r>
              <a:rPr lang="zh-CN" altLang="en-US" dirty="0"/>
              <a:t>的位置</a:t>
            </a:r>
            <a:endParaRPr lang="en-US" altLang="zh-CN" dirty="0"/>
          </a:p>
          <a:p>
            <a:r>
              <a:rPr lang="zh-CN" altLang="en-US" dirty="0"/>
              <a:t>如何维护呢？</a:t>
            </a:r>
          </a:p>
        </p:txBody>
      </p:sp>
    </p:spTree>
    <p:extLst>
      <p:ext uri="{BB962C8B-B14F-4D97-AF65-F5344CB8AC3E}">
        <p14:creationId xmlns:p14="http://schemas.microsoft.com/office/powerpoint/2010/main" val="348526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4AFF1-653C-4FED-85BB-0A0BDE2B087D}"/>
              </a:ext>
            </a:extLst>
          </p:cNvPr>
          <p:cNvSpPr>
            <a:spLocks noGrp="1"/>
          </p:cNvSpPr>
          <p:nvPr>
            <p:ph type="title"/>
          </p:nvPr>
        </p:nvSpPr>
        <p:spPr/>
        <p:txBody>
          <a:bodyPr/>
          <a:lstStyle/>
          <a:p>
            <a:r>
              <a:rPr lang="zh-CN" altLang="en-US" dirty="0"/>
              <a:t>矩形</a:t>
            </a:r>
          </a:p>
        </p:txBody>
      </p:sp>
      <p:sp>
        <p:nvSpPr>
          <p:cNvPr id="3" name="Content Placeholder 2">
            <a:extLst>
              <a:ext uri="{FF2B5EF4-FFF2-40B4-BE49-F238E27FC236}">
                <a16:creationId xmlns:a16="http://schemas.microsoft.com/office/drawing/2014/main" id="{C57E3BB9-46E2-4762-B0C7-AEE1D686A0E6}"/>
              </a:ext>
            </a:extLst>
          </p:cNvPr>
          <p:cNvSpPr>
            <a:spLocks noGrp="1"/>
          </p:cNvSpPr>
          <p:nvPr>
            <p:ph idx="1"/>
          </p:nvPr>
        </p:nvSpPr>
        <p:spPr/>
        <p:txBody>
          <a:bodyPr/>
          <a:lstStyle/>
          <a:p>
            <a:r>
              <a:rPr lang="en-US" altLang="zh-CN" dirty="0"/>
              <a:t>2-side</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1-side</a:t>
            </a:r>
            <a:r>
              <a:rPr lang="zh-CN" altLang="en-US" dirty="0"/>
              <a:t>：</a:t>
            </a:r>
          </a:p>
        </p:txBody>
      </p:sp>
      <p:pic>
        <p:nvPicPr>
          <p:cNvPr id="5" name="Picture 4">
            <a:extLst>
              <a:ext uri="{FF2B5EF4-FFF2-40B4-BE49-F238E27FC236}">
                <a16:creationId xmlns:a16="http://schemas.microsoft.com/office/drawing/2014/main" id="{492D98DA-49A3-48BF-AD26-278F5FC6458F}"/>
              </a:ext>
            </a:extLst>
          </p:cNvPr>
          <p:cNvPicPr>
            <a:picLocks noChangeAspect="1"/>
          </p:cNvPicPr>
          <p:nvPr/>
        </p:nvPicPr>
        <p:blipFill>
          <a:blip r:embed="rId2"/>
          <a:stretch>
            <a:fillRect/>
          </a:stretch>
        </p:blipFill>
        <p:spPr>
          <a:xfrm>
            <a:off x="4361140" y="1446315"/>
            <a:ext cx="3067050" cy="3143250"/>
          </a:xfrm>
          <a:prstGeom prst="rect">
            <a:avLst/>
          </a:prstGeom>
        </p:spPr>
      </p:pic>
      <p:pic>
        <p:nvPicPr>
          <p:cNvPr id="7" name="Picture 6">
            <a:extLst>
              <a:ext uri="{FF2B5EF4-FFF2-40B4-BE49-F238E27FC236}">
                <a16:creationId xmlns:a16="http://schemas.microsoft.com/office/drawing/2014/main" id="{1F7CDEAA-9776-4448-98EC-79EE469CA3BB}"/>
              </a:ext>
            </a:extLst>
          </p:cNvPr>
          <p:cNvPicPr>
            <a:picLocks noChangeAspect="1"/>
          </p:cNvPicPr>
          <p:nvPr/>
        </p:nvPicPr>
        <p:blipFill>
          <a:blip r:embed="rId3"/>
          <a:stretch>
            <a:fillRect/>
          </a:stretch>
        </p:blipFill>
        <p:spPr>
          <a:xfrm>
            <a:off x="8235280" y="4210050"/>
            <a:ext cx="2952750" cy="2647950"/>
          </a:xfrm>
          <a:prstGeom prst="rect">
            <a:avLst/>
          </a:prstGeom>
        </p:spPr>
      </p:pic>
    </p:spTree>
    <p:extLst>
      <p:ext uri="{BB962C8B-B14F-4D97-AF65-F5344CB8AC3E}">
        <p14:creationId xmlns:p14="http://schemas.microsoft.com/office/powerpoint/2010/main" val="15872336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C2071-45BE-4906-A490-D607C88622E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428B962-F0C9-4447-B639-2EB5D2FAC163}"/>
              </a:ext>
            </a:extLst>
          </p:cNvPr>
          <p:cNvSpPr>
            <a:spLocks noGrp="1"/>
          </p:cNvSpPr>
          <p:nvPr>
            <p:ph idx="1"/>
          </p:nvPr>
        </p:nvSpPr>
        <p:spPr/>
        <p:txBody>
          <a:bodyPr/>
          <a:lstStyle/>
          <a:p>
            <a:r>
              <a:rPr lang="zh-CN" altLang="en-US" dirty="0"/>
              <a:t>可以发现每个位置的值都</a:t>
            </a:r>
            <a:r>
              <a:rPr lang="en-US" altLang="zh-CN" dirty="0"/>
              <a:t>&gt;=0</a:t>
            </a:r>
          </a:p>
          <a:p>
            <a:r>
              <a:rPr lang="zh-CN" altLang="en-US" dirty="0"/>
              <a:t>我们使用线段树来维护，而不是树状数组</a:t>
            </a:r>
            <a:endParaRPr lang="en-US" altLang="zh-CN" dirty="0"/>
          </a:p>
          <a:p>
            <a:r>
              <a:rPr lang="zh-CN" altLang="en-US" dirty="0"/>
              <a:t>线段树可以维护区间中最小值，以及最小值出现次数</a:t>
            </a:r>
            <a:endParaRPr lang="en-US" altLang="zh-CN" dirty="0"/>
          </a:p>
          <a:p>
            <a:r>
              <a:rPr lang="zh-CN" altLang="en-US" dirty="0"/>
              <a:t>合并两个节点的信息时，若二者</a:t>
            </a:r>
            <a:r>
              <a:rPr lang="en-US" altLang="zh-CN" dirty="0"/>
              <a:t>min</a:t>
            </a:r>
            <a:r>
              <a:rPr lang="zh-CN" altLang="en-US" dirty="0"/>
              <a:t>相等，则累计</a:t>
            </a:r>
            <a:r>
              <a:rPr lang="en-US" altLang="zh-CN" dirty="0"/>
              <a:t>min</a:t>
            </a:r>
            <a:r>
              <a:rPr lang="zh-CN" altLang="en-US" dirty="0"/>
              <a:t>出现次数，否则取一边的作为答案</a:t>
            </a:r>
            <a:endParaRPr lang="en-US" altLang="zh-CN" dirty="0"/>
          </a:p>
          <a:p>
            <a:endParaRPr lang="en-US" altLang="zh-CN" dirty="0"/>
          </a:p>
        </p:txBody>
      </p:sp>
    </p:spTree>
    <p:extLst>
      <p:ext uri="{BB962C8B-B14F-4D97-AF65-F5344CB8AC3E}">
        <p14:creationId xmlns:p14="http://schemas.microsoft.com/office/powerpoint/2010/main" val="5327198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9BC2A-13B6-4593-B28E-CA756E2CA07A}"/>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55693568-F50B-47B1-9FEC-6369A26C29A7}"/>
              </a:ext>
            </a:extLst>
          </p:cNvPr>
          <p:cNvSpPr>
            <a:spLocks noGrp="1"/>
          </p:cNvSpPr>
          <p:nvPr>
            <p:ph idx="1"/>
          </p:nvPr>
        </p:nvSpPr>
        <p:spPr/>
        <p:txBody>
          <a:bodyPr/>
          <a:lstStyle/>
          <a:p>
            <a:r>
              <a:rPr lang="zh-CN" altLang="en-US" dirty="0"/>
              <a:t>因为每个位置的值都</a:t>
            </a:r>
            <a:r>
              <a:rPr lang="en-US" altLang="zh-CN" dirty="0"/>
              <a:t>&gt;=0</a:t>
            </a:r>
            <a:r>
              <a:rPr lang="zh-CN" altLang="en-US" dirty="0"/>
              <a:t>，所以</a:t>
            </a:r>
            <a:r>
              <a:rPr lang="en-US" altLang="zh-CN" dirty="0"/>
              <a:t>min</a:t>
            </a:r>
            <a:r>
              <a:rPr lang="zh-CN" altLang="en-US" dirty="0"/>
              <a:t>不小于</a:t>
            </a:r>
            <a:r>
              <a:rPr lang="en-US" altLang="zh-CN" dirty="0"/>
              <a:t>0</a:t>
            </a:r>
          </a:p>
          <a:p>
            <a:r>
              <a:rPr lang="zh-CN" altLang="en-US" dirty="0"/>
              <a:t>如果区间</a:t>
            </a:r>
            <a:r>
              <a:rPr lang="en-US" altLang="zh-CN" dirty="0"/>
              <a:t>min=0</a:t>
            </a:r>
            <a:r>
              <a:rPr lang="zh-CN" altLang="en-US" dirty="0"/>
              <a:t>，则</a:t>
            </a:r>
            <a:r>
              <a:rPr lang="en-US" altLang="zh-CN" dirty="0"/>
              <a:t>min</a:t>
            </a:r>
            <a:r>
              <a:rPr lang="zh-CN" altLang="en-US" dirty="0"/>
              <a:t>出现次数就是</a:t>
            </a:r>
            <a:r>
              <a:rPr lang="en-US" altLang="zh-CN" dirty="0"/>
              <a:t>0</a:t>
            </a:r>
            <a:r>
              <a:rPr lang="zh-CN" altLang="en-US" dirty="0"/>
              <a:t>出现次数</a:t>
            </a:r>
            <a:endParaRPr lang="en-US" altLang="zh-CN" dirty="0"/>
          </a:p>
          <a:p>
            <a:r>
              <a:rPr lang="zh-CN" altLang="en-US" dirty="0"/>
              <a:t>否则</a:t>
            </a:r>
            <a:r>
              <a:rPr lang="en-US" altLang="zh-CN" dirty="0"/>
              <a:t>0</a:t>
            </a:r>
            <a:r>
              <a:rPr lang="zh-CN" altLang="en-US" dirty="0"/>
              <a:t>出现次数是</a:t>
            </a:r>
            <a:r>
              <a:rPr lang="en-US" altLang="zh-CN" dirty="0"/>
              <a:t>0</a:t>
            </a:r>
            <a:r>
              <a:rPr lang="zh-CN" altLang="en-US" dirty="0"/>
              <a:t>，因为区间中所有数都</a:t>
            </a:r>
            <a:r>
              <a:rPr lang="en-US" altLang="zh-CN" dirty="0"/>
              <a:t>&gt;0</a:t>
            </a:r>
          </a:p>
          <a:p>
            <a:endParaRPr lang="en-US" altLang="zh-CN" dirty="0"/>
          </a:p>
          <a:p>
            <a:r>
              <a:rPr lang="zh-CN" altLang="en-US" dirty="0"/>
              <a:t>总时间复杂度</a:t>
            </a:r>
            <a:r>
              <a:rPr lang="en-US" altLang="zh-CN" dirty="0"/>
              <a:t>O( </a:t>
            </a:r>
            <a:r>
              <a:rPr lang="en-US" altLang="zh-CN" dirty="0" err="1"/>
              <a:t>nlogn</a:t>
            </a:r>
            <a:r>
              <a:rPr lang="en-US" altLang="zh-CN" dirty="0"/>
              <a:t> )</a:t>
            </a:r>
          </a:p>
          <a:p>
            <a:endParaRPr lang="zh-CN" altLang="en-US" dirty="0"/>
          </a:p>
        </p:txBody>
      </p:sp>
    </p:spTree>
    <p:extLst>
      <p:ext uri="{BB962C8B-B14F-4D97-AF65-F5344CB8AC3E}">
        <p14:creationId xmlns:p14="http://schemas.microsoft.com/office/powerpoint/2010/main" val="7059987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Luogu5070 [Ynoi2015] </a:t>
            </a:r>
            <a:r>
              <a:rPr lang="zh-CN" altLang="en-US" dirty="0"/>
              <a:t>即便看不到未来</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a:bodyPr>
          <a:lstStyle/>
          <a:p>
            <a:r>
              <a:rPr lang="zh-CN" altLang="en-US" sz="2400" dirty="0"/>
              <a:t>查询一个区间里面长为</a:t>
            </a:r>
            <a:r>
              <a:rPr lang="en-US" altLang="zh-CN" sz="2400"/>
              <a:t>1…k</a:t>
            </a:r>
            <a:r>
              <a:rPr lang="zh-CN" altLang="en-US" sz="2400"/>
              <a:t>的</a:t>
            </a:r>
            <a:r>
              <a:rPr lang="zh-CN" altLang="en-US" sz="2400" dirty="0"/>
              <a:t>极长值域连续段的个数</a:t>
            </a:r>
            <a:endParaRPr lang="en-US" altLang="zh-CN" sz="2400" dirty="0"/>
          </a:p>
          <a:p>
            <a:r>
              <a:rPr lang="zh-CN" altLang="en-US" sz="2400" dirty="0"/>
              <a:t>这个查询是和每个数在区间中</a:t>
            </a:r>
            <a:r>
              <a:rPr lang="zh-CN" altLang="en-US" sz="2400" dirty="0">
                <a:solidFill>
                  <a:srgbClr val="FF0000"/>
                </a:solidFill>
              </a:rPr>
              <a:t>位置无关的</a:t>
            </a:r>
            <a:endParaRPr lang="en-US" altLang="zh-CN" sz="2400" dirty="0">
              <a:solidFill>
                <a:srgbClr val="FF0000"/>
              </a:solidFill>
            </a:endParaRPr>
          </a:p>
          <a:p>
            <a:r>
              <a:rPr lang="zh-CN" altLang="en-US" sz="2400" dirty="0"/>
              <a:t>然后如果</a:t>
            </a:r>
            <a:r>
              <a:rPr lang="en-US" altLang="zh-CN" sz="2400" dirty="0"/>
              <a:t>(</a:t>
            </a:r>
            <a:r>
              <a:rPr lang="en-US" altLang="zh-CN" sz="2400" dirty="0" err="1"/>
              <a:t>l,r</a:t>
            </a:r>
            <a:r>
              <a:rPr lang="en-US" altLang="zh-CN" sz="2400" dirty="0"/>
              <a:t>)</a:t>
            </a:r>
            <a:r>
              <a:rPr lang="zh-CN" altLang="en-US" sz="2400" dirty="0"/>
              <a:t>是一个极长值域连续段，那</a:t>
            </a:r>
            <a:r>
              <a:rPr lang="zh-CN" altLang="en-US" sz="2400" dirty="0">
                <a:solidFill>
                  <a:srgbClr val="FF0000"/>
                </a:solidFill>
              </a:rPr>
              <a:t>不存在</a:t>
            </a:r>
            <a:r>
              <a:rPr lang="en-US" altLang="zh-CN" sz="2400" dirty="0"/>
              <a:t>(l-1,r)</a:t>
            </a:r>
            <a:r>
              <a:rPr lang="zh-CN" altLang="en-US" sz="2400" dirty="0"/>
              <a:t>，</a:t>
            </a:r>
            <a:r>
              <a:rPr lang="en-US" altLang="zh-CN" sz="2400" dirty="0"/>
              <a:t>(l,r+1)</a:t>
            </a:r>
            <a:r>
              <a:rPr lang="zh-CN" altLang="en-US" sz="2400" dirty="0"/>
              <a:t>这两个值域连续段</a:t>
            </a:r>
            <a:endParaRPr lang="en-US" altLang="zh-CN" sz="2400" dirty="0"/>
          </a:p>
          <a:p>
            <a:r>
              <a:rPr lang="zh-CN" altLang="en-US" sz="2400" dirty="0"/>
              <a:t>比如这个是区间的所有值映射到值域数组上：</a:t>
            </a:r>
            <a:endParaRPr lang="en-US" altLang="zh-CN" sz="2400" dirty="0"/>
          </a:p>
          <a:p>
            <a:r>
              <a:rPr lang="en-US" altLang="zh-CN" sz="2400" dirty="0"/>
              <a:t>0 0 0 </a:t>
            </a:r>
            <a:r>
              <a:rPr lang="en-US" altLang="zh-CN" sz="2400" dirty="0">
                <a:solidFill>
                  <a:srgbClr val="FF0000"/>
                </a:solidFill>
              </a:rPr>
              <a:t>1</a:t>
            </a:r>
            <a:r>
              <a:rPr lang="en-US" altLang="zh-CN" sz="2400" dirty="0"/>
              <a:t> 0 0 </a:t>
            </a:r>
            <a:r>
              <a:rPr lang="en-US" altLang="zh-CN" sz="2400" dirty="0">
                <a:solidFill>
                  <a:srgbClr val="FF0000"/>
                </a:solidFill>
              </a:rPr>
              <a:t>1 1 1 </a:t>
            </a:r>
            <a:r>
              <a:rPr lang="en-US" altLang="zh-CN" sz="2400" dirty="0"/>
              <a:t>0 </a:t>
            </a:r>
            <a:r>
              <a:rPr lang="en-US" altLang="zh-CN" sz="2400" dirty="0">
                <a:solidFill>
                  <a:srgbClr val="FF0000"/>
                </a:solidFill>
              </a:rPr>
              <a:t>1</a:t>
            </a:r>
            <a:r>
              <a:rPr lang="en-US" altLang="zh-CN" sz="2400" dirty="0"/>
              <a:t> 0 0 </a:t>
            </a:r>
            <a:r>
              <a:rPr lang="en-US" altLang="zh-CN" sz="2400" dirty="0">
                <a:solidFill>
                  <a:srgbClr val="FF0000"/>
                </a:solidFill>
              </a:rPr>
              <a:t>1 1 1 </a:t>
            </a:r>
            <a:r>
              <a:rPr lang="en-US" altLang="zh-CN" sz="2400" dirty="0"/>
              <a:t>0 </a:t>
            </a:r>
            <a:r>
              <a:rPr lang="en-US" altLang="zh-CN" sz="2400" dirty="0">
                <a:solidFill>
                  <a:srgbClr val="FF0000"/>
                </a:solidFill>
              </a:rPr>
              <a:t>1 1 1 1 1 </a:t>
            </a:r>
            <a:r>
              <a:rPr lang="en-US" altLang="zh-CN" sz="2400" dirty="0"/>
              <a:t>0 </a:t>
            </a:r>
            <a:r>
              <a:rPr lang="en-US" altLang="zh-CN" sz="2400" dirty="0">
                <a:solidFill>
                  <a:srgbClr val="FF0000"/>
                </a:solidFill>
              </a:rPr>
              <a:t>1</a:t>
            </a:r>
            <a:r>
              <a:rPr lang="en-US" altLang="zh-CN" sz="2400" dirty="0"/>
              <a:t> 0</a:t>
            </a:r>
          </a:p>
          <a:p>
            <a:r>
              <a:rPr lang="en-US" altLang="zh-CN" sz="2400" dirty="0"/>
              <a:t>(4,4)(7,9)(11,11)(14,16)(18,22)(24,24)</a:t>
            </a:r>
            <a:r>
              <a:rPr lang="zh-CN" altLang="en-US" sz="2400" dirty="0"/>
              <a:t>就是所有的极长值域连续段</a:t>
            </a:r>
            <a:endParaRPr lang="en-US" altLang="zh-CN" sz="2400" dirty="0"/>
          </a:p>
          <a:p>
            <a:r>
              <a:rPr lang="zh-CN" altLang="en-US" sz="2400" dirty="0"/>
              <a:t>每次输出区间长为</a:t>
            </a:r>
            <a:r>
              <a:rPr lang="en-US" altLang="zh-CN" sz="2400" dirty="0"/>
              <a:t>1,2…k</a:t>
            </a:r>
            <a:r>
              <a:rPr lang="zh-CN" altLang="en-US" sz="2400" dirty="0"/>
              <a:t>的极长值域连续段段数</a:t>
            </a:r>
            <a:endParaRPr lang="en-US" altLang="zh-CN" sz="2400" dirty="0"/>
          </a:p>
          <a:p>
            <a:r>
              <a:rPr lang="en-US" altLang="zh-CN" sz="2400" dirty="0" err="1"/>
              <a:t>n,m</a:t>
            </a:r>
            <a:r>
              <a:rPr lang="en-US" altLang="zh-CN" sz="2400" dirty="0"/>
              <a:t>&lt;=1e6 </a:t>
            </a:r>
            <a:r>
              <a:rPr lang="en-US" altLang="zh-CN" sz="2400" dirty="0">
                <a:solidFill>
                  <a:srgbClr val="FF0000"/>
                </a:solidFill>
              </a:rPr>
              <a:t>k=10</a:t>
            </a:r>
            <a:r>
              <a:rPr lang="en-US" altLang="zh-CN" sz="2400" dirty="0"/>
              <a:t> 3s</a:t>
            </a:r>
            <a:endParaRPr lang="zh-CN"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92B1-1070-4C17-AE85-98EA5DE8ED1B}"/>
              </a:ext>
            </a:extLst>
          </p:cNvPr>
          <p:cNvSpPr>
            <a:spLocks noGrp="1"/>
          </p:cNvSpPr>
          <p:nvPr>
            <p:ph type="title"/>
          </p:nvPr>
        </p:nvSpPr>
        <p:spPr>
          <a:xfrm>
            <a:off x="838200" y="331569"/>
            <a:ext cx="10515600" cy="1325563"/>
          </a:xfrm>
        </p:spPr>
        <p:txBody>
          <a:bodyPr/>
          <a:lstStyle/>
          <a:p>
            <a:r>
              <a:rPr lang="zh-CN" altLang="en-US" dirty="0"/>
              <a:t>分析</a:t>
            </a:r>
          </a:p>
        </p:txBody>
      </p:sp>
      <p:sp>
        <p:nvSpPr>
          <p:cNvPr id="3" name="Content Placeholder 2">
            <a:extLst>
              <a:ext uri="{FF2B5EF4-FFF2-40B4-BE49-F238E27FC236}">
                <a16:creationId xmlns:a16="http://schemas.microsoft.com/office/drawing/2014/main" id="{492BF3DF-D35F-4DDE-B72A-A60C04716303}"/>
              </a:ext>
            </a:extLst>
          </p:cNvPr>
          <p:cNvSpPr>
            <a:spLocks noGrp="1"/>
          </p:cNvSpPr>
          <p:nvPr>
            <p:ph idx="1"/>
          </p:nvPr>
        </p:nvSpPr>
        <p:spPr/>
        <p:txBody>
          <a:bodyPr/>
          <a:lstStyle/>
          <a:p>
            <a:r>
              <a:rPr lang="zh-CN" altLang="en-US" dirty="0"/>
              <a:t>这题我们从扫描线扫右端点，数据结构维护左端点的方面入手</a:t>
            </a:r>
          </a:p>
        </p:txBody>
      </p:sp>
    </p:spTree>
    <p:extLst>
      <p:ext uri="{BB962C8B-B14F-4D97-AF65-F5344CB8AC3E}">
        <p14:creationId xmlns:p14="http://schemas.microsoft.com/office/powerpoint/2010/main" val="13307285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考虑扫描线</a:t>
            </a:r>
            <a:endParaRPr lang="en-US" altLang="zh-CN" dirty="0"/>
          </a:p>
          <a:p>
            <a:r>
              <a:rPr lang="zh-CN" altLang="en-US" dirty="0"/>
              <a:t>扫右端点，开</a:t>
            </a:r>
            <a:r>
              <a:rPr lang="en-US" altLang="zh-CN" dirty="0"/>
              <a:t>k</a:t>
            </a:r>
            <a:r>
              <a:rPr lang="zh-CN" altLang="en-US" dirty="0"/>
              <a:t>个树状数组表示每个左端点的每个长度的极长值域连续段的个数</a:t>
            </a:r>
            <a:endParaRPr lang="en-US" altLang="zh-CN" dirty="0"/>
          </a:p>
          <a:p>
            <a:r>
              <a:rPr lang="zh-CN" altLang="en-US" dirty="0"/>
              <a:t>维护每个值最近的出现位置（在序列上的）</a:t>
            </a:r>
            <a:endParaRPr lang="en-US" altLang="zh-CN" dirty="0"/>
          </a:p>
          <a:p>
            <a:r>
              <a:rPr lang="zh-CN" altLang="en-US" dirty="0"/>
              <a:t>扫到一个位置的时候，暴力扫左，右</a:t>
            </a:r>
            <a:r>
              <a:rPr lang="en-US" altLang="zh-CN" dirty="0"/>
              <a:t>k</a:t>
            </a:r>
            <a:r>
              <a:rPr lang="zh-CN" altLang="en-US" dirty="0"/>
              <a:t>个</a:t>
            </a:r>
            <a:endParaRPr lang="en-US" altLang="zh-CN" dirty="0"/>
          </a:p>
          <a:p>
            <a:endParaRPr lang="zh-CN" altLang="en-US" dirty="0"/>
          </a:p>
        </p:txBody>
      </p:sp>
      <p:pic>
        <p:nvPicPr>
          <p:cNvPr id="5" name="图片 4"/>
          <p:cNvPicPr>
            <a:picLocks noChangeAspect="1"/>
          </p:cNvPicPr>
          <p:nvPr/>
        </p:nvPicPr>
        <p:blipFill>
          <a:blip r:embed="rId2"/>
          <a:stretch>
            <a:fillRect/>
          </a:stretch>
        </p:blipFill>
        <p:spPr>
          <a:xfrm>
            <a:off x="2362201" y="4387550"/>
            <a:ext cx="7038975" cy="111442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相当于是把值在左右各</a:t>
            </a:r>
            <a:r>
              <a:rPr lang="en-US" altLang="zh-CN" dirty="0"/>
              <a:t>k</a:t>
            </a:r>
            <a:r>
              <a:rPr lang="zh-CN" altLang="en-US" dirty="0"/>
              <a:t>个的位置提出来，然后按照</a:t>
            </a:r>
            <a:r>
              <a:rPr lang="zh-CN" altLang="en-US"/>
              <a:t>上次出现位置</a:t>
            </a:r>
            <a:r>
              <a:rPr lang="zh-CN" altLang="en-US">
                <a:solidFill>
                  <a:srgbClr val="FF0000"/>
                </a:solidFill>
              </a:rPr>
              <a:t>从</a:t>
            </a:r>
            <a:r>
              <a:rPr lang="zh-CN" altLang="en-US" dirty="0">
                <a:solidFill>
                  <a:srgbClr val="FF0000"/>
                </a:solidFill>
              </a:rPr>
              <a:t>大到小</a:t>
            </a:r>
            <a:r>
              <a:rPr lang="zh-CN" altLang="en-US" dirty="0"/>
              <a:t>排序，然后一个一个插回来</a:t>
            </a:r>
            <a:endParaRPr lang="en-US" altLang="zh-CN" dirty="0"/>
          </a:p>
          <a:p>
            <a:endParaRPr lang="en-US" altLang="zh-CN" dirty="0"/>
          </a:p>
          <a:p>
            <a:endParaRPr lang="en-US" altLang="zh-CN" dirty="0"/>
          </a:p>
          <a:p>
            <a:endParaRPr lang="en-US" altLang="zh-CN" dirty="0"/>
          </a:p>
          <a:p>
            <a:r>
              <a:rPr lang="zh-CN" altLang="en-US" dirty="0"/>
              <a:t>这里就是左端点</a:t>
            </a:r>
            <a:r>
              <a:rPr lang="en-US" altLang="zh-CN" dirty="0"/>
              <a:t>&lt;=5</a:t>
            </a:r>
            <a:r>
              <a:rPr lang="zh-CN" altLang="en-US" dirty="0"/>
              <a:t>的时候出现了一个长为</a:t>
            </a:r>
            <a:r>
              <a:rPr lang="en-US" altLang="zh-CN" dirty="0"/>
              <a:t>2</a:t>
            </a:r>
            <a:r>
              <a:rPr lang="zh-CN" altLang="en-US" dirty="0"/>
              <a:t>的极长值域连续段</a:t>
            </a:r>
            <a:endParaRPr lang="en-US" altLang="zh-CN" dirty="0"/>
          </a:p>
          <a:p>
            <a:r>
              <a:rPr lang="zh-CN" altLang="en-US" dirty="0"/>
              <a:t>然后左端点</a:t>
            </a:r>
            <a:r>
              <a:rPr lang="en-US" altLang="zh-CN" dirty="0"/>
              <a:t>&lt;=3</a:t>
            </a:r>
            <a:r>
              <a:rPr lang="zh-CN" altLang="en-US" dirty="0"/>
              <a:t>的时候出现了一个长为</a:t>
            </a:r>
            <a:r>
              <a:rPr lang="en-US" altLang="zh-CN" dirty="0"/>
              <a:t>3</a:t>
            </a:r>
            <a:r>
              <a:rPr lang="zh-CN" altLang="en-US" dirty="0"/>
              <a:t>的极长值域连续段</a:t>
            </a:r>
            <a:endParaRPr lang="en-US" altLang="zh-CN" dirty="0"/>
          </a:p>
          <a:p>
            <a:r>
              <a:rPr lang="zh-CN" altLang="en-US" dirty="0"/>
              <a:t>然后左端点</a:t>
            </a:r>
            <a:r>
              <a:rPr lang="en-US" altLang="zh-CN" dirty="0"/>
              <a:t>&lt;=2</a:t>
            </a:r>
            <a:r>
              <a:rPr lang="zh-CN" altLang="en-US" dirty="0"/>
              <a:t>的时候出现了一个长为</a:t>
            </a:r>
            <a:r>
              <a:rPr lang="en-US" altLang="zh-CN" dirty="0"/>
              <a:t>7</a:t>
            </a:r>
            <a:r>
              <a:rPr lang="zh-CN" altLang="en-US" dirty="0"/>
              <a:t>的极长值域连续段</a:t>
            </a:r>
            <a:endParaRPr lang="en-US" altLang="zh-CN" dirty="0"/>
          </a:p>
          <a:p>
            <a:r>
              <a:rPr lang="zh-CN" altLang="en-US" dirty="0"/>
              <a:t>然后左端点</a:t>
            </a:r>
            <a:r>
              <a:rPr lang="en-US" altLang="zh-CN" dirty="0"/>
              <a:t>&lt;=1</a:t>
            </a:r>
            <a:r>
              <a:rPr lang="zh-CN" altLang="en-US" dirty="0"/>
              <a:t>的时候出现了一个长为</a:t>
            </a:r>
            <a:r>
              <a:rPr lang="en-US" altLang="zh-CN" dirty="0"/>
              <a:t>10</a:t>
            </a:r>
            <a:r>
              <a:rPr lang="zh-CN" altLang="en-US" dirty="0"/>
              <a:t>的极长值域连续段</a:t>
            </a:r>
            <a:endParaRPr lang="en-US" altLang="zh-CN" dirty="0"/>
          </a:p>
          <a:p>
            <a:endParaRPr lang="en-US" altLang="zh-CN" dirty="0"/>
          </a:p>
          <a:p>
            <a:endParaRPr lang="en-US" altLang="zh-CN" dirty="0"/>
          </a:p>
          <a:p>
            <a:endParaRPr lang="en-US" altLang="zh-CN" dirty="0"/>
          </a:p>
          <a:p>
            <a:endParaRPr lang="zh-CN" altLang="en-US" dirty="0"/>
          </a:p>
        </p:txBody>
      </p:sp>
      <p:pic>
        <p:nvPicPr>
          <p:cNvPr id="16" name="图片 15"/>
          <p:cNvPicPr>
            <a:picLocks noChangeAspect="1"/>
          </p:cNvPicPr>
          <p:nvPr/>
        </p:nvPicPr>
        <p:blipFill>
          <a:blip r:embed="rId2"/>
          <a:stretch>
            <a:fillRect/>
          </a:stretch>
        </p:blipFill>
        <p:spPr>
          <a:xfrm>
            <a:off x="2279577" y="2843070"/>
            <a:ext cx="7038975" cy="1114425"/>
          </a:xfrm>
          <a:prstGeom prst="rect">
            <a:avLst/>
          </a:prstGeom>
        </p:spPr>
      </p:pic>
      <p:sp>
        <p:nvSpPr>
          <p:cNvPr id="17" name="矩形 16"/>
          <p:cNvSpPr/>
          <p:nvPr/>
        </p:nvSpPr>
        <p:spPr>
          <a:xfrm>
            <a:off x="7141976"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704733"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278189"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131277"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848491"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717190"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997941"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563592"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6276988"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animBg="1"/>
      <p:bldP spid="22" grpId="0" animBg="1"/>
      <p:bldP spid="23" grpId="0" animBg="1"/>
      <p:bldP spid="24" grpId="0" animBg="1"/>
      <p:bldP spid="25" grpId="0" animBg="1"/>
      <p:bldP spid="26" grpId="0" animBg="1"/>
      <p:bldP spid="2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sz="2600" dirty="0"/>
              <a:t>于是相当于是：</a:t>
            </a:r>
            <a:endParaRPr lang="en-US" altLang="zh-CN" sz="2600" dirty="0"/>
          </a:p>
          <a:p>
            <a:r>
              <a:rPr lang="zh-CN" altLang="en-US" sz="2600" dirty="0"/>
              <a:t>在这个新插入的点周围的长为</a:t>
            </a:r>
            <a:r>
              <a:rPr lang="en-US" altLang="zh-CN" sz="2600" dirty="0"/>
              <a:t>2</a:t>
            </a:r>
            <a:r>
              <a:rPr lang="zh-CN" altLang="en-US" sz="2600" dirty="0"/>
              <a:t>的极长值域连续段出现的左端点位置是</a:t>
            </a:r>
            <a:r>
              <a:rPr lang="en-US" altLang="zh-CN" sz="2600" dirty="0"/>
              <a:t>[4,5]</a:t>
            </a:r>
          </a:p>
          <a:p>
            <a:r>
              <a:rPr lang="zh-CN" altLang="en-US" sz="2600" dirty="0"/>
              <a:t>长为</a:t>
            </a:r>
            <a:r>
              <a:rPr lang="en-US" altLang="zh-CN" sz="2600" dirty="0"/>
              <a:t>3</a:t>
            </a:r>
            <a:r>
              <a:rPr lang="zh-CN" altLang="en-US" sz="2600" dirty="0"/>
              <a:t>的极长值域连续段出现的左端点位置是</a:t>
            </a:r>
            <a:r>
              <a:rPr lang="en-US" altLang="zh-CN" sz="2600" dirty="0"/>
              <a:t>[3,3]</a:t>
            </a:r>
          </a:p>
          <a:p>
            <a:r>
              <a:rPr lang="zh-CN" altLang="en-US" sz="2600" dirty="0"/>
              <a:t>长为</a:t>
            </a:r>
            <a:r>
              <a:rPr lang="en-US" altLang="zh-CN" sz="2600" dirty="0"/>
              <a:t>2</a:t>
            </a:r>
            <a:r>
              <a:rPr lang="zh-CN" altLang="en-US" sz="2600" dirty="0"/>
              <a:t>的极长值域连续段出现的左端点位置是</a:t>
            </a:r>
            <a:r>
              <a:rPr lang="en-US" altLang="zh-CN" sz="2600" dirty="0"/>
              <a:t>[2,2]</a:t>
            </a:r>
          </a:p>
          <a:p>
            <a:r>
              <a:rPr lang="zh-CN" altLang="en-US" sz="2600" dirty="0"/>
              <a:t>长为</a:t>
            </a:r>
            <a:r>
              <a:rPr lang="en-US" altLang="zh-CN" sz="2600" dirty="0"/>
              <a:t>1</a:t>
            </a:r>
            <a:r>
              <a:rPr lang="zh-CN" altLang="en-US" sz="2600" dirty="0"/>
              <a:t>的极长值域连续段出现的左端点位置是</a:t>
            </a:r>
            <a:r>
              <a:rPr lang="en-US" altLang="zh-CN" sz="2600" dirty="0"/>
              <a:t>[1,1]</a:t>
            </a:r>
          </a:p>
          <a:p>
            <a:endParaRPr lang="en-US" altLang="zh-CN" sz="2600" dirty="0"/>
          </a:p>
          <a:p>
            <a:r>
              <a:rPr lang="zh-CN" altLang="en-US" sz="2600" dirty="0"/>
              <a:t>然后把原来已经加了的贡献去掉，用这个新贡献替换就可以了</a:t>
            </a:r>
            <a:endParaRPr lang="en-US" altLang="zh-CN" sz="2600" dirty="0"/>
          </a:p>
          <a:p>
            <a:r>
              <a:rPr lang="zh-CN" altLang="en-US" sz="2600" dirty="0"/>
              <a:t>每次最多产生</a:t>
            </a:r>
            <a:r>
              <a:rPr lang="en-US" altLang="zh-CN" sz="2600" dirty="0"/>
              <a:t>20</a:t>
            </a:r>
            <a:r>
              <a:rPr lang="zh-CN" altLang="en-US" sz="2600" dirty="0"/>
              <a:t>个新的贡献</a:t>
            </a:r>
            <a:endParaRPr lang="en-US" altLang="zh-CN" sz="2600" dirty="0"/>
          </a:p>
          <a:p>
            <a:r>
              <a:rPr lang="zh-CN" altLang="en-US" sz="2600" dirty="0"/>
              <a:t>总复杂度</a:t>
            </a:r>
            <a:r>
              <a:rPr lang="en-US" altLang="zh-CN" sz="2600" dirty="0"/>
              <a:t>O( k(</a:t>
            </a:r>
            <a:r>
              <a:rPr lang="en-US" altLang="zh-CN" sz="2600" dirty="0" err="1"/>
              <a:t>n+m</a:t>
            </a:r>
            <a:r>
              <a:rPr lang="en-US" altLang="zh-CN" sz="2600" dirty="0"/>
              <a:t>)</a:t>
            </a:r>
            <a:r>
              <a:rPr lang="en-US" altLang="zh-CN" sz="2600" dirty="0" err="1"/>
              <a:t>logn</a:t>
            </a:r>
            <a:r>
              <a:rPr lang="en-US" altLang="zh-CN" sz="2600" dirty="0"/>
              <a:t> )</a:t>
            </a:r>
          </a:p>
          <a:p>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4665D-6632-4116-801A-6506B7F92624}"/>
              </a:ext>
            </a:extLst>
          </p:cNvPr>
          <p:cNvSpPr>
            <a:spLocks noGrp="1"/>
          </p:cNvSpPr>
          <p:nvPr>
            <p:ph type="title"/>
          </p:nvPr>
        </p:nvSpPr>
        <p:spPr/>
        <p:txBody>
          <a:bodyPr/>
          <a:lstStyle/>
          <a:p>
            <a:r>
              <a:rPr lang="zh-CN" altLang="en-US" dirty="0"/>
              <a:t>区间子区间问题</a:t>
            </a:r>
          </a:p>
        </p:txBody>
      </p:sp>
      <p:sp>
        <p:nvSpPr>
          <p:cNvPr id="3" name="Content Placeholder 2">
            <a:extLst>
              <a:ext uri="{FF2B5EF4-FFF2-40B4-BE49-F238E27FC236}">
                <a16:creationId xmlns:a16="http://schemas.microsoft.com/office/drawing/2014/main" id="{7BA05C74-BE78-4508-88BF-C6B28064FA91}"/>
              </a:ext>
            </a:extLst>
          </p:cNvPr>
          <p:cNvSpPr>
            <a:spLocks noGrp="1"/>
          </p:cNvSpPr>
          <p:nvPr>
            <p:ph idx="1"/>
          </p:nvPr>
        </p:nvSpPr>
        <p:spPr/>
        <p:txBody>
          <a:bodyPr/>
          <a:lstStyle/>
          <a:p>
            <a:r>
              <a:rPr lang="zh-CN" altLang="en-US" dirty="0"/>
              <a:t>给一个序列，每次查询区间有多少子区间满足某个条件</a:t>
            </a:r>
          </a:p>
        </p:txBody>
      </p:sp>
    </p:spTree>
    <p:extLst>
      <p:ext uri="{BB962C8B-B14F-4D97-AF65-F5344CB8AC3E}">
        <p14:creationId xmlns:p14="http://schemas.microsoft.com/office/powerpoint/2010/main" val="28971911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E8D4-50C6-4F38-A3AB-51E16E69B763}"/>
              </a:ext>
            </a:extLst>
          </p:cNvPr>
          <p:cNvSpPr>
            <a:spLocks noGrp="1"/>
          </p:cNvSpPr>
          <p:nvPr>
            <p:ph type="title"/>
          </p:nvPr>
        </p:nvSpPr>
        <p:spPr/>
        <p:txBody>
          <a:bodyPr/>
          <a:lstStyle/>
          <a:p>
            <a:r>
              <a:rPr lang="zh-CN" altLang="en-US" dirty="0"/>
              <a:t>转化</a:t>
            </a:r>
          </a:p>
        </p:txBody>
      </p:sp>
      <p:sp>
        <p:nvSpPr>
          <p:cNvPr id="3" name="Content Placeholder 2">
            <a:extLst>
              <a:ext uri="{FF2B5EF4-FFF2-40B4-BE49-F238E27FC236}">
                <a16:creationId xmlns:a16="http://schemas.microsoft.com/office/drawing/2014/main" id="{6D2C4244-989E-455C-BA52-4A081432A03F}"/>
              </a:ext>
            </a:extLst>
          </p:cNvPr>
          <p:cNvSpPr>
            <a:spLocks noGrp="1"/>
          </p:cNvSpPr>
          <p:nvPr>
            <p:ph idx="1"/>
          </p:nvPr>
        </p:nvSpPr>
        <p:spPr/>
        <p:txBody>
          <a:bodyPr/>
          <a:lstStyle/>
          <a:p>
            <a:r>
              <a:rPr lang="zh-CN" altLang="en-US" dirty="0"/>
              <a:t>将每个区间看做二维平面上的点，区间的子区间转换为查询一个矩形内有多少点满足某条件</a:t>
            </a:r>
            <a:endParaRPr lang="en-US" altLang="zh-CN" dirty="0"/>
          </a:p>
          <a:p>
            <a:r>
              <a:rPr lang="zh-CN" altLang="en-US" dirty="0"/>
              <a:t>由于区间</a:t>
            </a:r>
            <a:r>
              <a:rPr lang="en-US" altLang="zh-CN" dirty="0"/>
              <a:t>[</a:t>
            </a:r>
            <a:r>
              <a:rPr lang="en-US" altLang="zh-CN" dirty="0" err="1"/>
              <a:t>l,r</a:t>
            </a:r>
            <a:r>
              <a:rPr lang="en-US" altLang="zh-CN" dirty="0"/>
              <a:t>]</a:t>
            </a:r>
            <a:r>
              <a:rPr lang="zh-CN" altLang="en-US" dirty="0"/>
              <a:t>满足</a:t>
            </a:r>
            <a:r>
              <a:rPr lang="en-US" altLang="zh-CN" dirty="0"/>
              <a:t>l&lt;=r</a:t>
            </a:r>
            <a:r>
              <a:rPr lang="zh-CN" altLang="en-US" dirty="0"/>
              <a:t>，所以这里实际上是一个三角部分</a:t>
            </a:r>
            <a:endParaRPr lang="en-US" altLang="zh-CN" dirty="0"/>
          </a:p>
          <a:p>
            <a:r>
              <a:rPr lang="zh-CN" altLang="en-US" dirty="0"/>
              <a:t>可以看做是一个</a:t>
            </a:r>
            <a:r>
              <a:rPr lang="en-US" altLang="zh-CN" dirty="0"/>
              <a:t>2-side</a:t>
            </a:r>
            <a:r>
              <a:rPr lang="zh-CN" altLang="en-US" dirty="0"/>
              <a:t>矩形</a:t>
            </a:r>
          </a:p>
        </p:txBody>
      </p:sp>
      <p:pic>
        <p:nvPicPr>
          <p:cNvPr id="5" name="Picture 4">
            <a:extLst>
              <a:ext uri="{FF2B5EF4-FFF2-40B4-BE49-F238E27FC236}">
                <a16:creationId xmlns:a16="http://schemas.microsoft.com/office/drawing/2014/main" id="{4A2BE5EA-B8AC-49D6-9547-DBD1E919A1DD}"/>
              </a:ext>
            </a:extLst>
          </p:cNvPr>
          <p:cNvPicPr>
            <a:picLocks noChangeAspect="1"/>
          </p:cNvPicPr>
          <p:nvPr/>
        </p:nvPicPr>
        <p:blipFill>
          <a:blip r:embed="rId2"/>
          <a:stretch>
            <a:fillRect/>
          </a:stretch>
        </p:blipFill>
        <p:spPr>
          <a:xfrm>
            <a:off x="1264675" y="3672083"/>
            <a:ext cx="3961404" cy="3185917"/>
          </a:xfrm>
          <a:prstGeom prst="rect">
            <a:avLst/>
          </a:prstGeom>
        </p:spPr>
      </p:pic>
      <p:pic>
        <p:nvPicPr>
          <p:cNvPr id="7" name="Picture 6">
            <a:extLst>
              <a:ext uri="{FF2B5EF4-FFF2-40B4-BE49-F238E27FC236}">
                <a16:creationId xmlns:a16="http://schemas.microsoft.com/office/drawing/2014/main" id="{B4B68F50-7097-466F-B326-97BEE3FA771B}"/>
              </a:ext>
            </a:extLst>
          </p:cNvPr>
          <p:cNvPicPr>
            <a:picLocks noChangeAspect="1"/>
          </p:cNvPicPr>
          <p:nvPr/>
        </p:nvPicPr>
        <p:blipFill>
          <a:blip r:embed="rId3"/>
          <a:stretch>
            <a:fillRect/>
          </a:stretch>
        </p:blipFill>
        <p:spPr>
          <a:xfrm>
            <a:off x="5519957" y="3788677"/>
            <a:ext cx="3330428" cy="3069323"/>
          </a:xfrm>
          <a:prstGeom prst="rect">
            <a:avLst/>
          </a:prstGeom>
        </p:spPr>
      </p:pic>
    </p:spTree>
    <p:extLst>
      <p:ext uri="{BB962C8B-B14F-4D97-AF65-F5344CB8AC3E}">
        <p14:creationId xmlns:p14="http://schemas.microsoft.com/office/powerpoint/2010/main" val="8508592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B882-329D-48E8-A49D-250F87638284}"/>
              </a:ext>
            </a:extLst>
          </p:cNvPr>
          <p:cNvSpPr>
            <a:spLocks noGrp="1"/>
          </p:cNvSpPr>
          <p:nvPr>
            <p:ph type="title"/>
          </p:nvPr>
        </p:nvSpPr>
        <p:spPr/>
        <p:txBody>
          <a:bodyPr/>
          <a:lstStyle/>
          <a:p>
            <a:r>
              <a:rPr lang="zh-CN" altLang="en-US" dirty="0"/>
              <a:t>转化</a:t>
            </a:r>
          </a:p>
        </p:txBody>
      </p:sp>
      <p:sp>
        <p:nvSpPr>
          <p:cNvPr id="3" name="Content Placeholder 2">
            <a:extLst>
              <a:ext uri="{FF2B5EF4-FFF2-40B4-BE49-F238E27FC236}">
                <a16:creationId xmlns:a16="http://schemas.microsoft.com/office/drawing/2014/main" id="{B321C1F5-6828-4E2F-BF9D-DBF3B29A73C6}"/>
              </a:ext>
            </a:extLst>
          </p:cNvPr>
          <p:cNvSpPr>
            <a:spLocks noGrp="1"/>
          </p:cNvSpPr>
          <p:nvPr>
            <p:ph idx="1"/>
          </p:nvPr>
        </p:nvSpPr>
        <p:spPr/>
        <p:txBody>
          <a:bodyPr/>
          <a:lstStyle/>
          <a:p>
            <a:r>
              <a:rPr lang="zh-CN" altLang="en-US" dirty="0"/>
              <a:t>问题变为查询</a:t>
            </a:r>
            <a:r>
              <a:rPr lang="en-US" altLang="zh-CN" dirty="0"/>
              <a:t>y</a:t>
            </a:r>
            <a:r>
              <a:rPr lang="zh-CN" altLang="en-US" dirty="0"/>
              <a:t>轴上的一个区间从</a:t>
            </a:r>
            <a:r>
              <a:rPr lang="en-US" altLang="zh-CN" dirty="0"/>
              <a:t>x=1</a:t>
            </a:r>
            <a:r>
              <a:rPr lang="zh-CN" altLang="en-US" dirty="0"/>
              <a:t>到当前</a:t>
            </a:r>
            <a:r>
              <a:rPr lang="en-US" altLang="zh-CN" dirty="0"/>
              <a:t>x</a:t>
            </a:r>
            <a:r>
              <a:rPr lang="zh-CN" altLang="en-US" dirty="0"/>
              <a:t>这段时间中，总共有多少个位置满足条件</a:t>
            </a:r>
            <a:endParaRPr lang="en-US" altLang="zh-CN" dirty="0"/>
          </a:p>
          <a:p>
            <a:r>
              <a:rPr lang="zh-CN" altLang="en-US" dirty="0"/>
              <a:t>于是使用一个数据结构维护历史信息即可</a:t>
            </a:r>
            <a:endParaRPr lang="en-US" altLang="zh-CN" dirty="0"/>
          </a:p>
          <a:p>
            <a:r>
              <a:rPr lang="zh-CN" altLang="en-US" dirty="0"/>
              <a:t>可以认为是每个位置</a:t>
            </a:r>
            <a:r>
              <a:rPr lang="en-US" altLang="zh-CN" dirty="0" err="1"/>
              <a:t>i</a:t>
            </a:r>
            <a:r>
              <a:rPr lang="zh-CN" altLang="en-US" dirty="0"/>
              <a:t>当前是否合法的值为</a:t>
            </a:r>
            <a:r>
              <a:rPr lang="en-US" altLang="zh-CN" dirty="0"/>
              <a:t>a[</a:t>
            </a:r>
            <a:r>
              <a:rPr lang="en-US" altLang="zh-CN" dirty="0" err="1"/>
              <a:t>i</a:t>
            </a:r>
            <a:r>
              <a:rPr lang="en-US" altLang="zh-CN" dirty="0"/>
              <a:t>]</a:t>
            </a:r>
          </a:p>
          <a:p>
            <a:r>
              <a:rPr lang="zh-CN" altLang="en-US" dirty="0"/>
              <a:t>给每个位置</a:t>
            </a:r>
            <a:r>
              <a:rPr lang="en-US" altLang="zh-CN" dirty="0" err="1"/>
              <a:t>i</a:t>
            </a:r>
            <a:r>
              <a:rPr lang="zh-CN" altLang="en-US" dirty="0"/>
              <a:t>额外引入一个计数器</a:t>
            </a:r>
            <a:r>
              <a:rPr lang="en-US" altLang="zh-CN" dirty="0"/>
              <a:t>b[</a:t>
            </a:r>
            <a:r>
              <a:rPr lang="en-US" altLang="zh-CN" dirty="0" err="1"/>
              <a:t>i</a:t>
            </a:r>
            <a:r>
              <a:rPr lang="en-US" altLang="zh-CN" dirty="0"/>
              <a:t>]</a:t>
            </a:r>
          </a:p>
          <a:p>
            <a:r>
              <a:rPr lang="zh-CN" altLang="en-US" dirty="0"/>
              <a:t>每次扫描线向右移动时，进行一个全局</a:t>
            </a:r>
            <a:r>
              <a:rPr lang="en-US" altLang="zh-CN" dirty="0"/>
              <a:t>b[</a:t>
            </a:r>
            <a:r>
              <a:rPr lang="en-US" altLang="zh-CN" dirty="0" err="1"/>
              <a:t>i</a:t>
            </a:r>
            <a:r>
              <a:rPr lang="en-US" altLang="zh-CN" dirty="0"/>
              <a:t>]+=a[</a:t>
            </a:r>
            <a:r>
              <a:rPr lang="en-US" altLang="zh-CN" dirty="0" err="1"/>
              <a:t>i</a:t>
            </a:r>
            <a:r>
              <a:rPr lang="en-US" altLang="zh-CN" dirty="0"/>
              <a:t>]</a:t>
            </a:r>
            <a:r>
              <a:rPr lang="zh-CN" altLang="en-US" dirty="0"/>
              <a:t>的操作</a:t>
            </a:r>
            <a:endParaRPr lang="en-US" altLang="zh-CN" dirty="0"/>
          </a:p>
          <a:p>
            <a:r>
              <a:rPr lang="zh-CN" altLang="en-US" dirty="0"/>
              <a:t>或者对于线段树每个节点维护上次更新时间也能做</a:t>
            </a:r>
            <a:endParaRPr lang="en-US" altLang="zh-CN" dirty="0"/>
          </a:p>
        </p:txBody>
      </p:sp>
    </p:spTree>
    <p:extLst>
      <p:ext uri="{BB962C8B-B14F-4D97-AF65-F5344CB8AC3E}">
        <p14:creationId xmlns:p14="http://schemas.microsoft.com/office/powerpoint/2010/main" val="276849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一维扫描线</a:t>
            </a:r>
          </a:p>
        </p:txBody>
      </p:sp>
      <p:sp>
        <p:nvSpPr>
          <p:cNvPr id="3" name="内容占位符 2"/>
          <p:cNvSpPr>
            <a:spLocks noGrp="1"/>
          </p:cNvSpPr>
          <p:nvPr>
            <p:ph idx="1"/>
          </p:nvPr>
        </p:nvSpPr>
        <p:spPr/>
        <p:txBody>
          <a:bodyPr/>
          <a:lstStyle/>
          <a:p>
            <a:r>
              <a:rPr lang="zh-CN" altLang="en-US" dirty="0"/>
              <a:t>对于一个静态的二维问题，我们可以使用扫描线扫一维，数据结构维护另一维</a:t>
            </a:r>
            <a:endParaRPr lang="en-US" altLang="zh-CN" dirty="0"/>
          </a:p>
          <a:p>
            <a:r>
              <a:rPr lang="zh-CN" altLang="en-US" dirty="0"/>
              <a:t>在扫描线从左到右扫的过程中，会在数据结构维护的那一维上产生一些修改与查询</a:t>
            </a:r>
            <a:endParaRPr lang="en-US" altLang="zh-CN" dirty="0"/>
          </a:p>
          <a:p>
            <a:r>
              <a:rPr lang="zh-CN" altLang="en-US" dirty="0"/>
              <a:t>如果查询的信息可差分的话直接使用差分，否则需要使用分治</a:t>
            </a:r>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6003E-AF75-42F2-96AE-CAE30D81D85A}"/>
              </a:ext>
            </a:extLst>
          </p:cNvPr>
          <p:cNvSpPr>
            <a:spLocks noGrp="1"/>
          </p:cNvSpPr>
          <p:nvPr>
            <p:ph type="title"/>
          </p:nvPr>
        </p:nvSpPr>
        <p:spPr/>
        <p:txBody>
          <a:bodyPr/>
          <a:lstStyle/>
          <a:p>
            <a:r>
              <a:rPr lang="en-US" altLang="zh-CN" dirty="0"/>
              <a:t>CF997E Good Subsegments</a:t>
            </a:r>
            <a:endParaRPr lang="zh-CN" altLang="en-US" dirty="0"/>
          </a:p>
        </p:txBody>
      </p:sp>
      <p:sp>
        <p:nvSpPr>
          <p:cNvPr id="3" name="内容占位符 2">
            <a:extLst>
              <a:ext uri="{FF2B5EF4-FFF2-40B4-BE49-F238E27FC236}">
                <a16:creationId xmlns:a16="http://schemas.microsoft.com/office/drawing/2014/main" id="{B30C0BBD-C5F0-4D56-B1B7-708B4C6A9904}"/>
              </a:ext>
            </a:extLst>
          </p:cNvPr>
          <p:cNvSpPr>
            <a:spLocks noGrp="1"/>
          </p:cNvSpPr>
          <p:nvPr>
            <p:ph idx="1"/>
          </p:nvPr>
        </p:nvSpPr>
        <p:spPr/>
        <p:txBody>
          <a:bodyPr/>
          <a:lstStyle/>
          <a:p>
            <a:r>
              <a:rPr lang="zh-CN" altLang="en-US" dirty="0"/>
              <a:t>给一个长为</a:t>
            </a:r>
            <a:r>
              <a:rPr lang="en-US" altLang="zh-CN" dirty="0"/>
              <a:t>n</a:t>
            </a:r>
            <a:r>
              <a:rPr lang="zh-CN" altLang="en-US" dirty="0"/>
              <a:t>的排列，有</a:t>
            </a:r>
            <a:r>
              <a:rPr lang="en-US" altLang="zh-CN" dirty="0"/>
              <a:t>m</a:t>
            </a:r>
            <a:r>
              <a:rPr lang="zh-CN" altLang="en-US" dirty="0"/>
              <a:t>次查询区间</a:t>
            </a:r>
            <a:r>
              <a:rPr lang="en-US" altLang="zh-CN" dirty="0"/>
              <a:t>[</a:t>
            </a:r>
            <a:r>
              <a:rPr lang="en-US" altLang="zh-CN" dirty="0" err="1"/>
              <a:t>l,r</a:t>
            </a:r>
            <a:r>
              <a:rPr lang="en-US" altLang="zh-CN" dirty="0"/>
              <a:t>]</a:t>
            </a:r>
            <a:r>
              <a:rPr lang="zh-CN" altLang="en-US" dirty="0"/>
              <a:t>中有多少子区间</a:t>
            </a:r>
            <a:r>
              <a:rPr lang="en-US" altLang="zh-CN" dirty="0"/>
              <a:t>[</a:t>
            </a:r>
            <a:r>
              <a:rPr lang="en-US" altLang="zh-CN" dirty="0" err="1"/>
              <a:t>l’,r</a:t>
            </a:r>
            <a:r>
              <a:rPr lang="en-US" altLang="zh-CN" dirty="0"/>
              <a:t>’]</a:t>
            </a:r>
            <a:r>
              <a:rPr lang="zh-CN" altLang="en-US" dirty="0"/>
              <a:t>，假设</a:t>
            </a:r>
            <a:r>
              <a:rPr lang="en-US" altLang="zh-CN" dirty="0"/>
              <a:t>[</a:t>
            </a:r>
            <a:r>
              <a:rPr lang="en-US" altLang="zh-CN" dirty="0" err="1"/>
              <a:t>l’,r</a:t>
            </a:r>
            <a:r>
              <a:rPr lang="en-US" altLang="zh-CN" dirty="0"/>
              <a:t>’]</a:t>
            </a:r>
            <a:r>
              <a:rPr lang="zh-CN" altLang="en-US" dirty="0"/>
              <a:t>的最小值为</a:t>
            </a:r>
            <a:r>
              <a:rPr lang="en-US" altLang="zh-CN" dirty="0"/>
              <a:t>min</a:t>
            </a:r>
            <a:r>
              <a:rPr lang="zh-CN" altLang="en-US" dirty="0"/>
              <a:t>，最大值为</a:t>
            </a:r>
            <a:r>
              <a:rPr lang="en-US" altLang="zh-CN" dirty="0"/>
              <a:t>max</a:t>
            </a:r>
            <a:r>
              <a:rPr lang="zh-CN" altLang="en-US" dirty="0"/>
              <a:t>，满足</a:t>
            </a:r>
            <a:r>
              <a:rPr lang="en-US" altLang="zh-CN" dirty="0"/>
              <a:t>max-min=r’-l’</a:t>
            </a:r>
            <a:endParaRPr lang="zh-CN" altLang="en-US" dirty="0"/>
          </a:p>
        </p:txBody>
      </p:sp>
    </p:spTree>
    <p:extLst>
      <p:ext uri="{BB962C8B-B14F-4D97-AF65-F5344CB8AC3E}">
        <p14:creationId xmlns:p14="http://schemas.microsoft.com/office/powerpoint/2010/main" val="25540079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4BE5B-A660-450E-B780-E0492AA3280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E5713C8-351B-48D9-A7B2-2AACF4EA37F5}"/>
              </a:ext>
            </a:extLst>
          </p:cNvPr>
          <p:cNvSpPr>
            <a:spLocks noGrp="1"/>
          </p:cNvSpPr>
          <p:nvPr>
            <p:ph idx="1"/>
          </p:nvPr>
        </p:nvSpPr>
        <p:spPr/>
        <p:txBody>
          <a:bodyPr/>
          <a:lstStyle/>
          <a:p>
            <a:r>
              <a:rPr lang="zh-CN" altLang="en-US" dirty="0"/>
              <a:t>考虑将每个区间表示为二维平面上的点</a:t>
            </a:r>
            <a:r>
              <a:rPr lang="en-US" altLang="zh-CN" dirty="0"/>
              <a:t>(</a:t>
            </a:r>
            <a:r>
              <a:rPr lang="en-US" altLang="zh-CN" dirty="0" err="1"/>
              <a:t>x,y</a:t>
            </a:r>
            <a:r>
              <a:rPr lang="en-US" altLang="zh-CN" dirty="0"/>
              <a:t>)</a:t>
            </a:r>
          </a:p>
          <a:p>
            <a:r>
              <a:rPr lang="zh-CN" altLang="en-US" dirty="0"/>
              <a:t>首先先初始化</a:t>
            </a:r>
            <a:r>
              <a:rPr lang="en-US" altLang="zh-CN" dirty="0"/>
              <a:t>(</a:t>
            </a:r>
            <a:r>
              <a:rPr lang="en-US" altLang="zh-CN" dirty="0" err="1"/>
              <a:t>x,y</a:t>
            </a:r>
            <a:r>
              <a:rPr lang="en-US" altLang="zh-CN" dirty="0"/>
              <a:t>)</a:t>
            </a:r>
            <a:r>
              <a:rPr lang="zh-CN" altLang="en-US" dirty="0"/>
              <a:t>的权值为</a:t>
            </a:r>
            <a:r>
              <a:rPr lang="en-US" altLang="zh-CN" dirty="0"/>
              <a:t>y-x</a:t>
            </a:r>
            <a:r>
              <a:rPr lang="zh-CN" altLang="en-US" dirty="0"/>
              <a:t>：对</a:t>
            </a:r>
            <a:r>
              <a:rPr lang="en-US" altLang="zh-CN" dirty="0"/>
              <a:t>x=1…n</a:t>
            </a:r>
            <a:r>
              <a:rPr lang="zh-CN" altLang="en-US" dirty="0"/>
              <a:t>进行矩形减，对</a:t>
            </a:r>
            <a:r>
              <a:rPr lang="en-US" altLang="zh-CN" dirty="0"/>
              <a:t>y=1…n</a:t>
            </a:r>
            <a:r>
              <a:rPr lang="zh-CN" altLang="en-US" dirty="0"/>
              <a:t>进行矩形加</a:t>
            </a:r>
            <a:endParaRPr lang="en-US" altLang="zh-CN" dirty="0"/>
          </a:p>
          <a:p>
            <a:r>
              <a:rPr lang="zh-CN" altLang="en-US" dirty="0"/>
              <a:t>然后对序列进行最值分治，每次分治相当于一个矩形内的点对应的序列上的区间的</a:t>
            </a:r>
            <a:r>
              <a:rPr lang="en-US" altLang="zh-CN" dirty="0"/>
              <a:t>max</a:t>
            </a:r>
            <a:r>
              <a:rPr lang="zh-CN" altLang="en-US" dirty="0"/>
              <a:t>都是分治中心，进行矩形加，</a:t>
            </a:r>
            <a:r>
              <a:rPr lang="en-US" altLang="zh-CN" dirty="0"/>
              <a:t>min</a:t>
            </a:r>
            <a:r>
              <a:rPr lang="zh-CN" altLang="en-US" dirty="0"/>
              <a:t>同理进行矩形减</a:t>
            </a:r>
          </a:p>
        </p:txBody>
      </p:sp>
      <p:pic>
        <p:nvPicPr>
          <p:cNvPr id="5" name="图片 4">
            <a:extLst>
              <a:ext uri="{FF2B5EF4-FFF2-40B4-BE49-F238E27FC236}">
                <a16:creationId xmlns:a16="http://schemas.microsoft.com/office/drawing/2014/main" id="{45C1B02C-A00E-4F64-B677-299284F935A3}"/>
              </a:ext>
            </a:extLst>
          </p:cNvPr>
          <p:cNvPicPr>
            <a:picLocks noChangeAspect="1"/>
          </p:cNvPicPr>
          <p:nvPr/>
        </p:nvPicPr>
        <p:blipFill>
          <a:blip r:embed="rId2"/>
          <a:stretch>
            <a:fillRect/>
          </a:stretch>
        </p:blipFill>
        <p:spPr>
          <a:xfrm>
            <a:off x="1117964" y="4816475"/>
            <a:ext cx="3362325" cy="1495425"/>
          </a:xfrm>
          <a:prstGeom prst="rect">
            <a:avLst/>
          </a:prstGeom>
        </p:spPr>
      </p:pic>
    </p:spTree>
    <p:extLst>
      <p:ext uri="{BB962C8B-B14F-4D97-AF65-F5344CB8AC3E}">
        <p14:creationId xmlns:p14="http://schemas.microsoft.com/office/powerpoint/2010/main" val="22110141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E3BCE0-FB17-42CA-8866-B6B31659D24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7DBC8FA-97E7-4971-8D1D-8D465B693A32}"/>
              </a:ext>
            </a:extLst>
          </p:cNvPr>
          <p:cNvSpPr>
            <a:spLocks noGrp="1"/>
          </p:cNvSpPr>
          <p:nvPr>
            <p:ph idx="1"/>
          </p:nvPr>
        </p:nvSpPr>
        <p:spPr/>
        <p:txBody>
          <a:bodyPr/>
          <a:lstStyle/>
          <a:p>
            <a:r>
              <a:rPr lang="zh-CN" altLang="en-US" dirty="0"/>
              <a:t>问题即转换为给定一个平面，进行</a:t>
            </a:r>
            <a:r>
              <a:rPr lang="en-US" altLang="zh-CN" dirty="0"/>
              <a:t>O(n)</a:t>
            </a:r>
            <a:r>
              <a:rPr lang="zh-CN" altLang="en-US" dirty="0"/>
              <a:t>次矩形加减，问一个矩形内有多少个</a:t>
            </a:r>
            <a:r>
              <a:rPr lang="en-US" altLang="zh-CN" dirty="0"/>
              <a:t>0</a:t>
            </a:r>
          </a:p>
          <a:p>
            <a:r>
              <a:rPr lang="zh-CN" altLang="en-US" dirty="0"/>
              <a:t>询问矩形实际上为</a:t>
            </a:r>
            <a:r>
              <a:rPr lang="en-US" altLang="zh-CN" dirty="0"/>
              <a:t>2-side</a:t>
            </a:r>
            <a:r>
              <a:rPr lang="zh-CN" altLang="en-US" dirty="0"/>
              <a:t>矩形</a:t>
            </a:r>
            <a:endParaRPr lang="en-US" altLang="zh-CN" dirty="0"/>
          </a:p>
          <a:p>
            <a:r>
              <a:rPr lang="zh-CN" altLang="en-US" dirty="0"/>
              <a:t>然后使用扫描线</a:t>
            </a:r>
            <a:r>
              <a:rPr lang="en-US" altLang="zh-CN" dirty="0"/>
              <a:t>+</a:t>
            </a:r>
            <a:r>
              <a:rPr lang="zh-CN" altLang="en-US" dirty="0"/>
              <a:t>线段树沿着一维扫这个平面</a:t>
            </a:r>
            <a:endParaRPr lang="en-US" altLang="zh-CN" dirty="0"/>
          </a:p>
          <a:p>
            <a:r>
              <a:rPr lang="zh-CN" altLang="en-US" dirty="0"/>
              <a:t>由于保证矩形中元素非负，线段树维护区间</a:t>
            </a:r>
            <a:r>
              <a:rPr lang="en-US" altLang="zh-CN" dirty="0"/>
              <a:t>min</a:t>
            </a:r>
            <a:r>
              <a:rPr lang="zh-CN" altLang="en-US" dirty="0"/>
              <a:t>和</a:t>
            </a:r>
            <a:r>
              <a:rPr lang="en-US" altLang="zh-CN" dirty="0"/>
              <a:t>min</a:t>
            </a:r>
            <a:r>
              <a:rPr lang="zh-CN" altLang="en-US" dirty="0"/>
              <a:t>的个数，即可计算</a:t>
            </a:r>
            <a:r>
              <a:rPr lang="en-US" altLang="zh-CN" dirty="0"/>
              <a:t>0</a:t>
            </a:r>
            <a:r>
              <a:rPr lang="zh-CN" altLang="en-US" dirty="0"/>
              <a:t>的个数</a:t>
            </a:r>
            <a:endParaRPr lang="en-US" altLang="zh-CN" dirty="0"/>
          </a:p>
          <a:p>
            <a:r>
              <a:rPr lang="zh-CN" altLang="en-US" dirty="0"/>
              <a:t>问题是</a:t>
            </a:r>
            <a:r>
              <a:rPr lang="en-US" altLang="zh-CN" dirty="0"/>
              <a:t>2-side</a:t>
            </a:r>
            <a:r>
              <a:rPr lang="zh-CN" altLang="en-US" dirty="0"/>
              <a:t>矩形在扫描线后，需要查询一个区间在一个前缀时间中的</a:t>
            </a:r>
            <a:r>
              <a:rPr lang="en-US" altLang="zh-CN" dirty="0"/>
              <a:t>0</a:t>
            </a:r>
            <a:r>
              <a:rPr lang="zh-CN" altLang="en-US" dirty="0"/>
              <a:t>的个数</a:t>
            </a:r>
            <a:endParaRPr lang="en-US" altLang="zh-CN" dirty="0"/>
          </a:p>
          <a:p>
            <a:endParaRPr lang="en-US" altLang="zh-CN" dirty="0"/>
          </a:p>
        </p:txBody>
      </p:sp>
      <p:pic>
        <p:nvPicPr>
          <p:cNvPr id="4" name="Picture 3">
            <a:extLst>
              <a:ext uri="{FF2B5EF4-FFF2-40B4-BE49-F238E27FC236}">
                <a16:creationId xmlns:a16="http://schemas.microsoft.com/office/drawing/2014/main" id="{15578EEE-3061-4887-8362-4BE61086F411}"/>
              </a:ext>
            </a:extLst>
          </p:cNvPr>
          <p:cNvPicPr>
            <a:picLocks noChangeAspect="1"/>
          </p:cNvPicPr>
          <p:nvPr/>
        </p:nvPicPr>
        <p:blipFill>
          <a:blip r:embed="rId2"/>
          <a:stretch>
            <a:fillRect/>
          </a:stretch>
        </p:blipFill>
        <p:spPr>
          <a:xfrm>
            <a:off x="3541478" y="5077853"/>
            <a:ext cx="2213453" cy="1780147"/>
          </a:xfrm>
          <a:prstGeom prst="rect">
            <a:avLst/>
          </a:prstGeom>
        </p:spPr>
      </p:pic>
      <p:pic>
        <p:nvPicPr>
          <p:cNvPr id="5" name="Picture 4">
            <a:extLst>
              <a:ext uri="{FF2B5EF4-FFF2-40B4-BE49-F238E27FC236}">
                <a16:creationId xmlns:a16="http://schemas.microsoft.com/office/drawing/2014/main" id="{9BAFF432-0D27-430E-B16B-7FA12C584122}"/>
              </a:ext>
            </a:extLst>
          </p:cNvPr>
          <p:cNvPicPr>
            <a:picLocks noChangeAspect="1"/>
          </p:cNvPicPr>
          <p:nvPr/>
        </p:nvPicPr>
        <p:blipFill>
          <a:blip r:embed="rId3"/>
          <a:stretch>
            <a:fillRect/>
          </a:stretch>
        </p:blipFill>
        <p:spPr>
          <a:xfrm>
            <a:off x="7434108" y="5143001"/>
            <a:ext cx="1860893" cy="1714999"/>
          </a:xfrm>
          <a:prstGeom prst="rect">
            <a:avLst/>
          </a:prstGeom>
        </p:spPr>
      </p:pic>
    </p:spTree>
    <p:extLst>
      <p:ext uri="{BB962C8B-B14F-4D97-AF65-F5344CB8AC3E}">
        <p14:creationId xmlns:p14="http://schemas.microsoft.com/office/powerpoint/2010/main" val="22143302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F1DE7-C65E-432C-8C1B-A9ED81A08C4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107743E-D583-486F-86A0-4D301D62D6BC}"/>
              </a:ext>
            </a:extLst>
          </p:cNvPr>
          <p:cNvSpPr>
            <a:spLocks noGrp="1"/>
          </p:cNvSpPr>
          <p:nvPr>
            <p:ph idx="1"/>
          </p:nvPr>
        </p:nvSpPr>
        <p:spPr/>
        <p:txBody>
          <a:bodyPr>
            <a:normAutofit/>
          </a:bodyPr>
          <a:lstStyle/>
          <a:p>
            <a:r>
              <a:rPr lang="zh-CN" altLang="en-US" dirty="0"/>
              <a:t>这个其实可以简单维护</a:t>
            </a:r>
            <a:endParaRPr lang="en-US" altLang="zh-CN" dirty="0"/>
          </a:p>
          <a:p>
            <a:r>
              <a:rPr lang="zh-CN" altLang="en-US" dirty="0"/>
              <a:t>我们只需要对每个区间记录下多少个</a:t>
            </a:r>
            <a:r>
              <a:rPr lang="en-US" altLang="zh-CN" dirty="0"/>
              <a:t>0</a:t>
            </a:r>
            <a:r>
              <a:rPr lang="zh-CN" altLang="en-US" dirty="0"/>
              <a:t>，这个表示为量</a:t>
            </a:r>
            <a:r>
              <a:rPr lang="en-US" altLang="zh-CN" dirty="0"/>
              <a:t>A</a:t>
            </a:r>
          </a:p>
          <a:p>
            <a:r>
              <a:rPr lang="zh-CN" altLang="en-US" dirty="0"/>
              <a:t>然后有一个量</a:t>
            </a:r>
            <a:r>
              <a:rPr lang="en-US" altLang="zh-CN" dirty="0"/>
              <a:t>B</a:t>
            </a:r>
            <a:r>
              <a:rPr lang="zh-CN" altLang="en-US" dirty="0"/>
              <a:t>表示累计的历史贡献</a:t>
            </a:r>
            <a:endParaRPr lang="en-US" altLang="zh-CN" dirty="0"/>
          </a:p>
          <a:p>
            <a:r>
              <a:rPr lang="zh-CN" altLang="en-US" dirty="0"/>
              <a:t>然后每次扫描线走一步的时候打一个区间</a:t>
            </a:r>
            <a:r>
              <a:rPr lang="en-US" altLang="zh-CN" dirty="0"/>
              <a:t>B+=A</a:t>
            </a:r>
            <a:r>
              <a:rPr lang="zh-CN" altLang="en-US" dirty="0"/>
              <a:t>的标记</a:t>
            </a:r>
            <a:endParaRPr lang="en-US" altLang="zh-CN" dirty="0"/>
          </a:p>
          <a:p>
            <a:r>
              <a:rPr lang="zh-CN" altLang="en-US" dirty="0"/>
              <a:t>或者对每个位置记录一下上次修改的时间，以及区间内部答案</a:t>
            </a:r>
            <a:endParaRPr lang="en-US" altLang="zh-CN" dirty="0"/>
          </a:p>
          <a:p>
            <a:r>
              <a:rPr lang="zh-CN" altLang="en-US" dirty="0"/>
              <a:t>这样区间</a:t>
            </a:r>
            <a:r>
              <a:rPr lang="en-US" altLang="zh-CN" dirty="0" err="1"/>
              <a:t>i</a:t>
            </a:r>
            <a:r>
              <a:rPr lang="zh-CN" altLang="en-US" dirty="0"/>
              <a:t>时刻修改就需要维护区间中所有</a:t>
            </a:r>
            <a:r>
              <a:rPr lang="en-US" altLang="zh-CN" dirty="0"/>
              <a:t>0</a:t>
            </a:r>
            <a:r>
              <a:rPr lang="zh-CN" altLang="en-US" dirty="0"/>
              <a:t>上次修改的时间和，以及区间答案了</a:t>
            </a:r>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p>
        </p:txBody>
      </p:sp>
    </p:spTree>
    <p:extLst>
      <p:ext uri="{BB962C8B-B14F-4D97-AF65-F5344CB8AC3E}">
        <p14:creationId xmlns:p14="http://schemas.microsoft.com/office/powerpoint/2010/main" val="26436875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B44EF-4058-481B-A2EE-C888DBCDA426}"/>
              </a:ext>
            </a:extLst>
          </p:cNvPr>
          <p:cNvSpPr>
            <a:spLocks noGrp="1"/>
          </p:cNvSpPr>
          <p:nvPr>
            <p:ph type="title"/>
          </p:nvPr>
        </p:nvSpPr>
        <p:spPr/>
        <p:txBody>
          <a:bodyPr/>
          <a:lstStyle/>
          <a:p>
            <a:r>
              <a:rPr lang="en-US" altLang="zh-CN" dirty="0"/>
              <a:t>Notice</a:t>
            </a:r>
            <a:endParaRPr lang="zh-CN" altLang="en-US" dirty="0"/>
          </a:p>
        </p:txBody>
      </p:sp>
      <p:sp>
        <p:nvSpPr>
          <p:cNvPr id="3" name="内容占位符 2">
            <a:extLst>
              <a:ext uri="{FF2B5EF4-FFF2-40B4-BE49-F238E27FC236}">
                <a16:creationId xmlns:a16="http://schemas.microsoft.com/office/drawing/2014/main" id="{4536205B-2013-407C-800F-8C890D61BFA6}"/>
              </a:ext>
            </a:extLst>
          </p:cNvPr>
          <p:cNvSpPr>
            <a:spLocks noGrp="1"/>
          </p:cNvSpPr>
          <p:nvPr>
            <p:ph idx="1"/>
          </p:nvPr>
        </p:nvSpPr>
        <p:spPr/>
        <p:txBody>
          <a:bodyPr>
            <a:normAutofit lnSpcReduction="10000"/>
          </a:bodyPr>
          <a:lstStyle/>
          <a:p>
            <a:r>
              <a:rPr lang="zh-CN" altLang="en-US" dirty="0"/>
              <a:t>我们线段树要区间修改查询需要：</a:t>
            </a:r>
            <a:endParaRPr lang="en-US" altLang="zh-CN" dirty="0"/>
          </a:p>
          <a:p>
            <a:r>
              <a:rPr lang="en-US" altLang="zh-CN" dirty="0"/>
              <a:t>1.</a:t>
            </a:r>
            <a:r>
              <a:rPr lang="zh-CN" altLang="en-US" dirty="0"/>
              <a:t>标记对标记可合并</a:t>
            </a:r>
            <a:endParaRPr lang="en-US" altLang="zh-CN" dirty="0"/>
          </a:p>
          <a:p>
            <a:r>
              <a:rPr lang="en-US" altLang="zh-CN" dirty="0"/>
              <a:t>2.</a:t>
            </a:r>
            <a:r>
              <a:rPr lang="zh-CN" altLang="en-US" dirty="0"/>
              <a:t>标记对值可合并</a:t>
            </a:r>
            <a:endParaRPr lang="en-US" altLang="zh-CN" dirty="0"/>
          </a:p>
          <a:p>
            <a:r>
              <a:rPr lang="en-US" altLang="zh-CN" dirty="0"/>
              <a:t>3.</a:t>
            </a:r>
            <a:r>
              <a:rPr lang="zh-CN" altLang="en-US" dirty="0"/>
              <a:t>值对值可合并</a:t>
            </a:r>
            <a:endParaRPr lang="en-US" altLang="zh-CN" dirty="0"/>
          </a:p>
          <a:p>
            <a:r>
              <a:rPr lang="zh-CN" altLang="en-US" dirty="0"/>
              <a:t>这种维护历史信息的标记的话我们需要考虑标记交替合并的情况，比如这道题就是</a:t>
            </a:r>
            <a:endParaRPr lang="en-US" altLang="zh-CN" dirty="0"/>
          </a:p>
          <a:p>
            <a:r>
              <a:rPr lang="zh-CN" altLang="en-US" dirty="0"/>
              <a:t>区间</a:t>
            </a:r>
            <a:r>
              <a:rPr lang="en-US" altLang="zh-CN" dirty="0"/>
              <a:t>A</a:t>
            </a:r>
            <a:r>
              <a:rPr lang="zh-CN" altLang="en-US" dirty="0"/>
              <a:t>加，区间</a:t>
            </a:r>
            <a:r>
              <a:rPr lang="en-US" altLang="zh-CN" dirty="0"/>
              <a:t>B+=A</a:t>
            </a:r>
            <a:r>
              <a:rPr lang="zh-CN" altLang="en-US" dirty="0"/>
              <a:t>，区间</a:t>
            </a:r>
            <a:r>
              <a:rPr lang="en-US" altLang="zh-CN" dirty="0"/>
              <a:t>A</a:t>
            </a:r>
            <a:r>
              <a:rPr lang="zh-CN" altLang="en-US" dirty="0"/>
              <a:t>加，区间</a:t>
            </a:r>
            <a:r>
              <a:rPr lang="en-US" altLang="zh-CN" dirty="0"/>
              <a:t>B+=A</a:t>
            </a:r>
            <a:r>
              <a:rPr lang="zh-CN" altLang="en-US" dirty="0"/>
              <a:t>，区间</a:t>
            </a:r>
            <a:r>
              <a:rPr lang="en-US" altLang="zh-CN" dirty="0"/>
              <a:t>A</a:t>
            </a:r>
            <a:r>
              <a:rPr lang="zh-CN" altLang="en-US" dirty="0"/>
              <a:t>加</a:t>
            </a:r>
            <a:r>
              <a:rPr lang="en-US" altLang="zh-CN" dirty="0"/>
              <a:t>…</a:t>
            </a:r>
            <a:r>
              <a:rPr lang="zh-CN" altLang="en-US" dirty="0"/>
              <a:t>这样的情况</a:t>
            </a:r>
            <a:endParaRPr lang="en-US" altLang="zh-CN" dirty="0"/>
          </a:p>
          <a:p>
            <a:r>
              <a:rPr lang="zh-CN" altLang="en-US" dirty="0"/>
              <a:t>我们要能支持这些标记的合并就能做了，因为不考虑历史信息的话</a:t>
            </a:r>
            <a:r>
              <a:rPr lang="en-US" altLang="zh-CN" dirty="0"/>
              <a:t>2,3</a:t>
            </a:r>
            <a:r>
              <a:rPr lang="zh-CN" altLang="en-US" dirty="0"/>
              <a:t>我们已经能做了</a:t>
            </a:r>
          </a:p>
        </p:txBody>
      </p:sp>
    </p:spTree>
    <p:extLst>
      <p:ext uri="{BB962C8B-B14F-4D97-AF65-F5344CB8AC3E}">
        <p14:creationId xmlns:p14="http://schemas.microsoft.com/office/powerpoint/2010/main" val="41616707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97F90-0BAB-48EA-9342-1BD04C30C8B1}"/>
              </a:ext>
            </a:extLst>
          </p:cNvPr>
          <p:cNvSpPr>
            <a:spLocks noGrp="1"/>
          </p:cNvSpPr>
          <p:nvPr>
            <p:ph type="title"/>
          </p:nvPr>
        </p:nvSpPr>
        <p:spPr/>
        <p:txBody>
          <a:bodyPr/>
          <a:lstStyle/>
          <a:p>
            <a:r>
              <a:rPr lang="en-US" altLang="zh-CN" dirty="0"/>
              <a:t>EC final2020 G</a:t>
            </a:r>
            <a:endParaRPr lang="zh-CN" altLang="en-US" dirty="0"/>
          </a:p>
        </p:txBody>
      </p:sp>
      <p:sp>
        <p:nvSpPr>
          <p:cNvPr id="3" name="内容占位符 2">
            <a:extLst>
              <a:ext uri="{FF2B5EF4-FFF2-40B4-BE49-F238E27FC236}">
                <a16:creationId xmlns:a16="http://schemas.microsoft.com/office/drawing/2014/main" id="{9DBCE2E7-20EB-4B04-BD15-4894AC69F4EC}"/>
              </a:ext>
            </a:extLst>
          </p:cNvPr>
          <p:cNvSpPr>
            <a:spLocks noGrp="1"/>
          </p:cNvSpPr>
          <p:nvPr>
            <p:ph idx="1"/>
          </p:nvPr>
        </p:nvSpPr>
        <p:spPr/>
        <p:txBody>
          <a:bodyPr/>
          <a:lstStyle/>
          <a:p>
            <a:r>
              <a:rPr lang="zh-CN" altLang="en-US" dirty="0"/>
              <a:t>给定一个序列，求区间有多少子区间，其内部出现过的颜色数为奇数</a:t>
            </a:r>
            <a:endParaRPr lang="en-US" altLang="zh-CN" dirty="0"/>
          </a:p>
          <a:p>
            <a:r>
              <a:rPr lang="en-US" altLang="zh-CN" dirty="0">
                <a:hlinkClick r:id="rId2"/>
              </a:rPr>
              <a:t>Problem - G - </a:t>
            </a:r>
            <a:r>
              <a:rPr lang="en-US" altLang="zh-CN" dirty="0" err="1">
                <a:hlinkClick r:id="rId2"/>
              </a:rPr>
              <a:t>Codeforces</a:t>
            </a:r>
            <a:endParaRPr lang="zh-CN" altLang="en-US" dirty="0"/>
          </a:p>
        </p:txBody>
      </p:sp>
    </p:spTree>
    <p:extLst>
      <p:ext uri="{BB962C8B-B14F-4D97-AF65-F5344CB8AC3E}">
        <p14:creationId xmlns:p14="http://schemas.microsoft.com/office/powerpoint/2010/main" val="26737053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339FE-B3C4-4E18-AE3C-FC3393530C63}"/>
              </a:ext>
            </a:extLst>
          </p:cNvPr>
          <p:cNvSpPr>
            <a:spLocks noGrp="1"/>
          </p:cNvSpPr>
          <p:nvPr>
            <p:ph type="title"/>
          </p:nvPr>
        </p:nvSpPr>
        <p:spPr/>
        <p:txBody>
          <a:bodyPr/>
          <a:lstStyle/>
          <a:p>
            <a:r>
              <a:rPr lang="en-US" altLang="zh-CN" dirty="0"/>
              <a:t>Solution</a:t>
            </a:r>
            <a:endParaRPr lang="zh-CN" altLang="en-US" dirty="0"/>
          </a:p>
        </p:txBody>
      </p:sp>
      <p:pic>
        <p:nvPicPr>
          <p:cNvPr id="6" name="Content Placeholder 5">
            <a:extLst>
              <a:ext uri="{FF2B5EF4-FFF2-40B4-BE49-F238E27FC236}">
                <a16:creationId xmlns:a16="http://schemas.microsoft.com/office/drawing/2014/main" id="{BD838567-7761-46EE-8234-4292D8FA5C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88591"/>
            <a:ext cx="9792291" cy="3571306"/>
          </a:xfrm>
        </p:spPr>
      </p:pic>
    </p:spTree>
    <p:extLst>
      <p:ext uri="{BB962C8B-B14F-4D97-AF65-F5344CB8AC3E}">
        <p14:creationId xmlns:p14="http://schemas.microsoft.com/office/powerpoint/2010/main" val="34342964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289B1-70D1-42D9-81A8-B1744158241C}"/>
              </a:ext>
            </a:extLst>
          </p:cNvPr>
          <p:cNvSpPr>
            <a:spLocks noGrp="1"/>
          </p:cNvSpPr>
          <p:nvPr>
            <p:ph type="title"/>
          </p:nvPr>
        </p:nvSpPr>
        <p:spPr/>
        <p:txBody>
          <a:bodyPr/>
          <a:lstStyle/>
          <a:p>
            <a:r>
              <a:rPr lang="zh-CN" altLang="en-US" dirty="0"/>
              <a:t>对一维分治</a:t>
            </a:r>
          </a:p>
        </p:txBody>
      </p:sp>
      <p:sp>
        <p:nvSpPr>
          <p:cNvPr id="3" name="Content Placeholder 2">
            <a:extLst>
              <a:ext uri="{FF2B5EF4-FFF2-40B4-BE49-F238E27FC236}">
                <a16:creationId xmlns:a16="http://schemas.microsoft.com/office/drawing/2014/main" id="{14D2AB21-7C26-4EAB-9DF0-EB4D305A3F98}"/>
              </a:ext>
            </a:extLst>
          </p:cNvPr>
          <p:cNvSpPr>
            <a:spLocks noGrp="1"/>
          </p:cNvSpPr>
          <p:nvPr>
            <p:ph idx="1"/>
          </p:nvPr>
        </p:nvSpPr>
        <p:spPr/>
        <p:txBody>
          <a:bodyPr/>
          <a:lstStyle/>
          <a:p>
            <a:r>
              <a:rPr lang="zh-CN" altLang="en-US" dirty="0"/>
              <a:t>如果信息不可差分，我们则需要分治</a:t>
            </a:r>
            <a:endParaRPr lang="en-US" altLang="zh-CN" dirty="0"/>
          </a:p>
          <a:p>
            <a:r>
              <a:rPr lang="zh-CN" altLang="en-US" dirty="0"/>
              <a:t>选一维分治后，查询</a:t>
            </a:r>
            <a:r>
              <a:rPr lang="en-US" altLang="zh-CN" dirty="0"/>
              <a:t>4-side</a:t>
            </a:r>
            <a:r>
              <a:rPr lang="zh-CN" altLang="en-US" dirty="0"/>
              <a:t>矩形信息等价于查询两个</a:t>
            </a:r>
            <a:r>
              <a:rPr lang="en-US" altLang="zh-CN" dirty="0"/>
              <a:t>3-side</a:t>
            </a:r>
            <a:r>
              <a:rPr lang="zh-CN" altLang="en-US" dirty="0"/>
              <a:t>矩形信息，这里可以跑两段扫描线，这样就只有插入没有删除了</a:t>
            </a:r>
            <a:endParaRPr lang="en-US" altLang="zh-CN" dirty="0"/>
          </a:p>
          <a:p>
            <a:r>
              <a:rPr lang="zh-CN" altLang="en-US" dirty="0"/>
              <a:t>分治每次处理所有跨过分治中线的矩形查询，然后递归处理两边的，复杂度会多个</a:t>
            </a:r>
            <a:r>
              <a:rPr lang="en-US" altLang="zh-CN" dirty="0" err="1"/>
              <a:t>logn</a:t>
            </a:r>
            <a:endParaRPr lang="zh-CN" altLang="en-US" dirty="0"/>
          </a:p>
        </p:txBody>
      </p:sp>
      <p:pic>
        <p:nvPicPr>
          <p:cNvPr id="5" name="图片 4">
            <a:extLst>
              <a:ext uri="{FF2B5EF4-FFF2-40B4-BE49-F238E27FC236}">
                <a16:creationId xmlns:a16="http://schemas.microsoft.com/office/drawing/2014/main" id="{8D1813D5-6592-482A-B675-7DC6F0D274A2}"/>
              </a:ext>
            </a:extLst>
          </p:cNvPr>
          <p:cNvPicPr>
            <a:picLocks noChangeAspect="1"/>
          </p:cNvPicPr>
          <p:nvPr/>
        </p:nvPicPr>
        <p:blipFill>
          <a:blip r:embed="rId2"/>
          <a:stretch>
            <a:fillRect/>
          </a:stretch>
        </p:blipFill>
        <p:spPr>
          <a:xfrm>
            <a:off x="5687735" y="3855896"/>
            <a:ext cx="5002024" cy="2901436"/>
          </a:xfrm>
          <a:prstGeom prst="rect">
            <a:avLst/>
          </a:prstGeom>
        </p:spPr>
      </p:pic>
    </p:spTree>
    <p:extLst>
      <p:ext uri="{BB962C8B-B14F-4D97-AF65-F5344CB8AC3E}">
        <p14:creationId xmlns:p14="http://schemas.microsoft.com/office/powerpoint/2010/main" val="20010843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41757-3D5F-4D9F-B828-769937BA32CE}"/>
              </a:ext>
            </a:extLst>
          </p:cNvPr>
          <p:cNvSpPr>
            <a:spLocks noGrp="1"/>
          </p:cNvSpPr>
          <p:nvPr>
            <p:ph type="title"/>
          </p:nvPr>
        </p:nvSpPr>
        <p:spPr/>
        <p:txBody>
          <a:bodyPr/>
          <a:lstStyle/>
          <a:p>
            <a:r>
              <a:rPr lang="en-US" altLang="zh-CN" dirty="0"/>
              <a:t>[Ynoi2009] </a:t>
            </a:r>
            <a:r>
              <a:rPr lang="en-US" altLang="zh-CN" dirty="0" err="1"/>
              <a:t>rprmq</a:t>
            </a:r>
            <a:endParaRPr lang="zh-CN" altLang="en-US" dirty="0"/>
          </a:p>
        </p:txBody>
      </p:sp>
      <p:sp>
        <p:nvSpPr>
          <p:cNvPr id="3" name="内容占位符 2">
            <a:extLst>
              <a:ext uri="{FF2B5EF4-FFF2-40B4-BE49-F238E27FC236}">
                <a16:creationId xmlns:a16="http://schemas.microsoft.com/office/drawing/2014/main" id="{885598DA-1AE6-4C74-86D0-697DA15498E6}"/>
              </a:ext>
            </a:extLst>
          </p:cNvPr>
          <p:cNvSpPr>
            <a:spLocks noGrp="1"/>
          </p:cNvSpPr>
          <p:nvPr>
            <p:ph idx="1"/>
          </p:nvPr>
        </p:nvSpPr>
        <p:spPr/>
        <p:txBody>
          <a:bodyPr/>
          <a:lstStyle/>
          <a:p>
            <a:r>
              <a:rPr lang="zh-CN" altLang="en-US" dirty="0"/>
              <a:t>给定</a:t>
            </a:r>
            <a:r>
              <a:rPr lang="en-US" altLang="zh-CN" dirty="0"/>
              <a:t>n*n</a:t>
            </a:r>
            <a:r>
              <a:rPr lang="zh-CN" altLang="en-US" dirty="0"/>
              <a:t>的矩形，有</a:t>
            </a:r>
            <a:r>
              <a:rPr lang="en-US" altLang="zh-CN" dirty="0"/>
              <a:t>m</a:t>
            </a:r>
            <a:r>
              <a:rPr lang="zh-CN" altLang="en-US" dirty="0"/>
              <a:t>次矩形加，在所有修改结束后有</a:t>
            </a:r>
            <a:r>
              <a:rPr lang="en-US" altLang="zh-CN" dirty="0"/>
              <a:t>q</a:t>
            </a:r>
            <a:r>
              <a:rPr lang="zh-CN" altLang="en-US" dirty="0"/>
              <a:t>次矩形</a:t>
            </a:r>
            <a:r>
              <a:rPr lang="en-US" altLang="zh-CN" dirty="0"/>
              <a:t>max</a:t>
            </a:r>
            <a:r>
              <a:rPr lang="zh-CN" altLang="en-US" dirty="0"/>
              <a:t>查询</a:t>
            </a:r>
          </a:p>
        </p:txBody>
      </p:sp>
    </p:spTree>
    <p:extLst>
      <p:ext uri="{BB962C8B-B14F-4D97-AF65-F5344CB8AC3E}">
        <p14:creationId xmlns:p14="http://schemas.microsoft.com/office/powerpoint/2010/main" val="28037338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4817C-CF26-4B31-93D8-F84D7965430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8E77789-770D-4D6F-B8CB-18659E6AD8A3}"/>
              </a:ext>
            </a:extLst>
          </p:cNvPr>
          <p:cNvSpPr>
            <a:spLocks noGrp="1"/>
          </p:cNvSpPr>
          <p:nvPr>
            <p:ph idx="1"/>
          </p:nvPr>
        </p:nvSpPr>
        <p:spPr/>
        <p:txBody>
          <a:bodyPr/>
          <a:lstStyle/>
          <a:p>
            <a:r>
              <a:rPr lang="zh-CN" altLang="en-US" dirty="0"/>
              <a:t>考虑对平面进行分治，选一维</a:t>
            </a:r>
            <a:r>
              <a:rPr lang="en-US" altLang="zh-CN" dirty="0"/>
              <a:t>x</a:t>
            </a:r>
            <a:r>
              <a:rPr lang="zh-CN" altLang="en-US" dirty="0"/>
              <a:t>维进行分治</a:t>
            </a:r>
            <a:endParaRPr lang="en-US" altLang="zh-CN" dirty="0"/>
          </a:p>
          <a:p>
            <a:r>
              <a:rPr lang="zh-CN" altLang="en-US" dirty="0"/>
              <a:t>每次分治的时候，处理跨过分治中线的询问，这样询问就变成一个</a:t>
            </a:r>
            <a:r>
              <a:rPr lang="en-US" altLang="zh-CN" dirty="0"/>
              <a:t>x</a:t>
            </a:r>
            <a:r>
              <a:rPr lang="zh-CN" altLang="en-US" dirty="0"/>
              <a:t>维前缀，</a:t>
            </a:r>
            <a:r>
              <a:rPr lang="en-US" altLang="zh-CN" dirty="0"/>
              <a:t>y</a:t>
            </a:r>
            <a:r>
              <a:rPr lang="zh-CN" altLang="en-US" dirty="0"/>
              <a:t>区间合并的形式</a:t>
            </a:r>
            <a:endParaRPr lang="en-US" altLang="zh-CN" dirty="0"/>
          </a:p>
          <a:p>
            <a:r>
              <a:rPr lang="zh-CN" altLang="en-US" dirty="0"/>
              <a:t>分治的意义是拆出两个前缀，</a:t>
            </a:r>
            <a:endParaRPr lang="en-US" altLang="zh-CN" dirty="0"/>
          </a:p>
          <a:p>
            <a:r>
              <a:rPr lang="zh-CN" altLang="en-US" dirty="0"/>
              <a:t>因为这个信息不具有可减性</a:t>
            </a:r>
            <a:endParaRPr lang="en-US" altLang="zh-CN" dirty="0"/>
          </a:p>
          <a:p>
            <a:endParaRPr lang="en-US" altLang="zh-CN" dirty="0"/>
          </a:p>
        </p:txBody>
      </p:sp>
      <p:pic>
        <p:nvPicPr>
          <p:cNvPr id="4" name="图片 3">
            <a:extLst>
              <a:ext uri="{FF2B5EF4-FFF2-40B4-BE49-F238E27FC236}">
                <a16:creationId xmlns:a16="http://schemas.microsoft.com/office/drawing/2014/main" id="{AF423C58-5089-42C1-BBFF-2EAD442001ED}"/>
              </a:ext>
            </a:extLst>
          </p:cNvPr>
          <p:cNvPicPr>
            <a:picLocks noChangeAspect="1"/>
          </p:cNvPicPr>
          <p:nvPr/>
        </p:nvPicPr>
        <p:blipFill>
          <a:blip r:embed="rId2"/>
          <a:stretch>
            <a:fillRect/>
          </a:stretch>
        </p:blipFill>
        <p:spPr>
          <a:xfrm>
            <a:off x="6266544" y="2920753"/>
            <a:ext cx="4555335" cy="3428925"/>
          </a:xfrm>
          <a:prstGeom prst="rect">
            <a:avLst/>
          </a:prstGeom>
        </p:spPr>
      </p:pic>
    </p:spTree>
    <p:extLst>
      <p:ext uri="{BB962C8B-B14F-4D97-AF65-F5344CB8AC3E}">
        <p14:creationId xmlns:p14="http://schemas.microsoft.com/office/powerpoint/2010/main" val="2995710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1535-3B0C-4680-B925-8B2E6D7B433B}"/>
              </a:ext>
            </a:extLst>
          </p:cNvPr>
          <p:cNvSpPr>
            <a:spLocks noGrp="1"/>
          </p:cNvSpPr>
          <p:nvPr>
            <p:ph type="title"/>
          </p:nvPr>
        </p:nvSpPr>
        <p:spPr/>
        <p:txBody>
          <a:bodyPr/>
          <a:lstStyle/>
          <a:p>
            <a:r>
              <a:rPr lang="zh-CN" altLang="en-US" dirty="0"/>
              <a:t>一维扫描线</a:t>
            </a:r>
          </a:p>
        </p:txBody>
      </p:sp>
      <p:sp>
        <p:nvSpPr>
          <p:cNvPr id="3" name="Content Placeholder 2">
            <a:extLst>
              <a:ext uri="{FF2B5EF4-FFF2-40B4-BE49-F238E27FC236}">
                <a16:creationId xmlns:a16="http://schemas.microsoft.com/office/drawing/2014/main" id="{B5066C09-EA1B-4B11-98F0-F5E6DD33E99A}"/>
              </a:ext>
            </a:extLst>
          </p:cNvPr>
          <p:cNvSpPr>
            <a:spLocks noGrp="1"/>
          </p:cNvSpPr>
          <p:nvPr>
            <p:ph idx="1"/>
          </p:nvPr>
        </p:nvSpPr>
        <p:spPr/>
        <p:txBody>
          <a:bodyPr/>
          <a:lstStyle/>
          <a:p>
            <a:r>
              <a:rPr lang="zh-CN" altLang="en-US" dirty="0"/>
              <a:t>另一种看待问题的角度是站在序列角度，而不站在二维平面角度</a:t>
            </a:r>
            <a:endParaRPr lang="en-US" altLang="zh-CN" dirty="0"/>
          </a:p>
          <a:p>
            <a:r>
              <a:rPr lang="zh-CN" altLang="en-US" dirty="0"/>
              <a:t>如果我们这样看待问题，则扫描线实际上是枚举了右端点</a:t>
            </a:r>
            <a:r>
              <a:rPr lang="en-US" altLang="zh-CN" dirty="0"/>
              <a:t>r=1…n</a:t>
            </a:r>
            <a:r>
              <a:rPr lang="zh-CN" altLang="en-US" dirty="0"/>
              <a:t>，维护一个数据结构，支持查询对于当前的</a:t>
            </a:r>
            <a:r>
              <a:rPr lang="en-US" altLang="zh-CN" dirty="0"/>
              <a:t>r</a:t>
            </a:r>
            <a:r>
              <a:rPr lang="zh-CN" altLang="en-US" dirty="0"/>
              <a:t>，给定一个值</a:t>
            </a:r>
            <a:r>
              <a:rPr lang="en-US" altLang="zh-CN" dirty="0"/>
              <a:t>l</a:t>
            </a:r>
            <a:r>
              <a:rPr lang="zh-CN" altLang="en-US" dirty="0"/>
              <a:t>，</a:t>
            </a:r>
            <a:r>
              <a:rPr lang="en-US" altLang="zh-CN" dirty="0"/>
              <a:t>l</a:t>
            </a:r>
            <a:r>
              <a:rPr lang="zh-CN" altLang="en-US" dirty="0"/>
              <a:t>到</a:t>
            </a:r>
            <a:r>
              <a:rPr lang="en-US" altLang="zh-CN" dirty="0"/>
              <a:t>r</a:t>
            </a:r>
            <a:r>
              <a:rPr lang="zh-CN" altLang="en-US" dirty="0"/>
              <a:t>的答案是什么</a:t>
            </a:r>
            <a:endParaRPr lang="en-US" altLang="zh-CN" dirty="0"/>
          </a:p>
          <a:p>
            <a:r>
              <a:rPr lang="zh-CN" altLang="en-US" dirty="0"/>
              <a:t>即扫描线扫询问右端点，数据结构维护所有左端点的答案</a:t>
            </a:r>
          </a:p>
        </p:txBody>
      </p:sp>
    </p:spTree>
    <p:extLst>
      <p:ext uri="{BB962C8B-B14F-4D97-AF65-F5344CB8AC3E}">
        <p14:creationId xmlns:p14="http://schemas.microsoft.com/office/powerpoint/2010/main" val="36100867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FFDE6-F84F-459F-BC47-EDC5B016D08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E1C8250-C4B6-40CC-B811-6BC51343F7AF}"/>
              </a:ext>
            </a:extLst>
          </p:cNvPr>
          <p:cNvSpPr>
            <a:spLocks noGrp="1"/>
          </p:cNvSpPr>
          <p:nvPr>
            <p:ph idx="1"/>
          </p:nvPr>
        </p:nvSpPr>
        <p:spPr/>
        <p:txBody>
          <a:bodyPr/>
          <a:lstStyle/>
          <a:p>
            <a:r>
              <a:rPr lang="zh-CN" altLang="en-US" dirty="0"/>
              <a:t>然后扫描线往两边分别扫，每次</a:t>
            </a:r>
            <a:r>
              <a:rPr lang="en-US" altLang="zh-CN" dirty="0"/>
              <a:t>x</a:t>
            </a:r>
            <a:r>
              <a:rPr lang="zh-CN" altLang="en-US" dirty="0"/>
              <a:t>维扫到新加入一个矩形的时候就进行一次</a:t>
            </a:r>
            <a:r>
              <a:rPr lang="en-US" altLang="zh-CN" dirty="0"/>
              <a:t>y</a:t>
            </a:r>
            <a:r>
              <a:rPr lang="zh-CN" altLang="en-US" dirty="0"/>
              <a:t>维上的区间加，每次</a:t>
            </a:r>
            <a:r>
              <a:rPr lang="en-US" altLang="zh-CN" dirty="0"/>
              <a:t>x</a:t>
            </a:r>
            <a:r>
              <a:rPr lang="zh-CN" altLang="en-US" dirty="0"/>
              <a:t>维扫出一个矩形的时候就进行一次</a:t>
            </a:r>
            <a:r>
              <a:rPr lang="en-US" altLang="zh-CN" dirty="0"/>
              <a:t>y</a:t>
            </a:r>
            <a:r>
              <a:rPr lang="zh-CN" altLang="en-US" dirty="0"/>
              <a:t>维上的区间减</a:t>
            </a:r>
          </a:p>
        </p:txBody>
      </p:sp>
      <p:pic>
        <p:nvPicPr>
          <p:cNvPr id="4" name="图片 3">
            <a:extLst>
              <a:ext uri="{FF2B5EF4-FFF2-40B4-BE49-F238E27FC236}">
                <a16:creationId xmlns:a16="http://schemas.microsoft.com/office/drawing/2014/main" id="{9F65577A-A649-4B51-B5AA-6BB71D4A642A}"/>
              </a:ext>
            </a:extLst>
          </p:cNvPr>
          <p:cNvPicPr>
            <a:picLocks noChangeAspect="1"/>
          </p:cNvPicPr>
          <p:nvPr/>
        </p:nvPicPr>
        <p:blipFill>
          <a:blip r:embed="rId2"/>
          <a:stretch>
            <a:fillRect/>
          </a:stretch>
        </p:blipFill>
        <p:spPr>
          <a:xfrm>
            <a:off x="838200" y="3639591"/>
            <a:ext cx="4281233" cy="3218409"/>
          </a:xfrm>
          <a:prstGeom prst="rect">
            <a:avLst/>
          </a:prstGeom>
        </p:spPr>
      </p:pic>
      <p:pic>
        <p:nvPicPr>
          <p:cNvPr id="5" name="图片 4">
            <a:extLst>
              <a:ext uri="{FF2B5EF4-FFF2-40B4-BE49-F238E27FC236}">
                <a16:creationId xmlns:a16="http://schemas.microsoft.com/office/drawing/2014/main" id="{E445CD46-ACB2-4840-9802-6898CD2F8223}"/>
              </a:ext>
            </a:extLst>
          </p:cNvPr>
          <p:cNvPicPr>
            <a:picLocks noChangeAspect="1"/>
          </p:cNvPicPr>
          <p:nvPr/>
        </p:nvPicPr>
        <p:blipFill>
          <a:blip r:embed="rId3"/>
          <a:stretch>
            <a:fillRect/>
          </a:stretch>
        </p:blipFill>
        <p:spPr>
          <a:xfrm>
            <a:off x="5709452" y="3639591"/>
            <a:ext cx="4251294" cy="3128593"/>
          </a:xfrm>
          <a:prstGeom prst="rect">
            <a:avLst/>
          </a:prstGeom>
        </p:spPr>
      </p:pic>
    </p:spTree>
    <p:extLst>
      <p:ext uri="{BB962C8B-B14F-4D97-AF65-F5344CB8AC3E}">
        <p14:creationId xmlns:p14="http://schemas.microsoft.com/office/powerpoint/2010/main" val="33971917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108B6B-577C-4749-95DA-82D5738A60E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088E411-0928-4CCD-ADB8-D307BC6FF266}"/>
              </a:ext>
            </a:extLst>
          </p:cNvPr>
          <p:cNvSpPr>
            <a:spLocks noGrp="1"/>
          </p:cNvSpPr>
          <p:nvPr>
            <p:ph idx="1"/>
          </p:nvPr>
        </p:nvSpPr>
        <p:spPr/>
        <p:txBody>
          <a:bodyPr/>
          <a:lstStyle/>
          <a:p>
            <a:r>
              <a:rPr lang="zh-CN" altLang="en-US" dirty="0"/>
              <a:t>我们需要维护的信息是</a:t>
            </a:r>
            <a:r>
              <a:rPr lang="en-US" altLang="zh-CN" dirty="0"/>
              <a:t>y</a:t>
            </a:r>
            <a:r>
              <a:rPr lang="zh-CN" altLang="en-US" dirty="0"/>
              <a:t>维的一个区间，在</a:t>
            </a:r>
            <a:r>
              <a:rPr lang="en-US" altLang="zh-CN" dirty="0"/>
              <a:t>x</a:t>
            </a:r>
            <a:r>
              <a:rPr lang="zh-CN" altLang="en-US" dirty="0"/>
              <a:t>维的一个前缀，上的信息合并，这道题中维护一个历史最大值就可以了，因为分治导致</a:t>
            </a:r>
            <a:r>
              <a:rPr lang="en-US" altLang="zh-CN" dirty="0"/>
              <a:t>x</a:t>
            </a:r>
            <a:r>
              <a:rPr lang="zh-CN" altLang="en-US" dirty="0"/>
              <a:t>维选的是一个前缀</a:t>
            </a:r>
            <a:endParaRPr lang="en-US" altLang="zh-CN" dirty="0"/>
          </a:p>
          <a:p>
            <a:r>
              <a:rPr lang="zh-CN" altLang="en-US" dirty="0"/>
              <a:t>每个矩形被拆成</a:t>
            </a:r>
            <a:r>
              <a:rPr lang="en-US" altLang="zh-CN" dirty="0"/>
              <a:t>2=O(1)</a:t>
            </a:r>
            <a:r>
              <a:rPr lang="zh-CN" altLang="en-US" dirty="0"/>
              <a:t>个查询</a:t>
            </a:r>
            <a:endParaRPr lang="en-US" altLang="zh-CN" dirty="0"/>
          </a:p>
          <a:p>
            <a:r>
              <a:rPr lang="zh-CN" altLang="en-US" dirty="0"/>
              <a:t>所以查询复杂度是</a:t>
            </a:r>
            <a:r>
              <a:rPr lang="en-US" altLang="zh-CN" dirty="0"/>
              <a:t>O(</a:t>
            </a:r>
            <a:r>
              <a:rPr lang="en-US" altLang="zh-CN" dirty="0" err="1"/>
              <a:t>qlogn</a:t>
            </a:r>
            <a:r>
              <a:rPr lang="en-US" altLang="zh-CN" dirty="0"/>
              <a:t>)</a:t>
            </a:r>
            <a:r>
              <a:rPr lang="zh-CN" altLang="en-US" dirty="0"/>
              <a:t>的</a:t>
            </a:r>
          </a:p>
        </p:txBody>
      </p:sp>
      <p:pic>
        <p:nvPicPr>
          <p:cNvPr id="4" name="图片 3">
            <a:extLst>
              <a:ext uri="{FF2B5EF4-FFF2-40B4-BE49-F238E27FC236}">
                <a16:creationId xmlns:a16="http://schemas.microsoft.com/office/drawing/2014/main" id="{6A87027F-E713-42CA-B523-D70D1E448D29}"/>
              </a:ext>
            </a:extLst>
          </p:cNvPr>
          <p:cNvPicPr>
            <a:picLocks noChangeAspect="1"/>
          </p:cNvPicPr>
          <p:nvPr/>
        </p:nvPicPr>
        <p:blipFill>
          <a:blip r:embed="rId2"/>
          <a:stretch>
            <a:fillRect/>
          </a:stretch>
        </p:blipFill>
        <p:spPr>
          <a:xfrm>
            <a:off x="6602408" y="2698812"/>
            <a:ext cx="4945174" cy="3794063"/>
          </a:xfrm>
          <a:prstGeom prst="rect">
            <a:avLst/>
          </a:prstGeom>
        </p:spPr>
      </p:pic>
    </p:spTree>
    <p:extLst>
      <p:ext uri="{BB962C8B-B14F-4D97-AF65-F5344CB8AC3E}">
        <p14:creationId xmlns:p14="http://schemas.microsoft.com/office/powerpoint/2010/main" val="19746288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BE4C6-55F3-4AC6-97B3-4486E0DEB5A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B202CD1-613F-452B-847F-A9FD22625876}"/>
              </a:ext>
            </a:extLst>
          </p:cNvPr>
          <p:cNvSpPr>
            <a:spLocks noGrp="1"/>
          </p:cNvSpPr>
          <p:nvPr>
            <p:ph idx="1"/>
          </p:nvPr>
        </p:nvSpPr>
        <p:spPr/>
        <p:txBody>
          <a:bodyPr/>
          <a:lstStyle/>
          <a:p>
            <a:r>
              <a:rPr lang="zh-CN" altLang="en-US" dirty="0"/>
              <a:t>关于历史最大值的维护</a:t>
            </a:r>
            <a:endParaRPr lang="en-US" altLang="zh-CN" dirty="0"/>
          </a:p>
          <a:p>
            <a:r>
              <a:rPr lang="zh-CN" altLang="en-US" dirty="0"/>
              <a:t>区间加，维护区间历史最大值，维护二元组信息</a:t>
            </a:r>
            <a:r>
              <a:rPr lang="en-US" altLang="zh-CN" dirty="0"/>
              <a:t>(</a:t>
            </a:r>
            <a:r>
              <a:rPr lang="en-US" altLang="zh-CN" dirty="0" err="1"/>
              <a:t>a,ha</a:t>
            </a:r>
            <a:r>
              <a:rPr lang="en-US" altLang="zh-CN" dirty="0"/>
              <a:t>)</a:t>
            </a:r>
            <a:r>
              <a:rPr lang="zh-CN" altLang="en-US" dirty="0"/>
              <a:t>表示区间被加了</a:t>
            </a:r>
            <a:r>
              <a:rPr lang="en-US" altLang="zh-CN" dirty="0"/>
              <a:t>a</a:t>
            </a:r>
            <a:r>
              <a:rPr lang="zh-CN" altLang="en-US" dirty="0"/>
              <a:t>，历史最大值是</a:t>
            </a:r>
            <a:r>
              <a:rPr lang="en-US" altLang="zh-CN" dirty="0"/>
              <a:t>ha</a:t>
            </a:r>
          </a:p>
          <a:p>
            <a:r>
              <a:rPr lang="en-US" altLang="zh-CN" dirty="0"/>
              <a:t>(</a:t>
            </a:r>
            <a:r>
              <a:rPr lang="en-US" altLang="zh-CN" dirty="0" err="1"/>
              <a:t>a,ha</a:t>
            </a:r>
            <a:r>
              <a:rPr lang="en-US" altLang="zh-CN" dirty="0"/>
              <a:t>)</a:t>
            </a:r>
            <a:r>
              <a:rPr lang="zh-CN" altLang="en-US" dirty="0"/>
              <a:t>*</a:t>
            </a:r>
            <a:r>
              <a:rPr lang="en-US" altLang="zh-CN" dirty="0"/>
              <a:t>(</a:t>
            </a:r>
            <a:r>
              <a:rPr lang="en-US" altLang="zh-CN" dirty="0" err="1"/>
              <a:t>b,hb</a:t>
            </a:r>
            <a:r>
              <a:rPr lang="en-US" altLang="zh-CN" dirty="0"/>
              <a:t>)=(</a:t>
            </a:r>
            <a:r>
              <a:rPr lang="en-US" altLang="zh-CN" dirty="0" err="1"/>
              <a:t>a+b,max</a:t>
            </a:r>
            <a:r>
              <a:rPr lang="en-US" altLang="zh-CN" dirty="0"/>
              <a:t>(</a:t>
            </a:r>
            <a:r>
              <a:rPr lang="en-US" altLang="zh-CN" dirty="0" err="1"/>
              <a:t>ha,hb+a</a:t>
            </a:r>
            <a:r>
              <a:rPr lang="en-US" altLang="zh-CN" dirty="0"/>
              <a:t>))</a:t>
            </a:r>
          </a:p>
        </p:txBody>
      </p:sp>
    </p:spTree>
    <p:extLst>
      <p:ext uri="{BB962C8B-B14F-4D97-AF65-F5344CB8AC3E}">
        <p14:creationId xmlns:p14="http://schemas.microsoft.com/office/powerpoint/2010/main" val="34548874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5A239E-185E-4CC1-8644-81BC4CADCD2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6DD1FE1-3204-405B-85E0-576D846AC715}"/>
              </a:ext>
            </a:extLst>
          </p:cNvPr>
          <p:cNvSpPr>
            <a:spLocks noGrp="1"/>
          </p:cNvSpPr>
          <p:nvPr>
            <p:ph idx="1"/>
          </p:nvPr>
        </p:nvSpPr>
        <p:spPr/>
        <p:txBody>
          <a:bodyPr/>
          <a:lstStyle/>
          <a:p>
            <a:r>
              <a:rPr lang="zh-CN" altLang="en-US" dirty="0"/>
              <a:t>考虑如何让分治的复杂度正确</a:t>
            </a:r>
            <a:endParaRPr lang="en-US" altLang="zh-CN" dirty="0"/>
          </a:p>
          <a:p>
            <a:r>
              <a:rPr lang="zh-CN" altLang="en-US" dirty="0"/>
              <a:t>可以和莫队类似，试着利用之前的信息</a:t>
            </a:r>
            <a:endParaRPr lang="en-US" altLang="zh-CN" dirty="0"/>
          </a:p>
          <a:p>
            <a:r>
              <a:rPr lang="zh-CN" altLang="en-US" dirty="0"/>
              <a:t>图中是分治的过程，其中虚线表示撤回一些修改</a:t>
            </a:r>
            <a:endParaRPr lang="en-US" altLang="zh-CN" dirty="0"/>
          </a:p>
          <a:p>
            <a:endParaRPr lang="zh-CN" altLang="en-US" dirty="0"/>
          </a:p>
        </p:txBody>
      </p:sp>
      <p:pic>
        <p:nvPicPr>
          <p:cNvPr id="5" name="图片 4">
            <a:extLst>
              <a:ext uri="{FF2B5EF4-FFF2-40B4-BE49-F238E27FC236}">
                <a16:creationId xmlns:a16="http://schemas.microsoft.com/office/drawing/2014/main" id="{07833D14-3C60-446E-9FA0-B72691FE6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45" y="3262074"/>
            <a:ext cx="3958608" cy="3500491"/>
          </a:xfrm>
          <a:prstGeom prst="rect">
            <a:avLst/>
          </a:prstGeom>
        </p:spPr>
      </p:pic>
    </p:spTree>
    <p:extLst>
      <p:ext uri="{BB962C8B-B14F-4D97-AF65-F5344CB8AC3E}">
        <p14:creationId xmlns:p14="http://schemas.microsoft.com/office/powerpoint/2010/main" val="13156612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62D18C-1DBE-45C8-8D3D-5719451ABD0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18DB897-2990-4693-A907-DF4BEB9ACAA7}"/>
              </a:ext>
            </a:extLst>
          </p:cNvPr>
          <p:cNvSpPr>
            <a:spLocks noGrp="1"/>
          </p:cNvSpPr>
          <p:nvPr>
            <p:ph idx="1"/>
          </p:nvPr>
        </p:nvSpPr>
        <p:spPr/>
        <p:txBody>
          <a:bodyPr/>
          <a:lstStyle/>
          <a:p>
            <a:r>
              <a:rPr lang="zh-CN" altLang="en-US" dirty="0"/>
              <a:t>当撤回到虚线指的地方的时候，需要高效撤销之前算出来的区间历史最大值，因为我们虚线指的地方是一个分治中线</a:t>
            </a:r>
            <a:endParaRPr lang="en-US" altLang="zh-CN" dirty="0"/>
          </a:p>
          <a:p>
            <a:r>
              <a:rPr lang="zh-CN" altLang="en-US" dirty="0"/>
              <a:t>也就是说我们每次撤回到一个扫描线开始扫的位置，此时每个位置的最大值是跨过这个分治中线的矩形的最大值的合并</a:t>
            </a:r>
            <a:endParaRPr lang="en-US" altLang="zh-CN" dirty="0"/>
          </a:p>
          <a:p>
            <a:r>
              <a:rPr lang="zh-CN" altLang="en-US" dirty="0"/>
              <a:t>即我们要清空历史最大值，让其变成目前的最大值，这个可以通过在线段树上打一个特殊的标记来维护，即</a:t>
            </a:r>
            <a:r>
              <a:rPr lang="en-US" altLang="zh-CN" dirty="0"/>
              <a:t>tag</a:t>
            </a:r>
            <a:r>
              <a:rPr lang="zh-CN" altLang="en-US" dirty="0"/>
              <a:t>表示区间是否把历史最大值变成当前的最大值，也可以区间</a:t>
            </a:r>
            <a:r>
              <a:rPr lang="en-US" altLang="zh-CN" dirty="0"/>
              <a:t>+inf</a:t>
            </a:r>
            <a:r>
              <a:rPr lang="zh-CN" altLang="en-US" dirty="0"/>
              <a:t>实现</a:t>
            </a:r>
            <a:endParaRPr lang="en-US" altLang="zh-CN" dirty="0"/>
          </a:p>
          <a:p>
            <a:endParaRPr lang="zh-CN" altLang="en-US" dirty="0"/>
          </a:p>
        </p:txBody>
      </p:sp>
    </p:spTree>
    <p:extLst>
      <p:ext uri="{BB962C8B-B14F-4D97-AF65-F5344CB8AC3E}">
        <p14:creationId xmlns:p14="http://schemas.microsoft.com/office/powerpoint/2010/main" val="5776918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642C88-9A1B-438D-84E2-F1DEB802248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8E67C6E-DB13-44BE-A72D-3D684E571AE9}"/>
              </a:ext>
            </a:extLst>
          </p:cNvPr>
          <p:cNvSpPr>
            <a:spLocks noGrp="1"/>
          </p:cNvSpPr>
          <p:nvPr>
            <p:ph idx="1"/>
          </p:nvPr>
        </p:nvSpPr>
        <p:spPr/>
        <p:txBody>
          <a:bodyPr/>
          <a:lstStyle/>
          <a:p>
            <a:r>
              <a:rPr lang="zh-CN" altLang="en-US" dirty="0"/>
              <a:t>可以证明刚才这个构造中，总的扫过的距离是</a:t>
            </a:r>
            <a:r>
              <a:rPr lang="en-US" altLang="zh-CN" dirty="0"/>
              <a:t>O( </a:t>
            </a:r>
            <a:r>
              <a:rPr lang="en-US" altLang="zh-CN" dirty="0" err="1"/>
              <a:t>nlogn</a:t>
            </a:r>
            <a:r>
              <a:rPr lang="en-US" altLang="zh-CN" dirty="0"/>
              <a:t> )</a:t>
            </a:r>
            <a:r>
              <a:rPr lang="zh-CN" altLang="en-US" dirty="0"/>
              <a:t>的，而且每个矩形修改只会对应</a:t>
            </a:r>
            <a:r>
              <a:rPr lang="en-US" altLang="zh-CN" dirty="0"/>
              <a:t>O( </a:t>
            </a:r>
            <a:r>
              <a:rPr lang="en-US" altLang="zh-CN" dirty="0" err="1"/>
              <a:t>logn</a:t>
            </a:r>
            <a:r>
              <a:rPr lang="en-US" altLang="zh-CN" dirty="0"/>
              <a:t> )</a:t>
            </a:r>
            <a:r>
              <a:rPr lang="zh-CN" altLang="en-US" dirty="0"/>
              <a:t>次线段树上的区间修改</a:t>
            </a:r>
            <a:endParaRPr lang="en-US" altLang="zh-CN" dirty="0"/>
          </a:p>
          <a:p>
            <a:r>
              <a:rPr lang="zh-CN" altLang="en-US" dirty="0"/>
              <a:t>打特殊的标记总共</a:t>
            </a:r>
            <a:r>
              <a:rPr lang="en-US" altLang="zh-CN" dirty="0"/>
              <a:t>O( n )</a:t>
            </a:r>
            <a:r>
              <a:rPr lang="zh-CN" altLang="en-US" dirty="0"/>
              <a:t>次</a:t>
            </a:r>
            <a:endParaRPr lang="en-US" altLang="zh-CN" dirty="0"/>
          </a:p>
          <a:p>
            <a:r>
              <a:rPr lang="zh-CN" altLang="en-US" dirty="0"/>
              <a:t>每个矩形询问被拆成了</a:t>
            </a:r>
            <a:r>
              <a:rPr lang="en-US" altLang="zh-CN" dirty="0"/>
              <a:t>O( 1 )</a:t>
            </a:r>
            <a:r>
              <a:rPr lang="zh-CN" altLang="en-US" dirty="0"/>
              <a:t>次线段树上的区间历史最大值</a:t>
            </a:r>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)log^2n + </a:t>
            </a:r>
            <a:r>
              <a:rPr lang="en-US" altLang="zh-CN" dirty="0" err="1"/>
              <a:t>qlogn</a:t>
            </a:r>
            <a:r>
              <a:rPr lang="en-US" altLang="zh-CN" dirty="0"/>
              <a:t> )</a:t>
            </a:r>
          </a:p>
          <a:p>
            <a:r>
              <a:rPr lang="zh-CN" altLang="en-US" dirty="0"/>
              <a:t>如果</a:t>
            </a:r>
            <a:r>
              <a:rPr lang="en-US" altLang="zh-CN" dirty="0" err="1"/>
              <a:t>n,m,q</a:t>
            </a:r>
            <a:r>
              <a:rPr lang="zh-CN" altLang="en-US" dirty="0"/>
              <a:t>同阶，可以将分治改成</a:t>
            </a:r>
            <a:r>
              <a:rPr lang="en-US" altLang="zh-CN" dirty="0"/>
              <a:t>O( </a:t>
            </a:r>
            <a:r>
              <a:rPr lang="en-US" altLang="zh-CN" dirty="0" err="1"/>
              <a:t>logn</a:t>
            </a:r>
            <a:r>
              <a:rPr lang="en-US" altLang="zh-CN" dirty="0"/>
              <a:t>/</a:t>
            </a:r>
            <a:r>
              <a:rPr lang="en-US" altLang="zh-CN" dirty="0" err="1"/>
              <a:t>loglogn</a:t>
            </a:r>
            <a:r>
              <a:rPr lang="en-US" altLang="zh-CN" dirty="0"/>
              <a:t> )</a:t>
            </a:r>
            <a:r>
              <a:rPr lang="zh-CN" altLang="en-US" dirty="0"/>
              <a:t>叉的分治结构，这样的多叉平衡可以将复杂度平衡为</a:t>
            </a:r>
            <a:r>
              <a:rPr lang="en-US" altLang="zh-CN" dirty="0"/>
              <a:t>O( nlog^2n/</a:t>
            </a:r>
            <a:r>
              <a:rPr lang="en-US" altLang="zh-CN" dirty="0" err="1"/>
              <a:t>loglogn</a:t>
            </a:r>
            <a:r>
              <a:rPr lang="en-US" altLang="zh-CN" dirty="0"/>
              <a:t> )</a:t>
            </a:r>
            <a:endParaRPr lang="zh-CN" altLang="en-US" dirty="0"/>
          </a:p>
        </p:txBody>
      </p:sp>
    </p:spTree>
    <p:extLst>
      <p:ext uri="{BB962C8B-B14F-4D97-AF65-F5344CB8AC3E}">
        <p14:creationId xmlns:p14="http://schemas.microsoft.com/office/powerpoint/2010/main" val="10263126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C36B4E-0D46-4D80-84B7-A7C39FADD978}"/>
              </a:ext>
            </a:extLst>
          </p:cNvPr>
          <p:cNvSpPr>
            <a:spLocks noGrp="1"/>
          </p:cNvSpPr>
          <p:nvPr>
            <p:ph type="title"/>
          </p:nvPr>
        </p:nvSpPr>
        <p:spPr/>
        <p:txBody>
          <a:bodyPr/>
          <a:lstStyle/>
          <a:p>
            <a:r>
              <a:rPr lang="zh-CN" altLang="en-US" dirty="0"/>
              <a:t>二维扫描线</a:t>
            </a:r>
          </a:p>
        </p:txBody>
      </p:sp>
      <p:sp>
        <p:nvSpPr>
          <p:cNvPr id="3" name="内容占位符 2">
            <a:extLst>
              <a:ext uri="{FF2B5EF4-FFF2-40B4-BE49-F238E27FC236}">
                <a16:creationId xmlns:a16="http://schemas.microsoft.com/office/drawing/2014/main" id="{621941E4-F4F0-4A64-89D2-15541F245D00}"/>
              </a:ext>
            </a:extLst>
          </p:cNvPr>
          <p:cNvSpPr>
            <a:spLocks noGrp="1"/>
          </p:cNvSpPr>
          <p:nvPr>
            <p:ph idx="1"/>
          </p:nvPr>
        </p:nvSpPr>
        <p:spPr/>
        <p:txBody>
          <a:bodyPr/>
          <a:lstStyle/>
          <a:p>
            <a:r>
              <a:rPr lang="zh-CN" altLang="en-US" dirty="0"/>
              <a:t>扫描线每次查询</a:t>
            </a:r>
            <a:r>
              <a:rPr lang="en-US" altLang="zh-CN" dirty="0"/>
              <a:t>[1,l]</a:t>
            </a:r>
            <a:r>
              <a:rPr lang="zh-CN" altLang="en-US" dirty="0"/>
              <a:t>中的信息，可以将所有询问按</a:t>
            </a:r>
            <a:r>
              <a:rPr lang="en-US" altLang="zh-CN" dirty="0"/>
              <a:t>l</a:t>
            </a:r>
            <a:r>
              <a:rPr lang="zh-CN" altLang="en-US" dirty="0"/>
              <a:t>大小从小到大排序找到一条从</a:t>
            </a:r>
            <a:r>
              <a:rPr lang="en-US" altLang="zh-CN" dirty="0"/>
              <a:t>[1,1]</a:t>
            </a:r>
            <a:r>
              <a:rPr lang="zh-CN" altLang="en-US" dirty="0"/>
              <a:t>到</a:t>
            </a:r>
            <a:r>
              <a:rPr lang="en-US" altLang="zh-CN" dirty="0"/>
              <a:t>[1,n]</a:t>
            </a:r>
            <a:r>
              <a:rPr lang="zh-CN" altLang="en-US" dirty="0"/>
              <a:t>的路径，经过所有询问</a:t>
            </a:r>
            <a:endParaRPr lang="en-US" altLang="zh-CN" dirty="0"/>
          </a:p>
          <a:p>
            <a:r>
              <a:rPr lang="zh-CN" altLang="en-US" dirty="0"/>
              <a:t>二维扫描线是什么？</a:t>
            </a:r>
            <a:endParaRPr lang="en-US" altLang="zh-CN" dirty="0"/>
          </a:p>
          <a:p>
            <a:r>
              <a:rPr lang="zh-CN" altLang="en-US" dirty="0"/>
              <a:t>每次查询</a:t>
            </a:r>
            <a:r>
              <a:rPr lang="en-US" altLang="zh-CN" dirty="0"/>
              <a:t>[</a:t>
            </a:r>
            <a:r>
              <a:rPr lang="en-US" altLang="zh-CN" dirty="0" err="1"/>
              <a:t>l,r</a:t>
            </a:r>
            <a:r>
              <a:rPr lang="en-US" altLang="zh-CN" dirty="0"/>
              <a:t>]</a:t>
            </a:r>
            <a:r>
              <a:rPr lang="zh-CN" altLang="en-US" dirty="0"/>
              <a:t>中的信息，以一种方式排序，使得能经过所有询问，并且复杂度可接受</a:t>
            </a:r>
            <a:endParaRPr lang="en-US" altLang="zh-CN" dirty="0"/>
          </a:p>
          <a:p>
            <a:r>
              <a:rPr lang="zh-CN" altLang="en-US" dirty="0"/>
              <a:t>这就是莫队算法，在本</a:t>
            </a:r>
            <a:r>
              <a:rPr lang="en-US" altLang="zh-CN" dirty="0"/>
              <a:t>PPT</a:t>
            </a:r>
            <a:r>
              <a:rPr lang="zh-CN" altLang="en-US" dirty="0"/>
              <a:t>中不详细介绍</a:t>
            </a:r>
          </a:p>
        </p:txBody>
      </p:sp>
    </p:spTree>
    <p:extLst>
      <p:ext uri="{BB962C8B-B14F-4D97-AF65-F5344CB8AC3E}">
        <p14:creationId xmlns:p14="http://schemas.microsoft.com/office/powerpoint/2010/main" val="28778350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4CACF-5D15-4F5E-8132-23F17D247959}"/>
              </a:ext>
            </a:extLst>
          </p:cNvPr>
          <p:cNvSpPr>
            <a:spLocks noGrp="1"/>
          </p:cNvSpPr>
          <p:nvPr>
            <p:ph type="title"/>
          </p:nvPr>
        </p:nvSpPr>
        <p:spPr/>
        <p:txBody>
          <a:bodyPr/>
          <a:lstStyle/>
          <a:p>
            <a:r>
              <a:rPr lang="zh-CN" altLang="en-US" dirty="0"/>
              <a:t>自由度的讨论</a:t>
            </a:r>
          </a:p>
        </p:txBody>
      </p:sp>
      <p:sp>
        <p:nvSpPr>
          <p:cNvPr id="3" name="内容占位符 2">
            <a:extLst>
              <a:ext uri="{FF2B5EF4-FFF2-40B4-BE49-F238E27FC236}">
                <a16:creationId xmlns:a16="http://schemas.microsoft.com/office/drawing/2014/main" id="{F5A61A1F-17D2-4C53-B2C6-8C28938BA2F2}"/>
              </a:ext>
            </a:extLst>
          </p:cNvPr>
          <p:cNvSpPr>
            <a:spLocks noGrp="1"/>
          </p:cNvSpPr>
          <p:nvPr>
            <p:ph idx="1"/>
          </p:nvPr>
        </p:nvSpPr>
        <p:spPr/>
        <p:txBody>
          <a:bodyPr/>
          <a:lstStyle/>
          <a:p>
            <a:r>
              <a:rPr lang="zh-CN" altLang="en-US" dirty="0"/>
              <a:t>一维扫描线</a:t>
            </a:r>
            <a:r>
              <a:rPr lang="en-US" altLang="zh-CN" dirty="0"/>
              <a:t>+</a:t>
            </a:r>
            <a:r>
              <a:rPr lang="zh-CN" altLang="en-US" dirty="0"/>
              <a:t>一维数据结构可以维护二维静态问题</a:t>
            </a:r>
            <a:endParaRPr lang="en-US" altLang="zh-CN" dirty="0"/>
          </a:p>
          <a:p>
            <a:r>
              <a:rPr lang="zh-CN" altLang="en-US" dirty="0"/>
              <a:t>我们普通的维护序列问题实际上也是二维静态问题</a:t>
            </a:r>
            <a:endParaRPr lang="en-US" altLang="zh-CN" dirty="0"/>
          </a:p>
          <a:p>
            <a:r>
              <a:rPr lang="zh-CN" altLang="en-US" dirty="0"/>
              <a:t>因为我们是按时间顺序处理的，这里自然有时间的维度</a:t>
            </a:r>
            <a:endParaRPr lang="en-US" altLang="zh-CN" dirty="0"/>
          </a:p>
          <a:p>
            <a:r>
              <a:rPr lang="zh-CN" altLang="en-US" dirty="0"/>
              <a:t>每个操作可以看做是一个</a:t>
            </a:r>
            <a:r>
              <a:rPr lang="en-US" altLang="zh-CN" dirty="0"/>
              <a:t>3-side</a:t>
            </a:r>
            <a:r>
              <a:rPr lang="zh-CN" altLang="en-US" dirty="0"/>
              <a:t>矩形</a:t>
            </a:r>
            <a:endParaRPr lang="en-US" altLang="zh-CN" dirty="0"/>
          </a:p>
          <a:p>
            <a:r>
              <a:rPr lang="zh-CN" altLang="en-US" dirty="0"/>
              <a:t>时间一维，序列一维，我们沿着时间的维度处理问题，于是将静态二维问题变为动态一维问题处理</a:t>
            </a:r>
          </a:p>
        </p:txBody>
      </p:sp>
    </p:spTree>
    <p:extLst>
      <p:ext uri="{BB962C8B-B14F-4D97-AF65-F5344CB8AC3E}">
        <p14:creationId xmlns:p14="http://schemas.microsoft.com/office/powerpoint/2010/main" val="8793846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AF4CDF-8D2E-4922-BB0E-79D346F12658}"/>
              </a:ext>
            </a:extLst>
          </p:cNvPr>
          <p:cNvSpPr>
            <a:spLocks noGrp="1"/>
          </p:cNvSpPr>
          <p:nvPr>
            <p:ph type="title"/>
          </p:nvPr>
        </p:nvSpPr>
        <p:spPr/>
        <p:txBody>
          <a:bodyPr/>
          <a:lstStyle/>
          <a:p>
            <a:r>
              <a:rPr lang="zh-CN" altLang="en-US" dirty="0"/>
              <a:t>扫描线序列维，数据结构时间维</a:t>
            </a:r>
          </a:p>
        </p:txBody>
      </p:sp>
      <p:sp>
        <p:nvSpPr>
          <p:cNvPr id="3" name="内容占位符 2">
            <a:extLst>
              <a:ext uri="{FF2B5EF4-FFF2-40B4-BE49-F238E27FC236}">
                <a16:creationId xmlns:a16="http://schemas.microsoft.com/office/drawing/2014/main" id="{23794F58-7AAD-4968-9785-B36BAD9C2B29}"/>
              </a:ext>
            </a:extLst>
          </p:cNvPr>
          <p:cNvSpPr>
            <a:spLocks noGrp="1"/>
          </p:cNvSpPr>
          <p:nvPr>
            <p:ph idx="1"/>
          </p:nvPr>
        </p:nvSpPr>
        <p:spPr/>
        <p:txBody>
          <a:bodyPr/>
          <a:lstStyle/>
          <a:p>
            <a:r>
              <a:rPr lang="zh-CN" altLang="en-US" dirty="0"/>
              <a:t>因为对序列进行区间的动态操作实际上可以看做序列一维，时间一维</a:t>
            </a:r>
            <a:endParaRPr lang="en-US" altLang="zh-CN" dirty="0"/>
          </a:p>
          <a:p>
            <a:r>
              <a:rPr lang="zh-CN" altLang="en-US" dirty="0"/>
              <a:t>有的问题直接按照时间顺序不好处理</a:t>
            </a:r>
            <a:endParaRPr lang="en-US" altLang="zh-CN" dirty="0"/>
          </a:p>
          <a:p>
            <a:r>
              <a:rPr lang="zh-CN" altLang="en-US" dirty="0"/>
              <a:t>我们可以考虑序列顺序做扫描线，数据结构维护时间维</a:t>
            </a:r>
            <a:endParaRPr lang="en-US" altLang="zh-CN" dirty="0"/>
          </a:p>
          <a:p>
            <a:r>
              <a:rPr lang="zh-CN" altLang="en-US" dirty="0"/>
              <a:t>这类问题一般都是查询一个单点的信息，当然形式好的话查区间信息也是可以的</a:t>
            </a:r>
          </a:p>
        </p:txBody>
      </p:sp>
    </p:spTree>
    <p:extLst>
      <p:ext uri="{BB962C8B-B14F-4D97-AF65-F5344CB8AC3E}">
        <p14:creationId xmlns:p14="http://schemas.microsoft.com/office/powerpoint/2010/main" val="23719321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5FC61-D7A8-4CE3-A90E-8C72A8407F19}"/>
              </a:ext>
            </a:extLst>
          </p:cNvPr>
          <p:cNvSpPr>
            <a:spLocks noGrp="1"/>
          </p:cNvSpPr>
          <p:nvPr>
            <p:ph type="title"/>
          </p:nvPr>
        </p:nvSpPr>
        <p:spPr/>
        <p:txBody>
          <a:bodyPr/>
          <a:lstStyle/>
          <a:p>
            <a:r>
              <a:rPr lang="en-US" altLang="zh-CN" dirty="0"/>
              <a:t>Comet OJ - Contest #14 D</a:t>
            </a:r>
            <a:endParaRPr lang="zh-CN" altLang="en-US" dirty="0"/>
          </a:p>
        </p:txBody>
      </p:sp>
      <p:pic>
        <p:nvPicPr>
          <p:cNvPr id="5" name="内容占位符 4">
            <a:extLst>
              <a:ext uri="{FF2B5EF4-FFF2-40B4-BE49-F238E27FC236}">
                <a16:creationId xmlns:a16="http://schemas.microsoft.com/office/drawing/2014/main" id="{A2294FF0-FC31-447E-93E1-80B979ACF22A}"/>
              </a:ext>
            </a:extLst>
          </p:cNvPr>
          <p:cNvPicPr>
            <a:picLocks noGrp="1" noChangeAspect="1"/>
          </p:cNvPicPr>
          <p:nvPr>
            <p:ph idx="1"/>
          </p:nvPr>
        </p:nvPicPr>
        <p:blipFill>
          <a:blip r:embed="rId2"/>
          <a:stretch>
            <a:fillRect/>
          </a:stretch>
        </p:blipFill>
        <p:spPr>
          <a:xfrm>
            <a:off x="838200" y="1690688"/>
            <a:ext cx="9829800" cy="1533525"/>
          </a:xfrm>
        </p:spPr>
      </p:pic>
    </p:spTree>
    <p:extLst>
      <p:ext uri="{BB962C8B-B14F-4D97-AF65-F5344CB8AC3E}">
        <p14:creationId xmlns:p14="http://schemas.microsoft.com/office/powerpoint/2010/main" val="121231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A88E-79B0-4AD5-BB27-A7FD99B360F2}"/>
              </a:ext>
            </a:extLst>
          </p:cNvPr>
          <p:cNvSpPr>
            <a:spLocks noGrp="1"/>
          </p:cNvSpPr>
          <p:nvPr>
            <p:ph type="title"/>
          </p:nvPr>
        </p:nvSpPr>
        <p:spPr/>
        <p:txBody>
          <a:bodyPr/>
          <a:lstStyle/>
          <a:p>
            <a:r>
              <a:rPr lang="en-US" altLang="zh-CN" dirty="0"/>
              <a:t>Notice</a:t>
            </a:r>
            <a:endParaRPr lang="zh-CN" altLang="en-US" dirty="0"/>
          </a:p>
        </p:txBody>
      </p:sp>
      <p:sp>
        <p:nvSpPr>
          <p:cNvPr id="3" name="Content Placeholder 2">
            <a:extLst>
              <a:ext uri="{FF2B5EF4-FFF2-40B4-BE49-F238E27FC236}">
                <a16:creationId xmlns:a16="http://schemas.microsoft.com/office/drawing/2014/main" id="{1FEA2C49-4DC2-4FCD-8446-37C68998D748}"/>
              </a:ext>
            </a:extLst>
          </p:cNvPr>
          <p:cNvSpPr>
            <a:spLocks noGrp="1"/>
          </p:cNvSpPr>
          <p:nvPr>
            <p:ph idx="1"/>
          </p:nvPr>
        </p:nvSpPr>
        <p:spPr/>
        <p:txBody>
          <a:bodyPr/>
          <a:lstStyle/>
          <a:p>
            <a:r>
              <a:rPr lang="zh-CN" altLang="en-US" dirty="0"/>
              <a:t>其实看到任何范围修改查询问题，如果能差分的话，想都不想就差分是不会有问题的，我推荐直接这样做</a:t>
            </a:r>
            <a:endParaRPr lang="en-US" altLang="zh-CN" dirty="0"/>
          </a:p>
          <a:p>
            <a:r>
              <a:rPr lang="zh-CN" altLang="en-US" dirty="0"/>
              <a:t>典型的差分方法：</a:t>
            </a:r>
            <a:endParaRPr lang="en-US" altLang="zh-CN" dirty="0"/>
          </a:p>
          <a:p>
            <a:r>
              <a:rPr lang="zh-CN" altLang="en-US" dirty="0"/>
              <a:t>序列区间</a:t>
            </a:r>
            <a:r>
              <a:rPr lang="en-US" altLang="zh-CN" dirty="0"/>
              <a:t>[</a:t>
            </a:r>
            <a:r>
              <a:rPr lang="en-US" altLang="zh-CN" dirty="0" err="1"/>
              <a:t>l,r</a:t>
            </a:r>
            <a:r>
              <a:rPr lang="en-US" altLang="zh-CN" dirty="0"/>
              <a:t>]</a:t>
            </a:r>
            <a:r>
              <a:rPr lang="zh-CN" altLang="en-US" dirty="0"/>
              <a:t>差分为</a:t>
            </a:r>
            <a:r>
              <a:rPr lang="en-US" altLang="zh-CN" dirty="0"/>
              <a:t>[1,r]-[1,l-1]</a:t>
            </a:r>
            <a:r>
              <a:rPr lang="zh-CN" altLang="en-US" dirty="0"/>
              <a:t>的前缀</a:t>
            </a:r>
            <a:endParaRPr lang="en-US" altLang="zh-CN" dirty="0"/>
          </a:p>
          <a:p>
            <a:r>
              <a:rPr lang="zh-CN" altLang="en-US" dirty="0"/>
              <a:t>树上差分</a:t>
            </a:r>
            <a:endParaRPr lang="en-US" altLang="zh-CN" dirty="0"/>
          </a:p>
          <a:p>
            <a:r>
              <a:rPr lang="zh-CN" altLang="en-US" dirty="0"/>
              <a:t>二维前缀和的差分</a:t>
            </a:r>
          </a:p>
        </p:txBody>
      </p:sp>
    </p:spTree>
    <p:extLst>
      <p:ext uri="{BB962C8B-B14F-4D97-AF65-F5344CB8AC3E}">
        <p14:creationId xmlns:p14="http://schemas.microsoft.com/office/powerpoint/2010/main" val="41317809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E07D58-9E03-4B6E-98C9-2BE42EE676D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32E7478-FB7F-487F-BC60-434735CEC0F7}"/>
              </a:ext>
            </a:extLst>
          </p:cNvPr>
          <p:cNvSpPr>
            <a:spLocks noGrp="1"/>
          </p:cNvSpPr>
          <p:nvPr>
            <p:ph idx="1"/>
          </p:nvPr>
        </p:nvSpPr>
        <p:spPr/>
        <p:txBody>
          <a:bodyPr/>
          <a:lstStyle/>
          <a:p>
            <a:r>
              <a:rPr lang="zh-CN" altLang="en-US" dirty="0"/>
              <a:t>按操作序列顺序处理所有操作，这里有颜色段均摊</a:t>
            </a:r>
            <a:endParaRPr lang="en-US" altLang="zh-CN" dirty="0"/>
          </a:p>
          <a:p>
            <a:r>
              <a:rPr lang="zh-CN" altLang="en-US" dirty="0"/>
              <a:t>扫描线扫的维度选什么好？</a:t>
            </a:r>
            <a:endParaRPr lang="en-US" altLang="zh-CN" dirty="0"/>
          </a:p>
          <a:p>
            <a:r>
              <a:rPr lang="zh-CN" altLang="en-US" dirty="0"/>
              <a:t>以为询问是操作序列的一个区间，所以扫描线扫操作序列是最自然的</a:t>
            </a:r>
            <a:endParaRPr lang="en-US" altLang="zh-CN" dirty="0"/>
          </a:p>
          <a:p>
            <a:r>
              <a:rPr lang="zh-CN" altLang="en-US" dirty="0"/>
              <a:t>扫描线扫操作序列维，数据结构维护序列</a:t>
            </a:r>
            <a:endParaRPr lang="en-US" altLang="zh-CN" dirty="0"/>
          </a:p>
        </p:txBody>
      </p:sp>
    </p:spTree>
    <p:extLst>
      <p:ext uri="{BB962C8B-B14F-4D97-AF65-F5344CB8AC3E}">
        <p14:creationId xmlns:p14="http://schemas.microsoft.com/office/powerpoint/2010/main" val="34860900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F038C-A2E9-414F-A117-CCCFE0D570F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029FF7D-7CA3-43B6-AE68-C64142AB1310}"/>
              </a:ext>
            </a:extLst>
          </p:cNvPr>
          <p:cNvSpPr>
            <a:spLocks noGrp="1"/>
          </p:cNvSpPr>
          <p:nvPr>
            <p:ph idx="1"/>
          </p:nvPr>
        </p:nvSpPr>
        <p:spPr/>
        <p:txBody>
          <a:bodyPr>
            <a:normAutofit/>
          </a:bodyPr>
          <a:lstStyle/>
          <a:p>
            <a:r>
              <a:rPr lang="zh-CN" altLang="en-US" dirty="0"/>
              <a:t>考虑序列每个位置在每个时刻时的颜色，这里变为二维平面</a:t>
            </a:r>
            <a:endParaRPr lang="en-US" altLang="zh-CN" dirty="0"/>
          </a:p>
          <a:p>
            <a:r>
              <a:rPr lang="zh-CN" altLang="en-US" dirty="0"/>
              <a:t>对操作序列第</a:t>
            </a:r>
            <a:r>
              <a:rPr lang="en-US" altLang="zh-CN" dirty="0" err="1"/>
              <a:t>i</a:t>
            </a:r>
            <a:r>
              <a:rPr lang="zh-CN" altLang="en-US" dirty="0"/>
              <a:t>个位置对应的区间，假设这个区间是对</a:t>
            </a:r>
            <a:r>
              <a:rPr lang="en-US" altLang="zh-CN" dirty="0"/>
              <a:t>[</a:t>
            </a:r>
            <a:r>
              <a:rPr lang="en-US" altLang="zh-CN" dirty="0" err="1"/>
              <a:t>l,r</a:t>
            </a:r>
            <a:r>
              <a:rPr lang="en-US" altLang="zh-CN" dirty="0"/>
              <a:t>]</a:t>
            </a:r>
            <a:r>
              <a:rPr lang="zh-CN" altLang="en-US" dirty="0"/>
              <a:t>进行染色为</a:t>
            </a:r>
            <a:r>
              <a:rPr lang="en-US" altLang="zh-CN" dirty="0"/>
              <a:t>x</a:t>
            </a:r>
          </a:p>
          <a:p>
            <a:r>
              <a:rPr lang="zh-CN" altLang="en-US" dirty="0"/>
              <a:t>贡献是一个</a:t>
            </a:r>
            <a:r>
              <a:rPr lang="en-US" altLang="zh-CN" dirty="0"/>
              <a:t>3-side</a:t>
            </a:r>
            <a:r>
              <a:rPr lang="zh-CN" altLang="en-US" dirty="0"/>
              <a:t>矩形</a:t>
            </a:r>
            <a:endParaRPr lang="en-US" altLang="zh-CN" dirty="0"/>
          </a:p>
          <a:p>
            <a:r>
              <a:rPr lang="zh-CN" altLang="en-US" dirty="0"/>
              <a:t>如图中</a:t>
            </a:r>
            <a:r>
              <a:rPr lang="en-US" altLang="zh-CN" dirty="0"/>
              <a:t>x</a:t>
            </a:r>
            <a:r>
              <a:rPr lang="zh-CN" altLang="en-US" dirty="0"/>
              <a:t>轴为时间，</a:t>
            </a:r>
            <a:r>
              <a:rPr lang="en-US" altLang="zh-CN" dirty="0"/>
              <a:t>y</a:t>
            </a:r>
            <a:r>
              <a:rPr lang="zh-CN" altLang="en-US" dirty="0"/>
              <a:t>轴为序列</a:t>
            </a:r>
          </a:p>
        </p:txBody>
      </p:sp>
      <p:pic>
        <p:nvPicPr>
          <p:cNvPr id="5" name="图片 4">
            <a:extLst>
              <a:ext uri="{FF2B5EF4-FFF2-40B4-BE49-F238E27FC236}">
                <a16:creationId xmlns:a16="http://schemas.microsoft.com/office/drawing/2014/main" id="{415F3FC0-D8C9-4C1B-BC00-F6544AA96B11}"/>
              </a:ext>
            </a:extLst>
          </p:cNvPr>
          <p:cNvPicPr>
            <a:picLocks noChangeAspect="1"/>
          </p:cNvPicPr>
          <p:nvPr/>
        </p:nvPicPr>
        <p:blipFill>
          <a:blip r:embed="rId2"/>
          <a:stretch>
            <a:fillRect/>
          </a:stretch>
        </p:blipFill>
        <p:spPr>
          <a:xfrm>
            <a:off x="838200" y="4217860"/>
            <a:ext cx="5318246" cy="2513017"/>
          </a:xfrm>
          <a:prstGeom prst="rect">
            <a:avLst/>
          </a:prstGeom>
        </p:spPr>
      </p:pic>
    </p:spTree>
    <p:extLst>
      <p:ext uri="{BB962C8B-B14F-4D97-AF65-F5344CB8AC3E}">
        <p14:creationId xmlns:p14="http://schemas.microsoft.com/office/powerpoint/2010/main" val="6589777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2DA89-971B-4A83-9EA8-A61DE015216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F9353B4-2EDF-4CF2-8D98-EBA2A46601CC}"/>
              </a:ext>
            </a:extLst>
          </p:cNvPr>
          <p:cNvSpPr>
            <a:spLocks noGrp="1"/>
          </p:cNvSpPr>
          <p:nvPr>
            <p:ph idx="1"/>
          </p:nvPr>
        </p:nvSpPr>
        <p:spPr/>
        <p:txBody>
          <a:bodyPr/>
          <a:lstStyle/>
          <a:p>
            <a:r>
              <a:rPr lang="zh-CN" altLang="en-US" dirty="0"/>
              <a:t>这一些</a:t>
            </a:r>
            <a:r>
              <a:rPr lang="en-US" altLang="zh-CN" dirty="0"/>
              <a:t>3-side</a:t>
            </a:r>
            <a:r>
              <a:rPr lang="zh-CN" altLang="en-US" dirty="0"/>
              <a:t>矩形互相覆盖后划分出的平面可以切分为</a:t>
            </a:r>
            <a:r>
              <a:rPr lang="en-US" altLang="zh-CN" dirty="0"/>
              <a:t>O(n)</a:t>
            </a:r>
            <a:r>
              <a:rPr lang="zh-CN" altLang="en-US" dirty="0"/>
              <a:t>个</a:t>
            </a:r>
            <a:r>
              <a:rPr lang="en-US" altLang="zh-CN" dirty="0"/>
              <a:t>4-side</a:t>
            </a:r>
            <a:r>
              <a:rPr lang="zh-CN" altLang="en-US" dirty="0"/>
              <a:t>矩形的和</a:t>
            </a:r>
            <a:endParaRPr lang="en-US" altLang="zh-CN" dirty="0"/>
          </a:p>
          <a:p>
            <a:r>
              <a:rPr lang="zh-CN" altLang="en-US" dirty="0"/>
              <a:t>这里的切分实际上对应于区间染色的颜色段均摊</a:t>
            </a:r>
            <a:endParaRPr lang="en-US" altLang="zh-CN" dirty="0"/>
          </a:p>
          <a:p>
            <a:r>
              <a:rPr lang="zh-CN" altLang="en-US" dirty="0"/>
              <a:t>每个</a:t>
            </a:r>
            <a:r>
              <a:rPr lang="en-US" altLang="zh-CN" dirty="0"/>
              <a:t>4-side</a:t>
            </a:r>
            <a:r>
              <a:rPr lang="zh-CN" altLang="en-US" dirty="0"/>
              <a:t>矩形对答案的贡献即左端点在</a:t>
            </a:r>
            <a:r>
              <a:rPr lang="en-US" altLang="zh-CN" dirty="0"/>
              <a:t>4-side</a:t>
            </a:r>
            <a:r>
              <a:rPr lang="zh-CN" altLang="en-US" dirty="0"/>
              <a:t>矩形左边，右端点在</a:t>
            </a:r>
            <a:r>
              <a:rPr lang="en-US" altLang="zh-CN" dirty="0"/>
              <a:t>4-side</a:t>
            </a:r>
            <a:r>
              <a:rPr lang="zh-CN" altLang="en-US" dirty="0"/>
              <a:t>矩形内</a:t>
            </a:r>
          </a:p>
        </p:txBody>
      </p:sp>
      <p:pic>
        <p:nvPicPr>
          <p:cNvPr id="5" name="图片 4">
            <a:extLst>
              <a:ext uri="{FF2B5EF4-FFF2-40B4-BE49-F238E27FC236}">
                <a16:creationId xmlns:a16="http://schemas.microsoft.com/office/drawing/2014/main" id="{E9F40887-0BB3-4C07-B309-0F817BCD4E48}"/>
              </a:ext>
            </a:extLst>
          </p:cNvPr>
          <p:cNvPicPr>
            <a:picLocks noChangeAspect="1"/>
          </p:cNvPicPr>
          <p:nvPr/>
        </p:nvPicPr>
        <p:blipFill>
          <a:blip r:embed="rId2"/>
          <a:stretch>
            <a:fillRect/>
          </a:stretch>
        </p:blipFill>
        <p:spPr>
          <a:xfrm>
            <a:off x="656493" y="4319716"/>
            <a:ext cx="5281245" cy="2554770"/>
          </a:xfrm>
          <a:prstGeom prst="rect">
            <a:avLst/>
          </a:prstGeom>
        </p:spPr>
      </p:pic>
    </p:spTree>
    <p:extLst>
      <p:ext uri="{BB962C8B-B14F-4D97-AF65-F5344CB8AC3E}">
        <p14:creationId xmlns:p14="http://schemas.microsoft.com/office/powerpoint/2010/main" val="34391643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D9D139-20E2-488D-A8D1-51A77162D07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EBB8FAE-0AB9-413A-AAA5-0DFBFDE4FE6C}"/>
              </a:ext>
            </a:extLst>
          </p:cNvPr>
          <p:cNvSpPr>
            <a:spLocks noGrp="1"/>
          </p:cNvSpPr>
          <p:nvPr>
            <p:ph idx="1"/>
          </p:nvPr>
        </p:nvSpPr>
        <p:spPr/>
        <p:txBody>
          <a:bodyPr/>
          <a:lstStyle/>
          <a:p>
            <a:r>
              <a:rPr lang="zh-CN" altLang="en-US" dirty="0"/>
              <a:t>总共找出</a:t>
            </a:r>
            <a:r>
              <a:rPr lang="en-US" altLang="zh-CN" dirty="0"/>
              <a:t>O(n)</a:t>
            </a:r>
            <a:r>
              <a:rPr lang="zh-CN" altLang="en-US" dirty="0"/>
              <a:t>个</a:t>
            </a:r>
            <a:r>
              <a:rPr lang="en-US" altLang="zh-CN" dirty="0"/>
              <a:t>4-side</a:t>
            </a:r>
            <a:r>
              <a:rPr lang="zh-CN" altLang="en-US" dirty="0"/>
              <a:t>矩形，每个</a:t>
            </a:r>
            <a:r>
              <a:rPr lang="en-US" altLang="zh-CN" dirty="0"/>
              <a:t>4-side</a:t>
            </a:r>
            <a:r>
              <a:rPr lang="zh-CN" altLang="en-US" dirty="0"/>
              <a:t>矩形对应于将询问左端点在一个区间中，右端点在一个区间中的询问答案加上一个数</a:t>
            </a:r>
            <a:endParaRPr lang="en-US" altLang="zh-CN" dirty="0"/>
          </a:p>
          <a:p>
            <a:r>
              <a:rPr lang="zh-CN" altLang="en-US" dirty="0"/>
              <a:t>建立第二个二维平面，</a:t>
            </a:r>
            <a:r>
              <a:rPr lang="en-US" altLang="zh-CN" dirty="0"/>
              <a:t>x</a:t>
            </a:r>
            <a:r>
              <a:rPr lang="zh-CN" altLang="en-US" dirty="0"/>
              <a:t>轴表示询问的左端点，</a:t>
            </a:r>
            <a:r>
              <a:rPr lang="en-US" altLang="zh-CN" dirty="0"/>
              <a:t>y</a:t>
            </a:r>
            <a:r>
              <a:rPr lang="zh-CN" altLang="en-US" dirty="0"/>
              <a:t>轴表示询问的右端点，问题变为</a:t>
            </a:r>
            <a:r>
              <a:rPr lang="en-US" altLang="zh-CN" dirty="0"/>
              <a:t>O(n)</a:t>
            </a:r>
            <a:r>
              <a:rPr lang="zh-CN" altLang="en-US" dirty="0"/>
              <a:t>次矩形加，之后</a:t>
            </a:r>
            <a:r>
              <a:rPr lang="en-US" altLang="zh-CN" dirty="0"/>
              <a:t>O(q)</a:t>
            </a:r>
            <a:r>
              <a:rPr lang="zh-CN" altLang="en-US" dirty="0"/>
              <a:t>次查询单点，平凡</a:t>
            </a:r>
            <a:endParaRPr lang="en-US" altLang="zh-CN" dirty="0"/>
          </a:p>
          <a:p>
            <a:r>
              <a:rPr lang="zh-CN" altLang="en-US" dirty="0"/>
              <a:t>总时间复杂度</a:t>
            </a:r>
            <a:r>
              <a:rPr lang="en-US" altLang="zh-CN" dirty="0"/>
              <a:t>O((</a:t>
            </a:r>
            <a:r>
              <a:rPr lang="en-US" altLang="zh-CN" dirty="0" err="1"/>
              <a:t>n+q</a:t>
            </a:r>
            <a:r>
              <a:rPr lang="en-US" altLang="zh-CN" dirty="0"/>
              <a:t>)</a:t>
            </a:r>
            <a:r>
              <a:rPr lang="en-US" altLang="zh-CN" dirty="0" err="1"/>
              <a:t>logn</a:t>
            </a:r>
            <a:r>
              <a:rPr lang="en-US" altLang="zh-CN"/>
              <a:t>)</a:t>
            </a:r>
            <a:endParaRPr lang="zh-CN" altLang="en-US" dirty="0"/>
          </a:p>
        </p:txBody>
      </p:sp>
    </p:spTree>
    <p:extLst>
      <p:ext uri="{BB962C8B-B14F-4D97-AF65-F5344CB8AC3E}">
        <p14:creationId xmlns:p14="http://schemas.microsoft.com/office/powerpoint/2010/main" val="26543329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CE9EC-5893-4482-B65F-528E3A1395D3}"/>
              </a:ext>
            </a:extLst>
          </p:cNvPr>
          <p:cNvSpPr>
            <a:spLocks noGrp="1"/>
          </p:cNvSpPr>
          <p:nvPr>
            <p:ph type="title"/>
          </p:nvPr>
        </p:nvSpPr>
        <p:spPr/>
        <p:txBody>
          <a:bodyPr/>
          <a:lstStyle/>
          <a:p>
            <a:r>
              <a:rPr lang="en-US" altLang="zh-CN" dirty="0"/>
              <a:t>[</a:t>
            </a:r>
            <a:r>
              <a:rPr lang="en-US" altLang="zh-CN" dirty="0" err="1"/>
              <a:t>Ynoi</a:t>
            </a:r>
            <a:r>
              <a:rPr lang="en-US" altLang="zh-CN" dirty="0"/>
              <a:t>????] TEST_109</a:t>
            </a:r>
            <a:endParaRPr lang="zh-CN" altLang="en-US" dirty="0"/>
          </a:p>
        </p:txBody>
      </p:sp>
      <p:pic>
        <p:nvPicPr>
          <p:cNvPr id="5" name="内容占位符 4">
            <a:extLst>
              <a:ext uri="{FF2B5EF4-FFF2-40B4-BE49-F238E27FC236}">
                <a16:creationId xmlns:a16="http://schemas.microsoft.com/office/drawing/2014/main" id="{CEAF5605-E4CF-4002-8086-048F143032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124825" cy="3638550"/>
          </a:xfrm>
        </p:spPr>
      </p:pic>
      <p:pic>
        <p:nvPicPr>
          <p:cNvPr id="7" name="图片 6">
            <a:extLst>
              <a:ext uri="{FF2B5EF4-FFF2-40B4-BE49-F238E27FC236}">
                <a16:creationId xmlns:a16="http://schemas.microsoft.com/office/drawing/2014/main" id="{B44B0D0E-2F50-407F-A3DF-77924CC77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0494" y="4905375"/>
            <a:ext cx="4429125" cy="1952625"/>
          </a:xfrm>
          <a:prstGeom prst="rect">
            <a:avLst/>
          </a:prstGeom>
        </p:spPr>
      </p:pic>
    </p:spTree>
    <p:extLst>
      <p:ext uri="{BB962C8B-B14F-4D97-AF65-F5344CB8AC3E}">
        <p14:creationId xmlns:p14="http://schemas.microsoft.com/office/powerpoint/2010/main" val="27317382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AFC7B-0642-4BAF-A731-7149CB4C9322}"/>
              </a:ext>
            </a:extLst>
          </p:cNvPr>
          <p:cNvSpPr>
            <a:spLocks noGrp="1"/>
          </p:cNvSpPr>
          <p:nvPr>
            <p:ph type="title"/>
          </p:nvPr>
        </p:nvSpPr>
        <p:spPr/>
        <p:txBody>
          <a:bodyPr/>
          <a:lstStyle/>
          <a:p>
            <a:r>
              <a:rPr lang="en-US" altLang="zh-CN" dirty="0"/>
              <a:t>Solution</a:t>
            </a:r>
            <a:endParaRPr lang="zh-CN" altLang="en-US" dirty="0"/>
          </a:p>
        </p:txBody>
      </p:sp>
      <p:pic>
        <p:nvPicPr>
          <p:cNvPr id="5" name="内容占位符 4">
            <a:extLst>
              <a:ext uri="{FF2B5EF4-FFF2-40B4-BE49-F238E27FC236}">
                <a16:creationId xmlns:a16="http://schemas.microsoft.com/office/drawing/2014/main" id="{0AD52CA3-E431-408A-9168-57C24DCE07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948389" cy="4416497"/>
          </a:xfrm>
        </p:spPr>
      </p:pic>
    </p:spTree>
    <p:extLst>
      <p:ext uri="{BB962C8B-B14F-4D97-AF65-F5344CB8AC3E}">
        <p14:creationId xmlns:p14="http://schemas.microsoft.com/office/powerpoint/2010/main" val="12634930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2B4F33-3DE3-4E03-A12B-444F060092F1}"/>
              </a:ext>
            </a:extLst>
          </p:cNvPr>
          <p:cNvSpPr>
            <a:spLocks noGrp="1"/>
          </p:cNvSpPr>
          <p:nvPr>
            <p:ph type="title"/>
          </p:nvPr>
        </p:nvSpPr>
        <p:spPr/>
        <p:txBody>
          <a:bodyPr/>
          <a:lstStyle/>
          <a:p>
            <a:r>
              <a:rPr lang="en-US" altLang="zh-CN" dirty="0"/>
              <a:t>Loj3489 JOISC2021 </a:t>
            </a:r>
            <a:r>
              <a:rPr lang="zh-CN" altLang="en-US" dirty="0"/>
              <a:t>饮食区</a:t>
            </a:r>
          </a:p>
        </p:txBody>
      </p:sp>
      <p:sp>
        <p:nvSpPr>
          <p:cNvPr id="3" name="内容占位符 2">
            <a:extLst>
              <a:ext uri="{FF2B5EF4-FFF2-40B4-BE49-F238E27FC236}">
                <a16:creationId xmlns:a16="http://schemas.microsoft.com/office/drawing/2014/main" id="{C3D67D5A-B0DE-4325-9BA9-6BBBFE48E619}"/>
              </a:ext>
            </a:extLst>
          </p:cNvPr>
          <p:cNvSpPr>
            <a:spLocks noGrp="1"/>
          </p:cNvSpPr>
          <p:nvPr>
            <p:ph idx="1"/>
          </p:nvPr>
        </p:nvSpPr>
        <p:spPr/>
        <p:txBody>
          <a:bodyPr/>
          <a:lstStyle/>
          <a:p>
            <a:r>
              <a:rPr lang="zh-CN" altLang="en-US" dirty="0"/>
              <a:t>有一个长为</a:t>
            </a:r>
            <a:r>
              <a:rPr lang="en-US" altLang="zh-CN" dirty="0"/>
              <a:t>n</a:t>
            </a:r>
            <a:r>
              <a:rPr lang="zh-CN" altLang="en-US" dirty="0"/>
              <a:t>的序列，序列每个位置有个队列</a:t>
            </a:r>
            <a:endParaRPr lang="en-US" altLang="zh-CN" dirty="0"/>
          </a:p>
          <a:p>
            <a:r>
              <a:rPr lang="zh-CN" altLang="en-US" dirty="0"/>
              <a:t>有</a:t>
            </a:r>
            <a:r>
              <a:rPr lang="en-US" altLang="zh-CN" dirty="0"/>
              <a:t>m</a:t>
            </a:r>
            <a:r>
              <a:rPr lang="zh-CN" altLang="en-US" dirty="0"/>
              <a:t>个操作</a:t>
            </a:r>
            <a:endParaRPr lang="en-US" altLang="zh-CN" dirty="0"/>
          </a:p>
          <a:p>
            <a:r>
              <a:rPr lang="zh-CN" altLang="en-US" dirty="0"/>
              <a:t>每个操作形如</a:t>
            </a:r>
            <a:r>
              <a:rPr lang="en-US" altLang="zh-CN" dirty="0"/>
              <a:t>[</a:t>
            </a:r>
            <a:r>
              <a:rPr lang="en-US" altLang="zh-CN" dirty="0" err="1"/>
              <a:t>l,r</a:t>
            </a:r>
            <a:r>
              <a:rPr lang="en-US" altLang="zh-CN" dirty="0"/>
              <a:t>]</a:t>
            </a:r>
            <a:r>
              <a:rPr lang="zh-CN" altLang="en-US" dirty="0"/>
              <a:t>的每个队列中进来了</a:t>
            </a:r>
            <a:r>
              <a:rPr lang="en-US" altLang="zh-CN" dirty="0"/>
              <a:t>k</a:t>
            </a:r>
            <a:r>
              <a:rPr lang="zh-CN" altLang="en-US" dirty="0"/>
              <a:t>个</a:t>
            </a:r>
            <a:r>
              <a:rPr lang="en-US" altLang="zh-CN" dirty="0"/>
              <a:t>type=c</a:t>
            </a:r>
            <a:r>
              <a:rPr lang="zh-CN" altLang="en-US" dirty="0"/>
              <a:t>的人</a:t>
            </a:r>
            <a:endParaRPr lang="en-US" altLang="zh-CN" dirty="0"/>
          </a:p>
          <a:p>
            <a:r>
              <a:rPr lang="zh-CN" altLang="en-US" dirty="0"/>
              <a:t>或者</a:t>
            </a:r>
            <a:r>
              <a:rPr lang="en-US" altLang="zh-CN" dirty="0"/>
              <a:t>[</a:t>
            </a:r>
            <a:r>
              <a:rPr lang="en-US" altLang="zh-CN" dirty="0" err="1"/>
              <a:t>l,r</a:t>
            </a:r>
            <a:r>
              <a:rPr lang="en-US" altLang="zh-CN" dirty="0"/>
              <a:t>]</a:t>
            </a:r>
            <a:r>
              <a:rPr lang="zh-CN" altLang="en-US" dirty="0"/>
              <a:t>的每个队列中出去了</a:t>
            </a:r>
            <a:r>
              <a:rPr lang="en-US" altLang="zh-CN" dirty="0"/>
              <a:t>k</a:t>
            </a:r>
            <a:r>
              <a:rPr lang="zh-CN" altLang="en-US" dirty="0"/>
              <a:t>个人（不足</a:t>
            </a:r>
            <a:r>
              <a:rPr lang="en-US" altLang="zh-CN" dirty="0"/>
              <a:t>k</a:t>
            </a:r>
            <a:r>
              <a:rPr lang="zh-CN" altLang="en-US" dirty="0"/>
              <a:t>个则全部出去）</a:t>
            </a:r>
            <a:endParaRPr lang="en-US" altLang="zh-CN" dirty="0"/>
          </a:p>
          <a:p>
            <a:r>
              <a:rPr lang="zh-CN" altLang="en-US" dirty="0"/>
              <a:t>还有查询某个队列中第</a:t>
            </a:r>
            <a:r>
              <a:rPr lang="en-US" altLang="zh-CN" dirty="0"/>
              <a:t>k</a:t>
            </a:r>
            <a:r>
              <a:rPr lang="zh-CN" altLang="en-US" dirty="0"/>
              <a:t>个人的</a:t>
            </a:r>
            <a:r>
              <a:rPr lang="en-US" altLang="zh-CN" dirty="0"/>
              <a:t>type</a:t>
            </a:r>
            <a:r>
              <a:rPr lang="zh-CN" altLang="en-US" dirty="0"/>
              <a:t>（不足</a:t>
            </a:r>
            <a:r>
              <a:rPr lang="en-US" altLang="zh-CN" dirty="0"/>
              <a:t>k</a:t>
            </a:r>
            <a:r>
              <a:rPr lang="zh-CN" altLang="en-US" dirty="0"/>
              <a:t>个输出</a:t>
            </a:r>
            <a:r>
              <a:rPr lang="en-US" altLang="zh-CN" dirty="0"/>
              <a:t>0</a:t>
            </a:r>
            <a:r>
              <a:rPr lang="zh-CN" altLang="en-US" dirty="0"/>
              <a:t>）</a:t>
            </a:r>
          </a:p>
        </p:txBody>
      </p:sp>
    </p:spTree>
    <p:extLst>
      <p:ext uri="{BB962C8B-B14F-4D97-AF65-F5344CB8AC3E}">
        <p14:creationId xmlns:p14="http://schemas.microsoft.com/office/powerpoint/2010/main" val="18014126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2387D-4338-46D8-B2E6-0746CEC73C2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E9A2C0B-F3F8-40B1-8A40-58A859E11552}"/>
              </a:ext>
            </a:extLst>
          </p:cNvPr>
          <p:cNvSpPr>
            <a:spLocks noGrp="1"/>
          </p:cNvSpPr>
          <p:nvPr>
            <p:ph idx="1"/>
          </p:nvPr>
        </p:nvSpPr>
        <p:spPr/>
        <p:txBody>
          <a:bodyPr/>
          <a:lstStyle/>
          <a:p>
            <a:r>
              <a:rPr lang="zh-CN" altLang="en-US" dirty="0"/>
              <a:t>考虑离线，扫描线扫序列维，数据结构维护时间维</a:t>
            </a:r>
            <a:endParaRPr lang="en-US" altLang="zh-CN" dirty="0"/>
          </a:p>
          <a:p>
            <a:r>
              <a:rPr lang="zh-CN" altLang="en-US" dirty="0"/>
              <a:t>离线后，一次区间修改等价于两次单点修改</a:t>
            </a:r>
            <a:endParaRPr lang="en-US" altLang="zh-CN" dirty="0"/>
          </a:p>
          <a:p>
            <a:r>
              <a:rPr lang="zh-CN" altLang="en-US" dirty="0"/>
              <a:t>如图黑色是修改红色是询问</a:t>
            </a:r>
            <a:endParaRPr lang="en-US" altLang="zh-CN" dirty="0"/>
          </a:p>
          <a:p>
            <a:r>
              <a:rPr lang="zh-CN" altLang="en-US" dirty="0"/>
              <a:t>直接按照时间顺序扫描线</a:t>
            </a:r>
            <a:endParaRPr lang="en-US" altLang="zh-CN" dirty="0"/>
          </a:p>
          <a:p>
            <a:r>
              <a:rPr lang="zh-CN" altLang="en-US" dirty="0"/>
              <a:t>是区间修查单点</a:t>
            </a:r>
            <a:endParaRPr lang="en-US" altLang="zh-CN" dirty="0"/>
          </a:p>
          <a:p>
            <a:r>
              <a:rPr lang="zh-CN" altLang="en-US" dirty="0"/>
              <a:t>扫描线扫序列数据结构维护时间</a:t>
            </a:r>
            <a:endParaRPr lang="en-US" altLang="zh-CN" dirty="0"/>
          </a:p>
          <a:p>
            <a:r>
              <a:rPr lang="zh-CN" altLang="en-US" dirty="0"/>
              <a:t>是单点修查区间</a:t>
            </a:r>
            <a:endParaRPr lang="en-US" altLang="zh-CN" dirty="0"/>
          </a:p>
        </p:txBody>
      </p:sp>
      <p:pic>
        <p:nvPicPr>
          <p:cNvPr id="6" name="图片 5">
            <a:extLst>
              <a:ext uri="{FF2B5EF4-FFF2-40B4-BE49-F238E27FC236}">
                <a16:creationId xmlns:a16="http://schemas.microsoft.com/office/drawing/2014/main" id="{A3BB3C46-0F7C-4A95-8B28-A276F797BD6D}"/>
              </a:ext>
            </a:extLst>
          </p:cNvPr>
          <p:cNvPicPr>
            <a:picLocks noChangeAspect="1"/>
          </p:cNvPicPr>
          <p:nvPr/>
        </p:nvPicPr>
        <p:blipFill>
          <a:blip r:embed="rId2"/>
          <a:stretch>
            <a:fillRect/>
          </a:stretch>
        </p:blipFill>
        <p:spPr>
          <a:xfrm>
            <a:off x="6379390" y="2771775"/>
            <a:ext cx="5657850" cy="4086225"/>
          </a:xfrm>
          <a:prstGeom prst="rect">
            <a:avLst/>
          </a:prstGeom>
        </p:spPr>
      </p:pic>
    </p:spTree>
    <p:extLst>
      <p:ext uri="{BB962C8B-B14F-4D97-AF65-F5344CB8AC3E}">
        <p14:creationId xmlns:p14="http://schemas.microsoft.com/office/powerpoint/2010/main" val="6651402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952351-CA4F-4776-9E2A-854143462AD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9532A0B-07EA-42E6-9A9D-6278C4E59851}"/>
              </a:ext>
            </a:extLst>
          </p:cNvPr>
          <p:cNvSpPr>
            <a:spLocks noGrp="1"/>
          </p:cNvSpPr>
          <p:nvPr>
            <p:ph idx="1"/>
          </p:nvPr>
        </p:nvSpPr>
        <p:spPr/>
        <p:txBody>
          <a:bodyPr/>
          <a:lstStyle/>
          <a:p>
            <a:r>
              <a:rPr lang="zh-CN" altLang="en-US" dirty="0"/>
              <a:t>假设有一次询问是在</a:t>
            </a:r>
            <a:r>
              <a:rPr lang="en-US" altLang="zh-CN" dirty="0" err="1"/>
              <a:t>i</a:t>
            </a:r>
            <a:r>
              <a:rPr lang="zh-CN" altLang="en-US" dirty="0"/>
              <a:t>时刻询问序列</a:t>
            </a:r>
            <a:r>
              <a:rPr lang="en-US" altLang="zh-CN" dirty="0"/>
              <a:t>x[</a:t>
            </a:r>
            <a:r>
              <a:rPr lang="en-US" altLang="zh-CN" dirty="0" err="1"/>
              <a:t>i</a:t>
            </a:r>
            <a:r>
              <a:rPr lang="en-US" altLang="zh-CN" dirty="0"/>
              <a:t>]</a:t>
            </a:r>
            <a:r>
              <a:rPr lang="zh-CN" altLang="en-US" dirty="0"/>
              <a:t>位置队列的第</a:t>
            </a:r>
            <a:r>
              <a:rPr lang="en-US" altLang="zh-CN" dirty="0"/>
              <a:t>k[</a:t>
            </a:r>
            <a:r>
              <a:rPr lang="en-US" altLang="zh-CN" dirty="0" err="1"/>
              <a:t>i</a:t>
            </a:r>
            <a:r>
              <a:rPr lang="en-US" altLang="zh-CN" dirty="0"/>
              <a:t>]</a:t>
            </a:r>
            <a:r>
              <a:rPr lang="zh-CN" altLang="en-US" dirty="0"/>
              <a:t>个元素</a:t>
            </a:r>
            <a:endParaRPr lang="en-US" altLang="zh-CN" dirty="0"/>
          </a:p>
          <a:p>
            <a:r>
              <a:rPr lang="zh-CN" altLang="en-US" dirty="0"/>
              <a:t>我们假设区间插入</a:t>
            </a:r>
            <a:r>
              <a:rPr lang="en-US" altLang="zh-CN" dirty="0"/>
              <a:t>t</a:t>
            </a:r>
            <a:r>
              <a:rPr lang="zh-CN" altLang="en-US" dirty="0"/>
              <a:t>个数是单点</a:t>
            </a:r>
            <a:r>
              <a:rPr lang="en-US" altLang="zh-CN" dirty="0"/>
              <a:t>+t</a:t>
            </a:r>
            <a:r>
              <a:rPr lang="zh-CN" altLang="en-US" dirty="0"/>
              <a:t>，区间弹出</a:t>
            </a:r>
            <a:r>
              <a:rPr lang="en-US" altLang="zh-CN" dirty="0"/>
              <a:t>t</a:t>
            </a:r>
            <a:r>
              <a:rPr lang="zh-CN" altLang="en-US" dirty="0"/>
              <a:t>个数是单点</a:t>
            </a:r>
            <a:r>
              <a:rPr lang="en-US" altLang="zh-CN" dirty="0"/>
              <a:t>-t</a:t>
            </a:r>
          </a:p>
          <a:p>
            <a:r>
              <a:rPr lang="zh-CN" altLang="en-US" dirty="0"/>
              <a:t>需要维护的是时间维上每次单点修改，当扫描线跑到序列的</a:t>
            </a:r>
            <a:r>
              <a:rPr lang="en-US" altLang="zh-CN" dirty="0"/>
              <a:t>x[</a:t>
            </a:r>
            <a:r>
              <a:rPr lang="en-US" altLang="zh-CN" dirty="0" err="1"/>
              <a:t>i</a:t>
            </a:r>
            <a:r>
              <a:rPr lang="en-US" altLang="zh-CN" dirty="0"/>
              <a:t>]</a:t>
            </a:r>
            <a:r>
              <a:rPr lang="zh-CN" altLang="en-US" dirty="0"/>
              <a:t>位置时，维护</a:t>
            </a:r>
            <a:r>
              <a:rPr lang="en-US" altLang="zh-CN" dirty="0" err="1"/>
              <a:t>i</a:t>
            </a:r>
            <a:r>
              <a:rPr lang="zh-CN" altLang="en-US" dirty="0"/>
              <a:t>时刻前面最近的一次队列天空的时刻，假设为</a:t>
            </a:r>
            <a:r>
              <a:rPr lang="en-US" altLang="zh-CN" dirty="0"/>
              <a:t>f[</a:t>
            </a:r>
            <a:r>
              <a:rPr lang="en-US" altLang="zh-CN" dirty="0" err="1"/>
              <a:t>i</a:t>
            </a:r>
            <a:r>
              <a:rPr lang="en-US" altLang="zh-CN" dirty="0"/>
              <a:t>]</a:t>
            </a:r>
            <a:r>
              <a:rPr lang="zh-CN" altLang="en-US" dirty="0"/>
              <a:t>时刻现在我们开在时间维上的线段树需要维护的是：</a:t>
            </a:r>
            <a:endParaRPr lang="en-US" altLang="zh-CN" dirty="0"/>
          </a:p>
          <a:p>
            <a:r>
              <a:rPr lang="en-US" altLang="zh-CN" dirty="0"/>
              <a:t>1.</a:t>
            </a:r>
            <a:r>
              <a:rPr lang="zh-CN" altLang="en-US" dirty="0"/>
              <a:t>单点修改</a:t>
            </a:r>
            <a:endParaRPr lang="en-US" altLang="zh-CN" dirty="0"/>
          </a:p>
          <a:p>
            <a:r>
              <a:rPr lang="en-US" altLang="zh-CN" dirty="0"/>
              <a:t>2.</a:t>
            </a:r>
            <a:r>
              <a:rPr lang="zh-CN" altLang="en-US" dirty="0"/>
              <a:t>查询一个点向左走，第一个位置</a:t>
            </a:r>
            <a:r>
              <a:rPr lang="en-US" altLang="zh-CN" dirty="0" err="1"/>
              <a:t>ans</a:t>
            </a:r>
            <a:r>
              <a:rPr lang="zh-CN" altLang="en-US" dirty="0"/>
              <a:t>，满足</a:t>
            </a:r>
            <a:r>
              <a:rPr lang="en-US" altLang="zh-CN" dirty="0" err="1"/>
              <a:t>ans</a:t>
            </a:r>
            <a:r>
              <a:rPr lang="zh-CN" altLang="en-US" dirty="0"/>
              <a:t>时刻队列空了</a:t>
            </a:r>
          </a:p>
        </p:txBody>
      </p:sp>
    </p:spTree>
    <p:extLst>
      <p:ext uri="{BB962C8B-B14F-4D97-AF65-F5344CB8AC3E}">
        <p14:creationId xmlns:p14="http://schemas.microsoft.com/office/powerpoint/2010/main" val="30992827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C74B3-F57D-407A-9B26-598859C2573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368B80E-1881-4E22-BEB8-1F9AEE53509E}"/>
              </a:ext>
            </a:extLst>
          </p:cNvPr>
          <p:cNvSpPr>
            <a:spLocks noGrp="1"/>
          </p:cNvSpPr>
          <p:nvPr>
            <p:ph idx="1"/>
          </p:nvPr>
        </p:nvSpPr>
        <p:spPr/>
        <p:txBody>
          <a:bodyPr/>
          <a:lstStyle/>
          <a:p>
            <a:r>
              <a:rPr lang="zh-CN" altLang="en-US" dirty="0"/>
              <a:t>假设线段树维护的是序列</a:t>
            </a:r>
            <a:r>
              <a:rPr lang="en-US" altLang="zh-CN" dirty="0"/>
              <a:t>b[</a:t>
            </a:r>
            <a:r>
              <a:rPr lang="en-US" altLang="zh-CN" dirty="0" err="1"/>
              <a:t>i</a:t>
            </a:r>
            <a:r>
              <a:rPr lang="en-US" altLang="zh-CN" dirty="0"/>
              <a:t>]</a:t>
            </a:r>
            <a:r>
              <a:rPr lang="zh-CN" altLang="en-US" dirty="0"/>
              <a:t>，每个位置代表其后缀和</a:t>
            </a:r>
            <a:endParaRPr lang="en-US" altLang="zh-CN" dirty="0"/>
          </a:p>
          <a:p>
            <a:r>
              <a:rPr lang="zh-CN" altLang="en-US" dirty="0"/>
              <a:t>每次单点修改即前缀的</a:t>
            </a:r>
            <a:r>
              <a:rPr lang="en-US" altLang="zh-CN" dirty="0"/>
              <a:t>b[</a:t>
            </a:r>
            <a:r>
              <a:rPr lang="en-US" altLang="zh-CN" dirty="0" err="1"/>
              <a:t>i</a:t>
            </a:r>
            <a:r>
              <a:rPr lang="en-US" altLang="zh-CN" dirty="0"/>
              <a:t>]</a:t>
            </a:r>
            <a:r>
              <a:rPr lang="zh-CN" altLang="en-US" dirty="0"/>
              <a:t>加上一个数</a:t>
            </a:r>
            <a:endParaRPr lang="en-US" altLang="zh-CN" dirty="0"/>
          </a:p>
          <a:p>
            <a:r>
              <a:rPr lang="zh-CN" altLang="en-US" dirty="0"/>
              <a:t>查询即查询一个点左边后缀和最大的位置</a:t>
            </a:r>
            <a:endParaRPr lang="en-US" altLang="zh-CN" dirty="0"/>
          </a:p>
          <a:p>
            <a:r>
              <a:rPr lang="zh-CN" altLang="en-US" dirty="0"/>
              <a:t>线段树维护区间</a:t>
            </a:r>
            <a:r>
              <a:rPr lang="en-US" altLang="zh-CN" dirty="0"/>
              <a:t>b[</a:t>
            </a:r>
            <a:r>
              <a:rPr lang="en-US" altLang="zh-CN" dirty="0" err="1"/>
              <a:t>i</a:t>
            </a:r>
            <a:r>
              <a:rPr lang="en-US" altLang="zh-CN" dirty="0"/>
              <a:t>]</a:t>
            </a:r>
            <a:r>
              <a:rPr lang="zh-CN" altLang="en-US" dirty="0"/>
              <a:t>的</a:t>
            </a:r>
            <a:r>
              <a:rPr lang="en-US" altLang="zh-CN" dirty="0"/>
              <a:t>max</a:t>
            </a:r>
            <a:r>
              <a:rPr lang="zh-CN" altLang="en-US" dirty="0"/>
              <a:t>，然后用一种特殊的方法二分</a:t>
            </a:r>
          </a:p>
        </p:txBody>
      </p:sp>
      <p:pic>
        <p:nvPicPr>
          <p:cNvPr id="7" name="图片 6">
            <a:extLst>
              <a:ext uri="{FF2B5EF4-FFF2-40B4-BE49-F238E27FC236}">
                <a16:creationId xmlns:a16="http://schemas.microsoft.com/office/drawing/2014/main" id="{9E305983-4FCC-4ABD-8A02-8BA1947DBCB7}"/>
              </a:ext>
            </a:extLst>
          </p:cNvPr>
          <p:cNvPicPr>
            <a:picLocks noChangeAspect="1"/>
          </p:cNvPicPr>
          <p:nvPr/>
        </p:nvPicPr>
        <p:blipFill>
          <a:blip r:embed="rId2"/>
          <a:stretch>
            <a:fillRect/>
          </a:stretch>
        </p:blipFill>
        <p:spPr>
          <a:xfrm>
            <a:off x="1883328" y="3771046"/>
            <a:ext cx="8425343" cy="3086954"/>
          </a:xfrm>
          <a:prstGeom prst="rect">
            <a:avLst/>
          </a:prstGeom>
        </p:spPr>
      </p:pic>
    </p:spTree>
    <p:extLst>
      <p:ext uri="{BB962C8B-B14F-4D97-AF65-F5344CB8AC3E}">
        <p14:creationId xmlns:p14="http://schemas.microsoft.com/office/powerpoint/2010/main" val="1525222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35E1-E9D9-47D7-A336-7DA07F9820E8}"/>
              </a:ext>
            </a:extLst>
          </p:cNvPr>
          <p:cNvSpPr>
            <a:spLocks noGrp="1"/>
          </p:cNvSpPr>
          <p:nvPr>
            <p:ph type="title"/>
          </p:nvPr>
        </p:nvSpPr>
        <p:spPr/>
        <p:txBody>
          <a:bodyPr/>
          <a:lstStyle/>
          <a:p>
            <a:r>
              <a:rPr lang="zh-CN" altLang="en-US" dirty="0"/>
              <a:t>原因</a:t>
            </a:r>
          </a:p>
        </p:txBody>
      </p:sp>
      <p:sp>
        <p:nvSpPr>
          <p:cNvPr id="3" name="Content Placeholder 2">
            <a:extLst>
              <a:ext uri="{FF2B5EF4-FFF2-40B4-BE49-F238E27FC236}">
                <a16:creationId xmlns:a16="http://schemas.microsoft.com/office/drawing/2014/main" id="{C9E0703E-8176-426E-B4DE-E85F9692E9BE}"/>
              </a:ext>
            </a:extLst>
          </p:cNvPr>
          <p:cNvSpPr>
            <a:spLocks noGrp="1"/>
          </p:cNvSpPr>
          <p:nvPr>
            <p:ph idx="1"/>
          </p:nvPr>
        </p:nvSpPr>
        <p:spPr/>
        <p:txBody>
          <a:bodyPr/>
          <a:lstStyle/>
          <a:p>
            <a:r>
              <a:rPr lang="en-US" altLang="zh-CN" dirty="0"/>
              <a:t>“</a:t>
            </a:r>
            <a:r>
              <a:rPr lang="zh-CN" altLang="en-US" dirty="0"/>
              <a:t>自由度</a:t>
            </a:r>
            <a:r>
              <a:rPr lang="en-US" altLang="zh-CN" dirty="0"/>
              <a:t>”</a:t>
            </a:r>
            <a:r>
              <a:rPr lang="zh-CN" altLang="en-US" dirty="0"/>
              <a:t>的问题</a:t>
            </a:r>
            <a:endParaRPr lang="en-US" altLang="zh-CN" dirty="0"/>
          </a:p>
          <a:p>
            <a:r>
              <a:rPr lang="zh-CN" altLang="en-US" dirty="0"/>
              <a:t>通过差分我们可以将一个高维问题以常数的代价转换为低维问题</a:t>
            </a:r>
            <a:endParaRPr lang="en-US" altLang="zh-CN" dirty="0"/>
          </a:p>
          <a:p>
            <a:r>
              <a:rPr lang="zh-CN" altLang="en-US" dirty="0"/>
              <a:t>而问题低一维往往会简单非常多</a:t>
            </a:r>
            <a:endParaRPr lang="en-US" altLang="zh-CN" dirty="0"/>
          </a:p>
          <a:p>
            <a:r>
              <a:rPr lang="zh-CN" altLang="en-US" dirty="0"/>
              <a:t>考虑线段树查询区间的时候访问的点个数，以及线段树查两次前缀访问的点个数</a:t>
            </a:r>
            <a:endParaRPr lang="en-US" altLang="zh-CN" dirty="0"/>
          </a:p>
          <a:p>
            <a:r>
              <a:rPr lang="zh-CN" altLang="en-US" dirty="0"/>
              <a:t>可以发现常数代价在大部分情况下都不存在</a:t>
            </a:r>
            <a:endParaRPr lang="en-US" altLang="zh-CN" dirty="0"/>
          </a:p>
          <a:p>
            <a:r>
              <a:rPr lang="zh-CN" altLang="en-US" dirty="0"/>
              <a:t>所以建议大家做题看到可以差分的区间，树路径等范围，想都不想直接差分掉</a:t>
            </a:r>
          </a:p>
        </p:txBody>
      </p:sp>
    </p:spTree>
    <p:extLst>
      <p:ext uri="{BB962C8B-B14F-4D97-AF65-F5344CB8AC3E}">
        <p14:creationId xmlns:p14="http://schemas.microsoft.com/office/powerpoint/2010/main" val="6189624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A9E2D3-8553-4005-8858-A3604F12F6B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394C474-8BDA-4CE2-AD0E-F241ABB6C7D3}"/>
              </a:ext>
            </a:extLst>
          </p:cNvPr>
          <p:cNvSpPr>
            <a:spLocks noGrp="1"/>
          </p:cNvSpPr>
          <p:nvPr>
            <p:ph idx="1"/>
          </p:nvPr>
        </p:nvSpPr>
        <p:spPr/>
        <p:txBody>
          <a:bodyPr>
            <a:normAutofit/>
          </a:bodyPr>
          <a:lstStyle/>
          <a:p>
            <a:r>
              <a:rPr lang="zh-CN" altLang="en-US" dirty="0"/>
              <a:t>定义队列空：</a:t>
            </a:r>
            <a:r>
              <a:rPr lang="en-US" altLang="zh-CN" dirty="0"/>
              <a:t>pop</a:t>
            </a:r>
            <a:r>
              <a:rPr lang="zh-CN" altLang="en-US" dirty="0"/>
              <a:t>的时候没东西</a:t>
            </a:r>
            <a:r>
              <a:rPr lang="en-US" altLang="zh-CN" dirty="0"/>
              <a:t>pop</a:t>
            </a:r>
            <a:r>
              <a:rPr lang="zh-CN" altLang="en-US" dirty="0"/>
              <a:t>了</a:t>
            </a:r>
            <a:endParaRPr lang="en-US" altLang="zh-CN" dirty="0"/>
          </a:p>
          <a:p>
            <a:r>
              <a:rPr lang="zh-CN" altLang="en-US" dirty="0"/>
              <a:t>假设最大后缀和位置为</a:t>
            </a:r>
            <a:r>
              <a:rPr lang="en-US" altLang="zh-CN" dirty="0"/>
              <a:t>x</a:t>
            </a:r>
          </a:p>
          <a:p>
            <a:r>
              <a:rPr lang="zh-CN" altLang="en-US" dirty="0"/>
              <a:t>先证在这里队列空了：</a:t>
            </a:r>
            <a:endParaRPr lang="en-US" altLang="zh-CN" dirty="0"/>
          </a:p>
          <a:p>
            <a:r>
              <a:rPr lang="zh-CN" altLang="en-US" dirty="0"/>
              <a:t>因为是后缀最大的和，所以这之前队列一定是空的，如果不是空的，那前面有一个区间 </a:t>
            </a:r>
            <a:r>
              <a:rPr lang="en-US" altLang="zh-CN" dirty="0"/>
              <a:t>[</a:t>
            </a:r>
            <a:r>
              <a:rPr lang="en-US" altLang="zh-CN" dirty="0" err="1"/>
              <a:t>i,x</a:t>
            </a:r>
            <a:r>
              <a:rPr lang="en-US" altLang="zh-CN" dirty="0"/>
              <a:t>] </a:t>
            </a:r>
            <a:r>
              <a:rPr lang="zh-CN" altLang="en-US" dirty="0"/>
              <a:t>和</a:t>
            </a:r>
            <a:r>
              <a:rPr lang="en-US" altLang="zh-CN" dirty="0"/>
              <a:t>&gt;0</a:t>
            </a:r>
            <a:r>
              <a:rPr lang="zh-CN" altLang="en-US" dirty="0"/>
              <a:t>，我们可以再选前面的一些位置</a:t>
            </a:r>
            <a:endParaRPr lang="en-US" altLang="zh-CN" dirty="0"/>
          </a:p>
          <a:p>
            <a:r>
              <a:rPr lang="zh-CN" altLang="en-US" dirty="0"/>
              <a:t>再证这之后队列不空：</a:t>
            </a:r>
            <a:endParaRPr lang="en-US" altLang="zh-CN" dirty="0"/>
          </a:p>
          <a:p>
            <a:r>
              <a:rPr lang="zh-CN" altLang="en-US" dirty="0"/>
              <a:t>假设</a:t>
            </a:r>
            <a:r>
              <a:rPr lang="en-US" altLang="zh-CN" dirty="0"/>
              <a:t>y</a:t>
            </a:r>
            <a:r>
              <a:rPr lang="zh-CN" altLang="en-US" dirty="0"/>
              <a:t>时刻队列空了，</a:t>
            </a:r>
            <a:r>
              <a:rPr lang="en-US" altLang="zh-CN" dirty="0"/>
              <a:t>x&lt;y</a:t>
            </a:r>
            <a:r>
              <a:rPr lang="zh-CN" altLang="en-US" dirty="0"/>
              <a:t>，则</a:t>
            </a:r>
            <a:r>
              <a:rPr lang="en-US" altLang="zh-CN" dirty="0"/>
              <a:t>[</a:t>
            </a:r>
            <a:r>
              <a:rPr lang="en-US" altLang="zh-CN" dirty="0" err="1"/>
              <a:t>x,y</a:t>
            </a:r>
            <a:r>
              <a:rPr lang="en-US" altLang="zh-CN" dirty="0"/>
              <a:t>]</a:t>
            </a:r>
            <a:r>
              <a:rPr lang="zh-CN" altLang="en-US" dirty="0"/>
              <a:t>区间的和</a:t>
            </a:r>
            <a:r>
              <a:rPr lang="en-US" altLang="zh-CN" dirty="0"/>
              <a:t>&lt;0</a:t>
            </a:r>
            <a:r>
              <a:rPr lang="zh-CN" altLang="en-US" dirty="0"/>
              <a:t>，这个</a:t>
            </a:r>
            <a:r>
              <a:rPr lang="en-US" altLang="zh-CN" dirty="0"/>
              <a:t>[</a:t>
            </a:r>
            <a:r>
              <a:rPr lang="en-US" altLang="zh-CN" dirty="0" err="1"/>
              <a:t>x,y</a:t>
            </a:r>
            <a:r>
              <a:rPr lang="en-US" altLang="zh-CN" dirty="0"/>
              <a:t>]</a:t>
            </a:r>
            <a:r>
              <a:rPr lang="zh-CN" altLang="en-US" dirty="0"/>
              <a:t>区间是</a:t>
            </a:r>
            <a:r>
              <a:rPr lang="en-US" altLang="zh-CN" dirty="0"/>
              <a:t>[</a:t>
            </a:r>
            <a:r>
              <a:rPr lang="en-US" altLang="zh-CN" dirty="0" err="1"/>
              <a:t>x,n</a:t>
            </a:r>
            <a:r>
              <a:rPr lang="en-US" altLang="zh-CN" dirty="0"/>
              <a:t>]</a:t>
            </a:r>
            <a:r>
              <a:rPr lang="zh-CN" altLang="en-US" dirty="0"/>
              <a:t>这个后缀的前缀，</a:t>
            </a:r>
            <a:r>
              <a:rPr lang="en-US" altLang="zh-CN" dirty="0"/>
              <a:t>[</a:t>
            </a:r>
            <a:r>
              <a:rPr lang="en-US" altLang="zh-CN" dirty="0" err="1"/>
              <a:t>x,n</a:t>
            </a:r>
            <a:r>
              <a:rPr lang="en-US" altLang="zh-CN" dirty="0"/>
              <a:t>]</a:t>
            </a:r>
            <a:r>
              <a:rPr lang="zh-CN" altLang="en-US" dirty="0"/>
              <a:t>做为最大后缀和不应该有一个负数前缀</a:t>
            </a:r>
            <a:endParaRPr lang="en-US" altLang="zh-CN" dirty="0"/>
          </a:p>
        </p:txBody>
      </p:sp>
    </p:spTree>
    <p:extLst>
      <p:ext uri="{BB962C8B-B14F-4D97-AF65-F5344CB8AC3E}">
        <p14:creationId xmlns:p14="http://schemas.microsoft.com/office/powerpoint/2010/main" val="18108033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4E6EC1-C8CA-414A-8BA6-F5B69BA2435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3136027-BB12-4D96-8EF9-37ACD9C66BE3}"/>
              </a:ext>
            </a:extLst>
          </p:cNvPr>
          <p:cNvSpPr>
            <a:spLocks noGrp="1"/>
          </p:cNvSpPr>
          <p:nvPr>
            <p:ph idx="1"/>
          </p:nvPr>
        </p:nvSpPr>
        <p:spPr/>
        <p:txBody>
          <a:bodyPr/>
          <a:lstStyle/>
          <a:p>
            <a:r>
              <a:rPr lang="zh-CN" altLang="en-US" dirty="0"/>
              <a:t>找到了这个最近一次队列空的</a:t>
            </a:r>
            <a:r>
              <a:rPr lang="en-US" altLang="zh-CN" dirty="0"/>
              <a:t>t[</a:t>
            </a:r>
            <a:r>
              <a:rPr lang="en-US" altLang="zh-CN" dirty="0" err="1"/>
              <a:t>i</a:t>
            </a:r>
            <a:r>
              <a:rPr lang="en-US" altLang="zh-CN" dirty="0"/>
              <a:t>]</a:t>
            </a:r>
            <a:r>
              <a:rPr lang="zh-CN" altLang="en-US" dirty="0"/>
              <a:t>时刻时，这个区间中所有</a:t>
            </a:r>
            <a:r>
              <a:rPr lang="en-US" altLang="zh-CN" dirty="0"/>
              <a:t>pop</a:t>
            </a:r>
            <a:r>
              <a:rPr lang="zh-CN" altLang="en-US" dirty="0"/>
              <a:t>都一定</a:t>
            </a:r>
            <a:r>
              <a:rPr lang="en-US" altLang="zh-CN" dirty="0"/>
              <a:t>pop</a:t>
            </a:r>
            <a:r>
              <a:rPr lang="zh-CN" altLang="en-US" dirty="0"/>
              <a:t>到了元素</a:t>
            </a:r>
            <a:endParaRPr lang="en-US" altLang="zh-CN" dirty="0"/>
          </a:p>
          <a:p>
            <a:r>
              <a:rPr lang="zh-CN" altLang="en-US" dirty="0"/>
              <a:t>于是我们求区间总</a:t>
            </a:r>
            <a:r>
              <a:rPr lang="en-US" altLang="zh-CN" dirty="0"/>
              <a:t>pop</a:t>
            </a:r>
            <a:r>
              <a:rPr lang="zh-CN" altLang="en-US" dirty="0"/>
              <a:t>量，然后找到</a:t>
            </a:r>
            <a:r>
              <a:rPr lang="en-US" altLang="zh-CN" dirty="0"/>
              <a:t>push</a:t>
            </a:r>
            <a:r>
              <a:rPr lang="zh-CN" altLang="en-US" dirty="0"/>
              <a:t>量达到</a:t>
            </a:r>
            <a:r>
              <a:rPr lang="en-US" altLang="zh-CN" dirty="0"/>
              <a:t>pop</a:t>
            </a:r>
            <a:r>
              <a:rPr lang="zh-CN" altLang="en-US" dirty="0"/>
              <a:t>量的那个位置就是我们的答案了</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35765526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23A6C-CFAC-4035-8308-680D00906B60}"/>
              </a:ext>
            </a:extLst>
          </p:cNvPr>
          <p:cNvSpPr>
            <a:spLocks noGrp="1"/>
          </p:cNvSpPr>
          <p:nvPr>
            <p:ph type="title"/>
          </p:nvPr>
        </p:nvSpPr>
        <p:spPr/>
        <p:txBody>
          <a:bodyPr/>
          <a:lstStyle/>
          <a:p>
            <a:r>
              <a:rPr lang="zh-CN" altLang="en-US" dirty="0"/>
              <a:t>百度之星</a:t>
            </a:r>
            <a:r>
              <a:rPr lang="en-US" altLang="zh-CN" dirty="0"/>
              <a:t>2021</a:t>
            </a:r>
            <a:r>
              <a:rPr lang="zh-CN" altLang="en-US" dirty="0"/>
              <a:t>初赛第三场</a:t>
            </a:r>
            <a:r>
              <a:rPr lang="en-US" altLang="zh-CN" dirty="0"/>
              <a:t>1008</a:t>
            </a:r>
            <a:endParaRPr lang="zh-CN" altLang="en-US" dirty="0"/>
          </a:p>
        </p:txBody>
      </p:sp>
      <p:pic>
        <p:nvPicPr>
          <p:cNvPr id="5" name="内容占位符 4">
            <a:extLst>
              <a:ext uri="{FF2B5EF4-FFF2-40B4-BE49-F238E27FC236}">
                <a16:creationId xmlns:a16="http://schemas.microsoft.com/office/drawing/2014/main" id="{849222EF-F2C8-4A2E-90DF-628B84D1D1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2493389"/>
          </a:xfrm>
        </p:spPr>
      </p:pic>
    </p:spTree>
    <p:extLst>
      <p:ext uri="{BB962C8B-B14F-4D97-AF65-F5344CB8AC3E}">
        <p14:creationId xmlns:p14="http://schemas.microsoft.com/office/powerpoint/2010/main" val="15441026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41946-D2CD-4E1D-88FF-481EB09A0A6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BEB962D-FF7A-4E16-85C5-024D4DF724AD}"/>
              </a:ext>
            </a:extLst>
          </p:cNvPr>
          <p:cNvSpPr>
            <a:spLocks noGrp="1"/>
          </p:cNvSpPr>
          <p:nvPr>
            <p:ph idx="1"/>
          </p:nvPr>
        </p:nvSpPr>
        <p:spPr/>
        <p:txBody>
          <a:bodyPr/>
          <a:lstStyle/>
          <a:p>
            <a:r>
              <a:rPr lang="zh-CN" altLang="en-US" dirty="0"/>
              <a:t>考虑可能的答案是什么：</a:t>
            </a:r>
            <a:endParaRPr lang="en-US" altLang="zh-CN" dirty="0"/>
          </a:p>
          <a:p>
            <a:r>
              <a:rPr lang="en-US" altLang="zh-CN" dirty="0"/>
              <a:t>1.</a:t>
            </a:r>
            <a:r>
              <a:rPr lang="zh-CN" altLang="en-US" dirty="0"/>
              <a:t>区间选一个后缀</a:t>
            </a:r>
            <a:endParaRPr lang="en-US" altLang="zh-CN" dirty="0"/>
          </a:p>
          <a:p>
            <a:r>
              <a:rPr lang="en-US" altLang="zh-CN" dirty="0"/>
              <a:t>2.</a:t>
            </a:r>
            <a:r>
              <a:rPr lang="zh-CN" altLang="en-US" dirty="0"/>
              <a:t>区间选一个前缀</a:t>
            </a:r>
            <a:endParaRPr lang="en-US" altLang="zh-CN" dirty="0"/>
          </a:p>
          <a:p>
            <a:r>
              <a:rPr lang="en-US" altLang="zh-CN" dirty="0"/>
              <a:t>3.</a:t>
            </a:r>
            <a:r>
              <a:rPr lang="zh-CN" altLang="en-US" dirty="0"/>
              <a:t>区间选一个子区间</a:t>
            </a:r>
          </a:p>
        </p:txBody>
      </p:sp>
    </p:spTree>
    <p:extLst>
      <p:ext uri="{BB962C8B-B14F-4D97-AF65-F5344CB8AC3E}">
        <p14:creationId xmlns:p14="http://schemas.microsoft.com/office/powerpoint/2010/main" val="42858064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A994F0-9D9A-432E-85EA-70ABB1A9956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2B500E2-F6ED-441A-BFC0-1E3B9FB34D83}"/>
              </a:ext>
            </a:extLst>
          </p:cNvPr>
          <p:cNvSpPr>
            <a:spLocks noGrp="1"/>
          </p:cNvSpPr>
          <p:nvPr>
            <p:ph idx="1"/>
          </p:nvPr>
        </p:nvSpPr>
        <p:spPr/>
        <p:txBody>
          <a:bodyPr/>
          <a:lstStyle/>
          <a:p>
            <a:r>
              <a:rPr lang="zh-CN" altLang="en-US" dirty="0"/>
              <a:t>选一个前缀的情况，我们考虑找区间中最前出现位置最靠后的一个值</a:t>
            </a:r>
            <a:r>
              <a:rPr lang="en-US" altLang="zh-CN" dirty="0"/>
              <a:t>x</a:t>
            </a:r>
            <a:r>
              <a:rPr lang="zh-CN" altLang="en-US" dirty="0"/>
              <a:t>，那把</a:t>
            </a:r>
            <a:r>
              <a:rPr lang="en-US" altLang="zh-CN" dirty="0"/>
              <a:t>x</a:t>
            </a:r>
            <a:r>
              <a:rPr lang="zh-CN" altLang="en-US" dirty="0"/>
              <a:t>删完一定是最优的</a:t>
            </a:r>
            <a:endParaRPr lang="en-US" altLang="zh-CN" dirty="0"/>
          </a:p>
          <a:p>
            <a:r>
              <a:rPr lang="zh-CN" altLang="en-US" dirty="0"/>
              <a:t>选一个后缀的情况，我们考虑找区间中最后出现位置最靠前的一个值</a:t>
            </a:r>
            <a:r>
              <a:rPr lang="en-US" altLang="zh-CN" dirty="0"/>
              <a:t>x</a:t>
            </a:r>
            <a:r>
              <a:rPr lang="zh-CN" altLang="en-US" dirty="0"/>
              <a:t>，那把</a:t>
            </a:r>
            <a:r>
              <a:rPr lang="en-US" altLang="zh-CN" dirty="0"/>
              <a:t>x</a:t>
            </a:r>
            <a:r>
              <a:rPr lang="zh-CN" altLang="en-US" dirty="0"/>
              <a:t>删完一定是最优的</a:t>
            </a:r>
            <a:endParaRPr lang="en-US" altLang="zh-CN" dirty="0"/>
          </a:p>
          <a:p>
            <a:r>
              <a:rPr lang="zh-CN" altLang="en-US" dirty="0"/>
              <a:t>扫描线扫</a:t>
            </a:r>
            <a:r>
              <a:rPr lang="en-US" altLang="zh-CN" dirty="0"/>
              <a:t>r</a:t>
            </a:r>
            <a:r>
              <a:rPr lang="zh-CN" altLang="en-US" dirty="0"/>
              <a:t>，然后维护每个</a:t>
            </a:r>
            <a:r>
              <a:rPr lang="en-US" altLang="zh-CN" dirty="0"/>
              <a:t>last[x]</a:t>
            </a:r>
            <a:r>
              <a:rPr lang="zh-CN" altLang="en-US" dirty="0"/>
              <a:t>表示</a:t>
            </a:r>
            <a:r>
              <a:rPr lang="en-US" altLang="zh-CN" dirty="0"/>
              <a:t>x</a:t>
            </a:r>
            <a:r>
              <a:rPr lang="zh-CN" altLang="en-US" dirty="0"/>
              <a:t>最后出现位置，每次即查询</a:t>
            </a:r>
            <a:r>
              <a:rPr lang="en-US" altLang="zh-CN" dirty="0"/>
              <a:t>last[x]&gt;=l</a:t>
            </a:r>
            <a:r>
              <a:rPr lang="zh-CN" altLang="en-US" dirty="0"/>
              <a:t>的所有</a:t>
            </a:r>
            <a:r>
              <a:rPr lang="en-US" altLang="zh-CN" dirty="0"/>
              <a:t>last[x]</a:t>
            </a:r>
            <a:r>
              <a:rPr lang="zh-CN" altLang="en-US" dirty="0"/>
              <a:t>的最小值</a:t>
            </a:r>
            <a:endParaRPr lang="en-US" altLang="zh-CN" dirty="0"/>
          </a:p>
          <a:p>
            <a:r>
              <a:rPr lang="zh-CN" altLang="en-US" dirty="0"/>
              <a:t>扫描线扫</a:t>
            </a:r>
            <a:r>
              <a:rPr lang="en-US" altLang="zh-CN" dirty="0"/>
              <a:t>l</a:t>
            </a:r>
            <a:r>
              <a:rPr lang="zh-CN" altLang="en-US" dirty="0"/>
              <a:t>，然后维护每个</a:t>
            </a:r>
            <a:r>
              <a:rPr lang="en-US" altLang="zh-CN" dirty="0"/>
              <a:t>first[x]</a:t>
            </a:r>
            <a:r>
              <a:rPr lang="zh-CN" altLang="en-US" dirty="0"/>
              <a:t>表示</a:t>
            </a:r>
            <a:r>
              <a:rPr lang="en-US" altLang="zh-CN" dirty="0"/>
              <a:t>x</a:t>
            </a:r>
            <a:r>
              <a:rPr lang="zh-CN" altLang="en-US" dirty="0"/>
              <a:t>最前的出现位置，每次即查询</a:t>
            </a:r>
            <a:r>
              <a:rPr lang="en-US" altLang="zh-CN" dirty="0"/>
              <a:t>first[x]&lt;=r</a:t>
            </a:r>
            <a:r>
              <a:rPr lang="zh-CN" altLang="en-US" dirty="0"/>
              <a:t>的所有</a:t>
            </a:r>
            <a:r>
              <a:rPr lang="en-US" altLang="zh-CN" dirty="0"/>
              <a:t>first[x]</a:t>
            </a:r>
            <a:r>
              <a:rPr lang="zh-CN" altLang="en-US" dirty="0"/>
              <a:t>的区间最大值</a:t>
            </a:r>
          </a:p>
        </p:txBody>
      </p:sp>
    </p:spTree>
    <p:extLst>
      <p:ext uri="{BB962C8B-B14F-4D97-AF65-F5344CB8AC3E}">
        <p14:creationId xmlns:p14="http://schemas.microsoft.com/office/powerpoint/2010/main" val="6062666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4BDA0-5547-41F2-9FE9-F6C8251C333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76B8657-796A-44B7-A656-BA1293D36289}"/>
              </a:ext>
            </a:extLst>
          </p:cNvPr>
          <p:cNvSpPr>
            <a:spLocks noGrp="1"/>
          </p:cNvSpPr>
          <p:nvPr>
            <p:ph idx="1"/>
          </p:nvPr>
        </p:nvSpPr>
        <p:spPr/>
        <p:txBody>
          <a:bodyPr/>
          <a:lstStyle/>
          <a:p>
            <a:r>
              <a:rPr lang="zh-CN" altLang="en-US" dirty="0"/>
              <a:t>对于情况</a:t>
            </a:r>
            <a:r>
              <a:rPr lang="en-US" altLang="zh-CN" dirty="0"/>
              <a:t>3</a:t>
            </a:r>
            <a:r>
              <a:rPr lang="zh-CN" altLang="en-US" dirty="0"/>
              <a:t>，我们对每个颜色</a:t>
            </a:r>
            <a:r>
              <a:rPr lang="en-US" altLang="zh-CN" dirty="0"/>
              <a:t>x</a:t>
            </a:r>
            <a:r>
              <a:rPr lang="zh-CN" altLang="en-US" dirty="0"/>
              <a:t>，找出</a:t>
            </a:r>
            <a:r>
              <a:rPr lang="en-US" altLang="zh-CN" dirty="0"/>
              <a:t>x</a:t>
            </a:r>
            <a:r>
              <a:rPr lang="zh-CN" altLang="en-US" dirty="0"/>
              <a:t>出现的每个位置</a:t>
            </a:r>
            <a:endParaRPr lang="en-US" altLang="zh-CN" dirty="0"/>
          </a:p>
          <a:p>
            <a:r>
              <a:rPr lang="zh-CN" altLang="en-US" dirty="0"/>
              <a:t>这种情况下所有严格包含了</a:t>
            </a:r>
            <a:r>
              <a:rPr lang="en-US" altLang="zh-CN" dirty="0"/>
              <a:t>[a+1,b-1]</a:t>
            </a:r>
            <a:r>
              <a:rPr lang="zh-CN" altLang="en-US" dirty="0"/>
              <a:t>的区间，都可以通过删除</a:t>
            </a:r>
            <a:r>
              <a:rPr lang="en-US" altLang="zh-CN" dirty="0"/>
              <a:t>[a+1,b-1]</a:t>
            </a:r>
            <a:r>
              <a:rPr lang="zh-CN" altLang="en-US" dirty="0"/>
              <a:t>以外的位置来让答案为</a:t>
            </a:r>
            <a:r>
              <a:rPr lang="en-US" altLang="zh-CN" dirty="0"/>
              <a:t>b-1-(a+1)+1=b-a-1</a:t>
            </a:r>
            <a:r>
              <a:rPr lang="zh-CN" altLang="en-US" dirty="0"/>
              <a:t>（因为是严格包含，这个区间</a:t>
            </a:r>
            <a:r>
              <a:rPr lang="en-US" altLang="zh-CN" dirty="0"/>
              <a:t>[a+1,b-1]</a:t>
            </a:r>
            <a:r>
              <a:rPr lang="zh-CN" altLang="en-US" dirty="0"/>
              <a:t>自己不行）</a:t>
            </a:r>
            <a:endParaRPr lang="en-US" altLang="zh-CN" dirty="0"/>
          </a:p>
          <a:p>
            <a:r>
              <a:rPr lang="zh-CN" altLang="en-US" dirty="0"/>
              <a:t>于是问题变为进行</a:t>
            </a:r>
            <a:r>
              <a:rPr lang="en-US" altLang="zh-CN" dirty="0"/>
              <a:t>O(n)</a:t>
            </a:r>
            <a:r>
              <a:rPr lang="zh-CN" altLang="en-US" dirty="0"/>
              <a:t>次操作，每次操作将</a:t>
            </a:r>
            <a:r>
              <a:rPr lang="en-US" altLang="zh-CN" dirty="0"/>
              <a:t>l</a:t>
            </a:r>
            <a:r>
              <a:rPr lang="zh-CN" altLang="en-US" dirty="0"/>
              <a:t>在</a:t>
            </a:r>
            <a:r>
              <a:rPr lang="en-US" altLang="zh-CN" dirty="0"/>
              <a:t>[1,a-1]</a:t>
            </a:r>
            <a:r>
              <a:rPr lang="zh-CN" altLang="en-US" dirty="0"/>
              <a:t>中，</a:t>
            </a:r>
            <a:r>
              <a:rPr lang="en-US" altLang="zh-CN" dirty="0"/>
              <a:t>r</a:t>
            </a:r>
            <a:r>
              <a:rPr lang="zh-CN" altLang="en-US" dirty="0"/>
              <a:t>在</a:t>
            </a:r>
            <a:r>
              <a:rPr lang="en-US" altLang="zh-CN" dirty="0"/>
              <a:t>[1,b]</a:t>
            </a:r>
            <a:r>
              <a:rPr lang="zh-CN" altLang="en-US" dirty="0"/>
              <a:t>中，以及</a:t>
            </a:r>
            <a:r>
              <a:rPr lang="en-US" altLang="zh-CN" dirty="0"/>
              <a:t>l</a:t>
            </a:r>
            <a:r>
              <a:rPr lang="zh-CN" altLang="en-US" dirty="0"/>
              <a:t>在</a:t>
            </a:r>
            <a:r>
              <a:rPr lang="en-US" altLang="zh-CN" dirty="0"/>
              <a:t>[1,a]</a:t>
            </a:r>
            <a:r>
              <a:rPr lang="zh-CN" altLang="en-US" dirty="0"/>
              <a:t>中，</a:t>
            </a:r>
            <a:r>
              <a:rPr lang="en-US" altLang="zh-CN" dirty="0"/>
              <a:t>r</a:t>
            </a:r>
            <a:r>
              <a:rPr lang="zh-CN" altLang="en-US" dirty="0"/>
              <a:t>在</a:t>
            </a:r>
            <a:r>
              <a:rPr lang="en-US" altLang="zh-CN" dirty="0"/>
              <a:t>[b+1,n]</a:t>
            </a:r>
            <a:r>
              <a:rPr lang="zh-CN" altLang="en-US" dirty="0"/>
              <a:t>中的所有询问答案对</a:t>
            </a:r>
            <a:r>
              <a:rPr lang="en-US" altLang="zh-CN" dirty="0"/>
              <a:t>b-a-1</a:t>
            </a:r>
            <a:r>
              <a:rPr lang="zh-CN" altLang="en-US" dirty="0"/>
              <a:t>取</a:t>
            </a:r>
            <a:r>
              <a:rPr lang="en-US" altLang="zh-CN" dirty="0"/>
              <a:t>max</a:t>
            </a:r>
          </a:p>
          <a:p>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27045B4B-D515-4E2A-B3D9-3FF3139C593D}"/>
              </a:ext>
            </a:extLst>
          </p:cNvPr>
          <p:cNvPicPr>
            <a:picLocks noChangeAspect="1"/>
          </p:cNvPicPr>
          <p:nvPr/>
        </p:nvPicPr>
        <p:blipFill>
          <a:blip r:embed="rId2"/>
          <a:stretch>
            <a:fillRect/>
          </a:stretch>
        </p:blipFill>
        <p:spPr>
          <a:xfrm>
            <a:off x="838200" y="5353531"/>
            <a:ext cx="5791200" cy="1419225"/>
          </a:xfrm>
          <a:prstGeom prst="rect">
            <a:avLst/>
          </a:prstGeom>
        </p:spPr>
      </p:pic>
    </p:spTree>
    <p:extLst>
      <p:ext uri="{BB962C8B-B14F-4D97-AF65-F5344CB8AC3E}">
        <p14:creationId xmlns:p14="http://schemas.microsoft.com/office/powerpoint/2010/main" val="37851423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B1EF4-E66F-4F1C-A09F-5DDBEFBCE0E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444411C-BEEC-4F42-B152-D7BFEA789BE7}"/>
              </a:ext>
            </a:extLst>
          </p:cNvPr>
          <p:cNvSpPr>
            <a:spLocks noGrp="1"/>
          </p:cNvSpPr>
          <p:nvPr>
            <p:ph idx="1"/>
          </p:nvPr>
        </p:nvSpPr>
        <p:spPr/>
        <p:txBody>
          <a:bodyPr/>
          <a:lstStyle/>
          <a:p>
            <a:r>
              <a:rPr lang="zh-CN" altLang="en-US" dirty="0"/>
              <a:t>注意到这里的矩形是</a:t>
            </a:r>
            <a:r>
              <a:rPr lang="en-US" altLang="zh-CN" dirty="0"/>
              <a:t>2-side</a:t>
            </a:r>
            <a:r>
              <a:rPr lang="zh-CN" altLang="en-US" dirty="0"/>
              <a:t>的，我们选择合适的方向扫描线，就只会插入不会删除了</a:t>
            </a:r>
            <a:endParaRPr lang="en-US" altLang="zh-CN" dirty="0"/>
          </a:p>
          <a:p>
            <a:r>
              <a:rPr lang="zh-CN" altLang="en-US" dirty="0"/>
              <a:t>问题变为区间对</a:t>
            </a:r>
            <a:r>
              <a:rPr lang="en-US" altLang="zh-CN" dirty="0"/>
              <a:t>x</a:t>
            </a:r>
            <a:r>
              <a:rPr lang="zh-CN" altLang="en-US" dirty="0"/>
              <a:t>取</a:t>
            </a:r>
            <a:r>
              <a:rPr lang="en-US" altLang="zh-CN" dirty="0"/>
              <a:t>max</a:t>
            </a:r>
            <a:r>
              <a:rPr lang="zh-CN" altLang="en-US" dirty="0"/>
              <a:t>，单点值</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p>
          <a:p>
            <a:endParaRPr lang="zh-CN" altLang="en-US" dirty="0"/>
          </a:p>
        </p:txBody>
      </p:sp>
    </p:spTree>
    <p:extLst>
      <p:ext uri="{BB962C8B-B14F-4D97-AF65-F5344CB8AC3E}">
        <p14:creationId xmlns:p14="http://schemas.microsoft.com/office/powerpoint/2010/main" val="10288557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8C1FF-3465-4FD1-82EB-E392CFB9AE50}"/>
              </a:ext>
            </a:extLst>
          </p:cNvPr>
          <p:cNvSpPr>
            <a:spLocks noGrp="1"/>
          </p:cNvSpPr>
          <p:nvPr>
            <p:ph type="title"/>
          </p:nvPr>
        </p:nvSpPr>
        <p:spPr/>
        <p:txBody>
          <a:bodyPr/>
          <a:lstStyle/>
          <a:p>
            <a:r>
              <a:rPr lang="en-US" altLang="zh-CN" dirty="0"/>
              <a:t>Loj3523. </a:t>
            </a:r>
            <a:r>
              <a:rPr lang="zh-CN" altLang="en-US" dirty="0"/>
              <a:t>「</a:t>
            </a:r>
            <a:r>
              <a:rPr lang="en-US" altLang="zh-CN" dirty="0"/>
              <a:t>IOI2021</a:t>
            </a:r>
            <a:r>
              <a:rPr lang="zh-CN" altLang="en-US" dirty="0"/>
              <a:t>」分糖果</a:t>
            </a:r>
          </a:p>
        </p:txBody>
      </p:sp>
      <p:pic>
        <p:nvPicPr>
          <p:cNvPr id="5" name="内容占位符 4">
            <a:extLst>
              <a:ext uri="{FF2B5EF4-FFF2-40B4-BE49-F238E27FC236}">
                <a16:creationId xmlns:a16="http://schemas.microsoft.com/office/drawing/2014/main" id="{05B7992E-60A6-499B-A3A7-174D8871A368}"/>
              </a:ext>
            </a:extLst>
          </p:cNvPr>
          <p:cNvPicPr>
            <a:picLocks noGrp="1" noChangeAspect="1"/>
          </p:cNvPicPr>
          <p:nvPr>
            <p:ph idx="1"/>
          </p:nvPr>
        </p:nvPicPr>
        <p:blipFill>
          <a:blip r:embed="rId2"/>
          <a:stretch>
            <a:fillRect/>
          </a:stretch>
        </p:blipFill>
        <p:spPr>
          <a:xfrm>
            <a:off x="838199" y="1690687"/>
            <a:ext cx="9230395" cy="2621253"/>
          </a:xfrm>
        </p:spPr>
      </p:pic>
    </p:spTree>
    <p:extLst>
      <p:ext uri="{BB962C8B-B14F-4D97-AF65-F5344CB8AC3E}">
        <p14:creationId xmlns:p14="http://schemas.microsoft.com/office/powerpoint/2010/main" val="33997065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A0C29-1A09-458D-859E-ED552D91278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AAD5A1B-DE18-4251-A9F5-5E725E2570CF}"/>
              </a:ext>
            </a:extLst>
          </p:cNvPr>
          <p:cNvSpPr>
            <a:spLocks noGrp="1"/>
          </p:cNvSpPr>
          <p:nvPr>
            <p:ph idx="1"/>
          </p:nvPr>
        </p:nvSpPr>
        <p:spPr/>
        <p:txBody>
          <a:bodyPr/>
          <a:lstStyle/>
          <a:p>
            <a:r>
              <a:rPr lang="zh-CN" altLang="en-US" dirty="0"/>
              <a:t>扫描线扫序列维，数据结构维护时间维，每个时刻是一次加或者减操作</a:t>
            </a:r>
            <a:endParaRPr lang="en-US" altLang="zh-CN" dirty="0"/>
          </a:p>
          <a:p>
            <a:r>
              <a:rPr lang="zh-CN" altLang="en-US" dirty="0"/>
              <a:t>如果我们能找到最后一次糖果个数达到该位置的上界或下界，则之后的操作我们只需要求和即可</a:t>
            </a:r>
            <a:endParaRPr lang="en-US" altLang="zh-CN" dirty="0"/>
          </a:p>
          <a:p>
            <a:r>
              <a:rPr lang="zh-CN" altLang="en-US" dirty="0"/>
              <a:t>设当前位置的上界为</a:t>
            </a:r>
            <a:r>
              <a:rPr lang="en-US" altLang="zh-CN" dirty="0"/>
              <a:t>c</a:t>
            </a:r>
          </a:p>
          <a:p>
            <a:r>
              <a:rPr lang="zh-CN" altLang="en-US" dirty="0"/>
              <a:t>如果全局的最大子段和</a:t>
            </a:r>
            <a:r>
              <a:rPr lang="en-US" altLang="zh-CN" dirty="0"/>
              <a:t>&lt;=c</a:t>
            </a:r>
            <a:r>
              <a:rPr lang="zh-CN" altLang="en-US" dirty="0"/>
              <a:t>，则一定没有达到上界</a:t>
            </a:r>
            <a:endParaRPr lang="en-US" altLang="zh-CN" dirty="0"/>
          </a:p>
          <a:p>
            <a:r>
              <a:rPr lang="zh-CN" altLang="en-US" dirty="0"/>
              <a:t>否则我们找到一个最大的</a:t>
            </a:r>
            <a:r>
              <a:rPr lang="en-US" altLang="zh-CN" dirty="0"/>
              <a:t>x</a:t>
            </a:r>
            <a:r>
              <a:rPr lang="zh-CN" altLang="en-US" dirty="0"/>
              <a:t>，满足</a:t>
            </a:r>
            <a:r>
              <a:rPr lang="en-US" altLang="zh-CN" dirty="0"/>
              <a:t>[</a:t>
            </a:r>
            <a:r>
              <a:rPr lang="en-US" altLang="zh-CN" dirty="0" err="1"/>
              <a:t>x,m</a:t>
            </a:r>
            <a:r>
              <a:rPr lang="en-US" altLang="zh-CN" dirty="0"/>
              <a:t>]</a:t>
            </a:r>
            <a:r>
              <a:rPr lang="zh-CN" altLang="en-US" dirty="0"/>
              <a:t>的最大子段和</a:t>
            </a:r>
            <a:r>
              <a:rPr lang="en-US" altLang="zh-CN" dirty="0"/>
              <a:t>&gt;=c</a:t>
            </a:r>
            <a:r>
              <a:rPr lang="zh-CN" altLang="en-US" dirty="0"/>
              <a:t>或最小子段和</a:t>
            </a:r>
            <a:r>
              <a:rPr lang="en-US" altLang="zh-CN" dirty="0"/>
              <a:t>&lt;=-c</a:t>
            </a:r>
          </a:p>
          <a:p>
            <a:r>
              <a:rPr lang="zh-CN" altLang="en-US" dirty="0"/>
              <a:t>这里</a:t>
            </a:r>
            <a:r>
              <a:rPr lang="en-US" altLang="zh-CN" dirty="0"/>
              <a:t>[</a:t>
            </a:r>
            <a:r>
              <a:rPr lang="en-US" altLang="zh-CN" dirty="0" err="1"/>
              <a:t>x,m</a:t>
            </a:r>
            <a:r>
              <a:rPr lang="en-US" altLang="zh-CN" dirty="0"/>
              <a:t>]</a:t>
            </a:r>
            <a:r>
              <a:rPr lang="zh-CN" altLang="en-US" dirty="0"/>
              <a:t>的最大子段和其实就是</a:t>
            </a:r>
            <a:r>
              <a:rPr lang="en-US" altLang="zh-CN" dirty="0"/>
              <a:t>[</a:t>
            </a:r>
            <a:r>
              <a:rPr lang="en-US" altLang="zh-CN" dirty="0" err="1"/>
              <a:t>x,m</a:t>
            </a:r>
            <a:r>
              <a:rPr lang="en-US" altLang="zh-CN" dirty="0"/>
              <a:t>]</a:t>
            </a:r>
            <a:r>
              <a:rPr lang="zh-CN" altLang="en-US" dirty="0"/>
              <a:t>的最大前缀和</a:t>
            </a:r>
            <a:endParaRPr lang="en-US" altLang="zh-CN" dirty="0"/>
          </a:p>
        </p:txBody>
      </p:sp>
    </p:spTree>
    <p:extLst>
      <p:ext uri="{BB962C8B-B14F-4D97-AF65-F5344CB8AC3E}">
        <p14:creationId xmlns:p14="http://schemas.microsoft.com/office/powerpoint/2010/main" val="36370509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FA012F-890F-4FE8-AAAC-20D32C9B481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DC00998-5C10-49B1-9843-32DA6A70A53B}"/>
              </a:ext>
            </a:extLst>
          </p:cNvPr>
          <p:cNvSpPr>
            <a:spLocks noGrp="1"/>
          </p:cNvSpPr>
          <p:nvPr>
            <p:ph idx="1"/>
          </p:nvPr>
        </p:nvSpPr>
        <p:spPr/>
        <p:txBody>
          <a:bodyPr>
            <a:normAutofit lnSpcReduction="10000"/>
          </a:bodyPr>
          <a:lstStyle/>
          <a:p>
            <a:r>
              <a:rPr lang="zh-CN" altLang="en-US" dirty="0"/>
              <a:t>假设</a:t>
            </a:r>
            <a:r>
              <a:rPr lang="en-US" altLang="zh-CN" dirty="0" err="1"/>
              <a:t>i</a:t>
            </a:r>
            <a:r>
              <a:rPr lang="zh-CN" altLang="en-US" dirty="0"/>
              <a:t>时刻到达了上界，</a:t>
            </a:r>
            <a:r>
              <a:rPr lang="en-US" altLang="zh-CN" dirty="0"/>
              <a:t>j</a:t>
            </a:r>
            <a:r>
              <a:rPr lang="zh-CN" altLang="en-US" dirty="0"/>
              <a:t>时刻到达了下界，则</a:t>
            </a:r>
            <a:r>
              <a:rPr lang="en-US" altLang="zh-CN" dirty="0"/>
              <a:t>[</a:t>
            </a:r>
            <a:r>
              <a:rPr lang="en-US" altLang="zh-CN" dirty="0" err="1"/>
              <a:t>i,j</a:t>
            </a:r>
            <a:r>
              <a:rPr lang="en-US" altLang="zh-CN" dirty="0"/>
              <a:t>]</a:t>
            </a:r>
            <a:r>
              <a:rPr lang="zh-CN" altLang="en-US" dirty="0"/>
              <a:t>的区间和</a:t>
            </a:r>
            <a:r>
              <a:rPr lang="en-US" altLang="zh-CN" dirty="0"/>
              <a:t>&lt;=-c</a:t>
            </a:r>
          </a:p>
          <a:p>
            <a:r>
              <a:rPr lang="zh-CN" altLang="en-US" dirty="0"/>
              <a:t>假设</a:t>
            </a:r>
            <a:r>
              <a:rPr lang="en-US" altLang="zh-CN" dirty="0" err="1"/>
              <a:t>i</a:t>
            </a:r>
            <a:r>
              <a:rPr lang="zh-CN" altLang="en-US" dirty="0"/>
              <a:t>时刻到达了上界，</a:t>
            </a:r>
            <a:r>
              <a:rPr lang="en-US" altLang="zh-CN" dirty="0"/>
              <a:t>[i+1,j]</a:t>
            </a:r>
            <a:r>
              <a:rPr lang="zh-CN" altLang="en-US" dirty="0"/>
              <a:t>这个区间中没有第二次到达上界，</a:t>
            </a:r>
            <a:r>
              <a:rPr lang="en-US" altLang="zh-CN" dirty="0"/>
              <a:t>[</a:t>
            </a:r>
            <a:r>
              <a:rPr lang="en-US" altLang="zh-CN" dirty="0" err="1"/>
              <a:t>i,j</a:t>
            </a:r>
            <a:r>
              <a:rPr lang="en-US" altLang="zh-CN" dirty="0"/>
              <a:t>]</a:t>
            </a:r>
            <a:r>
              <a:rPr lang="zh-CN" altLang="en-US" dirty="0"/>
              <a:t>的区间和</a:t>
            </a:r>
            <a:r>
              <a:rPr lang="en-US" altLang="zh-CN" dirty="0"/>
              <a:t>&lt;=-c</a:t>
            </a:r>
            <a:r>
              <a:rPr lang="zh-CN" altLang="en-US" dirty="0"/>
              <a:t>，则</a:t>
            </a:r>
            <a:r>
              <a:rPr lang="en-US" altLang="zh-CN" dirty="0"/>
              <a:t>j</a:t>
            </a:r>
            <a:r>
              <a:rPr lang="zh-CN" altLang="en-US" dirty="0"/>
              <a:t>时刻到达了下界</a:t>
            </a:r>
            <a:endParaRPr lang="en-US" altLang="zh-CN" dirty="0"/>
          </a:p>
          <a:p>
            <a:r>
              <a:rPr lang="zh-CN" altLang="en-US" dirty="0"/>
              <a:t>因此从这样找出的</a:t>
            </a:r>
            <a:r>
              <a:rPr lang="en-US" altLang="zh-CN" dirty="0"/>
              <a:t>x</a:t>
            </a:r>
            <a:r>
              <a:rPr lang="zh-CN" altLang="en-US" dirty="0"/>
              <a:t>开始，其最小前缀和结束的位置是最后一次到下界，之后不会到达上界，不然应该有个后缀的区间和</a:t>
            </a:r>
            <a:r>
              <a:rPr lang="en-US" altLang="zh-CN" dirty="0"/>
              <a:t>&gt;=c</a:t>
            </a:r>
          </a:p>
          <a:p>
            <a:r>
              <a:rPr lang="zh-CN" altLang="en-US" dirty="0"/>
              <a:t>假设</a:t>
            </a:r>
            <a:r>
              <a:rPr lang="en-US" altLang="zh-CN" dirty="0" err="1"/>
              <a:t>i</a:t>
            </a:r>
            <a:r>
              <a:rPr lang="zh-CN" altLang="en-US" dirty="0"/>
              <a:t>时刻到达了下界，</a:t>
            </a:r>
            <a:r>
              <a:rPr lang="en-US" altLang="zh-CN" dirty="0"/>
              <a:t>j</a:t>
            </a:r>
            <a:r>
              <a:rPr lang="zh-CN" altLang="en-US" dirty="0"/>
              <a:t>时刻到达了上界，则</a:t>
            </a:r>
            <a:r>
              <a:rPr lang="en-US" altLang="zh-CN" dirty="0"/>
              <a:t>[</a:t>
            </a:r>
            <a:r>
              <a:rPr lang="en-US" altLang="zh-CN" dirty="0" err="1"/>
              <a:t>i,j</a:t>
            </a:r>
            <a:r>
              <a:rPr lang="en-US" altLang="zh-CN" dirty="0"/>
              <a:t>]</a:t>
            </a:r>
            <a:r>
              <a:rPr lang="zh-CN" altLang="en-US" dirty="0"/>
              <a:t>的区间和</a:t>
            </a:r>
            <a:r>
              <a:rPr lang="en-US" altLang="zh-CN" dirty="0"/>
              <a:t>&gt;=c</a:t>
            </a:r>
          </a:p>
          <a:p>
            <a:r>
              <a:rPr lang="zh-CN" altLang="en-US" dirty="0"/>
              <a:t>假设</a:t>
            </a:r>
            <a:r>
              <a:rPr lang="en-US" altLang="zh-CN" dirty="0" err="1"/>
              <a:t>i</a:t>
            </a:r>
            <a:r>
              <a:rPr lang="zh-CN" altLang="en-US" dirty="0"/>
              <a:t>时刻到达了下界，</a:t>
            </a:r>
            <a:r>
              <a:rPr lang="en-US" altLang="zh-CN" dirty="0"/>
              <a:t> [i+1,j]</a:t>
            </a:r>
            <a:r>
              <a:rPr lang="zh-CN" altLang="en-US" dirty="0"/>
              <a:t>这个区间中没有第二次到达下界，</a:t>
            </a:r>
            <a:r>
              <a:rPr lang="en-US" altLang="zh-CN" dirty="0"/>
              <a:t>[</a:t>
            </a:r>
            <a:r>
              <a:rPr lang="en-US" altLang="zh-CN" dirty="0" err="1"/>
              <a:t>i,j</a:t>
            </a:r>
            <a:r>
              <a:rPr lang="en-US" altLang="zh-CN" dirty="0"/>
              <a:t>]</a:t>
            </a:r>
            <a:r>
              <a:rPr lang="zh-CN" altLang="en-US" dirty="0"/>
              <a:t>的区间和</a:t>
            </a:r>
            <a:r>
              <a:rPr lang="en-US" altLang="zh-CN" dirty="0"/>
              <a:t>&gt;=c</a:t>
            </a:r>
            <a:r>
              <a:rPr lang="zh-CN" altLang="en-US" dirty="0"/>
              <a:t>，则</a:t>
            </a:r>
            <a:r>
              <a:rPr lang="en-US" altLang="zh-CN" dirty="0"/>
              <a:t>j</a:t>
            </a:r>
            <a:r>
              <a:rPr lang="zh-CN" altLang="en-US" dirty="0"/>
              <a:t>时刻到达了上界</a:t>
            </a:r>
            <a:endParaRPr lang="en-US" altLang="zh-CN" dirty="0"/>
          </a:p>
          <a:p>
            <a:r>
              <a:rPr lang="zh-CN" altLang="en-US" dirty="0"/>
              <a:t>因此从这样找出的</a:t>
            </a:r>
            <a:r>
              <a:rPr lang="en-US" altLang="zh-CN" dirty="0"/>
              <a:t>x</a:t>
            </a:r>
            <a:r>
              <a:rPr lang="zh-CN" altLang="en-US" dirty="0"/>
              <a:t>开始，其最大前缀和结束的位置是最后一次到上界，之后不会到达下界，不然应该有个后缀的区间和</a:t>
            </a:r>
            <a:r>
              <a:rPr lang="en-US" altLang="zh-CN" dirty="0"/>
              <a:t>&lt;=-c</a:t>
            </a:r>
          </a:p>
          <a:p>
            <a:endParaRPr lang="en-US" altLang="zh-CN" dirty="0"/>
          </a:p>
          <a:p>
            <a:endParaRPr lang="en-US" altLang="zh-CN" dirty="0"/>
          </a:p>
        </p:txBody>
      </p:sp>
    </p:spTree>
    <p:extLst>
      <p:ext uri="{BB962C8B-B14F-4D97-AF65-F5344CB8AC3E}">
        <p14:creationId xmlns:p14="http://schemas.microsoft.com/office/powerpoint/2010/main" val="21649677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5700</TotalTime>
  <Words>9494</Words>
  <Application>Microsoft Office PowerPoint</Application>
  <PresentationFormat>宽屏</PresentationFormat>
  <Paragraphs>670</Paragraphs>
  <Slides>142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142</vt:i4>
      </vt:variant>
    </vt:vector>
  </HeadingPairs>
  <TitlesOfParts>
    <vt:vector size="148" baseType="lpstr">
      <vt:lpstr>Helvetica Neue</vt:lpstr>
      <vt:lpstr>等线</vt:lpstr>
      <vt:lpstr>等线 Light</vt:lpstr>
      <vt:lpstr>宋体</vt:lpstr>
      <vt:lpstr>Arial</vt:lpstr>
      <vt:lpstr>Office 主题​​</vt:lpstr>
      <vt:lpstr>扫描线</vt:lpstr>
      <vt:lpstr>B维正交范围</vt:lpstr>
      <vt:lpstr>A-side的B维正交范围</vt:lpstr>
      <vt:lpstr>矩形</vt:lpstr>
      <vt:lpstr>矩形</vt:lpstr>
      <vt:lpstr>一维扫描线</vt:lpstr>
      <vt:lpstr>一维扫描线</vt:lpstr>
      <vt:lpstr>Notice</vt:lpstr>
      <vt:lpstr>原因</vt:lpstr>
      <vt:lpstr>直接做一维扫描线</vt:lpstr>
      <vt:lpstr>静态区间查询类问题</vt:lpstr>
      <vt:lpstr>基础问题</vt:lpstr>
      <vt:lpstr>分析</vt:lpstr>
      <vt:lpstr>分析</vt:lpstr>
      <vt:lpstr>基础问题</vt:lpstr>
      <vt:lpstr>分析</vt:lpstr>
      <vt:lpstr>Luogu1972 [SDOI2009]HH的项链</vt:lpstr>
      <vt:lpstr>分析</vt:lpstr>
      <vt:lpstr>Solution1</vt:lpstr>
      <vt:lpstr>Solution1</vt:lpstr>
      <vt:lpstr>Solution1</vt:lpstr>
      <vt:lpstr>Solution1</vt:lpstr>
      <vt:lpstr>Solution1</vt:lpstr>
      <vt:lpstr>Solution2</vt:lpstr>
      <vt:lpstr>Bzoj3489（弱化版）</vt:lpstr>
      <vt:lpstr>分析</vt:lpstr>
      <vt:lpstr>Solution</vt:lpstr>
      <vt:lpstr>Solution</vt:lpstr>
      <vt:lpstr>TEST_73</vt:lpstr>
      <vt:lpstr>Solution</vt:lpstr>
      <vt:lpstr>Bzoj4212 神牛的养成计划</vt:lpstr>
      <vt:lpstr>Solution</vt:lpstr>
      <vt:lpstr>Solution</vt:lpstr>
      <vt:lpstr>UOJ 637. [美团杯2021] A. 数据结构</vt:lpstr>
      <vt:lpstr>分析</vt:lpstr>
      <vt:lpstr>Solution</vt:lpstr>
      <vt:lpstr>Solution</vt:lpstr>
      <vt:lpstr>Solution</vt:lpstr>
      <vt:lpstr>Solution</vt:lpstr>
      <vt:lpstr>经典问题</vt:lpstr>
      <vt:lpstr>分析</vt:lpstr>
      <vt:lpstr>Solution</vt:lpstr>
      <vt:lpstr>UOJ群里看到的神秘题</vt:lpstr>
      <vt:lpstr>分析</vt:lpstr>
      <vt:lpstr>Solution</vt:lpstr>
      <vt:lpstr>Solution</vt:lpstr>
      <vt:lpstr>矩形面积并</vt:lpstr>
      <vt:lpstr>分析</vt:lpstr>
      <vt:lpstr>Solution</vt:lpstr>
      <vt:lpstr>Solution</vt:lpstr>
      <vt:lpstr>Solution</vt:lpstr>
      <vt:lpstr>Luogu5070 [Ynoi2015] 即便看不到未来</vt:lpstr>
      <vt:lpstr>分析</vt:lpstr>
      <vt:lpstr>Solution</vt:lpstr>
      <vt:lpstr>Solution</vt:lpstr>
      <vt:lpstr>Solution</vt:lpstr>
      <vt:lpstr>区间子区间问题</vt:lpstr>
      <vt:lpstr>转化</vt:lpstr>
      <vt:lpstr>转化</vt:lpstr>
      <vt:lpstr>CF997E Good Subsegments</vt:lpstr>
      <vt:lpstr>Solution</vt:lpstr>
      <vt:lpstr>Solution</vt:lpstr>
      <vt:lpstr>Solution</vt:lpstr>
      <vt:lpstr>Notice</vt:lpstr>
      <vt:lpstr>EC final2020 G</vt:lpstr>
      <vt:lpstr>Solution</vt:lpstr>
      <vt:lpstr>对一维分治</vt:lpstr>
      <vt:lpstr>[Ynoi2009] rprmq</vt:lpstr>
      <vt:lpstr>Solution</vt:lpstr>
      <vt:lpstr>Solution</vt:lpstr>
      <vt:lpstr>Solution</vt:lpstr>
      <vt:lpstr>Solution</vt:lpstr>
      <vt:lpstr>Solution</vt:lpstr>
      <vt:lpstr>Solution</vt:lpstr>
      <vt:lpstr>Solution</vt:lpstr>
      <vt:lpstr>二维扫描线</vt:lpstr>
      <vt:lpstr>自由度的讨论</vt:lpstr>
      <vt:lpstr>扫描线序列维，数据结构时间维</vt:lpstr>
      <vt:lpstr>Comet OJ - Contest #14 D</vt:lpstr>
      <vt:lpstr>Solution</vt:lpstr>
      <vt:lpstr>Solution</vt:lpstr>
      <vt:lpstr>Solution</vt:lpstr>
      <vt:lpstr>Solution</vt:lpstr>
      <vt:lpstr>[Ynoi????] TEST_109</vt:lpstr>
      <vt:lpstr>Solution</vt:lpstr>
      <vt:lpstr>Loj3489 JOISC2021 饮食区</vt:lpstr>
      <vt:lpstr>Solution</vt:lpstr>
      <vt:lpstr>Solution</vt:lpstr>
      <vt:lpstr>Solution</vt:lpstr>
      <vt:lpstr>Solution</vt:lpstr>
      <vt:lpstr>Solution</vt:lpstr>
      <vt:lpstr>百度之星2021初赛第三场1008</vt:lpstr>
      <vt:lpstr>Solution</vt:lpstr>
      <vt:lpstr>Solution</vt:lpstr>
      <vt:lpstr>Solution</vt:lpstr>
      <vt:lpstr>Solution</vt:lpstr>
      <vt:lpstr>Loj3523. 「IOI2021」分糖果</vt:lpstr>
      <vt:lpstr>Solution</vt:lpstr>
      <vt:lpstr>Solution</vt:lpstr>
      <vt:lpstr>Solution</vt:lpstr>
      <vt:lpstr>Solution</vt:lpstr>
      <vt:lpstr>CF765F Souvenirs</vt:lpstr>
      <vt:lpstr>Solution</vt:lpstr>
      <vt:lpstr>Solution</vt:lpstr>
      <vt:lpstr>Solution</vt:lpstr>
      <vt:lpstr>UOJ515</vt:lpstr>
      <vt:lpstr>Solution</vt:lpstr>
      <vt:lpstr>Solution</vt:lpstr>
      <vt:lpstr>Solution</vt:lpstr>
      <vt:lpstr>Solution</vt:lpstr>
      <vt:lpstr>CF793F Julia the snail</vt:lpstr>
      <vt:lpstr>Solution</vt:lpstr>
      <vt:lpstr>Solution</vt:lpstr>
      <vt:lpstr>Solution</vt:lpstr>
      <vt:lpstr>Solution</vt:lpstr>
      <vt:lpstr>CF407E k-d-sequence</vt:lpstr>
      <vt:lpstr>Solution</vt:lpstr>
      <vt:lpstr>Solution</vt:lpstr>
      <vt:lpstr>Solution</vt:lpstr>
      <vt:lpstr>CF799F Beautiful fountains rows</vt:lpstr>
      <vt:lpstr>Solution</vt:lpstr>
      <vt:lpstr>Solution</vt:lpstr>
      <vt:lpstr>计算几何中的扫描线</vt:lpstr>
      <vt:lpstr>Luogu5428 [USACO19OPEN]Cow Steeplechase II S</vt:lpstr>
      <vt:lpstr>Solution</vt:lpstr>
      <vt:lpstr>平面图点定位</vt:lpstr>
      <vt:lpstr>Solution</vt:lpstr>
      <vt:lpstr>Luogu 3268 [JLOI2016]圆的异或并&amp;BZOJ2758 [SCOI2012]Blinker的噩梦</vt:lpstr>
      <vt:lpstr>Solution</vt:lpstr>
      <vt:lpstr>Luogu5525 [Ynoi2012]WC2016充满了失望</vt:lpstr>
      <vt:lpstr>Luogu5525 [Ynoi2012]WC2016充满了失望</vt:lpstr>
      <vt:lpstr>Solution</vt:lpstr>
      <vt:lpstr>Solution</vt:lpstr>
      <vt:lpstr>Solution</vt:lpstr>
      <vt:lpstr>Luogu6106 [Ynoi2010] Self Adjusting Top Tree</vt:lpstr>
      <vt:lpstr>Solution</vt:lpstr>
      <vt:lpstr>Solution</vt:lpstr>
      <vt:lpstr>Solution</vt:lpstr>
      <vt:lpstr>Solution</vt:lpstr>
      <vt:lpstr>Solution</vt:lpstr>
      <vt:lpstr>Solution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Cai Chengze</dc:creator>
  <cp:lastModifiedBy>Cai Chengze</cp:lastModifiedBy>
  <cp:revision>125</cp:revision>
  <dcterms:created xsi:type="dcterms:W3CDTF">2020-04-23T00:42:00Z</dcterms:created>
  <dcterms:modified xsi:type="dcterms:W3CDTF">2022-02-19T18:08:54Z</dcterms:modified>
</cp:coreProperties>
</file>