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5854700" cy="3295650"/>
  <p:notesSz cx="5854700" cy="3295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65903" y="645946"/>
            <a:ext cx="996314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518" y="535081"/>
            <a:ext cx="1938654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6204" y="1042372"/>
            <a:ext cx="2458085" cy="73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4172" y="397906"/>
            <a:ext cx="2892425" cy="197612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10"/>
              </a:spcBef>
            </a:pPr>
            <a:r>
              <a:rPr dirty="0" sz="3200" spc="120"/>
              <a:t>MATHANGO </a:t>
            </a:r>
            <a:r>
              <a:rPr dirty="0" sz="3200" spc="80"/>
              <a:t>APPLICATION: </a:t>
            </a:r>
            <a:r>
              <a:rPr dirty="0" sz="3200" spc="120"/>
              <a:t>MATHS</a:t>
            </a:r>
            <a:r>
              <a:rPr dirty="0" sz="3200" spc="-70"/>
              <a:t> </a:t>
            </a:r>
            <a:r>
              <a:rPr dirty="0" sz="3200" spc="80"/>
              <a:t>AND </a:t>
            </a:r>
            <a:r>
              <a:rPr dirty="0" sz="3200" spc="135"/>
              <a:t>DJANGO</a:t>
            </a:r>
            <a:endParaRPr sz="32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45">
                <a:latin typeface="Times New Roman"/>
                <a:cs typeface="Times New Roman"/>
              </a:rPr>
              <a:t>Welcome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50">
                <a:latin typeface="Times New Roman"/>
                <a:cs typeface="Times New Roman"/>
              </a:rPr>
              <a:t>to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MATHANGO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92647" y="896495"/>
            <a:ext cx="1884680" cy="18402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80"/>
              </a:spcBef>
            </a:pP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Mathangoapp</a:t>
            </a:r>
            <a:r>
              <a:rPr dirty="0" sz="8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8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dirty="0" sz="8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Django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Mathango</a:t>
            </a:r>
            <a:endParaRPr sz="850">
              <a:latin typeface="Verdana"/>
              <a:cs typeface="Verdana"/>
            </a:endParaRPr>
          </a:p>
          <a:p>
            <a:pPr marL="12700">
              <a:lnSpc>
                <a:spcPts val="1005"/>
              </a:lnSpc>
            </a:pP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Django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project,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entire</a:t>
            </a:r>
            <a:endParaRPr sz="850">
              <a:latin typeface="Verdana"/>
              <a:cs typeface="Verdana"/>
            </a:endParaRPr>
          </a:p>
          <a:p>
            <a:pPr marL="12700" marR="297815">
              <a:lnSpc>
                <a:spcPct val="99900"/>
              </a:lnSpc>
              <a:spcBef>
                <a:spcPts val="10"/>
              </a:spcBef>
            </a:pP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functionality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based.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back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utilises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dirty="0" sz="85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dirty="0" sz="85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850">
              <a:latin typeface="Verdana"/>
              <a:cs typeface="Verdana"/>
            </a:endParaRPr>
          </a:p>
          <a:p>
            <a:pPr marL="12700" marR="22860">
              <a:lnSpc>
                <a:spcPct val="100000"/>
              </a:lnSpc>
              <a:spcBef>
                <a:spcPts val="10"/>
              </a:spcBef>
            </a:pP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Django</a:t>
            </a:r>
            <a:r>
              <a:rPr dirty="0" sz="8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r>
              <a:rPr dirty="0" sz="8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front</a:t>
            </a:r>
            <a:r>
              <a:rPr dirty="0" sz="8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end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utilises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overall structure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webpage,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CSS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aesthetics,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Django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templates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40">
                <a:solidFill>
                  <a:srgbClr val="FFFFFF"/>
                </a:solidFill>
                <a:latin typeface="Verdana"/>
                <a:cs typeface="Verdana"/>
              </a:rPr>
              <a:t>server-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functionality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40">
                <a:solidFill>
                  <a:srgbClr val="FFFFFF"/>
                </a:solidFill>
                <a:latin typeface="Verdana"/>
                <a:cs typeface="Verdana"/>
              </a:rPr>
              <a:t>server-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client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communication,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aesthetics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as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well 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functionality.</a:t>
            </a:r>
            <a:endParaRPr sz="85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12" y="9"/>
            <a:ext cx="1966673" cy="32691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14"/>
              </a:spcBef>
            </a:pPr>
            <a:r>
              <a:rPr dirty="0" spc="70"/>
              <a:t>PROFILE</a:t>
            </a:r>
            <a:r>
              <a:rPr dirty="0" spc="20"/>
              <a:t> </a:t>
            </a:r>
            <a:r>
              <a:rPr dirty="0" spc="-20"/>
              <a:t>PAGE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92647" y="896490"/>
            <a:ext cx="1905635" cy="1450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151765">
              <a:lnSpc>
                <a:spcPct val="99900"/>
              </a:lnSpc>
              <a:spcBef>
                <a:spcPts val="90"/>
              </a:spcBef>
            </a:pP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8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profile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page.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This has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purposes.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his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own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profile.</a:t>
            </a:r>
            <a:endParaRPr sz="850">
              <a:latin typeface="Verdana"/>
              <a:cs typeface="Verdana"/>
            </a:endParaRPr>
          </a:p>
          <a:p>
            <a:pPr marL="12700" marR="5080">
              <a:lnSpc>
                <a:spcPct val="99900"/>
              </a:lnSpc>
              <a:spcBef>
                <a:spcPts val="10"/>
              </a:spcBef>
            </a:pP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view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profiles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8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</a:rPr>
              <a:t>users.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User’s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Statistics</a:t>
            </a:r>
            <a:r>
              <a:rPr dirty="0" sz="8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shown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page,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along</a:t>
            </a:r>
            <a:r>
              <a:rPr dirty="0" sz="8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followers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850" spc="-25">
                <a:solidFill>
                  <a:srgbClr val="FFFFFF"/>
                </a:solidFill>
                <a:latin typeface="Verdana"/>
                <a:cs typeface="Verdana"/>
              </a:rPr>
              <a:t> players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he/she 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follows.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Messages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posted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8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native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show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his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profile</a:t>
            </a: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50">
                <a:solidFill>
                  <a:srgbClr val="FFFFFF"/>
                </a:solidFill>
                <a:latin typeface="Verdana"/>
                <a:cs typeface="Verdana"/>
              </a:rPr>
              <a:t>under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posts</a:t>
            </a:r>
            <a:endParaRPr sz="85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12" y="53221"/>
            <a:ext cx="1942766" cy="3163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75"/>
              <a:t>INDEX</a:t>
            </a:r>
            <a:r>
              <a:rPr dirty="0" sz="1250"/>
              <a:t> </a:t>
            </a:r>
            <a:r>
              <a:rPr dirty="0" sz="1250" spc="-20"/>
              <a:t>PAGE</a:t>
            </a:r>
            <a:endParaRPr sz="1250"/>
          </a:p>
        </p:txBody>
      </p:sp>
      <p:sp>
        <p:nvSpPr>
          <p:cNvPr id="3" name="object 3" descr=""/>
          <p:cNvSpPr txBox="1"/>
          <p:nvPr/>
        </p:nvSpPr>
        <p:spPr>
          <a:xfrm>
            <a:off x="3365909" y="869866"/>
            <a:ext cx="1940560" cy="633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homepage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Mathango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website.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rules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posted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top,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preset</a:t>
            </a:r>
            <a:endParaRPr sz="800">
              <a:latin typeface="Verdana"/>
              <a:cs typeface="Verdana"/>
            </a:endParaRPr>
          </a:p>
          <a:p>
            <a:pPr marL="12700" marR="329565">
              <a:lnSpc>
                <a:spcPts val="960"/>
              </a:lnSpc>
              <a:spcBef>
                <a:spcPts val="30"/>
              </a:spcBef>
            </a:pP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game-times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custom game-time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setting.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87" y="0"/>
            <a:ext cx="2158474" cy="3144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8200" y="277845"/>
            <a:ext cx="940435" cy="215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55"/>
              <a:t>GAME</a:t>
            </a:r>
            <a:r>
              <a:rPr dirty="0" sz="1250" spc="15"/>
              <a:t> </a:t>
            </a:r>
            <a:r>
              <a:rPr dirty="0" sz="1250" spc="-20"/>
              <a:t>PAGE</a:t>
            </a:r>
            <a:endParaRPr sz="1250"/>
          </a:p>
        </p:txBody>
      </p:sp>
      <p:sp>
        <p:nvSpPr>
          <p:cNvPr id="3" name="object 3" descr=""/>
          <p:cNvSpPr txBox="1"/>
          <p:nvPr/>
        </p:nvSpPr>
        <p:spPr>
          <a:xfrm>
            <a:off x="3398122" y="629125"/>
            <a:ext cx="1822450" cy="25374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85"/>
              </a:spcBef>
            </a:pP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game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r>
              <a:rPr dirty="0" sz="950" spc="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website.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selecting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game</a:t>
            </a:r>
            <a:r>
              <a:rPr dirty="0" sz="95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endParaRPr sz="950">
              <a:latin typeface="Verdana"/>
              <a:cs typeface="Verdana"/>
            </a:endParaRPr>
          </a:p>
          <a:p>
            <a:pPr marL="12700" marR="43815">
              <a:lnSpc>
                <a:spcPct val="102099"/>
              </a:lnSpc>
              <a:spcBef>
                <a:spcPts val="10"/>
              </a:spcBef>
            </a:pP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index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page,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redirected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game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page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plays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mathango</a:t>
            </a:r>
            <a:r>
              <a:rPr dirty="0" sz="95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game.The</a:t>
            </a:r>
            <a:r>
              <a:rPr dirty="0" sz="95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game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a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complicated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underlying</a:t>
            </a:r>
            <a:r>
              <a:rPr dirty="0" sz="9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dirty="0" sz="95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95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communicates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dirty="0" sz="9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server.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communication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ensures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cheaters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 and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correct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assessment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answers</a:t>
            </a:r>
            <a:r>
              <a:rPr dirty="0" sz="9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r>
              <a:rPr dirty="0" sz="9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scores.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52" y="216733"/>
            <a:ext cx="2377668" cy="2828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708" y="762347"/>
            <a:ext cx="918844" cy="4508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0"/>
              <a:t>Arithmetic Challenges</a:t>
            </a:r>
            <a:endParaRPr sz="1400"/>
          </a:p>
        </p:txBody>
      </p:sp>
      <p:sp>
        <p:nvSpPr>
          <p:cNvPr id="3" name="object 3" descr=""/>
          <p:cNvSpPr txBox="1"/>
          <p:nvPr/>
        </p:nvSpPr>
        <p:spPr>
          <a:xfrm>
            <a:off x="3412607" y="1322571"/>
            <a:ext cx="1610995" cy="9931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170"/>
              </a:spcBef>
            </a:pPr>
            <a:r>
              <a:rPr dirty="0" sz="900" spc="55">
                <a:solidFill>
                  <a:srgbClr val="FFFFFF"/>
                </a:solidFill>
                <a:latin typeface="Verdana"/>
                <a:cs typeface="Verdana"/>
              </a:rPr>
              <a:t>Put</a:t>
            </a:r>
            <a:r>
              <a:rPr dirty="0" sz="9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dirty="0" sz="9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arithmetic</a:t>
            </a:r>
            <a:r>
              <a:rPr dirty="0" sz="9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Verdana"/>
                <a:cs typeface="Verdana"/>
              </a:rPr>
              <a:t>skills</a:t>
            </a:r>
            <a:r>
              <a:rPr dirty="0" sz="900" spc="-25">
                <a:solidFill>
                  <a:srgbClr val="FFFFFF"/>
                </a:solidFill>
                <a:latin typeface="Verdana"/>
                <a:cs typeface="Verdana"/>
              </a:rPr>
              <a:t> to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test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10" i="1">
                <a:solidFill>
                  <a:srgbClr val="FFFFFF"/>
                </a:solidFill>
                <a:latin typeface="Verdana"/>
                <a:cs typeface="Verdana"/>
              </a:rPr>
              <a:t>challenging </a:t>
            </a:r>
            <a:r>
              <a:rPr dirty="0" sz="1050" spc="-25">
                <a:solidFill>
                  <a:srgbClr val="FFFFFF"/>
                </a:solidFill>
                <a:latin typeface="Verdana"/>
                <a:cs typeface="Verdana"/>
              </a:rPr>
              <a:t>exercises</a:t>
            </a:r>
            <a:r>
              <a:rPr dirty="0" sz="10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10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Verdana"/>
                <a:cs typeface="Verdana"/>
              </a:rPr>
              <a:t>cover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addition,</a:t>
            </a:r>
            <a:r>
              <a:rPr dirty="0" sz="10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Verdana"/>
                <a:cs typeface="Verdana"/>
              </a:rPr>
              <a:t>subtraction,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multiplication,</a:t>
            </a:r>
            <a:r>
              <a:rPr dirty="0" sz="10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50" spc="-10">
                <a:solidFill>
                  <a:srgbClr val="FFFFFF"/>
                </a:solidFill>
                <a:latin typeface="Verdana"/>
                <a:cs typeface="Verdana"/>
              </a:rPr>
              <a:t>division.</a:t>
            </a:r>
            <a:endParaRPr sz="105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727" y="31153"/>
            <a:ext cx="2048874" cy="3181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212" y="649394"/>
            <a:ext cx="1090295" cy="2266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/>
              <a:t>Leaderboards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28593" y="1036254"/>
            <a:ext cx="1805939" cy="20929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Players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either</a:t>
            </a:r>
            <a:r>
              <a:rPr dirty="0" sz="9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ranked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answers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(highest</a:t>
            </a:r>
            <a:r>
              <a:rPr dirty="0" sz="9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lowest)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9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per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question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(lowest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9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highest).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three</a:t>
            </a: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players</a:t>
            </a:r>
            <a:r>
              <a:rPr dirty="0" sz="9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who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top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category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9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ranking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 highlighted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gold,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silver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 bronze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medalist.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Ranking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9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950">
              <a:latin typeface="Verdana"/>
              <a:cs typeface="Verdana"/>
            </a:endParaRPr>
          </a:p>
          <a:p>
            <a:pPr marL="12700" marR="6985">
              <a:lnSpc>
                <a:spcPct val="101600"/>
              </a:lnSpc>
              <a:spcBef>
                <a:spcPts val="15"/>
              </a:spcBef>
            </a:pP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changed</a:t>
            </a:r>
            <a:r>
              <a:rPr dirty="0" sz="95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95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95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dirty="0" sz="950" spc="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green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buttons:</a:t>
            </a:r>
            <a:r>
              <a:rPr dirty="0" sz="9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average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dirty="0" sz="950" spc="-20">
                <a:solidFill>
                  <a:srgbClr val="FFFFFF"/>
                </a:solidFill>
                <a:latin typeface="Verdana"/>
                <a:cs typeface="Verdana"/>
              </a:rPr>
              <a:t> right </a:t>
            </a:r>
            <a:r>
              <a:rPr dirty="0" sz="950" spc="-10">
                <a:solidFill>
                  <a:srgbClr val="FFFFFF"/>
                </a:solidFill>
                <a:latin typeface="Verdana"/>
                <a:cs typeface="Verdana"/>
              </a:rPr>
              <a:t>answers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01" y="8"/>
            <a:ext cx="2398980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/>
          <a:solidFill>
            <a:srgbClr val="000000"/>
          </a:solidFill>
        </p:spPr>
        <p:txBody>
          <a:bodyPr wrap="square" lIns="0" tIns="79375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625"/>
              </a:spcBef>
            </a:pPr>
            <a:r>
              <a:rPr dirty="0" sz="1850"/>
              <a:t>Educational</a:t>
            </a:r>
            <a:r>
              <a:rPr dirty="0" sz="1850" spc="185"/>
              <a:t> </a:t>
            </a:r>
            <a:r>
              <a:rPr dirty="0" sz="1850" spc="-10"/>
              <a:t>Impact</a:t>
            </a:r>
            <a:endParaRPr sz="18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>
              <a:lnSpc>
                <a:spcPct val="115500"/>
              </a:lnSpc>
              <a:spcBef>
                <a:spcPts val="120"/>
              </a:spcBef>
            </a:pPr>
            <a:r>
              <a:rPr dirty="0" spc="-10"/>
              <a:t>Experience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 i="1">
                <a:latin typeface="Verdana"/>
                <a:cs typeface="Verdana"/>
              </a:rPr>
              <a:t>positive</a:t>
            </a:r>
            <a:r>
              <a:rPr dirty="0" spc="-35" i="1">
                <a:latin typeface="Verdana"/>
                <a:cs typeface="Verdana"/>
              </a:rPr>
              <a:t> </a:t>
            </a:r>
            <a:r>
              <a:rPr dirty="0" i="1">
                <a:latin typeface="Verdana"/>
                <a:cs typeface="Verdana"/>
              </a:rPr>
              <a:t>impact</a:t>
            </a:r>
            <a:r>
              <a:rPr dirty="0" spc="-35" i="1">
                <a:latin typeface="Verdana"/>
                <a:cs typeface="Verdana"/>
              </a:rPr>
              <a:t> </a:t>
            </a:r>
            <a:r>
              <a:rPr dirty="0" spc="-10"/>
              <a:t>of</a:t>
            </a:r>
            <a:r>
              <a:rPr dirty="0" spc="-35"/>
              <a:t> </a:t>
            </a:r>
            <a:r>
              <a:rPr dirty="0" spc="-10"/>
              <a:t>MATHANGO</a:t>
            </a:r>
            <a:r>
              <a:rPr dirty="0" spc="500"/>
              <a:t> </a:t>
            </a:r>
            <a:r>
              <a:rPr dirty="0"/>
              <a:t>on</a:t>
            </a:r>
            <a:r>
              <a:rPr dirty="0" spc="-25"/>
              <a:t> </a:t>
            </a:r>
            <a:r>
              <a:rPr dirty="0"/>
              <a:t>arithmetic</a:t>
            </a:r>
            <a:r>
              <a:rPr dirty="0" spc="-25"/>
              <a:t> skills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30"/>
              <a:t>overall</a:t>
            </a:r>
            <a:r>
              <a:rPr dirty="0" spc="-25"/>
              <a:t> </a:t>
            </a:r>
            <a:r>
              <a:rPr dirty="0"/>
              <a:t>math</a:t>
            </a:r>
            <a:r>
              <a:rPr dirty="0" spc="-25"/>
              <a:t> </a:t>
            </a:r>
            <a:r>
              <a:rPr dirty="0" spc="-10"/>
              <a:t>proficiency. The</a:t>
            </a:r>
            <a:r>
              <a:rPr dirty="0" spc="-20"/>
              <a:t> </a:t>
            </a:r>
            <a:r>
              <a:rPr dirty="0"/>
              <a:t>gamified</a:t>
            </a:r>
            <a:r>
              <a:rPr dirty="0" spc="-15"/>
              <a:t> </a:t>
            </a:r>
            <a:r>
              <a:rPr dirty="0"/>
              <a:t>approach</a:t>
            </a:r>
            <a:r>
              <a:rPr dirty="0" spc="-15"/>
              <a:t> </a:t>
            </a:r>
            <a:r>
              <a:rPr dirty="0"/>
              <a:t>enhances</a:t>
            </a:r>
            <a:r>
              <a:rPr dirty="0" spc="-15"/>
              <a:t> </a:t>
            </a:r>
            <a:r>
              <a:rPr dirty="0" spc="-10"/>
              <a:t>motivation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engagement,</a:t>
            </a:r>
            <a:r>
              <a:rPr dirty="0" spc="-45"/>
              <a:t> </a:t>
            </a:r>
            <a:r>
              <a:rPr dirty="0"/>
              <a:t>leading</a:t>
            </a:r>
            <a:r>
              <a:rPr dirty="0" spc="-40"/>
              <a:t> </a:t>
            </a:r>
            <a:r>
              <a:rPr dirty="0" spc="-10"/>
              <a:t>to</a:t>
            </a:r>
            <a:r>
              <a:rPr dirty="0" spc="-45"/>
              <a:t> </a:t>
            </a:r>
            <a:r>
              <a:rPr dirty="0"/>
              <a:t>improved</a:t>
            </a:r>
            <a:r>
              <a:rPr dirty="0" spc="-45"/>
              <a:t> </a:t>
            </a:r>
            <a:r>
              <a:rPr dirty="0" spc="-10" i="1">
                <a:latin typeface="Verdana"/>
                <a:cs typeface="Verdana"/>
              </a:rPr>
              <a:t>learning </a:t>
            </a:r>
            <a:r>
              <a:rPr dirty="0" i="1">
                <a:latin typeface="Verdana"/>
                <a:cs typeface="Verdana"/>
              </a:rPr>
              <a:t>outcomes</a:t>
            </a:r>
            <a:r>
              <a:rPr dirty="0" spc="-10" i="1">
                <a:latin typeface="Verdana"/>
                <a:cs typeface="Verdana"/>
              </a:rPr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i="1">
                <a:latin typeface="Verdana"/>
                <a:cs typeface="Verdana"/>
              </a:rPr>
              <a:t>confidence</a:t>
            </a:r>
            <a:r>
              <a:rPr dirty="0" spc="-10" i="1">
                <a:latin typeface="Verdana"/>
                <a:cs typeface="Verdana"/>
              </a:rPr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10"/>
              <a:t>math.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830" y="1054239"/>
            <a:ext cx="2312670" cy="7600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800" spc="-10"/>
              <a:t>Thanks!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2023-11-30T13:41:55Z</dcterms:created>
  <dcterms:modified xsi:type="dcterms:W3CDTF">2023-11-30T13:41:55Z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2023-11-30T00:00:00Z</vt:filetime>
  </property>
  <property fmtid="{D5CDD505-2E9C-101B-9397-08002B2CF9AE}" pid="3" name="LastSaved">
    <vt:filetime>2023-11-30T00:00:00Z</vt:filetime>
  </property>
  <property fmtid="{D5CDD505-2E9C-101B-9397-08002B2CF9AE}" pid="4" name="Producer">
    <vt:lpwstr>GPL Ghostscript 10.02.0</vt:lpwstr>
  </property>
</Properties>
</file>