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9D6073-5DEC-478E-BFBB-120F47F47B7E}" styleName="Light Style 1 - Body/Background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dk1"/>
              </a:solidFill>
            </a:ln>
          </a:top>
          <a:bottom>
            <a:ln w="227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dk1"/>
              </a:solidFill>
            </a:ln>
          </a:top>
          <a:bottom>
            <a:ln w="10000" cmpd="sng">
              <a:solidFill>
                <a:schemeClr val="dk1"/>
              </a:solidFill>
            </a:ln>
          </a:bottom>
        </a:tcBdr>
        <a:fill>
          <a:solidFill>
            <a:schemeClr val="dk1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napVertSplitter="1">
    <p:restoredLeft sz="12579"/>
    <p:restoredTop sz="93673"/>
  </p:normalViewPr>
  <p:slideViewPr>
    <p:cSldViewPr snapToGrid="0" snapToObjects="1">
      <p:cViewPr varScale="1">
        <p:scale>
          <a:sx n="114" d="100"/>
          <a:sy n="114" d="100"/>
        </p:scale>
        <p:origin x="883" y="86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2024-03-07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2024-03-07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/>
          <p:cNvSpPr txBox="1"/>
          <p:nvPr/>
        </p:nvSpPr>
        <p:spPr>
          <a:xfrm>
            <a:off x="510885" y="1417718"/>
            <a:ext cx="7568044" cy="2011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6300">
                <a:solidFill>
                  <a:schemeClr val="dk1"/>
                </a:solidFill>
                <a:latin typeface="G마켓 산스 TTF Bold"/>
                <a:ea typeface="G마켓 산스 TTF Bold"/>
              </a:rPr>
              <a:t>예술의 전당</a:t>
            </a:r>
          </a:p>
          <a:p>
            <a:pPr>
              <a:defRPr/>
            </a:pPr>
            <a:r>
              <a:rPr lang="ko-KR" altLang="en-US" sz="6300">
                <a:solidFill>
                  <a:srgbClr val="FF0000"/>
                </a:solidFill>
                <a:latin typeface="G마켓 산스 TTF Bold"/>
                <a:ea typeface="G마켓 산스 TTF Bold"/>
              </a:rPr>
              <a:t>수익 제고</a:t>
            </a:r>
            <a:r>
              <a:rPr lang="ko-KR" altLang="en-US" sz="6300">
                <a:solidFill>
                  <a:schemeClr val="dk1"/>
                </a:solidFill>
                <a:latin typeface="G마켓 산스 TTF Bold"/>
                <a:ea typeface="G마켓 산스 TTF Bold"/>
              </a:rPr>
              <a:t> 방안 분석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71052" y="3429000"/>
            <a:ext cx="7706589" cy="436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>
                <a:solidFill>
                  <a:schemeClr val="dk1"/>
                </a:solidFill>
                <a:latin typeface="G마켓 산스 TTF Bold"/>
                <a:ea typeface="G마켓 산스 TTF Bold"/>
              </a:rPr>
              <a:t> 콘서트홀 클래식 공연의 고객 특징별 판매 전략 도출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285504" y="5765307"/>
            <a:ext cx="3203864" cy="4430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>
                <a:solidFill>
                  <a:schemeClr val="dk1"/>
                </a:solidFill>
                <a:latin typeface="G마켓 산스 TTF Bold"/>
                <a:ea typeface="G마켓 산스 TTF Bold"/>
              </a:rPr>
              <a:t>데이터사이언스대학원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89368" y="5762118"/>
            <a:ext cx="342034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300" dirty="0">
                <a:solidFill>
                  <a:schemeClr val="dk1"/>
                </a:solidFill>
                <a:latin typeface="G마켓 산스 TTF Bold"/>
                <a:ea typeface="G마켓 산스 TTF Bold"/>
              </a:rPr>
              <a:t>조용성</a:t>
            </a:r>
            <a:r>
              <a:rPr lang="en-US" altLang="ko-KR" sz="2300" dirty="0">
                <a:solidFill>
                  <a:schemeClr val="dk1"/>
                </a:solidFill>
                <a:latin typeface="G마켓 산스 TTF Bold"/>
                <a:ea typeface="G마켓 산스 TTF Bold"/>
              </a:rPr>
              <a:t>, </a:t>
            </a:r>
            <a:r>
              <a:rPr lang="ko-KR" altLang="en-US" sz="2300" dirty="0" err="1">
                <a:solidFill>
                  <a:schemeClr val="dk1"/>
                </a:solidFill>
                <a:latin typeface="G마켓 산스 TTF Bold"/>
                <a:ea typeface="G마켓 산스 TTF Bold"/>
              </a:rPr>
              <a:t>박지유</a:t>
            </a:r>
            <a:r>
              <a:rPr lang="en-US" altLang="ko-KR" sz="2300" dirty="0">
                <a:solidFill>
                  <a:schemeClr val="dk1"/>
                </a:solidFill>
                <a:latin typeface="G마켓 산스 TTF Bold"/>
                <a:ea typeface="G마켓 산스 TTF Bold"/>
              </a:rPr>
              <a:t>, </a:t>
            </a:r>
            <a:r>
              <a:rPr lang="ko-KR" altLang="en-US" sz="2300" dirty="0" err="1">
                <a:solidFill>
                  <a:schemeClr val="dk1"/>
                </a:solidFill>
                <a:latin typeface="G마켓 산스 TTF Bold"/>
                <a:ea typeface="G마켓 산스 TTF Bold"/>
              </a:rPr>
              <a:t>배향운</a:t>
            </a:r>
            <a:endParaRPr lang="ko-KR" altLang="en-US" sz="2300" dirty="0">
              <a:solidFill>
                <a:schemeClr val="dk1"/>
              </a:solidFill>
              <a:latin typeface="G마켓 산스 TTF Bold"/>
              <a:ea typeface="G마켓 산스 TTF Bol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493" y="3098695"/>
            <a:ext cx="6341625" cy="2862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500">
                <a:solidFill>
                  <a:srgbClr val="152E4A"/>
                </a:solidFill>
                <a:latin typeface="G마켓 산스 TTF Bold"/>
                <a:ea typeface="G마켓 산스 TTF Bold"/>
              </a:rPr>
              <a:t>전처리 및 군집 분석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① 고객별</a:t>
            </a:r>
            <a:r>
              <a:rPr lang="en-US" altLang="ko-KR">
                <a:latin typeface="G마켓 산스 TTF Medium"/>
                <a:ea typeface="G마켓 산스 TTF Medium"/>
              </a:rPr>
              <a:t>(ID)</a:t>
            </a:r>
            <a:r>
              <a:rPr lang="ko-KR" altLang="en-US">
                <a:latin typeface="G마켓 산스 TTF Medium"/>
                <a:ea typeface="G마켓 산스 TTF Medium"/>
              </a:rPr>
              <a:t> 기준</a:t>
            </a:r>
            <a:r>
              <a:rPr lang="en-US" altLang="ko-KR">
                <a:latin typeface="G마켓 산스 TTF Medium"/>
                <a:ea typeface="G마켓 산스 TTF Medium"/>
              </a:rPr>
              <a:t>,</a:t>
            </a:r>
            <a:r>
              <a:rPr lang="ko-KR" altLang="en-US">
                <a:latin typeface="G마켓 산스 TTF Medium"/>
                <a:ea typeface="G마켓 산스 TTF Medium"/>
              </a:rPr>
              <a:t> 최근 티켓 예매일 및 구매 빈도</a:t>
            </a:r>
            <a:r>
              <a:rPr lang="en-US" altLang="ko-KR">
                <a:latin typeface="G마켓 산스 TTF Medium"/>
                <a:ea typeface="G마켓 산스 TTF Medium"/>
              </a:rPr>
              <a:t>(</a:t>
            </a:r>
            <a:r>
              <a:rPr lang="ko-KR" altLang="en-US">
                <a:latin typeface="G마켓 산스 TTF Medium"/>
                <a:ea typeface="G마켓 산스 TTF Medium"/>
              </a:rPr>
              <a:t>횟수</a:t>
            </a:r>
            <a:r>
              <a:rPr lang="en-US" altLang="ko-KR">
                <a:latin typeface="G마켓 산스 TTF Medium"/>
                <a:ea typeface="G마켓 산스 TTF Medium"/>
              </a:rPr>
              <a:t>),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    예매 금액에 대해 </a:t>
            </a:r>
            <a:r>
              <a:rPr lang="en-US" altLang="ko-KR">
                <a:latin typeface="G마켓 산스 TTF Medium"/>
                <a:ea typeface="G마켓 산스 TTF Medium"/>
              </a:rPr>
              <a:t>3</a:t>
            </a:r>
            <a:r>
              <a:rPr lang="ko-KR" altLang="en-US">
                <a:latin typeface="G마켓 산스 TTF Medium"/>
                <a:ea typeface="G마켓 산스 TTF Medium"/>
              </a:rPr>
              <a:t>점 척도로 환산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>
                <a:latin typeface="G마켓 산스 TTF Medium"/>
                <a:ea typeface="G마켓 산스 TTF Medium"/>
              </a:rPr>
              <a:t>        ※ 척도 기준</a:t>
            </a:r>
            <a:r>
              <a:rPr lang="en-US" altLang="ko-KR" sz="1200">
                <a:latin typeface="G마켓 산스 TTF Medium"/>
                <a:ea typeface="G마켓 산스 TTF Medium"/>
              </a:rPr>
              <a:t>: RFM </a:t>
            </a:r>
            <a:r>
              <a:rPr lang="ko-KR" altLang="en-US" sz="1200">
                <a:latin typeface="G마켓 산스 TTF Medium"/>
                <a:ea typeface="G마켓 산스 TTF Medium"/>
              </a:rPr>
              <a:t>분석의 아이디어 차용</a:t>
            </a:r>
          </a:p>
          <a:p>
            <a:pPr>
              <a:lnSpc>
                <a:spcPct val="150000"/>
              </a:lnSpc>
              <a:defRPr/>
            </a:pPr>
            <a:endParaRPr lang="ko-KR" altLang="en-US" sz="1200">
              <a:latin typeface="G마켓 산스 TTF Medium"/>
              <a:ea typeface="G마켓 산스 TTF Medium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 ② </a:t>
            </a:r>
            <a:r>
              <a:rPr lang="en-US" altLang="ko-KR">
                <a:latin typeface="G마켓 산스 TTF Medium"/>
                <a:ea typeface="G마켓 산스 TTF Medium"/>
              </a:rPr>
              <a:t> K-Means Clustering</a:t>
            </a:r>
            <a:r>
              <a:rPr lang="ko-KR" altLang="en-US">
                <a:latin typeface="G마켓 산스 TTF Medium"/>
                <a:ea typeface="G마켓 산스 TTF Medium"/>
              </a:rPr>
              <a:t>을 통해 군집형성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    </a:t>
            </a:r>
            <a:r>
              <a:rPr lang="en-US" altLang="ko-KR">
                <a:latin typeface="G마켓 산스 TTF Medium"/>
                <a:ea typeface="G마켓 산스 TTF Medium"/>
              </a:rPr>
              <a:t>-</a:t>
            </a:r>
            <a:r>
              <a:rPr lang="ko-KR" altLang="en-US">
                <a:latin typeface="G마켓 산스 TTF Medium"/>
                <a:ea typeface="G마켓 산스 TTF Medium"/>
              </a:rPr>
              <a:t> 군집 최적화를 통해 </a:t>
            </a:r>
            <a:r>
              <a:rPr lang="en-US" altLang="ko-KR">
                <a:latin typeface="G마켓 산스 TTF Medium"/>
                <a:ea typeface="G마켓 산스 TTF Medium"/>
              </a:rPr>
              <a:t>K=3</a:t>
            </a:r>
            <a:r>
              <a:rPr lang="ko-KR" altLang="en-US">
                <a:latin typeface="G마켓 산스 TTF Medium"/>
                <a:ea typeface="G마켓 산스 TTF Medium"/>
              </a:rPr>
              <a:t> 선정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737118" y="2669306"/>
            <a:ext cx="4914305" cy="3715348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90948" y="792614"/>
            <a:ext cx="9360476" cy="1647084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" name="순서도: 대체 처리 4"/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rgbClr val="289B6E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직사각형 35"/>
          <p:cNvSpPr/>
          <p:nvPr/>
        </p:nvSpPr>
        <p:spPr>
          <a:xfrm flipV="1">
            <a:off x="5233325" y="792614"/>
            <a:ext cx="6418099" cy="1647084"/>
          </a:xfrm>
          <a:prstGeom prst="rect">
            <a:avLst/>
          </a:prstGeom>
          <a:noFill/>
          <a:ln w="28575" cap="flat" cmpd="sng" algn="ctr">
            <a:solidFill>
              <a:srgbClr val="BF0000">
                <a:alpha val="100000"/>
              </a:srgbClr>
            </a:solidFill>
            <a:prstDash val="sysDash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5493" y="792615"/>
            <a:ext cx="1895455" cy="1647083"/>
          </a:xfrm>
          <a:prstGeom prst="rect">
            <a:avLst/>
          </a:prstGeom>
          <a:noFill/>
          <a:ln w="9525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39006" y="837311"/>
            <a:ext cx="1608428" cy="1557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3200">
                <a:solidFill>
                  <a:schemeClr val="dk1"/>
                </a:solidFill>
                <a:latin typeface="G마켓 산스 TTF Bold"/>
                <a:ea typeface="G마켓 산스 TTF Bold"/>
              </a:rPr>
              <a:t>전처리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3200">
                <a:solidFill>
                  <a:schemeClr val="dk1"/>
                </a:solidFill>
                <a:latin typeface="G마켓 산스 TTF Bold"/>
                <a:ea typeface="G마켓 산스 TTF Bold"/>
              </a:rPr>
              <a:t>완료</a:t>
            </a:r>
          </a:p>
        </p:txBody>
      </p:sp>
      <p:sp>
        <p:nvSpPr>
          <p:cNvPr id="14" name="TextBox 39"/>
          <p:cNvSpPr txBox="1"/>
          <p:nvPr/>
        </p:nvSpPr>
        <p:spPr>
          <a:xfrm>
            <a:off x="305451" y="213660"/>
            <a:ext cx="5998910" cy="48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데이터 분석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② 고객 특징에 따른 군집화 실시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대체 처리 9"/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rgbClr val="289B6E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" y="623454"/>
            <a:ext cx="10287000" cy="6234545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227982" y="3429000"/>
            <a:ext cx="6635542" cy="1483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500" dirty="0" err="1">
                <a:solidFill>
                  <a:srgbClr val="152E4A"/>
                </a:solidFill>
                <a:latin typeface="G마켓 산스 TTF Bold"/>
                <a:ea typeface="G마켓 산스 TTF Bold"/>
              </a:rPr>
              <a:t>군집별</a:t>
            </a:r>
            <a:r>
              <a:rPr lang="ko-KR" altLang="en-US" sz="2500" dirty="0">
                <a:solidFill>
                  <a:srgbClr val="152E4A"/>
                </a:solidFill>
                <a:latin typeface="G마켓 산스 TTF Bold"/>
                <a:ea typeface="G마켓 산스 TTF Bold"/>
              </a:rPr>
              <a:t> 티켓 임계 금액 선정 </a:t>
            </a:r>
            <a:r>
              <a:rPr lang="en-US" altLang="ko-KR" sz="2500" dirty="0">
                <a:solidFill>
                  <a:srgbClr val="152E4A"/>
                </a:solidFill>
                <a:latin typeface="G마켓 산스 TTF Bold"/>
                <a:ea typeface="G마켓 산스 TTF Bold"/>
              </a:rPr>
              <a:t>(</a:t>
            </a:r>
            <a:r>
              <a:rPr lang="ko-KR" altLang="en-US" sz="2500" dirty="0">
                <a:solidFill>
                  <a:srgbClr val="152E4A"/>
                </a:solidFill>
                <a:latin typeface="G마켓 산스 TTF Bold"/>
                <a:ea typeface="G마켓 산스 TTF Bold"/>
              </a:rPr>
              <a:t>기대수익 최대</a:t>
            </a:r>
            <a:r>
              <a:rPr lang="en-US" altLang="ko-KR" sz="2500" dirty="0">
                <a:solidFill>
                  <a:srgbClr val="152E4A"/>
                </a:solidFill>
                <a:latin typeface="G마켓 산스 TTF Bold"/>
                <a:ea typeface="G마켓 산스 TTF Bold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G마켓 산스 TTF Medium"/>
                <a:ea typeface="G마켓 산스 TTF Medium"/>
              </a:rPr>
              <a:t> ③ </a:t>
            </a:r>
            <a:r>
              <a:rPr lang="ko-KR" altLang="en-US" dirty="0" err="1">
                <a:latin typeface="G마켓 산스 TTF Medium"/>
                <a:ea typeface="G마켓 산스 TTF Medium"/>
              </a:rPr>
              <a:t>군집별</a:t>
            </a:r>
            <a:r>
              <a:rPr lang="ko-KR" altLang="en-US" dirty="0">
                <a:latin typeface="G마켓 산스 TTF Medium"/>
                <a:ea typeface="G마켓 산스 TTF Medium"/>
              </a:rPr>
              <a:t> 총 </a:t>
            </a:r>
            <a:r>
              <a:rPr lang="en-US" altLang="ko-KR" dirty="0">
                <a:latin typeface="G마켓 산스 TTF Medium"/>
                <a:ea typeface="G마켓 산스 TTF Medium"/>
              </a:rPr>
              <a:t>13</a:t>
            </a:r>
            <a:r>
              <a:rPr lang="ko-KR" altLang="en-US" dirty="0">
                <a:latin typeface="G마켓 산스 TTF Medium"/>
                <a:ea typeface="G마켓 산스 TTF Medium"/>
              </a:rPr>
              <a:t>개 티켓 금액에 대한 지불의사 분석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latin typeface="G마켓 산스 TTF Medium"/>
                <a:ea typeface="G마켓 산스 TTF Medium"/>
              </a:rPr>
              <a:t>    </a:t>
            </a:r>
            <a:r>
              <a:rPr lang="en-US" altLang="ko-KR" dirty="0">
                <a:latin typeface="G마켓 산스 TTF Medium"/>
                <a:ea typeface="G마켓 산스 TTF Medium"/>
              </a:rPr>
              <a:t>-</a:t>
            </a:r>
            <a:r>
              <a:rPr lang="ko-KR" altLang="en-US" dirty="0">
                <a:latin typeface="G마켓 산스 TTF Medium"/>
                <a:ea typeface="G마켓 산스 TTF Medium"/>
              </a:rPr>
              <a:t> </a:t>
            </a:r>
            <a:r>
              <a:rPr lang="en-US" altLang="ko-KR" dirty="0">
                <a:latin typeface="G마켓 산스 TTF Medium"/>
                <a:ea typeface="G마켓 산스 TTF Medium"/>
              </a:rPr>
              <a:t>MAX(</a:t>
            </a:r>
            <a:r>
              <a:rPr lang="ko-KR" altLang="en-US" dirty="0">
                <a:latin typeface="G마켓 산스 TTF Medium"/>
                <a:ea typeface="G마켓 산스 TTF Medium"/>
              </a:rPr>
              <a:t>티켓 지불 의사가 있는 고객 비율 </a:t>
            </a:r>
            <a:r>
              <a:rPr lang="en-US" altLang="ko-KR" dirty="0">
                <a:latin typeface="G마켓 산스 TTF Medium"/>
                <a:ea typeface="G마켓 산스 TTF Medium"/>
              </a:rPr>
              <a:t>X</a:t>
            </a:r>
            <a:r>
              <a:rPr lang="ko-KR" altLang="en-US" dirty="0">
                <a:latin typeface="G마켓 산스 TTF Medium"/>
                <a:ea typeface="G마켓 산스 TTF Medium"/>
              </a:rPr>
              <a:t> 금액</a:t>
            </a:r>
            <a:r>
              <a:rPr lang="en-US" altLang="ko-KR" dirty="0">
                <a:latin typeface="G마켓 산스 TTF Medium"/>
                <a:ea typeface="G마켓 산스 TTF Medium"/>
              </a:rPr>
              <a:t>)</a:t>
            </a:r>
            <a:r>
              <a:rPr lang="ko-KR" altLang="en-US" dirty="0">
                <a:latin typeface="G마켓 산스 TTF Medium"/>
                <a:ea typeface="G마켓 산스 TTF Medium"/>
              </a:rPr>
              <a:t> 임계 금액 선정</a:t>
            </a:r>
          </a:p>
        </p:txBody>
      </p:sp>
      <p:graphicFrame>
        <p:nvGraphicFramePr>
          <p:cNvPr id="13" name="표 12"/>
          <p:cNvGraphicFramePr/>
          <p:nvPr/>
        </p:nvGraphicFramePr>
        <p:xfrm>
          <a:off x="5738718" y="4912995"/>
          <a:ext cx="6002442" cy="1601904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685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6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333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G마켓 산스 TTF Medium"/>
                          <a:ea typeface="G마켓 산스 TTF Medium"/>
                        </a:rPr>
                        <a:t>군집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G마켓 산스 TTF Medium"/>
                          <a:ea typeface="G마켓 산스 TTF Medium"/>
                        </a:rPr>
                        <a:t>임계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33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800">
                          <a:latin typeface="G마켓 산스 TTF Medium"/>
                          <a:ea typeface="G마켓 산스 TTF Medium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800">
                          <a:latin typeface="G마켓 산스 TTF Medium"/>
                          <a:ea typeface="G마켓 산스 TTF Medium"/>
                        </a:rPr>
                        <a:t>7</a:t>
                      </a:r>
                      <a:r>
                        <a:rPr lang="ko-KR" altLang="en-US" sz="1800">
                          <a:latin typeface="G마켓 산스 TTF Medium"/>
                          <a:ea typeface="G마켓 산스 TTF Medium"/>
                        </a:rPr>
                        <a:t>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6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800">
                          <a:latin typeface="G마켓 산스 TTF Medium"/>
                          <a:ea typeface="G마켓 산스 TTF Medium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800">
                          <a:latin typeface="G마켓 산스 TTF Medium"/>
                          <a:ea typeface="G마켓 산스 TTF Medium"/>
                        </a:rPr>
                        <a:t>5</a:t>
                      </a:r>
                      <a:r>
                        <a:rPr lang="ko-KR" altLang="en-US" sz="1800">
                          <a:latin typeface="G마켓 산스 TTF Medium"/>
                          <a:ea typeface="G마켓 산스 TTF Medium"/>
                        </a:rPr>
                        <a:t>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61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800">
                          <a:latin typeface="G마켓 산스 TTF Medium"/>
                          <a:ea typeface="G마켓 산스 TTF Medium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800" dirty="0">
                          <a:latin typeface="G마켓 산스 TTF Medium"/>
                          <a:ea typeface="G마켓 산스 TTF Medium"/>
                        </a:rPr>
                        <a:t>8~13</a:t>
                      </a:r>
                      <a:r>
                        <a:rPr lang="ko-KR" altLang="en-US" sz="1800" dirty="0">
                          <a:latin typeface="G마켓 산스 TTF Medium"/>
                          <a:ea typeface="G마켓 산스 TTF Medium"/>
                        </a:rPr>
                        <a:t>만원</a:t>
                      </a:r>
                      <a:r>
                        <a:rPr lang="en-US" altLang="ko-KR" sz="1800" dirty="0">
                          <a:latin typeface="G마켓 산스 TTF Medium"/>
                          <a:ea typeface="G마켓 산스 TTF Medium"/>
                        </a:rPr>
                        <a:t>(</a:t>
                      </a:r>
                      <a:r>
                        <a:rPr lang="ko-KR" altLang="en-US" sz="1800" dirty="0">
                          <a:latin typeface="G마켓 산스 TTF Medium"/>
                          <a:ea typeface="G마켓 산스 TTF Medium"/>
                        </a:rPr>
                        <a:t>티켓 금액과 상관없이 지불의사가 높음</a:t>
                      </a:r>
                      <a:r>
                        <a:rPr lang="en-US" altLang="ko-KR" sz="1800" dirty="0">
                          <a:latin typeface="G마켓 산스 TTF Medium"/>
                          <a:ea typeface="G마켓 산스 TTF Medium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35"/>
          <p:cNvSpPr/>
          <p:nvPr/>
        </p:nvSpPr>
        <p:spPr>
          <a:xfrm flipH="1" flipV="1">
            <a:off x="2406810" y="1222954"/>
            <a:ext cx="287248" cy="1928495"/>
          </a:xfrm>
          <a:prstGeom prst="rect">
            <a:avLst/>
          </a:prstGeom>
          <a:noFill/>
          <a:ln w="28575" cap="flat" cmpd="sng" algn="ctr">
            <a:solidFill>
              <a:srgbClr val="BF0000">
                <a:alpha val="100000"/>
              </a:srgbClr>
            </a:solidFill>
            <a:prstDash val="sysDash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직사각형 35"/>
          <p:cNvSpPr/>
          <p:nvPr/>
        </p:nvSpPr>
        <p:spPr>
          <a:xfrm flipH="1" flipV="1">
            <a:off x="6791842" y="1222955"/>
            <a:ext cx="287248" cy="1928495"/>
          </a:xfrm>
          <a:prstGeom prst="rect">
            <a:avLst/>
          </a:prstGeom>
          <a:noFill/>
          <a:ln w="28575" cap="flat" cmpd="sng" algn="ctr">
            <a:solidFill>
              <a:srgbClr val="BF0000">
                <a:alpha val="100000"/>
              </a:srgbClr>
            </a:solidFill>
            <a:prstDash val="sysDash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직사각형 35"/>
          <p:cNvSpPr/>
          <p:nvPr/>
        </p:nvSpPr>
        <p:spPr>
          <a:xfrm flipH="1" flipV="1">
            <a:off x="2694058" y="4428402"/>
            <a:ext cx="1908390" cy="1928495"/>
          </a:xfrm>
          <a:prstGeom prst="rect">
            <a:avLst/>
          </a:prstGeom>
          <a:noFill/>
          <a:ln w="28575" cap="flat" cmpd="sng" algn="ctr">
            <a:solidFill>
              <a:srgbClr val="BF0000">
                <a:alpha val="100000"/>
              </a:srgbClr>
            </a:solidFill>
            <a:prstDash val="sysDash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8" name="TextBox 39"/>
          <p:cNvSpPr txBox="1"/>
          <p:nvPr/>
        </p:nvSpPr>
        <p:spPr>
          <a:xfrm>
            <a:off x="305451" y="213660"/>
            <a:ext cx="5998910" cy="48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데이터 분석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② 고객 특징에 따른 군집화 실시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/>
        </p:nvSpPr>
        <p:spPr>
          <a:xfrm>
            <a:off x="1620511" y="6158102"/>
            <a:ext cx="10264718" cy="504635"/>
          </a:xfrm>
          <a:prstGeom prst="rect">
            <a:avLst/>
          </a:prstGeom>
          <a:solidFill>
            <a:srgbClr val="E1EFD3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620512" y="4357277"/>
            <a:ext cx="10264718" cy="693874"/>
          </a:xfrm>
          <a:prstGeom prst="rect">
            <a:avLst/>
          </a:prstGeom>
          <a:solidFill>
            <a:srgbClr val="E1EFD3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620511" y="2703586"/>
            <a:ext cx="10264718" cy="504635"/>
          </a:xfrm>
          <a:prstGeom prst="rect">
            <a:avLst/>
          </a:prstGeom>
          <a:solidFill>
            <a:srgbClr val="E1EFD3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순서도: 대체 처리 9"/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rgbClr val="289B6E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2" name="표 12"/>
          <p:cNvGraphicFramePr/>
          <p:nvPr>
            <p:extLst>
              <p:ext uri="{D42A27DB-BD31-4B8C-83A1-F6EECF244321}">
                <p14:modId xmlns:p14="http://schemas.microsoft.com/office/powerpoint/2010/main" val="1903335538"/>
              </p:ext>
            </p:extLst>
          </p:nvPr>
        </p:nvGraphicFramePr>
        <p:xfrm>
          <a:off x="300358" y="882217"/>
          <a:ext cx="11584872" cy="5780520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1324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603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911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G마켓 산스 TTF Medium"/>
                          <a:ea typeface="G마켓 산스 TTF Medium"/>
                        </a:rPr>
                        <a:t>군집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>
                          <a:latin typeface="G마켓 산스 TTF Medium"/>
                          <a:ea typeface="G마켓 산스 TTF Medium"/>
                        </a:rPr>
                        <a:t>군집별 특징 도출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9618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800" dirty="0">
                          <a:latin typeface="G마켓 산스 TTF Medium"/>
                          <a:ea typeface="G마켓 산스 TTF Medium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  <a:defRPr/>
                      </a:pPr>
                      <a:r>
                        <a:rPr lang="ko-KR" altLang="en-US" sz="1700" dirty="0">
                          <a:solidFill>
                            <a:schemeClr val="dk1"/>
                          </a:solidFill>
                          <a:latin typeface="G마켓 산스 TTF Medium"/>
                          <a:ea typeface="G마켓 산스 TTF Medium"/>
                        </a:rPr>
                        <a:t> </a:t>
                      </a:r>
                      <a:r>
                        <a:rPr lang="ko-KR" altLang="en-US" sz="1700" dirty="0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유료</a:t>
                      </a:r>
                      <a:r>
                        <a:rPr lang="ko-KR" altLang="en-US" sz="1700" dirty="0">
                          <a:solidFill>
                            <a:schemeClr val="dk1"/>
                          </a:solidFill>
                          <a:latin typeface="G마켓 산스 TTF Medium"/>
                          <a:ea typeface="G마켓 산스 TTF Medium"/>
                        </a:rPr>
                        <a:t> 회원이 많음</a:t>
                      </a:r>
                      <a:r>
                        <a:rPr lang="en-US" altLang="ko-KR" sz="1700" dirty="0">
                          <a:solidFill>
                            <a:schemeClr val="dk1"/>
                          </a:solidFill>
                          <a:latin typeface="G마켓 산스 TTF Medium"/>
                          <a:ea typeface="G마켓 산스 TTF Medium"/>
                        </a:rPr>
                        <a:t>:</a:t>
                      </a:r>
                      <a:r>
                        <a:rPr lang="ko-KR" altLang="en-US" sz="1700" dirty="0">
                          <a:solidFill>
                            <a:schemeClr val="dk1"/>
                          </a:solidFill>
                          <a:latin typeface="G마켓 산스 TTF Medium"/>
                          <a:ea typeface="G마켓 산스 TTF Medium"/>
                        </a:rPr>
                        <a:t> </a:t>
                      </a:r>
                      <a:r>
                        <a:rPr lang="ko-KR" altLang="en-US" sz="1700" dirty="0" err="1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골드멤버십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(38%)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, </a:t>
                      </a:r>
                      <a:r>
                        <a:rPr lang="ko-KR" altLang="en-US" sz="1700" dirty="0" err="1">
                          <a:latin typeface="G마켓 산스 TTF Medium"/>
                          <a:ea typeface="G마켓 산스 TTF Medium"/>
                        </a:rPr>
                        <a:t>무료멤버십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(24%), </a:t>
                      </a:r>
                      <a:r>
                        <a:rPr lang="ko-KR" altLang="en-US" sz="1700" dirty="0" err="1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블루멤버십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(15%)</a:t>
                      </a:r>
                      <a:endParaRPr lang="en-US" altLang="ko-KR" sz="17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마켓 산스 TTF Medium"/>
                        <a:ea typeface="G마켓 산스 TTF Medium"/>
                      </a:endParaRPr>
                    </a:p>
                    <a:p>
                      <a:pPr>
                        <a:buFont typeface="Arial"/>
                        <a:buChar char="•"/>
                        <a:defRPr/>
                      </a:pPr>
                      <a:r>
                        <a:rPr lang="en-US" altLang="ko-KR" sz="1700" b="1" dirty="0">
                          <a:latin typeface="G마켓 산스 TTF Medium"/>
                          <a:ea typeface="G마켓 산스 TTF Medium"/>
                        </a:rPr>
                        <a:t> 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여성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(65%)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의 비율이 높음</a:t>
                      </a:r>
                    </a:p>
                    <a:p>
                      <a:pPr>
                        <a:buFont typeface="Arial"/>
                        <a:buChar char="•"/>
                        <a:defRPr/>
                      </a:pP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 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일요일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(25%), 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토요일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(25%), 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목요일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(14%)</a:t>
                      </a:r>
                      <a:r>
                        <a:rPr lang="en-US" altLang="ko-KR" sz="170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G마켓 산스 TTF Medium"/>
                          <a:ea typeface="G마켓 산스 TTF Medium"/>
                        </a:rPr>
                        <a:t> 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예매</a:t>
                      </a:r>
                    </a:p>
                    <a:p>
                      <a:pPr>
                        <a:buFont typeface="Arial"/>
                        <a:buChar char="•"/>
                        <a:defRPr/>
                      </a:pP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 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관람한지 기간이 조금 지났으며 가장 </a:t>
                      </a:r>
                      <a:r>
                        <a:rPr lang="ko-KR" altLang="en-US" sz="1700" dirty="0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낮은 빈도 수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의 예매</a:t>
                      </a:r>
                    </a:p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ko-KR" altLang="en-US" sz="1000" dirty="0">
                          <a:latin typeface="G마켓 산스 TTF Medium"/>
                          <a:ea typeface="G마켓 산스 TTF Medium"/>
                        </a:rPr>
                        <a:t> </a:t>
                      </a:r>
                      <a:endParaRPr lang="ko-KR" altLang="en-US" sz="1700" dirty="0">
                        <a:latin typeface="G마켓 산스 TTF Medium"/>
                        <a:ea typeface="G마켓 산스 TTF Medium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dirty="0" err="1">
                          <a:latin typeface="G마켓 산스 TTF Medium"/>
                          <a:ea typeface="G마켓 산스 TTF Medium"/>
                        </a:rPr>
                        <a:t>유료멤버십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(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골드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, 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블루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)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을 주로 이용하면서 주말에 관람하는 그룹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. 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G마켓 산스 TTF Medium"/>
                          <a:ea typeface="G마켓 산스 TTF Medium"/>
                        </a:rPr>
                        <a:t>휴면고객</a:t>
                      </a:r>
                      <a:r>
                        <a:rPr lang="ko-KR" altLang="en-US" sz="1700" dirty="0">
                          <a:solidFill>
                            <a:schemeClr val="dk1"/>
                          </a:solidFill>
                          <a:latin typeface="G마켓 산스 TTF Medium"/>
                          <a:ea typeface="G마켓 산스 TTF Medium"/>
                        </a:rPr>
                        <a:t>이 될 가능성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7909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800" dirty="0">
                          <a:latin typeface="G마켓 산스 TTF Medium"/>
                          <a:ea typeface="G마켓 산스 TTF Medium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  <a:defRPr/>
                      </a:pPr>
                      <a:r>
                        <a:rPr lang="ko-KR" altLang="en-US" sz="1700">
                          <a:latin typeface="G마켓 산스 TTF Medium"/>
                          <a:ea typeface="G마켓 산스 TTF Medium"/>
                        </a:rPr>
                        <a:t> 골드멤버십</a:t>
                      </a:r>
                      <a:r>
                        <a:rPr lang="en-US" altLang="ko-KR" sz="1700">
                          <a:latin typeface="G마켓 산스 TTF Medium"/>
                          <a:ea typeface="G마켓 산스 TTF Medium"/>
                        </a:rPr>
                        <a:t>(34%), </a:t>
                      </a:r>
                      <a:r>
                        <a:rPr lang="ko-KR" altLang="en-US" sz="1700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무료멤버십</a:t>
                      </a:r>
                      <a:r>
                        <a:rPr lang="en-US" altLang="ko-KR" sz="1700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(27%), </a:t>
                      </a:r>
                      <a:r>
                        <a:rPr lang="ko-KR" altLang="en-US" sz="1700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싹틔우미</a:t>
                      </a:r>
                      <a:r>
                        <a:rPr lang="en-US" altLang="ko-KR" sz="1700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(19%)</a:t>
                      </a:r>
                      <a:endParaRPr lang="en-US" altLang="ko-KR" sz="1700">
                        <a:solidFill>
                          <a:schemeClr val="accent2">
                            <a:lumMod val="75000"/>
                          </a:schemeClr>
                        </a:solidFill>
                        <a:latin typeface="G마켓 산스 TTF Medium"/>
                        <a:ea typeface="G마켓 산스 TTF Medium"/>
                      </a:endParaRPr>
                    </a:p>
                    <a:p>
                      <a:pPr>
                        <a:buFont typeface="Arial"/>
                        <a:buChar char="•"/>
                        <a:defRPr/>
                      </a:pPr>
                      <a:r>
                        <a:rPr lang="ko-KR" altLang="en-US" sz="1700">
                          <a:latin typeface="G마켓 산스 TTF Medium"/>
                          <a:ea typeface="G마켓 산스 TTF Medium"/>
                        </a:rPr>
                        <a:t> 여성</a:t>
                      </a:r>
                      <a:r>
                        <a:rPr lang="en-US" altLang="ko-KR" sz="1700">
                          <a:latin typeface="G마켓 산스 TTF Medium"/>
                          <a:ea typeface="G마켓 산스 TTF Medium"/>
                        </a:rPr>
                        <a:t>(65%)</a:t>
                      </a:r>
                    </a:p>
                    <a:p>
                      <a:pPr>
                        <a:buFont typeface="Arial"/>
                        <a:buChar char="•"/>
                        <a:defRPr/>
                      </a:pPr>
                      <a:r>
                        <a:rPr lang="en-US" altLang="ko-KR" sz="1700">
                          <a:latin typeface="G마켓 산스 TTF Medium"/>
                          <a:ea typeface="G마켓 산스 TTF Medium"/>
                        </a:rPr>
                        <a:t> </a:t>
                      </a:r>
                      <a:r>
                        <a:rPr lang="ko-KR" altLang="en-US" sz="1700">
                          <a:latin typeface="G마켓 산스 TTF Medium"/>
                          <a:ea typeface="G마켓 산스 TTF Medium"/>
                        </a:rPr>
                        <a:t>일요일</a:t>
                      </a:r>
                      <a:r>
                        <a:rPr lang="en-US" altLang="ko-KR" sz="1700">
                          <a:latin typeface="G마켓 산스 TTF Medium"/>
                          <a:ea typeface="G마켓 산스 TTF Medium"/>
                        </a:rPr>
                        <a:t>(28%), </a:t>
                      </a:r>
                      <a:r>
                        <a:rPr lang="ko-KR" altLang="en-US" sz="1700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화요일</a:t>
                      </a:r>
                      <a:r>
                        <a:rPr lang="en-US" altLang="ko-KR" sz="1700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(23%)</a:t>
                      </a:r>
                      <a:r>
                        <a:rPr lang="en-US" altLang="ko-KR" sz="1700">
                          <a:latin typeface="G마켓 산스 TTF Medium"/>
                          <a:ea typeface="G마켓 산스 TTF Medium"/>
                        </a:rPr>
                        <a:t>, </a:t>
                      </a:r>
                      <a:r>
                        <a:rPr lang="ko-KR" altLang="en-US" sz="1700">
                          <a:latin typeface="G마켓 산스 TTF Medium"/>
                          <a:ea typeface="G마켓 산스 TTF Medium"/>
                        </a:rPr>
                        <a:t>토요일</a:t>
                      </a:r>
                      <a:r>
                        <a:rPr lang="en-US" altLang="ko-KR" sz="1700">
                          <a:latin typeface="G마켓 산스 TTF Medium"/>
                          <a:ea typeface="G마켓 산스 TTF Medium"/>
                        </a:rPr>
                        <a:t>(17%)</a:t>
                      </a:r>
                    </a:p>
                    <a:p>
                      <a:pPr>
                        <a:buFont typeface="Arial"/>
                        <a:buChar char="•"/>
                        <a:defRPr/>
                      </a:pPr>
                      <a:r>
                        <a:rPr lang="en-US" altLang="ko-KR" sz="1700">
                          <a:latin typeface="G마켓 산스 TTF Medium"/>
                          <a:ea typeface="G마켓 산스 TTF Medium"/>
                        </a:rPr>
                        <a:t> 3</a:t>
                      </a:r>
                      <a:r>
                        <a:rPr lang="ko-KR" altLang="en-US" sz="1700">
                          <a:latin typeface="G마켓 산스 TTF Medium"/>
                          <a:ea typeface="G마켓 산스 TTF Medium"/>
                        </a:rPr>
                        <a:t>개 군집 중 가장 </a:t>
                      </a:r>
                      <a:r>
                        <a:rPr lang="ko-KR" altLang="en-US" sz="1700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빨리 예매</a:t>
                      </a:r>
                      <a:r>
                        <a:rPr lang="ko-KR" altLang="en-US" sz="1700">
                          <a:latin typeface="G마켓 산스 TTF Medium"/>
                          <a:ea typeface="G마켓 산스 TTF Medium"/>
                        </a:rPr>
                        <a:t>하나</a:t>
                      </a:r>
                      <a:r>
                        <a:rPr lang="en-US" altLang="ko-KR" sz="1700">
                          <a:latin typeface="G마켓 산스 TTF Medium"/>
                          <a:ea typeface="G마켓 산스 TTF Medium"/>
                        </a:rPr>
                        <a:t>,</a:t>
                      </a:r>
                      <a:r>
                        <a:rPr lang="ko-KR" altLang="en-US" sz="1700">
                          <a:latin typeface="G마켓 산스 TTF Medium"/>
                          <a:ea typeface="G마켓 산스 TTF Medium"/>
                        </a:rPr>
                        <a:t> </a:t>
                      </a:r>
                      <a:r>
                        <a:rPr lang="ko-KR" altLang="en-US" sz="1700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지출 금액은 가장 낮음</a:t>
                      </a:r>
                      <a:endParaRPr lang="ko-KR" altLang="en-US" sz="1700">
                        <a:solidFill>
                          <a:srgbClr val="EB5800"/>
                        </a:solidFill>
                        <a:latin typeface="G마켓 산스 TTF Medium"/>
                        <a:ea typeface="G마켓 산스 TTF Medium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>
                          <a:solidFill>
                            <a:srgbClr val="000000"/>
                          </a:solidFill>
                          <a:latin typeface="G마켓 산스 TTF Medium"/>
                          <a:ea typeface="G마켓 산스 TTF Medium"/>
                        </a:rPr>
                        <a:t> </a:t>
                      </a:r>
                      <a:endParaRPr lang="ko-KR" altLang="en-US" sz="1700">
                        <a:latin typeface="G마켓 산스 TTF Medium"/>
                        <a:ea typeface="G마켓 산스 TTF Medium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atin typeface="G마켓 산스 TTF Medium"/>
                          <a:ea typeface="G마켓 산스 TTF Medium"/>
                        </a:rPr>
                        <a:t>무료멤버십</a:t>
                      </a:r>
                      <a:r>
                        <a:rPr lang="en-US" altLang="ko-KR" sz="1700">
                          <a:latin typeface="G마켓 산스 TTF Medium"/>
                          <a:ea typeface="G마켓 산스 TTF Medium"/>
                        </a:rPr>
                        <a:t>(</a:t>
                      </a:r>
                      <a:r>
                        <a:rPr lang="ko-KR" altLang="en-US" sz="1700">
                          <a:latin typeface="G마켓 산스 TTF Medium"/>
                          <a:ea typeface="G마켓 산스 TTF Medium"/>
                        </a:rPr>
                        <a:t>무료</a:t>
                      </a:r>
                      <a:r>
                        <a:rPr lang="en-US" altLang="ko-KR" sz="1700">
                          <a:latin typeface="G마켓 산스 TTF Medium"/>
                          <a:ea typeface="G마켓 산스 TTF Medium"/>
                        </a:rPr>
                        <a:t>, </a:t>
                      </a:r>
                      <a:r>
                        <a:rPr lang="ko-KR" altLang="en-US" sz="1700">
                          <a:latin typeface="G마켓 산스 TTF Medium"/>
                          <a:ea typeface="G마켓 산스 TTF Medium"/>
                        </a:rPr>
                        <a:t>싹틔우미</a:t>
                      </a:r>
                      <a:r>
                        <a:rPr lang="en-US" altLang="ko-KR" sz="1700">
                          <a:latin typeface="G마켓 산스 TTF Medium"/>
                          <a:ea typeface="G마켓 산스 TTF Medium"/>
                        </a:rPr>
                        <a:t>)</a:t>
                      </a:r>
                      <a:r>
                        <a:rPr lang="ko-KR" altLang="en-US" sz="1700">
                          <a:latin typeface="G마켓 산스 TTF Medium"/>
                          <a:ea typeface="G마켓 산스 TTF Medium"/>
                        </a:rPr>
                        <a:t>를 주로 이용하면서</a:t>
                      </a:r>
                      <a:r>
                        <a:rPr lang="en-US" altLang="ko-KR" sz="1700">
                          <a:latin typeface="G마켓 산스 TTF Medium"/>
                          <a:ea typeface="G마켓 산스 TTF Medium"/>
                        </a:rPr>
                        <a:t> </a:t>
                      </a:r>
                      <a:r>
                        <a:rPr lang="ko-KR" altLang="en-US" sz="1700">
                          <a:latin typeface="G마켓 산스 TTF Medium"/>
                          <a:ea typeface="G마켓 산스 TTF Medium"/>
                        </a:rPr>
                        <a:t>주말과 화요일에 주로 관람하는 그룹</a:t>
                      </a:r>
                      <a:r>
                        <a:rPr lang="en-US" altLang="ko-KR" sz="1700">
                          <a:latin typeface="G마켓 산스 TTF Medium"/>
                          <a:ea typeface="G마켓 산스 TTF Medium"/>
                        </a:rPr>
                        <a:t>.</a:t>
                      </a:r>
                      <a:endParaRPr lang="ko-KR" altLang="en-US" sz="1700">
                        <a:latin typeface="G마켓 산스 TTF Medium"/>
                        <a:ea typeface="G마켓 산스 TTF Medium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atin typeface="G마켓 산스 TTF Medium"/>
                          <a:ea typeface="G마켓 산스 TTF Medium"/>
                        </a:rPr>
                        <a:t>공연에 대한 사전정보를 빨리 취득하며</a:t>
                      </a:r>
                      <a:r>
                        <a:rPr lang="en-US" altLang="ko-KR" sz="1700">
                          <a:latin typeface="G마켓 산스 TTF Medium"/>
                          <a:ea typeface="G마켓 산스 TTF Medium"/>
                        </a:rPr>
                        <a:t>, </a:t>
                      </a:r>
                      <a:r>
                        <a:rPr lang="ko-KR" altLang="en-US" sz="1700">
                          <a:latin typeface="G마켓 산스 TTF Medium"/>
                          <a:ea typeface="G마켓 산스 TTF Medium"/>
                        </a:rPr>
                        <a:t>할인을 적극적으로 이용하는 </a:t>
                      </a:r>
                      <a:r>
                        <a:rPr lang="ko-KR" altLang="en-US" sz="2000" b="1">
                          <a:solidFill>
                            <a:srgbClr val="FF0000"/>
                          </a:solidFill>
                          <a:latin typeface="G마켓 산스 TTF Medium"/>
                          <a:ea typeface="G마켓 산스 TTF Medium"/>
                        </a:rPr>
                        <a:t>새로운 관람객</a:t>
                      </a:r>
                      <a:r>
                        <a:rPr lang="ko-KR" altLang="en-US" sz="1700">
                          <a:solidFill>
                            <a:schemeClr val="dk1"/>
                          </a:solidFill>
                          <a:latin typeface="G마켓 산스 TTF Medium"/>
                          <a:ea typeface="G마켓 산스 TTF Medium"/>
                        </a:rPr>
                        <a:t>일 가능성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388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800" dirty="0">
                          <a:latin typeface="G마켓 산스 TTF Medium"/>
                          <a:ea typeface="G마켓 산스 TTF Medium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/>
                        <a:buChar char="•"/>
                        <a:defRPr/>
                      </a:pP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 </a:t>
                      </a:r>
                      <a:r>
                        <a:rPr lang="ko-KR" altLang="en-US" sz="1700" dirty="0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유료</a:t>
                      </a:r>
                      <a:r>
                        <a:rPr lang="ko-KR" altLang="en-US" sz="1700" dirty="0">
                          <a:solidFill>
                            <a:schemeClr val="dk1"/>
                          </a:solidFill>
                          <a:latin typeface="G마켓 산스 TTF Medium"/>
                          <a:ea typeface="G마켓 산스 TTF Medium"/>
                        </a:rPr>
                        <a:t> 회원이 많음</a:t>
                      </a:r>
                      <a:r>
                        <a:rPr lang="en-US" altLang="ko-KR" sz="1700" dirty="0">
                          <a:solidFill>
                            <a:schemeClr val="dk1"/>
                          </a:solidFill>
                          <a:latin typeface="G마켓 산스 TTF Medium"/>
                          <a:ea typeface="G마켓 산스 TTF Medium"/>
                        </a:rPr>
                        <a:t>:</a:t>
                      </a:r>
                      <a:r>
                        <a:rPr lang="ko-KR" altLang="en-US" sz="1700" dirty="0">
                          <a:solidFill>
                            <a:schemeClr val="dk1"/>
                          </a:solidFill>
                          <a:latin typeface="G마켓 산스 TTF Medium"/>
                          <a:ea typeface="G마켓 산스 TTF Medium"/>
                        </a:rPr>
                        <a:t> </a:t>
                      </a:r>
                      <a:r>
                        <a:rPr lang="ko-KR" altLang="en-US" sz="1700" dirty="0" err="1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골드멤버십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(50%)</a:t>
                      </a:r>
                      <a:r>
                        <a:rPr lang="en-US" altLang="ko-KR" sz="1700" dirty="0">
                          <a:solidFill>
                            <a:schemeClr val="dk1"/>
                          </a:solidFill>
                          <a:latin typeface="G마켓 산스 TTF Medium"/>
                          <a:ea typeface="G마켓 산스 TTF Medium"/>
                        </a:rPr>
                        <a:t>, </a:t>
                      </a:r>
                      <a:r>
                        <a:rPr lang="ko-KR" altLang="en-US" sz="1700" dirty="0" err="1">
                          <a:solidFill>
                            <a:schemeClr val="dk1"/>
                          </a:solidFill>
                          <a:latin typeface="G마켓 산스 TTF Medium"/>
                          <a:ea typeface="G마켓 산스 TTF Medium"/>
                        </a:rPr>
                        <a:t>무</a:t>
                      </a:r>
                      <a:r>
                        <a:rPr lang="ko-KR" altLang="en-US" sz="1700" dirty="0" err="1">
                          <a:latin typeface="G마켓 산스 TTF Medium"/>
                          <a:ea typeface="G마켓 산스 TTF Medium"/>
                        </a:rPr>
                        <a:t>료멤버십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(18%), </a:t>
                      </a:r>
                      <a:r>
                        <a:rPr lang="ko-KR" altLang="en-US" sz="1700" dirty="0" err="1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블루멤버십</a:t>
                      </a:r>
                      <a:r>
                        <a:rPr lang="en-US" altLang="ko-KR" sz="1700" dirty="0">
                          <a:solidFill>
                            <a:srgbClr val="0070C0"/>
                          </a:solidFill>
                          <a:latin typeface="G마켓 산스 TTF Medium"/>
                          <a:ea typeface="G마켓 산스 TTF Medium"/>
                        </a:rPr>
                        <a:t>(13%)</a:t>
                      </a:r>
                      <a:endParaRPr lang="en-US" altLang="ko-KR" sz="1700" dirty="0">
                        <a:solidFill>
                          <a:schemeClr val="accent2">
                            <a:lumMod val="75000"/>
                          </a:schemeClr>
                        </a:solidFill>
                        <a:latin typeface="G마켓 산스 TTF Medium"/>
                        <a:ea typeface="G마켓 산스 TTF Medium"/>
                      </a:endParaRPr>
                    </a:p>
                    <a:p>
                      <a:pPr>
                        <a:buFont typeface="Arial"/>
                        <a:buChar char="•"/>
                        <a:defRPr/>
                      </a:pP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 여성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(68%)</a:t>
                      </a:r>
                    </a:p>
                    <a:p>
                      <a:pPr>
                        <a:buFont typeface="Arial"/>
                        <a:buChar char="•"/>
                        <a:defRPr/>
                      </a:pP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 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일요일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(28%), 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토요일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(21%), 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화요일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(19%)</a:t>
                      </a:r>
                    </a:p>
                    <a:p>
                      <a:pPr>
                        <a:buFont typeface="Arial"/>
                        <a:buChar char="•"/>
                        <a:defRPr/>
                      </a:pP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 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관람한지 기간이 오래 지났으나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, 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예매 빈도와 지출 금액이 가장 많은 그룹</a:t>
                      </a: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Font typeface="Arial"/>
                        <a:buNone/>
                        <a:defRPr/>
                      </a:pPr>
                      <a:r>
                        <a:rPr kumimoji="0" lang="ko-KR" altLang="en-US" sz="1000" b="0" i="0" u="none" strike="noStrike" kern="1200" cap="none" spc="0" normalizeH="0" baseline="0" dirty="0">
                          <a:solidFill>
                            <a:srgbClr val="000000"/>
                          </a:solidFill>
                          <a:latin typeface="G마켓 산스 TTF Medium"/>
                          <a:ea typeface="G마켓 산스 TTF Medium"/>
                        </a:rPr>
                        <a:t> </a:t>
                      </a:r>
                      <a:endParaRPr lang="ko-KR" altLang="en-US" sz="1700" dirty="0">
                        <a:latin typeface="G마켓 산스 TTF Medium"/>
                        <a:ea typeface="G마켓 산스 TTF Medium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dirty="0" err="1">
                          <a:latin typeface="G마켓 산스 TTF Medium"/>
                          <a:ea typeface="G마켓 산스 TTF Medium"/>
                        </a:rPr>
                        <a:t>유료멤버십을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 주로 이용하면서 주말과 화요일에 주로 관람을 하며</a:t>
                      </a:r>
                      <a:r>
                        <a:rPr lang="en-US" altLang="ko-KR" sz="1700" dirty="0">
                          <a:latin typeface="G마켓 산스 TTF Medium"/>
                          <a:ea typeface="G마켓 산스 TTF Medium"/>
                        </a:rPr>
                        <a:t>,</a:t>
                      </a:r>
                      <a:r>
                        <a:rPr lang="ko-KR" altLang="en-US" sz="1700" dirty="0">
                          <a:latin typeface="G마켓 산스 TTF Medium"/>
                          <a:ea typeface="G마켓 산스 TTF Medium"/>
                        </a:rPr>
                        <a:t> </a:t>
                      </a:r>
                      <a:r>
                        <a:rPr lang="ko-KR" altLang="en-US" sz="2000" b="1" dirty="0">
                          <a:solidFill>
                            <a:srgbClr val="FF0000"/>
                          </a:solidFill>
                          <a:latin typeface="G마켓 산스 TTF Medium"/>
                          <a:ea typeface="G마켓 산스 TTF Medium"/>
                        </a:rPr>
                        <a:t>충성고객</a:t>
                      </a:r>
                      <a:r>
                        <a:rPr lang="ko-KR" altLang="en-US" sz="1700" dirty="0">
                          <a:solidFill>
                            <a:schemeClr val="dk1"/>
                          </a:solidFill>
                          <a:latin typeface="G마켓 산스 TTF Medium"/>
                          <a:ea typeface="G마켓 산스 TTF Medium"/>
                        </a:rPr>
                        <a:t>이 될 가능성이 높은 고객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39"/>
          <p:cNvSpPr txBox="1"/>
          <p:nvPr/>
        </p:nvSpPr>
        <p:spPr>
          <a:xfrm>
            <a:off x="305451" y="213660"/>
            <a:ext cx="5998910" cy="48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00" b="0" i="0" u="none" strike="noStrike" kern="1200" cap="none" spc="0" normalizeH="0" baseline="0" dirty="0">
                <a:solidFill>
                  <a:srgbClr val="000000"/>
                </a:solidFill>
                <a:latin typeface="G마켓 산스 TTF Bold"/>
                <a:ea typeface="G마켓 산스 TTF Bold"/>
              </a:rPr>
              <a:t>데이터 분석 </a:t>
            </a:r>
            <a:r>
              <a:rPr kumimoji="0" lang="ko-KR" altLang="en-US" sz="1500" b="0" i="0" u="none" strike="noStrike" kern="1200" cap="none" spc="0" normalizeH="0" baseline="0" dirty="0">
                <a:solidFill>
                  <a:srgbClr val="000000"/>
                </a:solidFill>
                <a:latin typeface="G마켓 산스 TTF Bold"/>
                <a:ea typeface="G마켓 산스 TTF Bold"/>
              </a:rPr>
              <a:t>② 고객 특징에 따른 군집화 실시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479700" y="1033462"/>
            <a:ext cx="11233527" cy="15554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순서도: 대체 처리 41"/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rgbClr val="289B6E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23525" y="2915932"/>
            <a:ext cx="4656165" cy="3345906"/>
          </a:xfrm>
          <a:prstGeom prst="rect">
            <a:avLst/>
          </a:prstGeom>
          <a:ln>
            <a:noFill/>
          </a:ln>
        </p:spPr>
      </p:pic>
      <p:pic>
        <p:nvPicPr>
          <p:cNvPr id="62" name="그림 6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9700" y="2915932"/>
            <a:ext cx="4792933" cy="3444187"/>
          </a:xfrm>
          <a:prstGeom prst="rect">
            <a:avLst/>
          </a:prstGeom>
          <a:ln>
            <a:noFill/>
          </a:ln>
        </p:spPr>
      </p:pic>
      <p:sp>
        <p:nvSpPr>
          <p:cNvPr id="68" name="TextBox 39"/>
          <p:cNvSpPr txBox="1"/>
          <p:nvPr/>
        </p:nvSpPr>
        <p:spPr>
          <a:xfrm>
            <a:off x="305451" y="213660"/>
            <a:ext cx="5998910" cy="48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데이터 분석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③ 군집별 좌석기반 판매전략 도출</a:t>
            </a:r>
          </a:p>
        </p:txBody>
      </p:sp>
      <p:sp>
        <p:nvSpPr>
          <p:cNvPr id="70" name="TextBox 1"/>
          <p:cNvSpPr txBox="1"/>
          <p:nvPr/>
        </p:nvSpPr>
        <p:spPr>
          <a:xfrm>
            <a:off x="777189" y="1263052"/>
            <a:ext cx="4690991" cy="1373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① 데이터 전처리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G마켓 산스 TTF Medium"/>
              <a:ea typeface="G마켓 산스 TTF Medium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-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콘서트홀 좌석의 층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구역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행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열 → 좌표화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G마켓 산스 TTF Medium"/>
              <a:ea typeface="G마켓 산스 TTF Medium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-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고객의 점유 좌석에 대한 좌표 매핑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982455" y="1263052"/>
            <a:ext cx="5225505" cy="5447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② 전체 공간 대비 고객의 점유 좌석 시각화</a:t>
            </a:r>
            <a:endParaRPr lang="ko-KR" altLang="en-US" sz="2000" b="1"/>
          </a:p>
        </p:txBody>
      </p:sp>
      <p:sp>
        <p:nvSpPr>
          <p:cNvPr id="72" name="TextBox 71"/>
          <p:cNvSpPr txBox="1"/>
          <p:nvPr/>
        </p:nvSpPr>
        <p:spPr>
          <a:xfrm>
            <a:off x="3401244" y="702138"/>
            <a:ext cx="4859643" cy="638982"/>
          </a:xfrm>
          <a:prstGeom prst="rect">
            <a:avLst/>
          </a:prstGeom>
          <a:solidFill>
            <a:srgbClr val="E1EFD3"/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0" i="0" u="none" strike="noStrike" kern="1200" cap="none" spc="0" normalizeH="0" baseline="0">
                <a:solidFill>
                  <a:srgbClr val="152E4A"/>
                </a:solidFill>
                <a:latin typeface="G마켓 산스 TTF Bold"/>
                <a:ea typeface="G마켓 산스 TTF Bold"/>
              </a:rPr>
              <a:t>군집별 점유 좌석 시각화 및 분석</a:t>
            </a:r>
            <a:endParaRPr lang="ko-KR" altLang="en-US" sz="2400"/>
          </a:p>
        </p:txBody>
      </p:sp>
      <p:sp>
        <p:nvSpPr>
          <p:cNvPr id="74" name="화살표: 아래쪽 73"/>
          <p:cNvSpPr/>
          <p:nvPr/>
        </p:nvSpPr>
        <p:spPr>
          <a:xfrm>
            <a:off x="5272633" y="3309149"/>
            <a:ext cx="290345" cy="2453791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75252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5" name="TextBox 74"/>
          <p:cNvSpPr txBox="1"/>
          <p:nvPr/>
        </p:nvSpPr>
        <p:spPr>
          <a:xfrm>
            <a:off x="4706810" y="5814501"/>
            <a:ext cx="1522740" cy="54629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앞자리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(1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층</a:t>
            </a:r>
            <a:r>
              <a:rPr kumimoji="0" lang="en-US" altLang="ko-KR" sz="10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)</a:t>
            </a: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으로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갈수록 원가 자체가 높음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446590" y="5814501"/>
            <a:ext cx="1522740" cy="546618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군집별 주로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점유하는 좌석 시각화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479700" y="1033462"/>
            <a:ext cx="11233527" cy="239553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순서도: 대체 처리 41"/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rgbClr val="289B6E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0" name="TextBox 1"/>
          <p:cNvSpPr txBox="1"/>
          <p:nvPr/>
        </p:nvSpPr>
        <p:spPr>
          <a:xfrm>
            <a:off x="830752" y="1334947"/>
            <a:ext cx="10803392" cy="186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G마켓 산스 TTF Medium"/>
                <a:ea typeface="G마켓 산스 TTF Medium"/>
              </a:rPr>
              <a:t>군집 ①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: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앞자리 점유가 높긴 하나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전반적으로 고른 분포로 좌석을 점유하고 있음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    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-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가격에 민감하나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상대적으로 높은 임계 금액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(7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만원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)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</a:t>
            </a:r>
            <a:r>
              <a:rPr kumimoji="0" lang="en-US" altLang="ko-KR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/</a:t>
            </a:r>
            <a:r>
              <a:rPr kumimoji="0" lang="ko-KR" altLang="en-US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공연별 좌석 선택에 가격이 영향을 미칠 수 있음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G마켓 산스 TTF Medium"/>
                <a:ea typeface="G마켓 산스 TTF Medium"/>
              </a:rPr>
              <a:t>군집 ②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: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가장 낮은 임계가격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(5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만원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)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집단으로 저렴한 뒷좌석에 대한 점유도가 높음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FF0000"/>
                </a:solidFill>
                <a:latin typeface="G마켓 산스 TTF Medium"/>
                <a:ea typeface="G마켓 산스 TTF Medium"/>
              </a:rPr>
              <a:t>군집 ③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: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가격에 민감하지 않는 고수익 집단으로 앞자리에 대한 선호도가 높음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(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뒷자리 예매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X)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401244" y="702138"/>
            <a:ext cx="4859643" cy="66264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152E4A"/>
                </a:solidFill>
                <a:latin typeface="G마켓 산스 TTF Bold"/>
                <a:ea typeface="G마켓 산스 TTF Bold"/>
              </a:rPr>
              <a:t>군집별 주요 점유 좌석 현황</a:t>
            </a:r>
          </a:p>
        </p:txBody>
      </p:sp>
      <p:pic>
        <p:nvPicPr>
          <p:cNvPr id="79" name="그림 1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77013" y="3820093"/>
            <a:ext cx="3638900" cy="260896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2" name="그림 1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074326" y="3820093"/>
            <a:ext cx="3638900" cy="2608967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83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79700" y="3820094"/>
            <a:ext cx="3638900" cy="2608967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87" name="TextBox 86"/>
          <p:cNvSpPr txBox="1"/>
          <p:nvPr/>
        </p:nvSpPr>
        <p:spPr>
          <a:xfrm>
            <a:off x="171627" y="3513196"/>
            <a:ext cx="1070600" cy="613794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rgbClr val="152E4A"/>
                </a:solidFill>
                <a:latin typeface="G마켓 산스 TTF Bold"/>
                <a:ea typeface="G마켓 산스 TTF Bold"/>
              </a:rPr>
              <a:t>군집 </a:t>
            </a:r>
            <a:r>
              <a:rPr kumimoji="0" lang="en-US" altLang="ko-KR" sz="2300" b="0" i="0" u="none" strike="noStrike" kern="1200" cap="none" spc="0" normalizeH="0" baseline="0">
                <a:solidFill>
                  <a:srgbClr val="152E4A"/>
                </a:solidFill>
                <a:latin typeface="G마켓 산스 TTF Bold"/>
                <a:ea typeface="G마켓 산스 TTF Bold"/>
              </a:rPr>
              <a:t>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982635" y="3513197"/>
            <a:ext cx="1070600" cy="61379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rgbClr val="152E4A"/>
                </a:solidFill>
                <a:latin typeface="G마켓 산스 TTF Bold"/>
                <a:ea typeface="G마켓 산스 TTF Bold"/>
              </a:rPr>
              <a:t>군집 </a:t>
            </a:r>
            <a:r>
              <a:rPr kumimoji="0" lang="en-US" altLang="ko-KR" sz="2300" b="0" i="0" u="none" strike="noStrike" kern="1200" cap="none" spc="0" normalizeH="0" baseline="0">
                <a:solidFill>
                  <a:srgbClr val="152E4A"/>
                </a:solidFill>
                <a:latin typeface="G마켓 산스 TTF Bold"/>
                <a:ea typeface="G마켓 산스 TTF Bold"/>
              </a:rPr>
              <a:t>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7725587" y="3513197"/>
            <a:ext cx="1070600" cy="613794"/>
          </a:xfrm>
          <a:prstGeom prst="rect">
            <a:avLst/>
          </a:prstGeom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rgbClr val="152E4A"/>
                </a:solidFill>
                <a:latin typeface="G마켓 산스 TTF Bold"/>
                <a:ea typeface="G마켓 산스 TTF Bold"/>
              </a:rPr>
              <a:t>군집 </a:t>
            </a:r>
            <a:r>
              <a:rPr kumimoji="0" lang="en-US" altLang="ko-KR" sz="2300" b="0" i="0" u="none" strike="noStrike" kern="1200" cap="none" spc="0" normalizeH="0" baseline="0">
                <a:solidFill>
                  <a:srgbClr val="152E4A"/>
                </a:solidFill>
                <a:latin typeface="G마켓 산스 TTF Bold"/>
                <a:ea typeface="G마켓 산스 TTF Bold"/>
              </a:rPr>
              <a:t>3</a:t>
            </a:r>
          </a:p>
        </p:txBody>
      </p:sp>
      <p:sp>
        <p:nvSpPr>
          <p:cNvPr id="90" name="TextBox 39"/>
          <p:cNvSpPr txBox="1"/>
          <p:nvPr/>
        </p:nvSpPr>
        <p:spPr>
          <a:xfrm>
            <a:off x="305451" y="213660"/>
            <a:ext cx="5998910" cy="48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데이터 분석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③ 군집별 좌석기반 판매전략 도출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직사각형 72"/>
          <p:cNvSpPr/>
          <p:nvPr/>
        </p:nvSpPr>
        <p:spPr>
          <a:xfrm>
            <a:off x="479700" y="1033462"/>
            <a:ext cx="5285133" cy="551797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2" name="순서도: 대체 처리 41"/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rgbClr val="289B6E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0" name="TextBox 1"/>
          <p:cNvSpPr txBox="1"/>
          <p:nvPr/>
        </p:nvSpPr>
        <p:spPr>
          <a:xfrm>
            <a:off x="830752" y="1334947"/>
            <a:ext cx="10803392" cy="539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FF0000"/>
              </a:solidFill>
              <a:latin typeface="G마켓 산스 TTF Medium"/>
              <a:ea typeface="G마켓 산스 TTF Medium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603943" y="672299"/>
            <a:ext cx="3036646" cy="66264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500" b="0" i="0" u="none" strike="noStrike" kern="1200" cap="none" spc="0" normalizeH="0" baseline="0">
                <a:solidFill>
                  <a:srgbClr val="152E4A"/>
                </a:solidFill>
                <a:latin typeface="G마켓 산스 TTF Bold"/>
                <a:ea typeface="G마켓 산스 TTF Bold"/>
              </a:rPr>
              <a:t>할인 혜택 이용 현황</a:t>
            </a:r>
          </a:p>
        </p:txBody>
      </p:sp>
      <p:sp>
        <p:nvSpPr>
          <p:cNvPr id="92" name="TextBox 1"/>
          <p:cNvSpPr txBox="1"/>
          <p:nvPr/>
        </p:nvSpPr>
        <p:spPr>
          <a:xfrm>
            <a:off x="742077" y="1604733"/>
            <a:ext cx="4760378" cy="4394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FF0000"/>
                </a:solidFill>
                <a:latin typeface="G마켓 산스 TTF Medium"/>
                <a:ea typeface="G마켓 산스 TTF Medium"/>
              </a:rPr>
              <a:t>군집 ②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 </a:t>
            </a:r>
            <a:r>
              <a:rPr kumimoji="0" lang="en-US" altLang="ko-KR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1)</a:t>
            </a:r>
            <a:r>
              <a:rPr kumimoji="0" lang="ko-KR" altLang="en-US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 군집 평균 할인율이 가장 높은 집단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   </a:t>
            </a:r>
            <a:r>
              <a:rPr kumimoji="0" lang="en-US" altLang="ko-KR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-</a:t>
            </a:r>
            <a:r>
              <a:rPr kumimoji="0" lang="ko-KR" altLang="en-US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 적극적으로 할인 혜택 이용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 </a:t>
            </a:r>
            <a:r>
              <a:rPr kumimoji="0" lang="en-US" altLang="ko-KR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2)</a:t>
            </a:r>
            <a:r>
              <a:rPr kumimoji="0" lang="ko-KR" altLang="en-US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 총액 기준</a:t>
            </a:r>
            <a:r>
              <a:rPr kumimoji="0" lang="en-US" altLang="ko-KR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 실 지불금액이 가장 낮음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2000" b="1" i="0" u="none" strike="noStrike" kern="1200" cap="none" spc="0" normalizeH="0" baseline="0">
              <a:solidFill>
                <a:srgbClr val="FF0000"/>
              </a:solidFill>
              <a:latin typeface="G마켓 산스 TTF Medium"/>
              <a:ea typeface="G마켓 산스 TTF Medium"/>
            </a:endParaRP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400" b="1" i="0" u="none" strike="noStrike" kern="1200" cap="none" spc="0" normalizeH="0" baseline="0">
                <a:solidFill>
                  <a:srgbClr val="FF0000"/>
                </a:solidFill>
                <a:latin typeface="G마켓 산스 TTF Medium"/>
                <a:ea typeface="G마켓 산스 TTF Medium"/>
              </a:rPr>
              <a:t>군집 ③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 </a:t>
            </a:r>
            <a:r>
              <a:rPr kumimoji="0" lang="en-US" altLang="ko-KR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1)</a:t>
            </a:r>
            <a:r>
              <a:rPr kumimoji="0" lang="ko-KR" altLang="en-US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 할인율이 가장 낮은 집단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    </a:t>
            </a:r>
            <a:r>
              <a:rPr kumimoji="0" lang="en-US" altLang="ko-KR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-</a:t>
            </a:r>
            <a:r>
              <a:rPr kumimoji="0" lang="ko-KR" altLang="en-US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 할인 혜택에 크게 영향을 받지 않음</a:t>
            </a:r>
          </a:p>
          <a:p>
            <a:pPr marL="0" indent="0" algn="l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  </a:t>
            </a:r>
            <a:r>
              <a:rPr kumimoji="0" lang="en-US" altLang="ko-KR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2)</a:t>
            </a:r>
            <a:r>
              <a:rPr kumimoji="0" lang="ko-KR" altLang="en-US" sz="20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 실 지불금액이 가장 높은 집단</a:t>
            </a:r>
          </a:p>
        </p:txBody>
      </p:sp>
      <p:sp>
        <p:nvSpPr>
          <p:cNvPr id="93" name="TextBox 39"/>
          <p:cNvSpPr txBox="1"/>
          <p:nvPr/>
        </p:nvSpPr>
        <p:spPr>
          <a:xfrm>
            <a:off x="305451" y="213660"/>
            <a:ext cx="5998910" cy="48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데이터 분석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③ 군집별 좌석기반 판매전략 도출</a:t>
            </a:r>
          </a:p>
        </p:txBody>
      </p:sp>
      <p:pic>
        <p:nvPicPr>
          <p:cNvPr id="94" name="그림 5" descr="텍스트, 스크린샷, 도표, 그래프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061258" y="1604733"/>
            <a:ext cx="2842230" cy="3786292"/>
          </a:xfrm>
          <a:prstGeom prst="rect">
            <a:avLst/>
          </a:prstGeom>
          <a:ln>
            <a:solidFill>
              <a:schemeClr val="dk1"/>
            </a:solidFill>
          </a:ln>
        </p:spPr>
      </p:pic>
      <p:pic>
        <p:nvPicPr>
          <p:cNvPr id="95" name="그림 3" descr="텍스트, 스크린샷, 폰트, 번호이(가) 표시된 사진  자동 생성된 설명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096000" y="1604733"/>
            <a:ext cx="2852274" cy="3786292"/>
          </a:xfrm>
          <a:prstGeom prst="rect">
            <a:avLst/>
          </a:prstGeom>
          <a:ln>
            <a:solidFill>
              <a:schemeClr val="dk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38375"/>
            <a:ext cx="12192000" cy="23812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47999" y="2876136"/>
            <a:ext cx="6096000" cy="1103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700">
                <a:solidFill>
                  <a:srgbClr val="FF0000"/>
                </a:solidFill>
                <a:latin typeface="G마켓 산스 TTF Bold"/>
                <a:ea typeface="G마켓 산스 TTF Bold"/>
              </a:rPr>
              <a:t>결</a:t>
            </a:r>
            <a:r>
              <a:rPr lang="ko-KR" altLang="en-US" sz="6700">
                <a:solidFill>
                  <a:schemeClr val="lt1"/>
                </a:solidFill>
                <a:latin typeface="G마켓 산스 TTF Bold"/>
                <a:ea typeface="G마켓 산스 TTF Bold"/>
              </a:rPr>
              <a:t>론 및 제언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0913772">
            <a:off x="3799675" y="2536385"/>
            <a:ext cx="603302" cy="603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가로 글상자 6"/>
          <p:cNvSpPr txBox="1"/>
          <p:nvPr/>
        </p:nvSpPr>
        <p:spPr>
          <a:xfrm>
            <a:off x="641060" y="422991"/>
            <a:ext cx="240955" cy="365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순서도: 대체 처리 41"/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rgbClr val="289B6E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39"/>
          <p:cNvSpPr txBox="1"/>
          <p:nvPr/>
        </p:nvSpPr>
        <p:spPr>
          <a:xfrm>
            <a:off x="305451" y="213660"/>
            <a:ext cx="5998910" cy="48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결론 및 제언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2242" y="5458061"/>
            <a:ext cx="9616901" cy="1178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dirty="0">
                <a:latin typeface="G마켓 산스 TTF Medium"/>
                <a:ea typeface="G마켓 산스 TTF Medium"/>
              </a:rPr>
              <a:t>1.</a:t>
            </a:r>
            <a:r>
              <a:rPr lang="ko-KR" altLang="en-US" dirty="0">
                <a:latin typeface="G마켓 산스 TTF Medium"/>
                <a:ea typeface="G마켓 산스 TTF Medium"/>
              </a:rPr>
              <a:t> 프로모션의 정보와 고객 특성을 나타내는 </a:t>
            </a:r>
            <a:r>
              <a:rPr lang="ko-KR" altLang="en-US" dirty="0" err="1">
                <a:latin typeface="G마켓 산스 TTF Medium"/>
                <a:ea typeface="G마켓 산스 TTF Medium"/>
              </a:rPr>
              <a:t>피쳐들이</a:t>
            </a:r>
            <a:r>
              <a:rPr lang="ko-KR" altLang="en-US" dirty="0">
                <a:latin typeface="G마켓 산스 TTF Medium"/>
                <a:ea typeface="G마켓 산스 TTF Medium"/>
              </a:rPr>
              <a:t> 조금 더 보강되었다면</a:t>
            </a:r>
            <a:r>
              <a:rPr lang="en-US" altLang="ko-KR" dirty="0">
                <a:latin typeface="G마켓 산스 TTF Medium"/>
                <a:ea typeface="G마켓 산스 TTF Medium"/>
              </a:rPr>
              <a:t>, </a:t>
            </a:r>
          </a:p>
          <a:p>
            <a:pPr lvl="0">
              <a:defRPr/>
            </a:pPr>
            <a:r>
              <a:rPr lang="ko-KR" altLang="en-US" dirty="0">
                <a:latin typeface="G마켓 산스 TTF Medium"/>
                <a:ea typeface="G마켓 산스 TTF Medium"/>
              </a:rPr>
              <a:t>   어떤 캠페인이나 혜택을 </a:t>
            </a:r>
            <a:r>
              <a:rPr lang="ko-KR" altLang="en-US" dirty="0" err="1">
                <a:latin typeface="G마켓 산스 TTF Medium"/>
                <a:ea typeface="G마켓 산스 TTF Medium"/>
              </a:rPr>
              <a:t>제공했을때</a:t>
            </a:r>
            <a:r>
              <a:rPr lang="en-US" altLang="ko-KR" dirty="0">
                <a:latin typeface="G마켓 산스 TTF Medium"/>
                <a:ea typeface="G마켓 산스 TTF Medium"/>
              </a:rPr>
              <a:t> </a:t>
            </a:r>
            <a:r>
              <a:rPr lang="ko-KR" altLang="en-US" dirty="0">
                <a:latin typeface="G마켓 산스 TTF Medium"/>
                <a:ea typeface="G마켓 산스 TTF Medium"/>
              </a:rPr>
              <a:t>다시 활성고객으로 전환될 수 있는지 확인 가능</a:t>
            </a:r>
          </a:p>
          <a:p>
            <a:pPr lvl="0">
              <a:defRPr/>
            </a:pPr>
            <a:endParaRPr lang="ko-KR" altLang="en-US" dirty="0">
              <a:latin typeface="G마켓 산스 TTF Medium"/>
              <a:ea typeface="G마켓 산스 TTF Medium"/>
            </a:endParaRPr>
          </a:p>
          <a:p>
            <a:pPr lvl="0">
              <a:defRPr/>
            </a:pPr>
            <a:r>
              <a:rPr lang="en-US" altLang="ko-KR" dirty="0">
                <a:latin typeface="G마켓 산스 TTF Medium"/>
                <a:ea typeface="G마켓 산스 TTF Medium"/>
              </a:rPr>
              <a:t>2.</a:t>
            </a:r>
            <a:r>
              <a:rPr lang="ko-KR" altLang="en-US" dirty="0">
                <a:latin typeface="G마켓 산스 TTF Medium"/>
                <a:ea typeface="G마켓 산스 TTF Medium"/>
              </a:rPr>
              <a:t> 전환된 고객비율을 통해 휴면 고객 대상 홍보효과를 실제가치로 환산이 가능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869532" y="788670"/>
            <a:ext cx="8755450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4100" dirty="0">
                <a:solidFill>
                  <a:srgbClr val="FF0000"/>
                </a:solidFill>
                <a:latin typeface="G마켓 산스 TTF Bold"/>
                <a:ea typeface="G마켓 산스 TTF Bold"/>
              </a:rPr>
              <a:t>군집 ①</a:t>
            </a:r>
            <a:r>
              <a:rPr lang="en-US" altLang="ko-KR" sz="4100" dirty="0">
                <a:latin typeface="G마켓 산스 TTF Bold"/>
                <a:ea typeface="G마켓 산스 TTF Bold"/>
              </a:rPr>
              <a:t> </a:t>
            </a:r>
            <a:r>
              <a:rPr lang="ko-KR" altLang="en-US" sz="4100" dirty="0">
                <a:latin typeface="G마켓 산스 TTF Bold"/>
                <a:ea typeface="G마켓 산스 TTF Bold"/>
              </a:rPr>
              <a:t>일반 및 휴면 고객 대상 전략</a:t>
            </a:r>
          </a:p>
        </p:txBody>
      </p:sp>
      <p:sp>
        <p:nvSpPr>
          <p:cNvPr id="42" name="타원 7"/>
          <p:cNvSpPr/>
          <p:nvPr/>
        </p:nvSpPr>
        <p:spPr>
          <a:xfrm>
            <a:off x="641060" y="1631738"/>
            <a:ext cx="1288371" cy="1277679"/>
          </a:xfrm>
          <a:prstGeom prst="ellipse">
            <a:avLst/>
          </a:prstGeom>
          <a:noFill/>
          <a:ln w="28575" cap="flat" cmpd="sng" algn="ctr">
            <a:solidFill>
              <a:srgbClr val="289B6E">
                <a:alpha val="100000"/>
              </a:srgbClr>
            </a:solidFill>
            <a:prstDash val="lgDashDot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3" name="타원 7"/>
          <p:cNvSpPr/>
          <p:nvPr/>
        </p:nvSpPr>
        <p:spPr>
          <a:xfrm>
            <a:off x="641060" y="3429000"/>
            <a:ext cx="1288371" cy="1277679"/>
          </a:xfrm>
          <a:prstGeom prst="ellipse">
            <a:avLst/>
          </a:prstGeom>
          <a:noFill/>
          <a:ln w="28575" cap="flat" cmpd="sng" algn="ctr">
            <a:solidFill>
              <a:srgbClr val="289B6E">
                <a:alpha val="100000"/>
              </a:srgbClr>
            </a:solidFill>
            <a:prstDash val="lgDashDot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타원 7"/>
          <p:cNvSpPr/>
          <p:nvPr/>
        </p:nvSpPr>
        <p:spPr>
          <a:xfrm>
            <a:off x="641060" y="5412454"/>
            <a:ext cx="1288371" cy="1277679"/>
          </a:xfrm>
          <a:prstGeom prst="ellipse">
            <a:avLst/>
          </a:prstGeom>
          <a:noFill/>
          <a:ln w="28575" cap="flat" cmpd="sng" algn="ctr">
            <a:solidFill>
              <a:srgbClr val="289B6E">
                <a:alpha val="100000"/>
              </a:srgbClr>
            </a:solidFill>
            <a:prstDash val="lgDashDot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02242" y="2086787"/>
            <a:ext cx="6827722" cy="36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고객이 다시 콘서트홀 클래식 공연을 예매하도록 유도해야 함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02242" y="3614789"/>
            <a:ext cx="97546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AutoNum type="arabicPeriod"/>
              <a:defRPr/>
            </a:pPr>
            <a:r>
              <a:rPr lang="ko-KR" altLang="en-US" dirty="0">
                <a:latin typeface="G마켓 산스 TTF Medium"/>
                <a:ea typeface="G마켓 산스 TTF Medium"/>
              </a:rPr>
              <a:t>독점 혜택 제공</a:t>
            </a:r>
            <a:r>
              <a:rPr lang="en-US" altLang="ko-KR" dirty="0">
                <a:latin typeface="G마켓 산스 TTF Medium"/>
                <a:ea typeface="G마켓 산스 TTF Medium"/>
              </a:rPr>
              <a:t>(</a:t>
            </a:r>
            <a:r>
              <a:rPr lang="ko-KR" altLang="en-US" dirty="0">
                <a:latin typeface="G마켓 산스 TTF Medium"/>
                <a:ea typeface="G마켓 산스 TTF Medium"/>
              </a:rPr>
              <a:t>휴면고객 대상 문자 발송</a:t>
            </a:r>
            <a:r>
              <a:rPr lang="en-US" altLang="ko-KR" dirty="0">
                <a:latin typeface="G마켓 산스 TTF Medium"/>
                <a:ea typeface="G마켓 산스 TTF Medium"/>
              </a:rPr>
              <a:t>): </a:t>
            </a:r>
            <a:r>
              <a:rPr lang="ko-KR" altLang="en-US" dirty="0">
                <a:latin typeface="G마켓 산스 TTF Medium"/>
                <a:ea typeface="G마켓 산스 TTF Medium"/>
              </a:rPr>
              <a:t>티켓 가격 할인 제공 등</a:t>
            </a:r>
            <a:endParaRPr lang="en-US" altLang="ko-KR" dirty="0">
              <a:latin typeface="G마켓 산스 TTF Medium"/>
              <a:ea typeface="G마켓 산스 TTF Medium"/>
            </a:endParaRPr>
          </a:p>
          <a:p>
            <a:pPr marL="342900" lvl="0" indent="-342900">
              <a:buAutoNum type="arabicPeriod"/>
              <a:defRPr/>
            </a:pPr>
            <a:r>
              <a:rPr lang="ko-KR" altLang="en-US" dirty="0" err="1">
                <a:latin typeface="G마켓 산스 TTF Medium"/>
                <a:ea typeface="G마켓 산스 TTF Medium"/>
              </a:rPr>
              <a:t>리마인딩</a:t>
            </a:r>
            <a:r>
              <a:rPr lang="en-US" altLang="ko-KR" dirty="0">
                <a:latin typeface="G마켓 산스 TTF Medium"/>
                <a:ea typeface="G마켓 산스 TTF Medium"/>
              </a:rPr>
              <a:t>(</a:t>
            </a:r>
            <a:r>
              <a:rPr lang="ko-KR" altLang="en-US" dirty="0">
                <a:latin typeface="G마켓 산스 TTF Medium"/>
                <a:ea typeface="G마켓 산스 TTF Medium"/>
              </a:rPr>
              <a:t>가입시 고객의 취향을 파악할 필요가 있음</a:t>
            </a:r>
            <a:r>
              <a:rPr lang="en-US" altLang="ko-KR" dirty="0">
                <a:latin typeface="G마켓 산스 TTF Medium"/>
                <a:ea typeface="G마켓 산스 TTF Medium"/>
              </a:rPr>
              <a:t>, </a:t>
            </a:r>
            <a:r>
              <a:rPr lang="ko-KR" altLang="en-US" dirty="0">
                <a:latin typeface="G마켓 산스 TTF Medium"/>
                <a:ea typeface="G마켓 산스 TTF Medium"/>
              </a:rPr>
              <a:t>관련 취향의 공연관련 문자</a:t>
            </a:r>
            <a:r>
              <a:rPr lang="en-US" altLang="ko-KR" dirty="0">
                <a:latin typeface="G마켓 산스 TTF Medium"/>
                <a:ea typeface="G마켓 산스 TTF Medium"/>
              </a:rPr>
              <a:t>, </a:t>
            </a:r>
            <a:r>
              <a:rPr lang="ko-KR" altLang="en-US" dirty="0">
                <a:latin typeface="G마켓 산스 TTF Medium"/>
                <a:ea typeface="G마켓 산스 TTF Medium"/>
              </a:rPr>
              <a:t>이메일 발송</a:t>
            </a:r>
            <a:r>
              <a:rPr lang="en-US" altLang="ko-KR" dirty="0">
                <a:latin typeface="G마켓 산스 TTF Medium"/>
                <a:ea typeface="G마켓 산스 TTF Medium"/>
              </a:rPr>
              <a:t>)</a:t>
            </a:r>
          </a:p>
          <a:p>
            <a:pPr marL="342900" lvl="0" indent="-342900">
              <a:buAutoNum type="arabicPeriod"/>
              <a:defRPr/>
            </a:pPr>
            <a:r>
              <a:rPr lang="ko-KR" altLang="en-US" dirty="0">
                <a:latin typeface="G마켓 산스 TTF Medium"/>
                <a:ea typeface="G마켓 산스 TTF Medium"/>
              </a:rPr>
              <a:t>만족도 및 피드백 수집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7196" y="2008073"/>
            <a:ext cx="936099" cy="52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900">
                <a:latin typeface="G마켓 산스 TTF Bold"/>
                <a:ea typeface="G마켓 산스 TTF Bold"/>
              </a:rPr>
              <a:t>목표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196" y="3806124"/>
            <a:ext cx="936099" cy="52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9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전략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7196" y="5787767"/>
            <a:ext cx="936099" cy="52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9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보완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가로 글상자 6"/>
          <p:cNvSpPr txBox="1"/>
          <p:nvPr/>
        </p:nvSpPr>
        <p:spPr>
          <a:xfrm>
            <a:off x="641060" y="422991"/>
            <a:ext cx="240955" cy="365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순서도: 대체 처리 41"/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rgbClr val="289B6E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39"/>
          <p:cNvSpPr txBox="1"/>
          <p:nvPr/>
        </p:nvSpPr>
        <p:spPr>
          <a:xfrm>
            <a:off x="305451" y="213660"/>
            <a:ext cx="5998910" cy="48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결론 및 제언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2242" y="5323701"/>
            <a:ext cx="9616901" cy="1332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G마켓 산스 TTF Medium"/>
                <a:ea typeface="G마켓 산스 TTF Medium"/>
              </a:rPr>
              <a:t>1.</a:t>
            </a:r>
            <a:r>
              <a:rPr lang="ko-KR" altLang="en-US">
                <a:latin typeface="G마켓 산스 TTF Medium"/>
                <a:ea typeface="G마켓 산스 TTF Medium"/>
              </a:rPr>
              <a:t> </a:t>
            </a:r>
            <a:r>
              <a:rPr lang="en-US" altLang="ko-KR">
                <a:latin typeface="G마켓 산스 TTF Medium"/>
                <a:ea typeface="G마켓 산스 TTF Medium"/>
              </a:rPr>
              <a:t>무료로 분류되는 고객들이 가장 빠르게 예매하는 이유는 공연특성에 있다고 추측이 됨.</a:t>
            </a:r>
          </a:p>
          <a:p>
            <a:pPr lvl="0"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   다만</a:t>
            </a:r>
            <a:r>
              <a:rPr lang="en-US" altLang="ko-KR">
                <a:latin typeface="G마켓 산스 TTF Medium"/>
                <a:ea typeface="G마켓 산스 TTF Medium"/>
              </a:rPr>
              <a:t>,</a:t>
            </a:r>
            <a:r>
              <a:rPr lang="ko-KR" altLang="en-US">
                <a:latin typeface="G마켓 산스 TTF Medium"/>
                <a:ea typeface="G마켓 산스 TTF Medium"/>
              </a:rPr>
              <a:t> </a:t>
            </a:r>
            <a:r>
              <a:rPr lang="en-US" altLang="ko-KR">
                <a:latin typeface="G마켓 산스 TTF Medium"/>
                <a:ea typeface="G마켓 산스 TTF Medium"/>
              </a:rPr>
              <a:t>공연에 대한 정보가 전혀 없기 때문에, 전략을 세부적으로 설정함에 있어서 </a:t>
            </a:r>
            <a:r>
              <a:rPr lang="ko-KR" altLang="en-US">
                <a:latin typeface="G마켓 산스 TTF Medium"/>
                <a:ea typeface="G마켓 산스 TTF Medium"/>
              </a:rPr>
              <a:t>어려움 존재</a:t>
            </a:r>
          </a:p>
          <a:p>
            <a:pPr lvl="0">
              <a:defRPr/>
            </a:pPr>
            <a:r>
              <a:rPr lang="ko-KR" altLang="en-US" sz="1000">
                <a:latin typeface="G마켓 산스 TTF Medium"/>
                <a:ea typeface="G마켓 산스 TTF Medium"/>
              </a:rPr>
              <a:t> </a:t>
            </a:r>
            <a:endParaRPr lang="ko-KR" altLang="en-US">
              <a:latin typeface="G마켓 산스 TTF Medium"/>
              <a:ea typeface="G마켓 산스 TTF Medium"/>
            </a:endParaRPr>
          </a:p>
          <a:p>
            <a:pPr lvl="0">
              <a:defRPr/>
            </a:pPr>
            <a:r>
              <a:rPr lang="en-US" altLang="ko-KR">
                <a:latin typeface="G마켓 산스 TTF Medium"/>
                <a:ea typeface="G마켓 산스 TTF Medium"/>
              </a:rPr>
              <a:t>2.</a:t>
            </a:r>
            <a:r>
              <a:rPr lang="ko-KR" altLang="en-US">
                <a:latin typeface="G마켓 산스 TTF Medium"/>
                <a:ea typeface="G마켓 산스 TTF Medium"/>
              </a:rPr>
              <a:t> </a:t>
            </a:r>
            <a:r>
              <a:rPr lang="en-US" altLang="ko-KR">
                <a:latin typeface="G마켓 산스 TTF Medium"/>
                <a:ea typeface="G마켓 산스 TTF Medium"/>
              </a:rPr>
              <a:t>특정 공연자를 선호하는 고객들이 많은 경우, 멤버십 혜택을 신설하거나 보완하여 </a:t>
            </a:r>
          </a:p>
          <a:p>
            <a:pPr lvl="0"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   </a:t>
            </a:r>
            <a:r>
              <a:rPr lang="en-US" altLang="ko-KR">
                <a:latin typeface="G마켓 산스 TTF Medium"/>
                <a:ea typeface="G마켓 산스 TTF Medium"/>
              </a:rPr>
              <a:t>기간권을 제공하거나 특별할인을 제공하는 등의 넛지마케팅 활용) 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084193" y="788670"/>
            <a:ext cx="8023613" cy="714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FF0000"/>
              </a:buClr>
              <a:buNone/>
              <a:defRPr/>
            </a:pPr>
            <a:r>
              <a:rPr lang="ko-KR" altLang="en-US" sz="4100">
                <a:solidFill>
                  <a:srgbClr val="FF0000"/>
                </a:solidFill>
                <a:effectLst/>
                <a:latin typeface="G마켓 산스 TTF Bold"/>
                <a:ea typeface="G마켓 산스 TTF Bold"/>
              </a:rPr>
              <a:t>군집 ②</a:t>
            </a:r>
            <a:r>
              <a:rPr lang="en-US" altLang="ko-KR" sz="4100">
                <a:solidFill>
                  <a:schemeClr val="tx1"/>
                </a:solidFill>
                <a:effectLst/>
                <a:latin typeface="G마켓 산스 TTF Bold"/>
                <a:ea typeface="G마켓 산스 TTF Bold"/>
              </a:rPr>
              <a:t> </a:t>
            </a:r>
            <a:r>
              <a:rPr lang="ko-KR" altLang="en-US" sz="4100">
                <a:solidFill>
                  <a:schemeClr val="tx1"/>
                </a:solidFill>
                <a:effectLst/>
                <a:latin typeface="G마켓 산스 TTF Bold"/>
                <a:ea typeface="G마켓 산스 TTF Bold"/>
              </a:rPr>
              <a:t>가격 탄력성이 높은 고객</a:t>
            </a:r>
          </a:p>
        </p:txBody>
      </p:sp>
      <p:sp>
        <p:nvSpPr>
          <p:cNvPr id="42" name="타원 7"/>
          <p:cNvSpPr/>
          <p:nvPr/>
        </p:nvSpPr>
        <p:spPr>
          <a:xfrm>
            <a:off x="641060" y="1631738"/>
            <a:ext cx="1288371" cy="1277679"/>
          </a:xfrm>
          <a:prstGeom prst="ellipse">
            <a:avLst/>
          </a:prstGeom>
          <a:noFill/>
          <a:ln w="28575" cap="flat" cmpd="sng" algn="ctr">
            <a:solidFill>
              <a:srgbClr val="289B6E">
                <a:alpha val="100000"/>
              </a:srgbClr>
            </a:solidFill>
            <a:prstDash val="lgDashDot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3" name="타원 7"/>
          <p:cNvSpPr/>
          <p:nvPr/>
        </p:nvSpPr>
        <p:spPr>
          <a:xfrm>
            <a:off x="641060" y="3429000"/>
            <a:ext cx="1288371" cy="1277679"/>
          </a:xfrm>
          <a:prstGeom prst="ellipse">
            <a:avLst/>
          </a:prstGeom>
          <a:noFill/>
          <a:ln w="28575" cap="flat" cmpd="sng" algn="ctr">
            <a:solidFill>
              <a:srgbClr val="289B6E">
                <a:alpha val="100000"/>
              </a:srgbClr>
            </a:solidFill>
            <a:prstDash val="lgDashDot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타원 7"/>
          <p:cNvSpPr/>
          <p:nvPr/>
        </p:nvSpPr>
        <p:spPr>
          <a:xfrm>
            <a:off x="641060" y="5412454"/>
            <a:ext cx="1288371" cy="1277679"/>
          </a:xfrm>
          <a:prstGeom prst="ellipse">
            <a:avLst/>
          </a:prstGeom>
          <a:noFill/>
          <a:ln w="28575" cap="flat" cmpd="sng" algn="ctr">
            <a:solidFill>
              <a:srgbClr val="289B6E">
                <a:alpha val="100000"/>
              </a:srgbClr>
            </a:solidFill>
            <a:prstDash val="lgDashDot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02242" y="2086787"/>
            <a:ext cx="6827722" cy="359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프로모션을 진행하되 충성고객으로 발전시켜야 함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02242" y="3203634"/>
            <a:ext cx="9889758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en-US" altLang="ko-KR" dirty="0">
                <a:latin typeface="G마켓 산스 TTF Medium"/>
                <a:ea typeface="G마켓 산스 TTF Medium"/>
              </a:rPr>
              <a:t>1.</a:t>
            </a:r>
            <a:r>
              <a:rPr lang="ko-KR" altLang="en-US" dirty="0">
                <a:latin typeface="G마켓 산스 TTF Medium"/>
                <a:ea typeface="G마켓 산스 TTF Medium"/>
              </a:rPr>
              <a:t> 가격 할인 정책: 예매를 빨리하는 특성을 고려하여, 선예매시 </a:t>
            </a:r>
            <a:r>
              <a:rPr lang="ko-KR" altLang="en-US" dirty="0" err="1">
                <a:latin typeface="G마켓 산스 TTF Medium"/>
                <a:ea typeface="G마켓 산스 TTF Medium"/>
              </a:rPr>
              <a:t>얼리버드</a:t>
            </a:r>
            <a:r>
              <a:rPr lang="ko-KR" altLang="en-US" dirty="0">
                <a:latin typeface="G마켓 산스 TTF Medium"/>
                <a:ea typeface="G마켓 산스 TTF Medium"/>
              </a:rPr>
              <a:t> 가격정책 적용</a:t>
            </a:r>
          </a:p>
          <a:p>
            <a:pPr marL="0" lvl="0" indent="0">
              <a:buNone/>
              <a:defRPr/>
            </a:pPr>
            <a:r>
              <a:rPr lang="ko-KR" altLang="en-US" sz="1900" dirty="0">
                <a:latin typeface="G마켓 산스 TTF Medium"/>
                <a:ea typeface="G마켓 산스 TTF Medium"/>
              </a:rPr>
              <a:t> </a:t>
            </a:r>
            <a:r>
              <a:rPr lang="ko-KR" altLang="en-US" sz="1400" dirty="0">
                <a:latin typeface="G마켓 산스 TTF Medium"/>
                <a:ea typeface="G마켓 산스 TTF Medium"/>
              </a:rPr>
              <a:t>  ※ 선예매는 멤버십에서 제공. 그럼에도 해당 군집에 무료고객이 많다는 것은 가격적인 부분도 동반되어야 효과적임을 의미</a:t>
            </a:r>
          </a:p>
          <a:p>
            <a:pPr lvl="0">
              <a:defRPr/>
            </a:pPr>
            <a:r>
              <a:rPr lang="ko-KR" altLang="en-US" sz="1000" dirty="0">
                <a:latin typeface="G마켓 산스 TTF Medium"/>
                <a:ea typeface="G마켓 산스 TTF Medium"/>
              </a:rPr>
              <a:t> </a:t>
            </a:r>
            <a:endParaRPr lang="ko-KR" altLang="en-US" sz="1400" dirty="0">
              <a:latin typeface="G마켓 산스 TTF Medium"/>
              <a:ea typeface="G마켓 산스 TTF Medium"/>
            </a:endParaRPr>
          </a:p>
          <a:p>
            <a:pPr marL="0" lvl="0" indent="0">
              <a:buNone/>
              <a:defRPr/>
            </a:pPr>
            <a:r>
              <a:rPr lang="ko-KR" altLang="en-US" dirty="0">
                <a:latin typeface="G마켓 산스 TTF Medium"/>
                <a:ea typeface="G마켓 산스 TTF Medium"/>
              </a:rPr>
              <a:t>2. 멤버십 프로그램 개선: </a:t>
            </a:r>
            <a:r>
              <a:rPr lang="ko-KR" altLang="en-US" dirty="0" err="1">
                <a:latin typeface="G마켓 산스 TTF Medium"/>
                <a:ea typeface="G마켓 산스 TTF Medium"/>
              </a:rPr>
              <a:t>기간권</a:t>
            </a:r>
            <a:r>
              <a:rPr lang="ko-KR" altLang="en-US" dirty="0">
                <a:latin typeface="G마켓 산스 TTF Medium"/>
                <a:ea typeface="G마켓 산스 TTF Medium"/>
              </a:rPr>
              <a:t> 신설(월 구독), </a:t>
            </a:r>
            <a:r>
              <a:rPr lang="ko-KR" altLang="en-US" dirty="0" err="1">
                <a:latin typeface="G마켓 산스 TTF Medium"/>
                <a:ea typeface="G마켓 산스 TTF Medium"/>
              </a:rPr>
              <a:t>페이백</a:t>
            </a:r>
            <a:r>
              <a:rPr lang="ko-KR" altLang="en-US" dirty="0">
                <a:latin typeface="G마켓 산스 TTF Medium"/>
                <a:ea typeface="G마켓 산스 TTF Medium"/>
              </a:rPr>
              <a:t> 이벤트 제공(SNS 인증 시 할인 등)</a:t>
            </a:r>
          </a:p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000" b="0" i="0" u="none" strike="noStrike" kern="1200" cap="none" spc="0" normalizeH="0" baseline="0" dirty="0">
                <a:solidFill>
                  <a:srgbClr val="000000"/>
                </a:solidFill>
                <a:latin typeface="G마켓 산스 TTF Medium"/>
                <a:ea typeface="G마켓 산스 TTF Medium"/>
              </a:rPr>
              <a:t> </a:t>
            </a:r>
            <a:endParaRPr lang="ko-KR" altLang="en-US" dirty="0">
              <a:latin typeface="G마켓 산스 TTF Medium"/>
              <a:ea typeface="G마켓 산스 TTF Medium"/>
            </a:endParaRPr>
          </a:p>
          <a:p>
            <a:pPr marL="0" lvl="0" indent="0">
              <a:buNone/>
              <a:defRPr/>
            </a:pPr>
            <a:r>
              <a:rPr lang="ko-KR" altLang="en-US" dirty="0">
                <a:latin typeface="G마켓 산스 TTF Medium"/>
                <a:ea typeface="G마켓 산스 TTF Medium"/>
              </a:rPr>
              <a:t>3. 고가 멤버십 경험 제공: 1회에 한하여, 1층석 </a:t>
            </a:r>
            <a:r>
              <a:rPr lang="ko-KR" altLang="en-US" dirty="0" err="1">
                <a:latin typeface="G마켓 산스 TTF Medium"/>
                <a:ea typeface="G마켓 산스 TTF Medium"/>
              </a:rPr>
              <a:t>선예매</a:t>
            </a:r>
            <a:r>
              <a:rPr lang="ko-KR" altLang="en-US" dirty="0">
                <a:latin typeface="G마켓 산스 TTF Medium"/>
                <a:ea typeface="G마켓 산스 TTF Medium"/>
              </a:rPr>
              <a:t> 및 멤버십 할인 제공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7196" y="2008073"/>
            <a:ext cx="936099" cy="52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900">
                <a:latin typeface="G마켓 산스 TTF Bold"/>
                <a:ea typeface="G마켓 산스 TTF Bold"/>
              </a:rPr>
              <a:t>목표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196" y="3806124"/>
            <a:ext cx="936099" cy="52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9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전략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7196" y="5787767"/>
            <a:ext cx="936099" cy="52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9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보완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가로 글상자 6"/>
          <p:cNvSpPr txBox="1"/>
          <p:nvPr/>
        </p:nvSpPr>
        <p:spPr>
          <a:xfrm>
            <a:off x="641060" y="422991"/>
            <a:ext cx="240955" cy="36567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순서도: 대체 처리 41"/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rgbClr val="289B6E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TextBox 39"/>
          <p:cNvSpPr txBox="1"/>
          <p:nvPr/>
        </p:nvSpPr>
        <p:spPr>
          <a:xfrm>
            <a:off x="305451" y="213660"/>
            <a:ext cx="5998910" cy="48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결론 및 제언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2302242" y="5599170"/>
            <a:ext cx="9616901" cy="9045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atin typeface="G마켓 산스 TTF Medium"/>
                <a:ea typeface="G마켓 산스 TTF Medium"/>
              </a:rPr>
              <a:t>1.</a:t>
            </a:r>
            <a:r>
              <a:rPr lang="ko-KR" altLang="en-US">
                <a:latin typeface="G마켓 산스 TTF Medium"/>
                <a:ea typeface="G마켓 산스 TTF Medium"/>
              </a:rPr>
              <a:t> </a:t>
            </a:r>
            <a:r>
              <a:rPr lang="en-US" altLang="ko-KR">
                <a:latin typeface="G마켓 산스 TTF Medium"/>
                <a:ea typeface="G마켓 산스 TTF Medium"/>
              </a:rPr>
              <a:t>가격이 중요한 그룹이 아니기 때문에, 서비스와 프로그램의 강화로 고객이 유지 가능</a:t>
            </a:r>
          </a:p>
          <a:p>
            <a:pPr lvl="0">
              <a:defRPr/>
            </a:pPr>
            <a:endParaRPr lang="en-US" altLang="ko-KR">
              <a:latin typeface="G마켓 산스 TTF Medium"/>
              <a:ea typeface="G마켓 산스 TTF Medium"/>
            </a:endParaRPr>
          </a:p>
          <a:p>
            <a:pPr lvl="0">
              <a:defRPr/>
            </a:pPr>
            <a:r>
              <a:rPr lang="en-US" altLang="ko-KR">
                <a:latin typeface="G마켓 산스 TTF Medium"/>
                <a:ea typeface="G마켓 산스 TTF Medium"/>
              </a:rPr>
              <a:t>2.</a:t>
            </a:r>
            <a:r>
              <a:rPr lang="ko-KR" altLang="en-US">
                <a:latin typeface="G마켓 산스 TTF Medium"/>
                <a:ea typeface="G마켓 산스 TTF Medium"/>
              </a:rPr>
              <a:t> </a:t>
            </a:r>
            <a:r>
              <a:rPr lang="en-US" altLang="ko-KR">
                <a:latin typeface="G마켓 산스 TTF Medium"/>
                <a:ea typeface="G마켓 산스 TTF Medium"/>
              </a:rPr>
              <a:t>제공하는 서비스가 실제로 고객 유지로 이어지는지 관찰이 필요.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544871" y="788670"/>
            <a:ext cx="8017793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buClr>
                <a:srgbClr val="FF0000"/>
              </a:buClr>
              <a:buNone/>
              <a:defRPr/>
            </a:pPr>
            <a:r>
              <a:rPr lang="ko-KR" altLang="en-US" sz="4100" dirty="0">
                <a:solidFill>
                  <a:srgbClr val="FF0000"/>
                </a:solidFill>
                <a:effectLst/>
                <a:latin typeface="G마켓 산스 TTF Bold"/>
                <a:ea typeface="G마켓 산스 TTF Bold"/>
              </a:rPr>
              <a:t>군집 ③</a:t>
            </a:r>
            <a:r>
              <a:rPr lang="en-US" altLang="ko-KR" sz="4100" dirty="0">
                <a:solidFill>
                  <a:schemeClr val="tx1"/>
                </a:solidFill>
                <a:effectLst/>
                <a:latin typeface="G마켓 산스 TTF Bold"/>
                <a:ea typeface="G마켓 산스 TTF Bold"/>
              </a:rPr>
              <a:t> </a:t>
            </a:r>
            <a:r>
              <a:rPr lang="ko-KR" altLang="en-US" sz="4100" dirty="0">
                <a:solidFill>
                  <a:schemeClr val="tx1"/>
                </a:solidFill>
                <a:effectLst/>
                <a:latin typeface="G마켓 산스 TTF Bold"/>
                <a:ea typeface="G마켓 산스 TTF Bold"/>
              </a:rPr>
              <a:t>가격 탄력성이 낮은 고객</a:t>
            </a:r>
          </a:p>
        </p:txBody>
      </p:sp>
      <p:sp>
        <p:nvSpPr>
          <p:cNvPr id="42" name="타원 7"/>
          <p:cNvSpPr/>
          <p:nvPr/>
        </p:nvSpPr>
        <p:spPr>
          <a:xfrm>
            <a:off x="641060" y="1631738"/>
            <a:ext cx="1288371" cy="1277679"/>
          </a:xfrm>
          <a:prstGeom prst="ellipse">
            <a:avLst/>
          </a:prstGeom>
          <a:noFill/>
          <a:ln w="28575" cap="flat" cmpd="sng" algn="ctr">
            <a:solidFill>
              <a:srgbClr val="289B6E">
                <a:alpha val="100000"/>
              </a:srgbClr>
            </a:solidFill>
            <a:prstDash val="lgDashDot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3" name="타원 7"/>
          <p:cNvSpPr/>
          <p:nvPr/>
        </p:nvSpPr>
        <p:spPr>
          <a:xfrm>
            <a:off x="641060" y="3429000"/>
            <a:ext cx="1288371" cy="1277679"/>
          </a:xfrm>
          <a:prstGeom prst="ellipse">
            <a:avLst/>
          </a:prstGeom>
          <a:noFill/>
          <a:ln w="28575" cap="flat" cmpd="sng" algn="ctr">
            <a:solidFill>
              <a:srgbClr val="289B6E">
                <a:alpha val="100000"/>
              </a:srgbClr>
            </a:solidFill>
            <a:prstDash val="lgDashDot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4" name="타원 7"/>
          <p:cNvSpPr/>
          <p:nvPr/>
        </p:nvSpPr>
        <p:spPr>
          <a:xfrm>
            <a:off x="641060" y="5412454"/>
            <a:ext cx="1288371" cy="1277679"/>
          </a:xfrm>
          <a:prstGeom prst="ellipse">
            <a:avLst/>
          </a:prstGeom>
          <a:noFill/>
          <a:ln w="28575" cap="flat" cmpd="sng" algn="ctr">
            <a:solidFill>
              <a:srgbClr val="289B6E">
                <a:alpha val="100000"/>
              </a:srgbClr>
            </a:solidFill>
            <a:prstDash val="lgDashDot"/>
          </a:ln>
          <a:effectLst/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2302242" y="2086787"/>
            <a:ext cx="6827722" cy="367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충성도 프로그램 강화, 고객 유지에 목표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302242" y="3248807"/>
            <a:ext cx="975461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>
              <a:buNone/>
              <a:defRPr/>
            </a:pPr>
            <a:r>
              <a:rPr lang="en-US" altLang="ko-KR" dirty="0">
                <a:latin typeface="G마켓 산스 TTF Medium"/>
                <a:ea typeface="G마켓 산스 TTF Medium"/>
              </a:rPr>
              <a:t>1.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많은</a:t>
            </a:r>
            <a:r>
              <a:rPr lang="en-US" altLang="ko-KR" dirty="0">
                <a:latin typeface="G마켓 산스 TTF Medium"/>
                <a:ea typeface="G마켓 산스 TTF Medium"/>
              </a:rPr>
              <a:t>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구매</a:t>
            </a:r>
            <a:r>
              <a:rPr lang="en-US" altLang="ko-KR" dirty="0">
                <a:latin typeface="G마켓 산스 TTF Medium"/>
                <a:ea typeface="G마켓 산스 TTF Medium"/>
              </a:rPr>
              <a:t>,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많은</a:t>
            </a:r>
            <a:r>
              <a:rPr lang="en-US" altLang="ko-KR" dirty="0">
                <a:latin typeface="G마켓 산스 TTF Medium"/>
                <a:ea typeface="G마켓 산스 TTF Medium"/>
              </a:rPr>
              <a:t>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금액을</a:t>
            </a:r>
            <a:r>
              <a:rPr lang="en-US" altLang="ko-KR" dirty="0">
                <a:latin typeface="G마켓 산스 TTF Medium"/>
                <a:ea typeface="G마켓 산스 TTF Medium"/>
              </a:rPr>
              <a:t>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사용한</a:t>
            </a:r>
            <a:r>
              <a:rPr lang="en-US" altLang="ko-KR" dirty="0">
                <a:latin typeface="G마켓 산스 TTF Medium"/>
                <a:ea typeface="G마켓 산스 TTF Medium"/>
              </a:rPr>
              <a:t>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경우에</a:t>
            </a:r>
            <a:r>
              <a:rPr lang="en-US" altLang="ko-KR" dirty="0">
                <a:latin typeface="G마켓 산스 TTF Medium"/>
                <a:ea typeface="G마켓 산스 TTF Medium"/>
              </a:rPr>
              <a:t>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대해</a:t>
            </a:r>
            <a:r>
              <a:rPr lang="en-US" altLang="ko-KR" dirty="0">
                <a:latin typeface="G마켓 산스 TTF Medium"/>
                <a:ea typeface="G마켓 산스 TTF Medium"/>
              </a:rPr>
              <a:t>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선별하여</a:t>
            </a:r>
            <a:r>
              <a:rPr lang="en-US" altLang="ko-KR" dirty="0">
                <a:latin typeface="G마켓 산스 TTF Medium"/>
                <a:ea typeface="G마켓 산스 TTF Medium"/>
              </a:rPr>
              <a:t> VIP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혜택</a:t>
            </a:r>
            <a:r>
              <a:rPr lang="en-US" altLang="ko-KR" dirty="0">
                <a:latin typeface="G마켓 산스 TTF Medium"/>
                <a:ea typeface="G마켓 산스 TTF Medium"/>
              </a:rPr>
              <a:t>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제공</a:t>
            </a:r>
            <a:endParaRPr lang="en-US" altLang="ko-KR" dirty="0">
              <a:latin typeface="G마켓 산스 TTF Medium"/>
              <a:ea typeface="G마켓 산스 TTF Medium"/>
            </a:endParaRPr>
          </a:p>
          <a:p>
            <a:pPr marL="0" lvl="0" indent="0">
              <a:buNone/>
              <a:defRPr/>
            </a:pPr>
            <a:endParaRPr lang="en-US" altLang="ko-KR" dirty="0">
              <a:latin typeface="G마켓 산스 TTF Medium"/>
              <a:ea typeface="G마켓 산스 TTF Medium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G마켓 산스 TTF Medium"/>
                <a:ea typeface="G마켓 산스 TTF Medium"/>
              </a:rPr>
              <a:t>2.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독점적인</a:t>
            </a:r>
            <a:r>
              <a:rPr lang="en-US" altLang="ko-KR" dirty="0">
                <a:latin typeface="G마켓 산스 TTF Medium"/>
                <a:ea typeface="G마켓 산스 TTF Medium"/>
              </a:rPr>
              <a:t>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혜택</a:t>
            </a:r>
            <a:r>
              <a:rPr lang="en-US" altLang="ko-KR" dirty="0">
                <a:latin typeface="G마켓 산스 TTF Medium"/>
                <a:ea typeface="G마켓 산스 TTF Medium"/>
              </a:rPr>
              <a:t>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제공</a:t>
            </a:r>
            <a:r>
              <a:rPr lang="en-US" altLang="ko-KR" dirty="0">
                <a:latin typeface="G마켓 산스 TTF Medium"/>
                <a:ea typeface="G마켓 산스 TTF Medium"/>
              </a:rPr>
              <a:t>: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공연</a:t>
            </a:r>
            <a:r>
              <a:rPr lang="en-US" altLang="ko-KR" dirty="0">
                <a:latin typeface="G마켓 산스 TTF Medium"/>
                <a:ea typeface="G마켓 산스 TTF Medium"/>
              </a:rPr>
              <a:t> 당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특정</a:t>
            </a:r>
            <a:r>
              <a:rPr lang="en-US" altLang="ko-KR" dirty="0">
                <a:latin typeface="G마켓 산스 TTF Medium"/>
                <a:ea typeface="G마켓 산스 TTF Medium"/>
              </a:rPr>
              <a:t>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비율만큼</a:t>
            </a:r>
            <a:r>
              <a:rPr lang="en-US" altLang="ko-KR" dirty="0">
                <a:latin typeface="G마켓 산스 TTF Medium"/>
                <a:ea typeface="G마켓 산스 TTF Medium"/>
              </a:rPr>
              <a:t>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좌석</a:t>
            </a:r>
            <a:r>
              <a:rPr lang="en-US" altLang="ko-KR" dirty="0">
                <a:latin typeface="G마켓 산스 TTF Medium"/>
                <a:ea typeface="G마켓 산스 TTF Medium"/>
              </a:rPr>
              <a:t>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확보</a:t>
            </a:r>
            <a:r>
              <a:rPr lang="en-US" altLang="ko-KR" dirty="0">
                <a:latin typeface="G마켓 산스 TTF Medium"/>
                <a:ea typeface="G마켓 산스 TTF Medium"/>
              </a:rPr>
              <a:t>,</a:t>
            </a:r>
            <a:r>
              <a:rPr lang="ko-KR" altLang="en-US" dirty="0">
                <a:latin typeface="G마켓 산스 TTF Medium"/>
                <a:ea typeface="G마켓 산스 TTF Medium"/>
              </a:rPr>
              <a:t> </a:t>
            </a:r>
            <a:r>
              <a:rPr lang="ko-KR" altLang="en-US" dirty="0" err="1">
                <a:latin typeface="G마켓 산스 TTF Medium"/>
                <a:ea typeface="G마켓 산스 TTF Medium"/>
              </a:rPr>
              <a:t>선예매</a:t>
            </a:r>
            <a:r>
              <a:rPr lang="ko-KR" altLang="en-US" dirty="0">
                <a:latin typeface="G마켓 산스 TTF Medium"/>
                <a:ea typeface="G마켓 산스 TTF Medium"/>
              </a:rPr>
              <a:t> 제외 우선 구매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어드밴티지</a:t>
            </a:r>
            <a:r>
              <a:rPr lang="en-US" altLang="ko-KR" dirty="0">
                <a:latin typeface="G마켓 산스 TTF Medium"/>
                <a:ea typeface="G마켓 산스 TTF Medium"/>
              </a:rPr>
              <a:t> </a:t>
            </a:r>
            <a:r>
              <a:rPr lang="en-US" altLang="ko-KR" dirty="0" err="1">
                <a:latin typeface="G마켓 산스 TTF Medium"/>
                <a:ea typeface="G마켓 산스 TTF Medium"/>
              </a:rPr>
              <a:t>부여</a:t>
            </a:r>
            <a:endParaRPr lang="en-US" altLang="ko-KR" dirty="0">
              <a:latin typeface="G마켓 산스 TTF Medium"/>
              <a:ea typeface="G마켓 산스 TTF Medium"/>
            </a:endParaRPr>
          </a:p>
          <a:p>
            <a:pPr marL="0" lvl="0" indent="0">
              <a:buNone/>
              <a:defRPr/>
            </a:pPr>
            <a:r>
              <a:rPr lang="ko-KR" altLang="en-US" sz="1600" dirty="0">
                <a:latin typeface="G마켓 산스 TTF Medium"/>
                <a:ea typeface="G마켓 산스 TTF Medium"/>
              </a:rPr>
              <a:t>  ※ </a:t>
            </a:r>
            <a:r>
              <a:rPr lang="en-US" altLang="ko-KR" sz="1600" dirty="0">
                <a:latin typeface="G마켓 산스 TTF Medium"/>
                <a:ea typeface="G마켓 산스 TTF Medium"/>
              </a:rPr>
              <a:t>군집3의 </a:t>
            </a:r>
            <a:r>
              <a:rPr lang="en-US" altLang="ko-KR" sz="1600" dirty="0" err="1">
                <a:latin typeface="G마켓 산스 TTF Medium"/>
                <a:ea typeface="G마켓 산스 TTF Medium"/>
              </a:rPr>
              <a:t>경우</a:t>
            </a:r>
            <a:r>
              <a:rPr lang="en-US" altLang="ko-KR" sz="1600" dirty="0">
                <a:latin typeface="G마켓 산스 TTF Medium"/>
                <a:ea typeface="G마켓 산스 TTF Medium"/>
              </a:rPr>
              <a:t> </a:t>
            </a:r>
            <a:r>
              <a:rPr lang="en-US" altLang="ko-KR" sz="1600" dirty="0" err="1">
                <a:latin typeface="G마켓 산스 TTF Medium"/>
                <a:ea typeface="G마켓 산스 TTF Medium"/>
              </a:rPr>
              <a:t>공연의</a:t>
            </a:r>
            <a:r>
              <a:rPr lang="en-US" altLang="ko-KR" sz="1600" dirty="0">
                <a:latin typeface="G마켓 산스 TTF Medium"/>
                <a:ea typeface="G마켓 산스 TTF Medium"/>
              </a:rPr>
              <a:t> 약 6%</a:t>
            </a:r>
            <a:r>
              <a:rPr lang="ko-KR" altLang="en-US" sz="1600" dirty="0">
                <a:latin typeface="G마켓 산스 TTF Medium"/>
                <a:ea typeface="G마켓 산스 TTF Medium"/>
              </a:rPr>
              <a:t>에 해당하는 </a:t>
            </a:r>
            <a:r>
              <a:rPr lang="en-US" altLang="ko-KR" sz="1600" dirty="0">
                <a:latin typeface="G마켓 산스 TTF Medium"/>
                <a:ea typeface="G마켓 산스 TTF Medium"/>
              </a:rPr>
              <a:t>148</a:t>
            </a:r>
            <a:r>
              <a:rPr lang="ko-KR" altLang="en-US" sz="1600" dirty="0">
                <a:latin typeface="G마켓 산스 TTF Medium"/>
                <a:ea typeface="G마켓 산스 TTF Medium"/>
              </a:rPr>
              <a:t>석</a:t>
            </a:r>
            <a:endParaRPr lang="en-US" altLang="ko-KR" sz="1600" dirty="0">
              <a:latin typeface="G마켓 산스 TTF Medium"/>
              <a:ea typeface="G마켓 산스 TTF Medium"/>
            </a:endParaRPr>
          </a:p>
          <a:p>
            <a:pPr marL="0" lvl="0" indent="0">
              <a:buNone/>
              <a:defRPr/>
            </a:pPr>
            <a:endParaRPr lang="en-US" altLang="ko-KR" sz="1600" dirty="0">
              <a:latin typeface="G마켓 산스 TTF Medium"/>
              <a:ea typeface="G마켓 산스 TTF Medium"/>
            </a:endParaRPr>
          </a:p>
          <a:p>
            <a:pPr marL="0" lvl="0" indent="0">
              <a:buNone/>
              <a:defRPr/>
            </a:pPr>
            <a:r>
              <a:rPr lang="en-US" altLang="ko-KR" sz="1600" dirty="0">
                <a:latin typeface="G마켓 산스 TTF Medium"/>
                <a:ea typeface="G마켓 산스 TTF Medium"/>
              </a:rPr>
              <a:t>3.</a:t>
            </a:r>
            <a:r>
              <a:rPr lang="ko-KR" altLang="en-US" sz="1600" dirty="0">
                <a:latin typeface="G마켓 산스 TTF Medium"/>
                <a:ea typeface="G마켓 산스 TTF Medium"/>
              </a:rPr>
              <a:t> 가격이외의 서비스 가치를 제공: </a:t>
            </a:r>
            <a:r>
              <a:rPr lang="ko-KR" altLang="en-US" sz="1600" dirty="0" err="1">
                <a:latin typeface="G마켓 산스 TTF Medium"/>
                <a:ea typeface="G마켓 산스 TTF Medium"/>
              </a:rPr>
              <a:t>굿즈</a:t>
            </a:r>
            <a:r>
              <a:rPr lang="ko-KR" altLang="en-US" sz="1600" dirty="0">
                <a:latin typeface="G마켓 산스 TTF Medium"/>
                <a:ea typeface="G마켓 산스 TTF Medium"/>
              </a:rPr>
              <a:t>, 특별하게 디자인된 티켓 등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17196" y="2008073"/>
            <a:ext cx="936099" cy="5250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900">
                <a:latin typeface="G마켓 산스 TTF Bold"/>
                <a:ea typeface="G마켓 산스 TTF Bold"/>
              </a:rPr>
              <a:t>목표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7196" y="3806124"/>
            <a:ext cx="936099" cy="525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9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전략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7196" y="5787767"/>
            <a:ext cx="936099" cy="527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900" b="0" i="0" u="none" strike="noStrike" kern="1200" cap="none" spc="0" normalizeH="0" baseline="0" dirty="0">
                <a:solidFill>
                  <a:srgbClr val="000000"/>
                </a:solidFill>
                <a:latin typeface="G마켓 산스 TTF Bold"/>
                <a:ea typeface="G마켓 산스 TTF Bold"/>
              </a:rPr>
              <a:t>보완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0"/>
            <a:ext cx="12192000" cy="23812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2" name="그룹 21"/>
          <p:cNvGrpSpPr/>
          <p:nvPr/>
        </p:nvGrpSpPr>
        <p:grpSpPr>
          <a:xfrm>
            <a:off x="793453" y="3341956"/>
            <a:ext cx="1835394" cy="2456501"/>
            <a:chOff x="793453" y="3341956"/>
            <a:chExt cx="1835394" cy="2456501"/>
          </a:xfrm>
        </p:grpSpPr>
        <p:sp>
          <p:nvSpPr>
            <p:cNvPr id="4" name="TextBox 3"/>
            <p:cNvSpPr txBox="1"/>
            <p:nvPr/>
          </p:nvSpPr>
          <p:spPr>
            <a:xfrm>
              <a:off x="915865" y="4643218"/>
              <a:ext cx="1590571" cy="48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2600">
                  <a:solidFill>
                    <a:schemeClr val="dk1"/>
                  </a:solidFill>
                  <a:latin typeface="G마켓 산스 TTF Bold"/>
                  <a:ea typeface="G마켓 산스 TTF Bold"/>
                </a:rPr>
                <a:t>분석 개요</a:t>
              </a:r>
            </a:p>
          </p:txBody>
        </p:sp>
        <p:sp>
          <p:nvSpPr>
            <p:cNvPr id="8" name="타원 7"/>
            <p:cNvSpPr/>
            <p:nvPr/>
          </p:nvSpPr>
          <p:spPr>
            <a:xfrm>
              <a:off x="793453" y="3978295"/>
              <a:ext cx="1835394" cy="1820162"/>
            </a:xfrm>
            <a:prstGeom prst="ellipse">
              <a:avLst/>
            </a:prstGeom>
            <a:noFill/>
            <a:ln w="28575">
              <a:solidFill>
                <a:schemeClr val="accent5"/>
              </a:solidFill>
              <a:prstDash val="lgDashDot"/>
            </a:ln>
            <a:effectLst/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>
                <a:solidFill>
                  <a:schemeClr val="dk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32322" y="3341956"/>
              <a:ext cx="1157656" cy="699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0">
                  <a:solidFill>
                    <a:schemeClr val="dk1"/>
                  </a:solidFill>
                  <a:latin typeface="G마켓 산스 TTF Bold"/>
                  <a:ea typeface="G마켓 산스 TTF Bold"/>
                </a:rPr>
                <a:t>01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3680522" y="3341956"/>
            <a:ext cx="1905001" cy="2453204"/>
            <a:chOff x="3728357" y="3341956"/>
            <a:chExt cx="1905001" cy="2453204"/>
          </a:xfrm>
        </p:grpSpPr>
        <p:sp>
          <p:nvSpPr>
            <p:cNvPr id="5" name="TextBox 4"/>
            <p:cNvSpPr txBox="1"/>
            <p:nvPr/>
          </p:nvSpPr>
          <p:spPr>
            <a:xfrm>
              <a:off x="3728357" y="4643218"/>
              <a:ext cx="1905001" cy="48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600" b="0" i="0" u="none" strike="noStrike" kern="1200" cap="none" spc="0" normalizeH="0" baseline="0">
                  <a:solidFill>
                    <a:schemeClr val="dk1"/>
                  </a:solidFill>
                  <a:latin typeface="G마켓 산스 TTF Bold"/>
                  <a:ea typeface="G마켓 산스 TTF Bold"/>
                </a:rPr>
                <a:t>데이터 분석</a:t>
              </a:r>
            </a:p>
          </p:txBody>
        </p:sp>
        <p:sp>
          <p:nvSpPr>
            <p:cNvPr id="9" name="타원 8"/>
            <p:cNvSpPr/>
            <p:nvPr/>
          </p:nvSpPr>
          <p:spPr>
            <a:xfrm>
              <a:off x="3728357" y="3974998"/>
              <a:ext cx="1835394" cy="1820162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lgDashDot"/>
            </a:ln>
            <a:effectLst/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67226" y="3341956"/>
              <a:ext cx="1157656" cy="699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4000" b="0" i="0" u="none" strike="noStrike" kern="1200" cap="none" spc="0" normalizeH="0" baseline="0">
                  <a:solidFill>
                    <a:schemeClr val="dk1"/>
                  </a:solidFill>
                  <a:latin typeface="G마켓 산스 TTF Bold"/>
                  <a:ea typeface="G마켓 산스 TTF Bold"/>
                </a:rPr>
                <a:t>02</a:t>
              </a: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9652490" y="3341956"/>
            <a:ext cx="1963617" cy="2456501"/>
            <a:chOff x="9652490" y="3341956"/>
            <a:chExt cx="1963617" cy="2456501"/>
          </a:xfrm>
        </p:grpSpPr>
        <p:sp>
          <p:nvSpPr>
            <p:cNvPr id="7" name="TextBox 6"/>
            <p:cNvSpPr txBox="1"/>
            <p:nvPr/>
          </p:nvSpPr>
          <p:spPr>
            <a:xfrm>
              <a:off x="9652490" y="4643218"/>
              <a:ext cx="1963617" cy="48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2600" b="0" i="0" u="none" strike="noStrike" kern="1200" cap="none" spc="0" normalizeH="0" baseline="0">
                  <a:solidFill>
                    <a:schemeClr val="dk1"/>
                  </a:solidFill>
                  <a:latin typeface="G마켓 산스 TTF Bold"/>
                  <a:ea typeface="G마켓 산스 TTF Bold"/>
                </a:rPr>
                <a:t>Q&amp;A</a:t>
              </a:r>
            </a:p>
          </p:txBody>
        </p:sp>
        <p:sp>
          <p:nvSpPr>
            <p:cNvPr id="11" name="타원 10"/>
            <p:cNvSpPr/>
            <p:nvPr/>
          </p:nvSpPr>
          <p:spPr>
            <a:xfrm>
              <a:off x="9716601" y="3978295"/>
              <a:ext cx="1835394" cy="1820162"/>
            </a:xfrm>
            <a:prstGeom prst="ellipse">
              <a:avLst/>
            </a:prstGeom>
            <a:noFill/>
            <a:ln w="28575" cap="flat" cmpd="sng" algn="ctr">
              <a:solidFill>
                <a:schemeClr val="accent5"/>
              </a:solidFill>
              <a:prstDash val="lgDashDot"/>
            </a:ln>
            <a:effectLst/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chemeClr val="dk1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055470" y="3341956"/>
              <a:ext cx="1157656" cy="699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4000" b="0" i="0" u="none" strike="noStrike" kern="1200" cap="none" spc="0" normalizeH="0" baseline="0">
                  <a:solidFill>
                    <a:schemeClr val="dk1"/>
                  </a:solidFill>
                  <a:latin typeface="G마켓 산스 TTF Bold"/>
                  <a:ea typeface="G마켓 산스 TTF Bold"/>
                </a:rPr>
                <a:t>04</a:t>
              </a: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3048000" y="1375116"/>
            <a:ext cx="6096000" cy="1109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700">
                <a:solidFill>
                  <a:srgbClr val="FF0000"/>
                </a:solidFill>
                <a:latin typeface="G마켓 산스 TTF Bold"/>
                <a:ea typeface="G마켓 산스 TTF Bold"/>
              </a:rPr>
              <a:t>C</a:t>
            </a:r>
            <a:r>
              <a:rPr lang="en-US" altLang="ko-KR" sz="6700">
                <a:solidFill>
                  <a:schemeClr val="lt1"/>
                </a:solidFill>
                <a:latin typeface="G마켓 산스 TTF Bold"/>
                <a:ea typeface="G마켓 산스 TTF Bold"/>
              </a:rPr>
              <a:t>ONTENTS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0913772">
            <a:off x="3343836" y="1082989"/>
            <a:ext cx="603302" cy="603302"/>
          </a:xfrm>
          <a:prstGeom prst="rect">
            <a:avLst/>
          </a:prstGeom>
        </p:spPr>
      </p:pic>
      <p:grpSp>
        <p:nvGrpSpPr>
          <p:cNvPr id="25" name="그룹 24"/>
          <p:cNvGrpSpPr/>
          <p:nvPr/>
        </p:nvGrpSpPr>
        <p:grpSpPr>
          <a:xfrm>
            <a:off x="6637198" y="3341956"/>
            <a:ext cx="1963617" cy="2456501"/>
            <a:chOff x="9652490" y="3341956"/>
            <a:chExt cx="1963617" cy="2456501"/>
          </a:xfrm>
        </p:grpSpPr>
        <p:sp>
          <p:nvSpPr>
            <p:cNvPr id="26" name="TextBox 6"/>
            <p:cNvSpPr txBox="1"/>
            <p:nvPr/>
          </p:nvSpPr>
          <p:spPr>
            <a:xfrm>
              <a:off x="9652490" y="4643218"/>
              <a:ext cx="1963617" cy="48885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600" b="0" i="0" u="none" strike="noStrike" kern="1200" cap="none" spc="0" normalizeH="0" baseline="0">
                  <a:solidFill>
                    <a:srgbClr val="000000"/>
                  </a:solidFill>
                  <a:latin typeface="G마켓 산스 TTF Bold"/>
                  <a:ea typeface="G마켓 산스 TTF Bold"/>
                </a:rPr>
                <a:t>결론 및 제언</a:t>
              </a:r>
            </a:p>
          </p:txBody>
        </p:sp>
        <p:sp>
          <p:nvSpPr>
            <p:cNvPr id="27" name="타원 10"/>
            <p:cNvSpPr/>
            <p:nvPr/>
          </p:nvSpPr>
          <p:spPr>
            <a:xfrm>
              <a:off x="9716601" y="3978295"/>
              <a:ext cx="1835394" cy="1820162"/>
            </a:xfrm>
            <a:prstGeom prst="ellipse">
              <a:avLst/>
            </a:prstGeom>
            <a:noFill/>
            <a:ln w="28575" cap="flat" cmpd="sng" algn="ctr">
              <a:solidFill>
                <a:srgbClr val="289B6E">
                  <a:alpha val="100000"/>
                </a:srgbClr>
              </a:solidFill>
              <a:prstDash val="lgDashDot"/>
            </a:ln>
            <a:effectLst/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28" name="TextBox 17"/>
            <p:cNvSpPr txBox="1"/>
            <p:nvPr/>
          </p:nvSpPr>
          <p:spPr>
            <a:xfrm>
              <a:off x="10055470" y="3341956"/>
              <a:ext cx="1157656" cy="69913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4000" b="0" i="0" u="none" strike="noStrike" kern="1200" cap="none" spc="0" normalizeH="0" baseline="0">
                  <a:solidFill>
                    <a:srgbClr val="000000"/>
                  </a:solidFill>
                  <a:latin typeface="G마켓 산스 TTF Bold"/>
                  <a:ea typeface="G마켓 산스 TTF Bold"/>
                </a:rPr>
                <a:t>03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E1B15EF-3272-9C60-18D9-C2D59DBC8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5567016"/>
              </p:ext>
            </p:extLst>
          </p:nvPr>
        </p:nvGraphicFramePr>
        <p:xfrm>
          <a:off x="1345824" y="3858789"/>
          <a:ext cx="9764084" cy="2438400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11496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0827">
                  <a:extLst>
                    <a:ext uri="{9D8B030D-6E8A-4147-A177-3AD203B41FA5}">
                      <a16:colId xmlns:a16="http://schemas.microsoft.com/office/drawing/2014/main" val="89948693"/>
                    </a:ext>
                  </a:extLst>
                </a:gridCol>
                <a:gridCol w="2415316">
                  <a:extLst>
                    <a:ext uri="{9D8B030D-6E8A-4147-A177-3AD203B41FA5}">
                      <a16:colId xmlns:a16="http://schemas.microsoft.com/office/drawing/2014/main" val="3950552875"/>
                    </a:ext>
                  </a:extLst>
                </a:gridCol>
              </a:tblGrid>
              <a:tr h="20001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군집비율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400">
                          <a:latin typeface="G마켓 산스 TTF Medium"/>
                          <a:ea typeface="G마켓 산스 TTF Medium"/>
                        </a:rPr>
                        <a:t>임계 금액</a:t>
                      </a:r>
                      <a:endParaRPr lang="ko-KR" altLang="en-US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공연 기대수익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적용 예시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1</a:t>
                      </a: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(</a:t>
                      </a: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약 </a:t>
                      </a: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51%)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7</a:t>
                      </a: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0.51*0.54*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2,481(</a:t>
                      </a:r>
                      <a:r>
                        <a:rPr lang="ko-KR" alt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좌석수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)*</a:t>
                      </a: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70,000 </a:t>
                      </a: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= 47,828,718</a:t>
                      </a:r>
                      <a:endParaRPr lang="ko-KR" altLang="en-US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7</a:t>
                      </a: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만원에 가깝게 할인</a:t>
                      </a:r>
                      <a:endParaRPr lang="en-US" altLang="ko-KR" sz="1400" dirty="0">
                        <a:latin typeface="G마켓 산스 TTF Medium"/>
                        <a:ea typeface="G마켓 산스 TTF Medium"/>
                      </a:endParaRP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지불의사 </a:t>
                      </a: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26% -&gt; 54%</a:t>
                      </a:r>
                      <a:endParaRPr lang="ko-KR" altLang="en-US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4773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(</a:t>
                      </a: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약 </a:t>
                      </a: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43%)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400">
                          <a:latin typeface="G마켓 산스 TTF Medium"/>
                          <a:ea typeface="G마켓 산스 TTF Medium"/>
                        </a:rPr>
                        <a:t>5</a:t>
                      </a:r>
                      <a:r>
                        <a:rPr lang="ko-KR" altLang="en-US" sz="1400">
                          <a:latin typeface="G마켓 산스 TTF Medium"/>
                          <a:ea typeface="G마켓 산스 TTF Medium"/>
                        </a:rPr>
                        <a:t>만원</a:t>
                      </a:r>
                      <a:endParaRPr lang="ko-KR" altLang="en-US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0.43*0.61*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2,481*50,000 </a:t>
                      </a:r>
                    </a:p>
                    <a:p>
                      <a:pPr lvl="0" algn="ctr"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32,538,315</a:t>
                      </a:r>
                      <a:endParaRPr lang="ko-KR" altLang="en-US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5</a:t>
                      </a: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만원에 가깝게 할인</a:t>
                      </a:r>
                      <a:endParaRPr lang="en-US" altLang="ko-KR" sz="1400" dirty="0">
                        <a:latin typeface="G마켓 산스 TTF Medium"/>
                        <a:ea typeface="G마켓 산스 TTF Medium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지불의사 </a:t>
                      </a: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18% -&gt; 61%</a:t>
                      </a:r>
                      <a:endParaRPr lang="ko-KR" altLang="en-US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(</a:t>
                      </a: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약 </a:t>
                      </a: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6%)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8~13</a:t>
                      </a: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만원</a:t>
                      </a:r>
                      <a:endParaRPr lang="en-US" altLang="ko-KR" sz="1400" dirty="0">
                        <a:latin typeface="G마켓 산스 TTF Medium"/>
                        <a:ea typeface="G마켓 산스 TTF Medium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(</a:t>
                      </a: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티켓 금액과 상관없이 일정한 지불의사</a:t>
                      </a: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0.06*(0.58~0.41)*2,481*(80,000 ~ 110,000)</a:t>
                      </a:r>
                    </a:p>
                    <a:p>
                      <a:pPr lvl="0" algn="ctr"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= 6,907,104 ~ 6,713,586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8</a:t>
                      </a: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만원으로 할인하는 경우</a:t>
                      </a: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, </a:t>
                      </a:r>
                    </a:p>
                    <a:p>
                      <a:pPr lvl="0" algn="ctr"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11</a:t>
                      </a: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만원으로 상승시키는 경우</a:t>
                      </a:r>
                      <a:endParaRPr lang="en-US" altLang="ko-KR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 dirty="0">
                          <a:latin typeface="G마켓 산스 TTF Medium"/>
                          <a:ea typeface="G마켓 산스 TTF Medium"/>
                        </a:rPr>
                        <a:t>예상 수익</a:t>
                      </a:r>
                      <a:endParaRPr lang="en-US" altLang="ko-KR" sz="1500" b="1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500" b="1" dirty="0">
                          <a:latin typeface="G마켓 산스 TTF Bold"/>
                        </a:rPr>
                        <a:t>87,274,137 ~ 87,080,619</a:t>
                      </a:r>
                      <a:r>
                        <a:rPr lang="ko-KR" altLang="en-US" sz="1500" b="1" dirty="0">
                          <a:latin typeface="G마켓 산스 TTF Bold"/>
                        </a:rPr>
                        <a:t>원 </a:t>
                      </a:r>
                      <a:r>
                        <a:rPr lang="en-US" altLang="ko-KR" sz="1500" b="1" dirty="0">
                          <a:latin typeface="G마켓 산스 TTF Bold"/>
                        </a:rPr>
                        <a:t>- </a:t>
                      </a:r>
                      <a:r>
                        <a:rPr lang="el-GR" altLang="ko-KR" sz="1500" b="1" kern="1200" dirty="0">
                          <a:solidFill>
                            <a:schemeClr val="tx1"/>
                          </a:solidFill>
                          <a:effectLst/>
                          <a:latin typeface="G마켓 산스 TTF Bold"/>
                          <a:ea typeface="+mn-ea"/>
                          <a:cs typeface="+mn-cs"/>
                        </a:rPr>
                        <a:t>α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G마켓 산스 TTF Bold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500" b="1" kern="1200" dirty="0">
                          <a:solidFill>
                            <a:schemeClr val="tx1"/>
                          </a:solidFill>
                          <a:effectLst/>
                          <a:latin typeface="G마켓 산스 TTF Bold"/>
                          <a:ea typeface="+mn-ea"/>
                          <a:cs typeface="+mn-cs"/>
                        </a:rPr>
                        <a:t>프로모션 및 서비스 비용</a:t>
                      </a:r>
                      <a:r>
                        <a:rPr lang="en-US" altLang="ko-KR" sz="1500" b="1" kern="1200" dirty="0">
                          <a:solidFill>
                            <a:schemeClr val="tx1"/>
                          </a:solidFill>
                          <a:effectLst/>
                          <a:latin typeface="G마켓 산스 TTF Bold"/>
                          <a:ea typeface="+mn-ea"/>
                          <a:cs typeface="+mn-cs"/>
                        </a:rPr>
                        <a:t>)</a:t>
                      </a:r>
                      <a:endParaRPr lang="el-GR" altLang="ko-KR" sz="1500" b="1" kern="1200" dirty="0">
                        <a:solidFill>
                          <a:schemeClr val="tx1"/>
                        </a:solidFill>
                        <a:effectLst/>
                        <a:latin typeface="G마켓 산스 TTF Bold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87,274,137 ~ 87,080,619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930724"/>
                  </a:ext>
                </a:extLst>
              </a:tr>
            </a:tbl>
          </a:graphicData>
        </a:graphic>
      </p:graphicFrame>
      <p:sp>
        <p:nvSpPr>
          <p:cNvPr id="7" name="순서도: 대체 처리 41">
            <a:extLst>
              <a:ext uri="{FF2B5EF4-FFF2-40B4-BE49-F238E27FC236}">
                <a16:creationId xmlns:a16="http://schemas.microsoft.com/office/drawing/2014/main" id="{67BF2037-6519-36CD-284F-4C2AAADF89F5}"/>
              </a:ext>
            </a:extLst>
          </p:cNvPr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rgbClr val="289B6E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TextBox 39">
            <a:extLst>
              <a:ext uri="{FF2B5EF4-FFF2-40B4-BE49-F238E27FC236}">
                <a16:creationId xmlns:a16="http://schemas.microsoft.com/office/drawing/2014/main" id="{6CD90B10-8B6A-2F52-570B-CC4EE8C90332}"/>
              </a:ext>
            </a:extLst>
          </p:cNvPr>
          <p:cNvSpPr txBox="1"/>
          <p:nvPr/>
        </p:nvSpPr>
        <p:spPr>
          <a:xfrm>
            <a:off x="305451" y="213660"/>
            <a:ext cx="5998910" cy="48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00" b="0" i="0" u="none" strike="noStrike" kern="1200" cap="none" spc="0" normalizeH="0" baseline="0" dirty="0">
                <a:solidFill>
                  <a:srgbClr val="000000"/>
                </a:solidFill>
                <a:latin typeface="G마켓 산스 TTF Bold"/>
                <a:ea typeface="G마켓 산스 TTF Bold"/>
              </a:rPr>
              <a:t>적용 예시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C14E2-EE81-BC8C-ADF0-374F546BE36B}"/>
              </a:ext>
            </a:extLst>
          </p:cNvPr>
          <p:cNvSpPr txBox="1"/>
          <p:nvPr/>
        </p:nvSpPr>
        <p:spPr>
          <a:xfrm>
            <a:off x="5321837" y="339455"/>
            <a:ext cx="489882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G마켓 산스 TTF Medium"/>
                <a:ea typeface="G마켓 산스 TTF Medium"/>
              </a:rPr>
              <a:t>* </a:t>
            </a:r>
            <a:r>
              <a:rPr lang="ko-KR" altLang="en-US" sz="1200" dirty="0">
                <a:latin typeface="G마켓 산스 TTF Medium"/>
                <a:ea typeface="G마켓 산스 TTF Medium"/>
              </a:rPr>
              <a:t>가정</a:t>
            </a:r>
            <a:r>
              <a:rPr lang="en-US" altLang="ko-KR" sz="1200" dirty="0">
                <a:latin typeface="G마켓 산스 TTF Medium"/>
                <a:ea typeface="G마켓 산스 TTF Medium"/>
              </a:rPr>
              <a:t>:</a:t>
            </a:r>
            <a:r>
              <a:rPr lang="ko-KR" altLang="en-US" sz="1200" dirty="0">
                <a:latin typeface="G마켓 산스 TTF Medium"/>
                <a:ea typeface="G마켓 산스 TTF Medium"/>
              </a:rPr>
              <a:t> 만석이라고 가정하고 진행</a:t>
            </a:r>
          </a:p>
        </p:txBody>
      </p:sp>
      <p:sp>
        <p:nvSpPr>
          <p:cNvPr id="6" name="화살표: 아래쪽 14">
            <a:extLst>
              <a:ext uri="{FF2B5EF4-FFF2-40B4-BE49-F238E27FC236}">
                <a16:creationId xmlns:a16="http://schemas.microsoft.com/office/drawing/2014/main" id="{773900DB-B266-77F5-2AEE-F313BFA1EA3D}"/>
              </a:ext>
            </a:extLst>
          </p:cNvPr>
          <p:cNvSpPr/>
          <p:nvPr/>
        </p:nvSpPr>
        <p:spPr>
          <a:xfrm>
            <a:off x="5655704" y="3154495"/>
            <a:ext cx="1144323" cy="54901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 dirty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3AF11E00-1762-55D3-3952-95145C37B5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8942654"/>
              </p:ext>
            </p:extLst>
          </p:nvPr>
        </p:nvGraphicFramePr>
        <p:xfrm>
          <a:off x="1345824" y="913137"/>
          <a:ext cx="9764084" cy="2182805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1148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896">
                  <a:extLst>
                    <a:ext uri="{9D8B030D-6E8A-4147-A177-3AD203B41FA5}">
                      <a16:colId xmlns:a16="http://schemas.microsoft.com/office/drawing/2014/main" val="89948693"/>
                    </a:ext>
                  </a:extLst>
                </a:gridCol>
              </a:tblGrid>
              <a:tr h="269604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400">
                          <a:latin typeface="G마켓 산스 TTF Medium"/>
                          <a:ea typeface="G마켓 산스 TTF Medium"/>
                        </a:rPr>
                        <a:t>군집비율</a:t>
                      </a:r>
                      <a:endParaRPr lang="ko-KR" altLang="en-US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400">
                          <a:latin typeface="G마켓 산스 TTF Medium"/>
                          <a:ea typeface="G마켓 산스 TTF Medium"/>
                        </a:rPr>
                        <a:t>실제 티켓가격</a:t>
                      </a:r>
                      <a:endParaRPr lang="ko-KR" altLang="en-US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3DCC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ko-KR" altLang="en-US" sz="1400">
                          <a:latin typeface="G마켓 산스 TTF Medium"/>
                          <a:ea typeface="G마켓 산스 TTF Medium"/>
                        </a:rPr>
                        <a:t>공연 기대수익</a:t>
                      </a:r>
                      <a:endParaRPr lang="ko-KR" altLang="en-US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327"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400">
                          <a:latin typeface="G마켓 산스 TTF Medium"/>
                          <a:ea typeface="G마켓 산스 TTF Medium"/>
                        </a:rPr>
                        <a:t>1</a:t>
                      </a: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400">
                          <a:latin typeface="G마켓 산스 TTF Medium"/>
                          <a:ea typeface="G마켓 산스 TTF Medium"/>
                        </a:rPr>
                        <a:t>(</a:t>
                      </a:r>
                      <a:r>
                        <a:rPr lang="ko-KR" altLang="en-US" sz="1400">
                          <a:latin typeface="G마켓 산스 TTF Medium"/>
                          <a:ea typeface="G마켓 산스 TTF Medium"/>
                        </a:rPr>
                        <a:t>약 </a:t>
                      </a:r>
                      <a:r>
                        <a:rPr lang="en-US" altLang="ko-KR" sz="1400">
                          <a:latin typeface="G마켓 산스 TTF Medium"/>
                          <a:ea typeface="G마켓 산스 TTF Medium"/>
                        </a:rPr>
                        <a:t>51%)</a:t>
                      </a:r>
                      <a:endParaRPr lang="en-US" altLang="ko-KR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400">
                          <a:latin typeface="G마켓 산스 TTF Medium"/>
                          <a:ea typeface="G마켓 산스 TTF Medium"/>
                        </a:rPr>
                        <a:t>10</a:t>
                      </a:r>
                      <a:r>
                        <a:rPr lang="ko-KR" altLang="en-US" sz="1400">
                          <a:latin typeface="G마켓 산스 TTF Medium"/>
                          <a:ea typeface="G마켓 산스 TTF Medium"/>
                        </a:rPr>
                        <a:t>만원</a:t>
                      </a:r>
                      <a:endParaRPr lang="en-US" altLang="ko-KR" sz="1400" dirty="0">
                        <a:latin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400">
                          <a:latin typeface="G마켓 산스 TTF Medium"/>
                          <a:ea typeface="G마켓 산스 TTF Medium"/>
                        </a:rPr>
                        <a:t>0.51*0.26*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2,481(</a:t>
                      </a:r>
                      <a:r>
                        <a:rPr lang="ko-KR" altLang="en-US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좌석수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)*</a:t>
                      </a:r>
                      <a:r>
                        <a:rPr lang="en-US" altLang="ko-KR" sz="1400" b="0" i="0" kern="1200">
                          <a:solidFill>
                            <a:schemeClr val="tx1"/>
                          </a:solidFill>
                          <a:effectLst/>
                          <a:latin typeface="G마켓 산스 TTF Medium"/>
                          <a:ea typeface="+mn-ea"/>
                          <a:cs typeface="+mn-cs"/>
                        </a:rPr>
                        <a:t>10</a:t>
                      </a:r>
                      <a:r>
                        <a:rPr lang="en-US" altLang="ko-KR" sz="1400">
                          <a:latin typeface="G마켓 산스 TTF Medium"/>
                          <a:ea typeface="G마켓 산스 TTF Medium"/>
                        </a:rPr>
                        <a:t>0,000</a:t>
                      </a:r>
                    </a:p>
                    <a:p>
                      <a:pPr marL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 sz="1400">
                          <a:latin typeface="G마켓 산스 TTF Medium"/>
                          <a:ea typeface="G마켓 산스 TTF Medium"/>
                        </a:rPr>
                        <a:t>= 32,898,060</a:t>
                      </a:r>
                      <a:endParaRPr lang="en-US" altLang="ko-KR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8327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400">
                          <a:latin typeface="G마켓 산스 TTF Medium"/>
                          <a:ea typeface="G마켓 산스 TTF Medium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G마켓 산스 TTF Medium"/>
                          <a:ea typeface="G마켓 산스 TTF Medium"/>
                        </a:rPr>
                        <a:t>(</a:t>
                      </a:r>
                      <a:r>
                        <a:rPr lang="ko-KR" altLang="en-US" sz="1400">
                          <a:latin typeface="G마켓 산스 TTF Medium"/>
                          <a:ea typeface="G마켓 산스 TTF Medium"/>
                        </a:rPr>
                        <a:t>약 </a:t>
                      </a:r>
                      <a:r>
                        <a:rPr lang="en-US" altLang="ko-KR" sz="1400">
                          <a:latin typeface="G마켓 산스 TTF Medium"/>
                          <a:ea typeface="G마켓 산스 TTF Medium"/>
                        </a:rPr>
                        <a:t>43%)</a:t>
                      </a:r>
                      <a:endParaRPr lang="en-US" altLang="ko-KR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5</a:t>
                      </a: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만원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0.43*0.18*</a:t>
                      </a: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2,481*100,000 </a:t>
                      </a:r>
                    </a:p>
                    <a:p>
                      <a:pPr lvl="0" algn="ctr">
                        <a:defRPr/>
                      </a:pPr>
                      <a:r>
                        <a:rPr lang="en-US" altLang="ko-KR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19,202,940</a:t>
                      </a:r>
                      <a:endParaRPr lang="ko-KR" altLang="en-US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8327"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400">
                          <a:latin typeface="G마켓 산스 TTF Medium"/>
                          <a:ea typeface="G마켓 산스 TTF Medium"/>
                        </a:rPr>
                        <a:t>3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>
                          <a:latin typeface="G마켓 산스 TTF Medium"/>
                          <a:ea typeface="G마켓 산스 TTF Medium"/>
                        </a:rPr>
                        <a:t>(</a:t>
                      </a:r>
                      <a:r>
                        <a:rPr lang="ko-KR" altLang="en-US" sz="1400">
                          <a:latin typeface="G마켓 산스 TTF Medium"/>
                          <a:ea typeface="G마켓 산스 TTF Medium"/>
                        </a:rPr>
                        <a:t>약 </a:t>
                      </a:r>
                      <a:r>
                        <a:rPr lang="en-US" altLang="ko-KR" sz="1400">
                          <a:latin typeface="G마켓 산스 TTF Medium"/>
                          <a:ea typeface="G마켓 산스 TTF Medium"/>
                        </a:rPr>
                        <a:t>6%)</a:t>
                      </a:r>
                      <a:endParaRPr lang="en-US" altLang="ko-KR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8~13</a:t>
                      </a: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만원</a:t>
                      </a:r>
                      <a:endParaRPr lang="en-US" altLang="ko-KR" sz="1400" dirty="0">
                        <a:latin typeface="G마켓 산스 TTF Medium"/>
                        <a:ea typeface="G마켓 산스 TTF Medium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(</a:t>
                      </a:r>
                      <a:r>
                        <a:rPr lang="ko-KR" altLang="en-US" sz="1400" dirty="0">
                          <a:latin typeface="G마켓 산스 TTF Medium"/>
                          <a:ea typeface="G마켓 산스 TTF Medium"/>
                        </a:rPr>
                        <a:t>티켓 금액과 상관없이 일정한 지불의사</a:t>
                      </a:r>
                      <a:r>
                        <a:rPr lang="en-US" altLang="ko-KR" sz="1400" dirty="0">
                          <a:latin typeface="G마켓 산스 TTF Medium"/>
                          <a:ea typeface="G마켓 산스 TTF Medium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/>
                      </a:pPr>
                      <a:r>
                        <a:rPr lang="en-US" altLang="ko-KR" sz="1400">
                          <a:latin typeface="G마켓 산스 TTF Medium"/>
                          <a:ea typeface="G마켓 산스 TTF Medium"/>
                        </a:rPr>
                        <a:t>0.06*0.45*2,481*100,000</a:t>
                      </a:r>
                    </a:p>
                    <a:p>
                      <a:pPr lvl="0" algn="ctr">
                        <a:defRPr/>
                      </a:pPr>
                      <a:r>
                        <a:rPr lang="en-US" altLang="ko-KR" sz="1400">
                          <a:latin typeface="G마켓 산스 TTF Medium"/>
                          <a:ea typeface="G마켓 산스 TTF Medium"/>
                        </a:rPr>
                        <a:t>= 6,698,700</a:t>
                      </a:r>
                      <a:endParaRPr lang="en-US" altLang="ko-KR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5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500" b="1">
                          <a:latin typeface="G마켓 산스 TTF Medium"/>
                          <a:ea typeface="G마켓 산스 TTF Medium"/>
                        </a:rPr>
                        <a:t>예상 수익</a:t>
                      </a:r>
                      <a:endParaRPr lang="en-US" altLang="ko-KR" sz="1500" b="1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500" b="1" dirty="0"/>
                        <a:t>58,799,700</a:t>
                      </a:r>
                      <a:r>
                        <a:rPr lang="ko-KR" altLang="en-US" sz="1500" b="1" dirty="0"/>
                        <a:t>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vl="0" algn="ctr">
                        <a:defRPr/>
                      </a:pPr>
                      <a:endParaRPr lang="en-US" altLang="ko-KR" sz="1400" dirty="0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56575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257845C-C46E-EB83-18C5-4699464211A3}"/>
              </a:ext>
            </a:extLst>
          </p:cNvPr>
          <p:cNvSpPr txBox="1"/>
          <p:nvPr/>
        </p:nvSpPr>
        <p:spPr>
          <a:xfrm>
            <a:off x="5321837" y="560811"/>
            <a:ext cx="986253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 dirty="0">
                <a:latin typeface="G마켓 산스 TTF Medium"/>
                <a:ea typeface="G마켓 산스 TTF Medium"/>
              </a:rPr>
              <a:t>* </a:t>
            </a:r>
            <a:r>
              <a:rPr lang="ko-KR" altLang="en-US" sz="1200" dirty="0">
                <a:latin typeface="G마켓 산스 TTF Medium"/>
                <a:ea typeface="G마켓 산스 TTF Medium"/>
              </a:rPr>
              <a:t>공연 기대수익</a:t>
            </a:r>
            <a:r>
              <a:rPr lang="en-US" altLang="ko-KR" sz="1200" dirty="0">
                <a:latin typeface="G마켓 산스 TTF Medium"/>
                <a:ea typeface="G마켓 산스 TTF Medium"/>
              </a:rPr>
              <a:t>: </a:t>
            </a:r>
            <a:r>
              <a:rPr lang="ko-KR" altLang="en-US" sz="1200" dirty="0">
                <a:latin typeface="G마켓 산스 TTF Medium"/>
                <a:ea typeface="G마켓 산스 TTF Medium"/>
              </a:rPr>
              <a:t>군집비율 </a:t>
            </a:r>
            <a:r>
              <a:rPr lang="en-US" altLang="ko-KR" sz="1200" dirty="0">
                <a:latin typeface="G마켓 산스 TTF Medium"/>
                <a:ea typeface="G마켓 산스 TTF Medium"/>
              </a:rPr>
              <a:t>x </a:t>
            </a:r>
            <a:r>
              <a:rPr lang="ko-KR" altLang="en-US" sz="1200" dirty="0">
                <a:latin typeface="G마켓 산스 TTF Medium"/>
                <a:ea typeface="G마켓 산스 TTF Medium"/>
              </a:rPr>
              <a:t>군집 내 지불의사 고객의 비율 </a:t>
            </a:r>
            <a:r>
              <a:rPr lang="en-US" altLang="ko-KR" sz="1200" dirty="0">
                <a:latin typeface="G마켓 산스 TTF Medium"/>
                <a:ea typeface="G마켓 산스 TTF Medium"/>
              </a:rPr>
              <a:t>x </a:t>
            </a:r>
            <a:r>
              <a:rPr lang="ko-KR" altLang="en-US" sz="1200" dirty="0">
                <a:latin typeface="G마켓 산스 TTF Medium"/>
                <a:ea typeface="G마켓 산스 TTF Medium"/>
              </a:rPr>
              <a:t>실제 좌석수 </a:t>
            </a:r>
            <a:r>
              <a:rPr lang="en-US" altLang="ko-KR" sz="1200" dirty="0">
                <a:latin typeface="G마켓 산스 TTF Medium"/>
                <a:ea typeface="G마켓 산스 TTF Medium"/>
              </a:rPr>
              <a:t>x </a:t>
            </a:r>
            <a:r>
              <a:rPr lang="ko-KR" altLang="en-US" sz="1200" dirty="0">
                <a:latin typeface="G마켓 산스 TTF Medium"/>
                <a:ea typeface="G마켓 산스 TTF Medium"/>
              </a:rPr>
              <a:t>티켓가격 </a:t>
            </a:r>
            <a:r>
              <a:rPr lang="en-US" altLang="ko-KR" sz="1200" dirty="0">
                <a:latin typeface="G마켓 산스 TTF Medium"/>
                <a:ea typeface="G마켓 산스 TTF Medium"/>
              </a:rPr>
              <a:t> </a:t>
            </a:r>
            <a:endParaRPr lang="ko-KR" altLang="en-US" sz="1200" dirty="0">
              <a:latin typeface="G마켓 산스 TTF Medium"/>
              <a:ea typeface="G마켓 산스 TTF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8385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FDF29AD-6130-DB02-1667-ED41B4F8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611908"/>
            <a:ext cx="10306050" cy="6246091"/>
          </a:xfrm>
          <a:prstGeom prst="rect">
            <a:avLst/>
          </a:prstGeom>
        </p:spPr>
      </p:pic>
      <p:sp>
        <p:nvSpPr>
          <p:cNvPr id="2" name="순서도: 대체 처리 41">
            <a:extLst>
              <a:ext uri="{FF2B5EF4-FFF2-40B4-BE49-F238E27FC236}">
                <a16:creationId xmlns:a16="http://schemas.microsoft.com/office/drawing/2014/main" id="{17F2B642-0EF0-B76F-C019-AC14F576D772}"/>
              </a:ext>
            </a:extLst>
          </p:cNvPr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rgbClr val="289B6E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" name="TextBox 39">
            <a:extLst>
              <a:ext uri="{FF2B5EF4-FFF2-40B4-BE49-F238E27FC236}">
                <a16:creationId xmlns:a16="http://schemas.microsoft.com/office/drawing/2014/main" id="{2F520146-473E-5802-1104-09DB8EBF0495}"/>
              </a:ext>
            </a:extLst>
          </p:cNvPr>
          <p:cNvSpPr txBox="1"/>
          <p:nvPr/>
        </p:nvSpPr>
        <p:spPr>
          <a:xfrm>
            <a:off x="305451" y="213660"/>
            <a:ext cx="7110602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00" b="0" i="0" u="none" strike="noStrike" kern="1200" cap="none" spc="0" normalizeH="0" baseline="0" dirty="0">
                <a:solidFill>
                  <a:srgbClr val="000000"/>
                </a:solidFill>
                <a:latin typeface="G마켓 산스 TTF Bold"/>
                <a:ea typeface="G마켓 산스 TTF Bold"/>
              </a:rPr>
              <a:t>별첨</a:t>
            </a:r>
            <a:r>
              <a:rPr kumimoji="0" lang="en-US" altLang="ko-KR" sz="2600" b="0" i="0" u="none" strike="noStrike" kern="1200" cap="none" spc="0" normalizeH="0" baseline="0" dirty="0">
                <a:solidFill>
                  <a:srgbClr val="000000"/>
                </a:solidFill>
                <a:latin typeface="G마켓 산스 TTF Bold"/>
                <a:ea typeface="G마켓 산스 TTF Bold"/>
              </a:rPr>
              <a:t>(</a:t>
            </a:r>
            <a:r>
              <a:rPr kumimoji="0" lang="ko-KR" altLang="en-US" sz="2600" b="0" i="0" u="none" strike="noStrike" kern="1200" cap="none" spc="0" normalizeH="0" baseline="0" dirty="0">
                <a:solidFill>
                  <a:srgbClr val="000000"/>
                </a:solidFill>
                <a:latin typeface="G마켓 산스 TTF Bold"/>
                <a:ea typeface="G마켓 산스 TTF Bold"/>
              </a:rPr>
              <a:t>클러스터별 비용구간에 따른 고객 비율</a:t>
            </a:r>
            <a:r>
              <a:rPr kumimoji="0" lang="en-US" altLang="ko-KR" sz="2600" b="0" i="0" u="none" strike="noStrike" kern="1200" cap="none" spc="0" normalizeH="0" baseline="0" dirty="0">
                <a:solidFill>
                  <a:srgbClr val="000000"/>
                </a:solidFill>
                <a:latin typeface="G마켓 산스 TTF Bold"/>
                <a:ea typeface="G마켓 산스 TTF Bold"/>
              </a:rPr>
              <a:t>)</a:t>
            </a:r>
            <a:endParaRPr kumimoji="0" lang="ko-KR" altLang="en-US" sz="2600" b="0" i="0" u="none" strike="noStrike" kern="1200" cap="none" spc="0" normalizeH="0" baseline="0" dirty="0">
              <a:solidFill>
                <a:srgbClr val="000000"/>
              </a:solidFill>
              <a:latin typeface="G마켓 산스 TTF Bold"/>
              <a:ea typeface="G마켓 산스 TTF Bold"/>
            </a:endParaRPr>
          </a:p>
        </p:txBody>
      </p:sp>
    </p:spTree>
    <p:extLst>
      <p:ext uri="{BB962C8B-B14F-4D97-AF65-F5344CB8AC3E}">
        <p14:creationId xmlns:p14="http://schemas.microsoft.com/office/powerpoint/2010/main" val="904084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38375"/>
            <a:ext cx="12192000" cy="23812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47999" y="2876136"/>
            <a:ext cx="6096000" cy="11034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6700">
                <a:solidFill>
                  <a:schemeClr val="lt1"/>
                </a:solidFill>
                <a:latin typeface="G마켓 산스 TTF Bold"/>
                <a:ea typeface="G마켓 산스 TTF Bold"/>
              </a:rPr>
              <a:t>Q</a:t>
            </a:r>
            <a:r>
              <a:rPr lang="en-US" altLang="ko-KR" sz="6700">
                <a:solidFill>
                  <a:srgbClr val="FF0000"/>
                </a:solidFill>
                <a:latin typeface="G마켓 산스 TTF Bold"/>
                <a:ea typeface="G마켓 산스 TTF Bold"/>
              </a:rPr>
              <a:t>&amp;</a:t>
            </a:r>
            <a:r>
              <a:rPr lang="en-US" altLang="ko-KR" sz="6700">
                <a:solidFill>
                  <a:schemeClr val="lt1"/>
                </a:solidFill>
                <a:latin typeface="G마켓 산스 TTF Bold"/>
                <a:ea typeface="G마켓 산스 TTF Bold"/>
              </a:rPr>
              <a:t>A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0913772">
            <a:off x="5794348" y="2574485"/>
            <a:ext cx="603302" cy="603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6438" y="701386"/>
            <a:ext cx="242727" cy="3635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5450" y="213661"/>
            <a:ext cx="3924261" cy="48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G마켓 산스 TTF Bold"/>
                <a:ea typeface="G마켓 산스 TTF Bold"/>
              </a:rPr>
              <a:t>분석 개요 </a:t>
            </a:r>
            <a:r>
              <a:rPr lang="ko-KR" altLang="en-US" sz="1500">
                <a:latin typeface="G마켓 산스 TTF Bold"/>
                <a:ea typeface="G마켓 산스 TTF Bold"/>
              </a:rPr>
              <a:t>티켓 판매 현황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16284" y="845820"/>
            <a:ext cx="7265943" cy="438150"/>
          </a:xfrm>
          <a:prstGeom prst="rect">
            <a:avLst/>
          </a:prstGeom>
          <a:solidFill>
            <a:srgbClr val="E1EFD3"/>
          </a:solidFill>
          <a:ln>
            <a:noFill/>
          </a:ln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콘서트홀 클래식 장르 공연의 운영 현황 분석</a:t>
            </a:r>
          </a:p>
        </p:txBody>
      </p:sp>
      <p:cxnSp>
        <p:nvCxnSpPr>
          <p:cNvPr id="9" name="연결선: 꺾임 8"/>
          <p:cNvCxnSpPr/>
          <p:nvPr/>
        </p:nvCxnSpPr>
        <p:spPr>
          <a:xfrm rot="5400000">
            <a:off x="1696540" y="4037978"/>
            <a:ext cx="4907350" cy="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A6A6A6">
                <a:alpha val="100000"/>
              </a:srgbClr>
            </a:solidFill>
            <a:prstDash val="dash"/>
          </a:ln>
        </p:spPr>
      </p:cxnSp>
      <p:sp>
        <p:nvSpPr>
          <p:cNvPr id="11" name="TextBox 10"/>
          <p:cNvSpPr txBox="1"/>
          <p:nvPr/>
        </p:nvSpPr>
        <p:spPr>
          <a:xfrm>
            <a:off x="-217691" y="5704812"/>
            <a:ext cx="4447402" cy="5607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100" b="1" i="0" u="sng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예매 취소 고객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이 지속적으로 </a:t>
            </a:r>
            <a:r>
              <a:rPr kumimoji="0" lang="ko-KR" altLang="en-US" sz="2000" b="1" i="0" u="sng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증가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47412" y="5571462"/>
            <a:ext cx="7644588" cy="951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①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2020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년 </a:t>
            </a:r>
            <a:r>
              <a:rPr kumimoji="0" lang="ko-KR" altLang="en-US" sz="2000" b="1" i="0" u="sng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코로나 이전과 비교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하여 </a:t>
            </a:r>
            <a:r>
              <a:rPr kumimoji="0" lang="ko-KR" altLang="en-US" sz="2000" b="1" i="0" u="sng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낮은 수익</a:t>
            </a: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G마켓 산스 TTF Medium"/>
              <a:ea typeface="G마켓 산스 TTF Medium"/>
            </a:endParaRPr>
          </a:p>
          <a:p>
            <a:pPr marL="0" indent="0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②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“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교향곡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”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과 티켓 단가는 비슷하나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총 수익은 교향곡의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50%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불과</a:t>
            </a:r>
          </a:p>
        </p:txBody>
      </p:sp>
      <p:sp>
        <p:nvSpPr>
          <p:cNvPr id="14" name="화살표: 아래쪽 13"/>
          <p:cNvSpPr/>
          <p:nvPr/>
        </p:nvSpPr>
        <p:spPr>
          <a:xfrm>
            <a:off x="1433848" y="4925982"/>
            <a:ext cx="1144323" cy="54901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화살표: 아래쪽 14"/>
          <p:cNvSpPr/>
          <p:nvPr/>
        </p:nvSpPr>
        <p:spPr>
          <a:xfrm>
            <a:off x="7667529" y="4925982"/>
            <a:ext cx="1144323" cy="54901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2102" y="2365668"/>
            <a:ext cx="3687815" cy="2330494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412984" y="2366933"/>
            <a:ext cx="3600492" cy="2329228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237392" y="2366934"/>
            <a:ext cx="3685812" cy="2329228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18972" y="1584304"/>
            <a:ext cx="3374076" cy="37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고객 현황 분석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552652" y="1584304"/>
            <a:ext cx="3374076" cy="375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티켓 및 판매 수익 분석</a:t>
            </a:r>
          </a:p>
        </p:txBody>
      </p:sp>
      <p:sp>
        <p:nvSpPr>
          <p:cNvPr id="22" name="순서도: 대체 처리 21"/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96438" y="701386"/>
            <a:ext cx="242727" cy="3635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5451" y="213662"/>
            <a:ext cx="2886910" cy="4892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600">
                <a:latin typeface="G마켓 산스 TTF Bold"/>
                <a:ea typeface="G마켓 산스 TTF Bold"/>
              </a:rPr>
              <a:t>분석 개요</a:t>
            </a:r>
            <a:r>
              <a:rPr kumimoji="0" lang="ko-KR" altLang="en-US" sz="26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분석 목표 설정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24747" y="845820"/>
            <a:ext cx="9822861" cy="446276"/>
          </a:xfrm>
          <a:prstGeom prst="rect">
            <a:avLst/>
          </a:prstGeom>
          <a:solidFill>
            <a:srgbClr val="E1EFD3"/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티켓 금액에 대한 </a:t>
            </a:r>
            <a:r>
              <a:rPr kumimoji="0" lang="ko-KR" altLang="en-US" sz="2300" b="0" i="0" u="sng" strike="noStrike" kern="1200" cap="none" spc="0" normalizeH="0" baseline="0">
                <a:solidFill>
                  <a:srgbClr val="FF0000"/>
                </a:solidFill>
                <a:latin typeface="G마켓 산스 TTF Medium"/>
                <a:ea typeface="G마켓 산스 TTF Medium"/>
              </a:rPr>
              <a:t>고객 집단의 구매 여부를 분석</a:t>
            </a:r>
            <a:r>
              <a:rPr kumimoji="0" lang="ko-KR" altLang="en-US" sz="23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하여 </a:t>
            </a:r>
            <a:r>
              <a:rPr kumimoji="0" lang="ko-KR" altLang="en-US" sz="2300" b="0" i="0" u="sng" strike="noStrike" kern="1200" cap="none" spc="0" normalizeH="0" baseline="0">
                <a:solidFill>
                  <a:srgbClr val="FF0000"/>
                </a:solidFill>
                <a:latin typeface="G마켓 산스 TTF Medium"/>
                <a:ea typeface="G마켓 산스 TTF Medium"/>
              </a:rPr>
              <a:t>맞춤형 판매 전략</a:t>
            </a:r>
            <a:r>
              <a:rPr kumimoji="0" lang="ko-KR" altLang="en-US" sz="23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제공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0" y="2233513"/>
            <a:ext cx="3910739" cy="907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고객의 지불 금액을 토대로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특정 가격의 지불 의사 분류</a:t>
            </a:r>
          </a:p>
        </p:txBody>
      </p:sp>
      <p:sp>
        <p:nvSpPr>
          <p:cNvPr id="14" name="화살표: 아래쪽 13"/>
          <p:cNvSpPr/>
          <p:nvPr/>
        </p:nvSpPr>
        <p:spPr>
          <a:xfrm>
            <a:off x="1669288" y="3204623"/>
            <a:ext cx="572161" cy="44875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-219516" y="1696815"/>
            <a:ext cx="4360146" cy="368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① 티켓 금액별 고객의 구매여부 분류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0" y="3658704"/>
            <a:ext cx="3910739" cy="1320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티켓 가격이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1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→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13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만원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증가할 때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고객의 가격대별 티켓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구매 의사 확인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지불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O,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지불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X)</a:t>
            </a:r>
          </a:p>
        </p:txBody>
      </p:sp>
      <p:grpSp>
        <p:nvGrpSpPr>
          <p:cNvPr id="24" name="그룹 23"/>
          <p:cNvGrpSpPr/>
          <p:nvPr/>
        </p:nvGrpSpPr>
        <p:grpSpPr>
          <a:xfrm>
            <a:off x="4039210" y="1696815"/>
            <a:ext cx="3979924" cy="1863630"/>
            <a:chOff x="128472" y="1584303"/>
            <a:chExt cx="3979924" cy="1863630"/>
          </a:xfrm>
        </p:grpSpPr>
        <p:sp>
          <p:nvSpPr>
            <p:cNvPr id="25" name="TextBox 24"/>
            <p:cNvSpPr txBox="1"/>
            <p:nvPr/>
          </p:nvSpPr>
          <p:spPr>
            <a:xfrm>
              <a:off x="128472" y="2121002"/>
              <a:ext cx="3910739" cy="13269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G마켓 산스 TTF Medium"/>
                  <a:ea typeface="G마켓 산스 TTF Medium"/>
                </a:rPr>
                <a:t>고객의 특징</a:t>
              </a: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G마켓 산스 TTF Medium"/>
                  <a:ea typeface="G마켓 산스 TTF Medium"/>
                </a:rPr>
                <a:t>(</a:t>
              </a: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G마켓 산스 TTF Medium"/>
                  <a:ea typeface="G마켓 산스 TTF Medium"/>
                </a:rPr>
                <a:t>예매 주기 등</a:t>
              </a: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G마켓 산스 TTF Medium"/>
                  <a:ea typeface="G마켓 산스 TTF Medium"/>
                </a:rPr>
                <a:t>)</a:t>
              </a: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G마켓 산스 TTF Medium"/>
                  <a:ea typeface="G마켓 산스 TTF Medium"/>
                </a:rPr>
                <a:t>에 따른</a:t>
              </a:r>
            </a:p>
            <a:p>
              <a:pPr marL="0" indent="0" algn="ctr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G마켓 산스 TTF Medium"/>
                  <a:ea typeface="G마켓 산스 TTF Medium"/>
                </a:rPr>
                <a:t>군집분석 실시 및 군집별</a:t>
              </a:r>
            </a:p>
            <a:p>
              <a:pPr marL="0" indent="0" algn="ctr" defTabSz="914400" rtl="0" eaLnBrk="1" latinLnBrk="1" hangingPunct="1">
                <a:lnSpc>
                  <a:spcPct val="15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G마켓 산스 TTF Medium"/>
                  <a:ea typeface="G마켓 산스 TTF Medium"/>
                </a:rPr>
                <a:t>티켓 가격에 대한 지불의사 확인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62125" y="1584303"/>
              <a:ext cx="3846271" cy="36820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900" b="1" i="0" u="none" strike="noStrike" kern="1200" cap="none" spc="0" normalizeH="0" baseline="0">
                  <a:solidFill>
                    <a:srgbClr val="254771"/>
                  </a:solidFill>
                  <a:latin typeface="G마켓 산스 TTF Medium"/>
                  <a:ea typeface="G마켓 산스 TTF Medium"/>
                </a:rPr>
                <a:t>② 고객 특징에 따른 군집화 실시</a:t>
              </a:r>
            </a:p>
          </p:txBody>
        </p:sp>
      </p:grpSp>
      <p:cxnSp>
        <p:nvCxnSpPr>
          <p:cNvPr id="33" name="연결선: 꺾임 32"/>
          <p:cNvCxnSpPr/>
          <p:nvPr/>
        </p:nvCxnSpPr>
        <p:spPr>
          <a:xfrm rot="5400000">
            <a:off x="1498713" y="4037977"/>
            <a:ext cx="4907350" cy="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A6A6A6">
                <a:alpha val="100000"/>
              </a:srgbClr>
            </a:solidFill>
            <a:prstDash val="dash"/>
          </a:ln>
        </p:spPr>
      </p:cxnSp>
      <p:cxnSp>
        <p:nvCxnSpPr>
          <p:cNvPr id="34" name="연결선: 꺾임 33"/>
          <p:cNvCxnSpPr/>
          <p:nvPr/>
        </p:nvCxnSpPr>
        <p:spPr>
          <a:xfrm rot="5400000">
            <a:off x="5622306" y="4037977"/>
            <a:ext cx="4907350" cy="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A6A6A6">
                <a:alpha val="100000"/>
              </a:srgbClr>
            </a:solidFill>
            <a:prstDash val="dash"/>
          </a:ln>
        </p:spPr>
      </p:cxnSp>
      <p:sp>
        <p:nvSpPr>
          <p:cNvPr id="44" name="TextBox 43"/>
          <p:cNvSpPr txBox="1"/>
          <p:nvPr/>
        </p:nvSpPr>
        <p:spPr>
          <a:xfrm>
            <a:off x="8270150" y="2214463"/>
            <a:ext cx="3910740" cy="1326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군집별 가격 민감도에 따라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최적의 판매 전략 도출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군집별 특징 확인 및 좌석 시각화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23984" y="1677765"/>
            <a:ext cx="3829916" cy="368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③ 군집별 좌석기반 판매 전략 도출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270150" y="4221276"/>
            <a:ext cx="3910740" cy="20061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1)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가격민감도가 높은 경우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-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할인쿠폰 등 가격 중심의 혜택 제공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2)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가격 민감도가 낮은 경우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-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티켓가격 향상 및 추가 혜택 제공 등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※ 희망 좌석의 선예매 혜택 등 제공</a:t>
            </a:r>
          </a:p>
        </p:txBody>
      </p:sp>
      <p:sp>
        <p:nvSpPr>
          <p:cNvPr id="51" name="순서도: 대체 처리 50"/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rgbClr val="289B6E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0" y="5422448"/>
            <a:ext cx="4039211" cy="909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총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13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개 금액 모델에서 고객의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“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지불 의사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X”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또는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“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지불의사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O”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판단</a:t>
            </a:r>
          </a:p>
        </p:txBody>
      </p:sp>
      <p:sp>
        <p:nvSpPr>
          <p:cNvPr id="60" name="화살표: 아래쪽 59"/>
          <p:cNvSpPr/>
          <p:nvPr/>
        </p:nvSpPr>
        <p:spPr>
          <a:xfrm>
            <a:off x="1669288" y="4978283"/>
            <a:ext cx="572161" cy="44875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1" name="화살표: 아래쪽 60"/>
          <p:cNvSpPr/>
          <p:nvPr/>
        </p:nvSpPr>
        <p:spPr>
          <a:xfrm>
            <a:off x="5663175" y="3653376"/>
            <a:ext cx="572161" cy="44875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4140630" y="4149959"/>
            <a:ext cx="3910739" cy="2287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① 군집별 티켓 가격 향상 시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전체 대비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“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지불의사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O”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고객수 확인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군집별 가격 민감도 도출 가능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)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② 군집별 최대 수익을 창출하는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티켓 상한 금액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임계치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)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도출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MAX(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티켓금액 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X</a:t>
            </a:r>
            <a:r>
              <a:rPr kumimoji="0" lang="ko-KR" altLang="en-US" sz="12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지불의사가 있는 고객 비율</a:t>
            </a:r>
            <a:r>
              <a:rPr kumimoji="0" lang="en-US" altLang="ko-KR" sz="12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)</a:t>
            </a:r>
          </a:p>
        </p:txBody>
      </p:sp>
      <p:sp>
        <p:nvSpPr>
          <p:cNvPr id="64" name="화살표: 아래쪽 63"/>
          <p:cNvSpPr/>
          <p:nvPr/>
        </p:nvSpPr>
        <p:spPr>
          <a:xfrm>
            <a:off x="9861607" y="3560445"/>
            <a:ext cx="572161" cy="44875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2238375"/>
            <a:ext cx="12192000" cy="238124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3047999" y="2876136"/>
            <a:ext cx="6096000" cy="110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6700">
                <a:solidFill>
                  <a:srgbClr val="FF0000"/>
                </a:solidFill>
                <a:latin typeface="G마켓 산스 TTF Bold"/>
                <a:ea typeface="G마켓 산스 TTF Bold"/>
              </a:rPr>
              <a:t>데</a:t>
            </a:r>
            <a:r>
              <a:rPr lang="ko-KR" altLang="en-US" sz="6700">
                <a:solidFill>
                  <a:schemeClr val="lt1"/>
                </a:solidFill>
                <a:latin typeface="G마켓 산스 TTF Bold"/>
                <a:ea typeface="G마켓 산스 TTF Bold"/>
              </a:rPr>
              <a:t>이터 분석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 rot="20913772">
            <a:off x="3854103" y="2574485"/>
            <a:ext cx="603302" cy="60330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대체 처리 17"/>
          <p:cNvSpPr/>
          <p:nvPr/>
        </p:nvSpPr>
        <p:spPr>
          <a:xfrm>
            <a:off x="8735826" y="4697280"/>
            <a:ext cx="1812128" cy="310885"/>
          </a:xfrm>
          <a:prstGeom prst="flowChartAlternateProces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588761" y="3360791"/>
            <a:ext cx="3402298" cy="2552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멤버십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1~5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에 대해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1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개로 통일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중복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: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금액이 높은 유료로 통일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)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고객이 받은 할인 내역에 대해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LDA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토픽모델링을 수행하여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할인 종류 컬럼 생성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복지할인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선예매할인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회원할인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6438" y="701386"/>
            <a:ext cx="242727" cy="3635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5451" y="213660"/>
            <a:ext cx="4790939" cy="4892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600">
                <a:latin typeface="G마켓 산스 TTF Bold"/>
                <a:ea typeface="G마켓 산스 TTF Bold"/>
              </a:rPr>
              <a:t>데이터 분석 </a:t>
            </a:r>
            <a:r>
              <a:rPr lang="ko-KR" altLang="en-US" sz="1500">
                <a:latin typeface="G마켓 산스 TTF Bold"/>
                <a:ea typeface="G마켓 산스 TTF Bold"/>
              </a:rPr>
              <a:t>티켓 금액별 고객의 구매 여부 분류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10200" y="845820"/>
            <a:ext cx="5278560" cy="438150"/>
          </a:xfrm>
          <a:prstGeom prst="rect">
            <a:avLst/>
          </a:prstGeom>
          <a:solidFill>
            <a:srgbClr val="E1EFD3"/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티켓 금액별 고객의 구매 여부 예측하기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73" y="1895086"/>
            <a:ext cx="3374076" cy="6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수익지표 컬럼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예매취소여부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 최종지불금액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8961" y="1895090"/>
            <a:ext cx="3374077" cy="6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공연특징 컬럼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러닝 및 휴게타임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 공연일자 등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17741" y="1895086"/>
            <a:ext cx="3374077" cy="66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고객특징 컬럼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나이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 연령</a:t>
            </a:r>
            <a:r>
              <a:rPr kumimoji="0" lang="en-US" altLang="ko-KR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 멤버십 등</a:t>
            </a:r>
          </a:p>
        </p:txBody>
      </p:sp>
      <p:cxnSp>
        <p:nvCxnSpPr>
          <p:cNvPr id="8" name="연결선: 꺾임 7"/>
          <p:cNvCxnSpPr/>
          <p:nvPr/>
        </p:nvCxnSpPr>
        <p:spPr>
          <a:xfrm rot="16200000" flipH="1">
            <a:off x="1436146" y="4084399"/>
            <a:ext cx="4973933" cy="0"/>
          </a:xfrm>
          <a:prstGeom prst="bentConnector3">
            <a:avLst>
              <a:gd name="adj1" fmla="val 50000"/>
            </a:avLst>
          </a:prstGeom>
          <a:ln w="28575">
            <a:solidFill>
              <a:srgbClr val="A6A6A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/>
          <p:cNvCxnSpPr/>
          <p:nvPr/>
        </p:nvCxnSpPr>
        <p:spPr>
          <a:xfrm rot="5400000">
            <a:off x="5702773" y="4051104"/>
            <a:ext cx="4907350" cy="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A6A6A6">
                <a:alpha val="100000"/>
              </a:srgbClr>
            </a:solidFill>
            <a:prstDash val="dash"/>
          </a:ln>
        </p:spPr>
      </p:cxnSp>
      <p:sp>
        <p:nvSpPr>
          <p:cNvPr id="10" name="TextBox 9"/>
          <p:cNvSpPr txBox="1"/>
          <p:nvPr/>
        </p:nvSpPr>
        <p:spPr>
          <a:xfrm>
            <a:off x="305450" y="3562879"/>
            <a:ext cx="3402298" cy="2148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예매 취소 여부 컬럼 값에 따라</a:t>
            </a:r>
            <a:r>
              <a:rPr lang="en-US" altLang="ko-KR">
                <a:latin typeface="G마켓 산스 TTF Medium"/>
                <a:ea typeface="G마켓 산스 TTF Medium"/>
              </a:rPr>
              <a:t>,</a:t>
            </a:r>
            <a:r>
              <a:rPr lang="ko-KR" altLang="en-US">
                <a:latin typeface="G마켓 산스 TTF Medium"/>
                <a:ea typeface="G마켓 산스 TTF Medium"/>
              </a:rPr>
              <a:t> 실제 지불가격 컬럼 생성</a:t>
            </a:r>
          </a:p>
          <a:p>
            <a:pPr algn="ctr">
              <a:lnSpc>
                <a:spcPct val="150000"/>
              </a:lnSpc>
              <a:defRPr/>
            </a:pPr>
            <a:endParaRPr lang="ko-KR" altLang="en-US">
              <a:latin typeface="G마켓 산스 TTF Medium"/>
              <a:ea typeface="G마켓 산스 TTF Medium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예매취소 </a:t>
            </a:r>
            <a:r>
              <a:rPr lang="en-US" altLang="ko-KR">
                <a:latin typeface="G마켓 산스 TTF Medium"/>
                <a:ea typeface="G마켓 산스 TTF Medium"/>
              </a:rPr>
              <a:t>-&gt;</a:t>
            </a:r>
            <a:r>
              <a:rPr lang="ko-KR" altLang="en-US">
                <a:latin typeface="G마켓 산스 TTF Medium"/>
                <a:ea typeface="G마켓 산스 TTF Medium"/>
              </a:rPr>
              <a:t> 실지불가 </a:t>
            </a:r>
            <a:r>
              <a:rPr lang="en-US" altLang="ko-KR">
                <a:latin typeface="G마켓 산스 TTF Medium"/>
                <a:ea typeface="G마켓 산스 TTF Medium"/>
              </a:rPr>
              <a:t>=</a:t>
            </a:r>
            <a:r>
              <a:rPr lang="ko-KR" altLang="en-US">
                <a:latin typeface="G마켓 산스 TTF Medium"/>
                <a:ea typeface="G마켓 산스 TTF Medium"/>
              </a:rPr>
              <a:t> </a:t>
            </a:r>
            <a:r>
              <a:rPr lang="en-US" altLang="ko-KR">
                <a:latin typeface="G마켓 산스 TTF Medium"/>
                <a:ea typeface="G마켓 산스 TTF Medium"/>
              </a:rPr>
              <a:t>0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예매유지 </a:t>
            </a:r>
            <a:r>
              <a:rPr lang="en-US" altLang="ko-KR">
                <a:latin typeface="G마켓 산스 TTF Medium"/>
                <a:ea typeface="G마켓 산스 TTF Medium"/>
              </a:rPr>
              <a:t>-&gt;</a:t>
            </a:r>
            <a:r>
              <a:rPr lang="ko-KR" altLang="en-US">
                <a:latin typeface="G마켓 산스 TTF Medium"/>
                <a:ea typeface="G마켓 산스 TTF Medium"/>
              </a:rPr>
              <a:t> 지불가 </a:t>
            </a:r>
            <a:r>
              <a:rPr lang="en-US" altLang="ko-KR">
                <a:latin typeface="G마켓 산스 TTF Medium"/>
                <a:ea typeface="G마켓 산스 TTF Medium"/>
              </a:rPr>
              <a:t>=</a:t>
            </a:r>
            <a:r>
              <a:rPr lang="ko-KR" altLang="en-US">
                <a:latin typeface="G마켓 산스 TTF Medium"/>
                <a:ea typeface="G마켓 산스 TTF Medium"/>
              </a:rPr>
              <a:t> 예매가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94851" y="3562879"/>
            <a:ext cx="3402298" cy="21481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휴게비율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=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휴게시간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/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러닝타임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공연일자를 기준으로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공연년도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공연분기 생성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공연일분류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&gt;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월초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중순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월말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공연요일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&gt;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주말여부 생성</a:t>
            </a:r>
          </a:p>
        </p:txBody>
      </p:sp>
      <p:sp>
        <p:nvSpPr>
          <p:cNvPr id="13" name="화살표: 아래쪽 12"/>
          <p:cNvSpPr/>
          <p:nvPr/>
        </p:nvSpPr>
        <p:spPr>
          <a:xfrm>
            <a:off x="1417922" y="2671629"/>
            <a:ext cx="1144323" cy="54901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4" name="화살표: 아래쪽 13"/>
          <p:cNvSpPr/>
          <p:nvPr/>
        </p:nvSpPr>
        <p:spPr>
          <a:xfrm>
            <a:off x="5523838" y="2671630"/>
            <a:ext cx="1144323" cy="54901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5" name="화살표: 아래쪽 14"/>
          <p:cNvSpPr/>
          <p:nvPr/>
        </p:nvSpPr>
        <p:spPr>
          <a:xfrm>
            <a:off x="9717748" y="2671630"/>
            <a:ext cx="1144323" cy="54901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7" name="순서도: 대체 처리 16"/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rgbClr val="289B6E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951626" y="584583"/>
            <a:ext cx="6438810" cy="23091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500">
                <a:solidFill>
                  <a:srgbClr val="152E4A"/>
                </a:solidFill>
                <a:latin typeface="G마켓 산스 TTF Bold"/>
                <a:ea typeface="G마켓 산스 TTF Bold"/>
              </a:rPr>
              <a:t>가설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 ① 고객의 예매 이력을 통해 </a:t>
            </a:r>
            <a:r>
              <a:rPr lang="en-US" altLang="ko-KR">
                <a:latin typeface="G마켓 산스 TTF Medium"/>
                <a:ea typeface="G마켓 산스 TTF Medium"/>
              </a:rPr>
              <a:t>“</a:t>
            </a:r>
            <a:r>
              <a:rPr lang="ko-KR" altLang="en-US">
                <a:latin typeface="G마켓 산스 TTF Medium"/>
                <a:ea typeface="G마켓 산스 TTF Medium"/>
              </a:rPr>
              <a:t>특정 가격</a:t>
            </a:r>
            <a:r>
              <a:rPr lang="en-US" altLang="ko-KR">
                <a:latin typeface="G마켓 산스 TTF Medium"/>
                <a:ea typeface="G마켓 산스 TTF Medium"/>
              </a:rPr>
              <a:t>”</a:t>
            </a:r>
            <a:r>
              <a:rPr lang="ko-KR" altLang="en-US">
                <a:latin typeface="G마켓 산스 TTF Medium"/>
                <a:ea typeface="G마켓 산스 TTF Medium"/>
              </a:rPr>
              <a:t>에서 고객의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     공연 티켓 구매 여부를 예측하는 분류 모델 생성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 ② </a:t>
            </a:r>
            <a:r>
              <a:rPr lang="en-US" altLang="ko-KR">
                <a:latin typeface="G마켓 산스 TTF Medium"/>
                <a:ea typeface="G마켓 산스 TTF Medium"/>
              </a:rPr>
              <a:t>“</a:t>
            </a:r>
            <a:r>
              <a:rPr lang="ko-KR" altLang="en-US">
                <a:latin typeface="G마켓 산스 TTF Medium"/>
                <a:ea typeface="G마켓 산스 TTF Medium"/>
              </a:rPr>
              <a:t>특정 가격</a:t>
            </a:r>
            <a:r>
              <a:rPr lang="en-US" altLang="ko-KR">
                <a:latin typeface="G마켓 산스 TTF Medium"/>
                <a:ea typeface="G마켓 산스 TTF Medium"/>
              </a:rPr>
              <a:t>”</a:t>
            </a:r>
            <a:r>
              <a:rPr lang="ko-KR" altLang="en-US">
                <a:latin typeface="G마켓 산스 TTF Medium"/>
                <a:ea typeface="G마켓 산스 TTF Medium"/>
              </a:rPr>
              <a:t>을 </a:t>
            </a:r>
            <a:r>
              <a:rPr lang="en-US" altLang="ko-KR">
                <a:latin typeface="G마켓 산스 TTF Medium"/>
                <a:ea typeface="G마켓 산스 TTF Medium"/>
              </a:rPr>
              <a:t>1</a:t>
            </a:r>
            <a:r>
              <a:rPr lang="ko-KR" altLang="en-US">
                <a:latin typeface="G마켓 산스 TTF Medium"/>
                <a:ea typeface="G마켓 산스 TTF Medium"/>
              </a:rPr>
              <a:t> → </a:t>
            </a:r>
            <a:r>
              <a:rPr lang="en-US" altLang="ko-KR">
                <a:latin typeface="G마켓 산스 TTF Medium"/>
                <a:ea typeface="G마켓 산스 TTF Medium"/>
              </a:rPr>
              <a:t>13</a:t>
            </a:r>
            <a:r>
              <a:rPr lang="ko-KR" altLang="en-US">
                <a:latin typeface="G마켓 산스 TTF Medium"/>
                <a:ea typeface="G마켓 산스 TTF Medium"/>
              </a:rPr>
              <a:t>만원으로 증가하며</a:t>
            </a:r>
            <a:r>
              <a:rPr lang="en-US" altLang="ko-KR">
                <a:latin typeface="G마켓 산스 TTF Medium"/>
                <a:ea typeface="G마켓 산스 TTF Medium"/>
              </a:rPr>
              <a:t>,</a:t>
            </a:r>
            <a:r>
              <a:rPr lang="ko-KR" altLang="en-US">
                <a:latin typeface="G마켓 산스 TTF Medium"/>
                <a:ea typeface="G마켓 산스 TTF Medium"/>
              </a:rPr>
              <a:t> 금액대별 고객의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      티켓 구매 의사</a:t>
            </a:r>
            <a:r>
              <a:rPr lang="en-US" altLang="ko-KR">
                <a:latin typeface="G마켓 산스 TTF Medium"/>
                <a:ea typeface="G마켓 산스 TTF Medium"/>
              </a:rPr>
              <a:t>(</a:t>
            </a:r>
            <a:r>
              <a:rPr lang="ko-KR" altLang="en-US">
                <a:latin typeface="G마켓 산스 TTF Medium"/>
                <a:ea typeface="G마켓 산스 TTF Medium"/>
              </a:rPr>
              <a:t>변화</a:t>
            </a:r>
            <a:r>
              <a:rPr lang="en-US" altLang="ko-KR">
                <a:latin typeface="G마켓 산스 TTF Medium"/>
                <a:ea typeface="G마켓 산스 TTF Medium"/>
              </a:rPr>
              <a:t>)</a:t>
            </a:r>
            <a:r>
              <a:rPr lang="ko-KR" altLang="en-US">
                <a:latin typeface="G마켓 산스 TTF Medium"/>
                <a:ea typeface="G마켓 산스 TTF Medium"/>
              </a:rPr>
              <a:t>를 확인할 수 있다</a:t>
            </a:r>
            <a:r>
              <a:rPr lang="en-US" altLang="ko-KR">
                <a:latin typeface="G마켓 산스 TTF Medium"/>
                <a:ea typeface="G마켓 산스 TTF Medium"/>
              </a:rPr>
              <a:t>.</a:t>
            </a:r>
          </a:p>
        </p:txBody>
      </p:sp>
      <p:sp>
        <p:nvSpPr>
          <p:cNvPr id="5" name="화살표: 아래쪽 4"/>
          <p:cNvSpPr/>
          <p:nvPr/>
        </p:nvSpPr>
        <p:spPr>
          <a:xfrm>
            <a:off x="8598870" y="2967289"/>
            <a:ext cx="572161" cy="333938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017771" y="3201130"/>
            <a:ext cx="3430095" cy="654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2500">
                <a:solidFill>
                  <a:srgbClr val="152E4A"/>
                </a:solidFill>
                <a:latin typeface="G마켓 산스 TTF Bold"/>
                <a:ea typeface="G마켓 산스 TTF Bold"/>
              </a:rPr>
              <a:t>분석 절차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451" y="213660"/>
            <a:ext cx="5090373" cy="48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데이터 분석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티켓 금액별 고객의 구매 여부 분류</a:t>
            </a:r>
          </a:p>
        </p:txBody>
      </p:sp>
      <p:sp>
        <p:nvSpPr>
          <p:cNvPr id="9" name="순서도: 대체 처리 8"/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rgbClr val="289B6E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150285" y="1526469"/>
            <a:ext cx="5783789" cy="4558101"/>
            <a:chOff x="312210" y="1526469"/>
            <a:chExt cx="5783789" cy="4558101"/>
          </a:xfrm>
        </p:grpSpPr>
        <p:sp>
          <p:nvSpPr>
            <p:cNvPr id="11" name="직사각형 10"/>
            <p:cNvSpPr/>
            <p:nvPr/>
          </p:nvSpPr>
          <p:spPr>
            <a:xfrm>
              <a:off x="4611290" y="3908887"/>
              <a:ext cx="1274191" cy="25300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15" name="순서도: 대체 처리 14"/>
            <p:cNvSpPr/>
            <p:nvPr/>
          </p:nvSpPr>
          <p:spPr>
            <a:xfrm>
              <a:off x="3103561" y="2778831"/>
              <a:ext cx="1395675" cy="710855"/>
            </a:xfrm>
            <a:prstGeom prst="flowChartAlternateProcess">
              <a:avLst/>
            </a:prstGeom>
            <a:noFill/>
            <a:ln w="19050" cap="flat" cmpd="sng" algn="ctr">
              <a:solidFill>
                <a:srgbClr val="595959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G마켓 산스 TTF Medium"/>
                  <a:ea typeface="G마켓 산스 TTF Medium"/>
                </a:rPr>
                <a:t>공연관람자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en-US" altLang="ko-KR" sz="1800" b="0" i="0" u="none" strike="noStrike" kern="1200" cap="none" spc="0" normalizeH="0" baseline="0">
                  <a:solidFill>
                    <a:srgbClr val="000000"/>
                  </a:solidFill>
                  <a:latin typeface="G마켓 산스 TTF Medium"/>
                  <a:ea typeface="G마켓 산스 TTF Medium"/>
                </a:rPr>
                <a:t>51,179</a:t>
              </a: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G마켓 산스 TTF Medium"/>
                  <a:ea typeface="G마켓 산스 TTF Medium"/>
                </a:rPr>
                <a:t>명</a:t>
              </a:r>
            </a:p>
          </p:txBody>
        </p:sp>
        <p:sp>
          <p:nvSpPr>
            <p:cNvPr id="16" name="순서도: 대체 처리 15"/>
            <p:cNvSpPr/>
            <p:nvPr/>
          </p:nvSpPr>
          <p:spPr>
            <a:xfrm>
              <a:off x="1932781" y="4102462"/>
              <a:ext cx="1170779" cy="710855"/>
            </a:xfrm>
            <a:prstGeom prst="flowChartAlternateProcess">
              <a:avLst/>
            </a:prstGeom>
            <a:noFill/>
            <a:ln w="19050" cap="flat" cmpd="sng" algn="ctr">
              <a:solidFill>
                <a:srgbClr val="595959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200" b="0" i="0" u="none" strike="noStrike" kern="1200" cap="none" spc="0" normalizeH="0" baseline="0">
                  <a:solidFill>
                    <a:srgbClr val="000000"/>
                  </a:solidFill>
                  <a:latin typeface="G마켓 산스 TTF Medium"/>
                  <a:ea typeface="G마켓 산스 TTF Medium"/>
                </a:rPr>
                <a:t>티켓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200" b="0" i="0" u="none" strike="noStrike" kern="1200" cap="none" spc="0" normalizeH="0" baseline="0">
                  <a:solidFill>
                    <a:srgbClr val="000000"/>
                  </a:solidFill>
                  <a:latin typeface="G마켓 산스 TTF Medium"/>
                  <a:ea typeface="G마켓 산스 TTF Medium"/>
                </a:rPr>
                <a:t>미구매</a:t>
              </a:r>
            </a:p>
          </p:txBody>
        </p:sp>
        <p:sp>
          <p:nvSpPr>
            <p:cNvPr id="17" name="순서도: 대체 처리 16"/>
            <p:cNvSpPr/>
            <p:nvPr/>
          </p:nvSpPr>
          <p:spPr>
            <a:xfrm>
              <a:off x="4499238" y="4102462"/>
              <a:ext cx="1111247" cy="710855"/>
            </a:xfrm>
            <a:prstGeom prst="flowChartAlternateProcess">
              <a:avLst/>
            </a:prstGeom>
            <a:noFill/>
            <a:ln w="19050" cap="flat" cmpd="sng" algn="ctr">
              <a:solidFill>
                <a:srgbClr val="595959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200" b="0" i="0" u="none" strike="noStrike" kern="1200" cap="none" spc="0" normalizeH="0" baseline="0">
                  <a:solidFill>
                    <a:srgbClr val="000000"/>
                  </a:solidFill>
                  <a:latin typeface="G마켓 산스 TTF Medium"/>
                  <a:ea typeface="G마켓 산스 TTF Medium"/>
                </a:rPr>
                <a:t>티켓</a:t>
              </a: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2200" b="0" i="0" u="none" strike="noStrike" kern="1200" cap="none" spc="0" normalizeH="0" baseline="0">
                  <a:solidFill>
                    <a:srgbClr val="000000"/>
                  </a:solidFill>
                  <a:latin typeface="G마켓 산스 TTF Medium"/>
                  <a:ea typeface="G마켓 산스 TTF Medium"/>
                </a:rPr>
                <a:t>구매</a:t>
              </a:r>
            </a:p>
          </p:txBody>
        </p:sp>
        <p:cxnSp>
          <p:nvCxnSpPr>
            <p:cNvPr id="18" name="직선 화살표 연결선 17"/>
            <p:cNvCxnSpPr>
              <a:stCxn id="15" idx="2"/>
              <a:endCxn id="16" idx="0"/>
            </p:cNvCxnSpPr>
            <p:nvPr/>
          </p:nvCxnSpPr>
          <p:spPr>
            <a:xfrm rot="10800000" flipV="1">
              <a:off x="2518171" y="3489686"/>
              <a:ext cx="1283227" cy="612776"/>
            </a:xfrm>
            <a:prstGeom prst="straightConnector1">
              <a:avLst/>
            </a:prstGeom>
            <a:noFill/>
            <a:ln w="28575" cap="flat" cmpd="sng" algn="ctr">
              <a:solidFill>
                <a:srgbClr val="289B6E">
                  <a:alpha val="100000"/>
                </a:srgbClr>
              </a:solidFill>
              <a:prstDash val="solid"/>
              <a:tailEnd type="arrow"/>
            </a:ln>
          </p:spPr>
        </p:cxnSp>
        <p:cxnSp>
          <p:nvCxnSpPr>
            <p:cNvPr id="19" name="직선 화살표 연결선 18"/>
            <p:cNvCxnSpPr>
              <a:stCxn id="15" idx="2"/>
              <a:endCxn id="17" idx="0"/>
            </p:cNvCxnSpPr>
            <p:nvPr/>
          </p:nvCxnSpPr>
          <p:spPr>
            <a:xfrm>
              <a:off x="3801399" y="3489686"/>
              <a:ext cx="1253462" cy="612776"/>
            </a:xfrm>
            <a:prstGeom prst="straightConnector1">
              <a:avLst/>
            </a:prstGeom>
            <a:noFill/>
            <a:ln w="28575" cap="flat" cmpd="sng" algn="ctr">
              <a:solidFill>
                <a:srgbClr val="289B6E">
                  <a:alpha val="100000"/>
                </a:srgbClr>
              </a:solidFill>
              <a:prstDash val="solid"/>
              <a:tailEnd type="arrow"/>
            </a:ln>
          </p:spPr>
        </p:cxnSp>
        <p:sp>
          <p:nvSpPr>
            <p:cNvPr id="20" name="TextBox 19"/>
            <p:cNvSpPr txBox="1"/>
            <p:nvPr/>
          </p:nvSpPr>
          <p:spPr>
            <a:xfrm>
              <a:off x="1564718" y="3574497"/>
              <a:ext cx="1538843" cy="3002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solidFill>
                    <a:srgbClr val="000000"/>
                  </a:solidFill>
                  <a:latin typeface="G마켓 산스 TTF Light"/>
                  <a:ea typeface="G마켓 산스 TTF Light"/>
                </a:rPr>
                <a:t>지불가격</a:t>
              </a:r>
              <a:r>
                <a:rPr kumimoji="0" lang="en-US" altLang="ko-KR" sz="1400" b="0" i="0" u="none" strike="noStrike" kern="1200" cap="none" spc="0" normalizeH="0" baseline="0">
                  <a:solidFill>
                    <a:srgbClr val="000000"/>
                  </a:solidFill>
                  <a:latin typeface="G마켓 산스 TTF Light"/>
                  <a:ea typeface="G마켓 산스 TTF Light"/>
                </a:rPr>
                <a:t>&lt;=</a:t>
              </a:r>
              <a:r>
                <a:rPr kumimoji="0" lang="ko-KR" altLang="en-US" sz="1400" b="0" i="0" u="none" strike="noStrike" kern="1200" cap="none" spc="0" normalizeH="0" baseline="0">
                  <a:solidFill>
                    <a:srgbClr val="000000"/>
                  </a:solidFill>
                  <a:latin typeface="G마켓 산스 TTF Light"/>
                  <a:ea typeface="G마켓 산스 TTF Light"/>
                </a:rPr>
                <a:t>기준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57156" y="3572671"/>
              <a:ext cx="1538843" cy="3005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solidFill>
                    <a:srgbClr val="000000"/>
                  </a:solidFill>
                  <a:latin typeface="G마켓 산스 TTF Light"/>
                  <a:ea typeface="G마켓 산스 TTF Light"/>
                </a:rPr>
                <a:t>지불가격</a:t>
              </a:r>
              <a:r>
                <a:rPr kumimoji="0" lang="en-US" altLang="ko-KR" sz="1400" b="0" i="0" u="none" strike="noStrike" kern="1200" cap="none" spc="0" normalizeH="0" baseline="0">
                  <a:solidFill>
                    <a:srgbClr val="000000"/>
                  </a:solidFill>
                  <a:latin typeface="G마켓 산스 TTF Light"/>
                  <a:ea typeface="G마켓 산스 TTF Light"/>
                </a:rPr>
                <a:t>&gt;</a:t>
              </a:r>
              <a:r>
                <a:rPr kumimoji="0" lang="ko-KR" altLang="en-US" sz="1400" b="0" i="0" u="none" strike="noStrike" kern="1200" cap="none" spc="0" normalizeH="0" baseline="0">
                  <a:solidFill>
                    <a:srgbClr val="000000"/>
                  </a:solidFill>
                  <a:latin typeface="G마켓 산스 TTF Light"/>
                  <a:ea typeface="G마켓 산스 TTF Light"/>
                </a:rPr>
                <a:t>기준</a:t>
              </a:r>
            </a:p>
          </p:txBody>
        </p:sp>
        <p:sp>
          <p:nvSpPr>
            <p:cNvPr id="23" name="순서도: 대체 처리 22"/>
            <p:cNvSpPr/>
            <p:nvPr/>
          </p:nvSpPr>
          <p:spPr>
            <a:xfrm>
              <a:off x="1707887" y="1526469"/>
              <a:ext cx="1395675" cy="710855"/>
            </a:xfrm>
            <a:prstGeom prst="flowChartAlternateProcess">
              <a:avLst/>
            </a:prstGeom>
            <a:noFill/>
            <a:ln w="19050" cap="flat" cmpd="sng" algn="ctr">
              <a:solidFill>
                <a:srgbClr val="595959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G마켓 산스 TTF Medium"/>
                  <a:ea typeface="G마켓 산스 TTF Medium"/>
                </a:rPr>
                <a:t>전체 고객</a:t>
              </a:r>
            </a:p>
          </p:txBody>
        </p:sp>
        <p:sp>
          <p:nvSpPr>
            <p:cNvPr id="24" name="순서도: 대체 처리 23"/>
            <p:cNvSpPr/>
            <p:nvPr/>
          </p:nvSpPr>
          <p:spPr>
            <a:xfrm>
              <a:off x="312210" y="2737356"/>
              <a:ext cx="1395675" cy="710855"/>
            </a:xfrm>
            <a:prstGeom prst="flowChartAlternateProcess">
              <a:avLst/>
            </a:prstGeom>
            <a:noFill/>
            <a:ln w="19050" cap="flat" cmpd="sng" algn="ctr">
              <a:solidFill>
                <a:srgbClr val="595959">
                  <a:alpha val="100000"/>
                </a:srgbClr>
              </a:solidFill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800" b="0" i="0" u="none" strike="noStrike" kern="1200" cap="none" spc="0" normalizeH="0" baseline="0">
                  <a:solidFill>
                    <a:srgbClr val="000000"/>
                  </a:solidFill>
                  <a:latin typeface="G마켓 산스 TTF Medium"/>
                  <a:ea typeface="G마켓 산스 TTF Medium"/>
                </a:rPr>
                <a:t>예매취소자</a:t>
              </a:r>
            </a:p>
          </p:txBody>
        </p:sp>
        <p:cxnSp>
          <p:nvCxnSpPr>
            <p:cNvPr id="25" name="직선 화살표 연결선 24"/>
            <p:cNvCxnSpPr>
              <a:stCxn id="23" idx="2"/>
              <a:endCxn id="24" idx="0"/>
            </p:cNvCxnSpPr>
            <p:nvPr/>
          </p:nvCxnSpPr>
          <p:spPr>
            <a:xfrm rot="10800000" flipV="1">
              <a:off x="1010048" y="2237325"/>
              <a:ext cx="1395676" cy="50003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23" idx="2"/>
              <a:endCxn id="15" idx="0"/>
            </p:cNvCxnSpPr>
            <p:nvPr/>
          </p:nvCxnSpPr>
          <p:spPr>
            <a:xfrm>
              <a:off x="2405725" y="2237324"/>
              <a:ext cx="1395674" cy="54150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2095498" y="4913938"/>
              <a:ext cx="3411802" cy="294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kumimoji="0" lang="ko-KR" altLang="en-US" sz="1400" b="0" i="0" u="none" strike="noStrike" kern="1200" cap="none" spc="0" normalizeH="0" baseline="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기준</a:t>
              </a:r>
              <a:r>
                <a:rPr kumimoji="0" lang="en-US" altLang="ko-KR" sz="1400" b="0" i="0" u="none" strike="noStrike" kern="1200" cap="none" spc="0" normalizeH="0" baseline="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:</a:t>
              </a:r>
              <a:r>
                <a:rPr kumimoji="0" lang="ko-KR" altLang="en-US" sz="1400" b="0" i="0" u="none" strike="noStrike" kern="1200" cap="none" spc="0" normalizeH="0" baseline="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 </a:t>
              </a:r>
              <a:r>
                <a:rPr kumimoji="0" lang="en-US" altLang="ko-KR" sz="1400" b="0" i="0" u="none" strike="noStrike" kern="1200" cap="none" spc="0" normalizeH="0" baseline="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1</a:t>
              </a:r>
              <a:r>
                <a:rPr kumimoji="0" lang="ko-KR" altLang="en-US" sz="1400" b="0" i="0" u="none" strike="noStrike" kern="1200" cap="none" spc="0" normalizeH="0" baseline="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만원 </a:t>
              </a:r>
              <a:r>
                <a:rPr kumimoji="0" lang="en-US" altLang="ko-KR" sz="1400" b="0" i="0" u="none" strike="noStrike" kern="1200" cap="none" spc="0" normalizeH="0" baseline="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~</a:t>
              </a:r>
              <a:r>
                <a:rPr kumimoji="0" lang="ko-KR" altLang="en-US" sz="1400" b="0" i="0" u="none" strike="noStrike" kern="1200" cap="none" spc="0" normalizeH="0" baseline="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 </a:t>
              </a:r>
              <a:r>
                <a:rPr kumimoji="0" lang="en-US" altLang="ko-KR" sz="1400" b="0" i="0" u="none" strike="noStrike" kern="1200" cap="none" spc="0" normalizeH="0" baseline="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13</a:t>
              </a:r>
              <a:r>
                <a:rPr kumimoji="0" lang="ko-KR" altLang="en-US" sz="1400" b="0" i="0" u="none" strike="noStrike" kern="1200" cap="none" spc="0" normalizeH="0" baseline="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만원</a:t>
              </a:r>
              <a:r>
                <a:rPr kumimoji="0" lang="en-US" altLang="ko-KR" sz="1400" b="0" i="0" u="none" strike="noStrike" kern="1200" cap="none" spc="0" normalizeH="0" baseline="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(1</a:t>
              </a:r>
              <a:r>
                <a:rPr kumimoji="0" lang="ko-KR" altLang="en-US" sz="1400" b="0" i="0" u="none" strike="noStrike" kern="1200" cap="none" spc="0" normalizeH="0" baseline="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만원</a:t>
              </a:r>
              <a:r>
                <a:rPr kumimoji="0" lang="en-US" altLang="ko-KR" sz="1400" b="0" i="0" u="none" strike="noStrike" kern="1200" cap="none" spc="0" normalizeH="0" baseline="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 </a:t>
              </a:r>
              <a:r>
                <a:rPr kumimoji="0" lang="ko-KR" altLang="en-US" sz="1400" b="0" i="0" u="none" strike="noStrike" kern="1200" cap="none" spc="0" normalizeH="0" baseline="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단위 이동</a:t>
              </a:r>
              <a:r>
                <a:rPr kumimoji="0" lang="en-US" altLang="ko-KR" sz="1400" b="0" i="0" u="none" strike="noStrike" kern="1200" cap="none" spc="0" normalizeH="0" baseline="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)</a:t>
              </a:r>
            </a:p>
          </p:txBody>
        </p:sp>
        <p:sp>
          <p:nvSpPr>
            <p:cNvPr id="30" name="화살표: 아래쪽 29"/>
            <p:cNvSpPr/>
            <p:nvPr/>
          </p:nvSpPr>
          <p:spPr>
            <a:xfrm>
              <a:off x="3515318" y="5262334"/>
              <a:ext cx="572161" cy="436562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rgbClr val="9F3434">
                <a:alpha val="100000"/>
              </a:srgbClr>
            </a:solidFill>
            <a:ln w="19050" cap="flat" cmpd="sng" algn="ctr">
              <a:noFill/>
              <a:prstDash val="solid"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778992" y="5670321"/>
              <a:ext cx="4044814" cy="4142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  <a:defRPr/>
              </a:pPr>
              <a:r>
                <a:rPr lang="ko-KR" altLang="en-US" sz="1400">
                  <a:latin typeface="G마켓 산스 TTF Medium"/>
                  <a:ea typeface="G마켓 산스 TTF Medium"/>
                </a:rPr>
                <a:t>총 </a:t>
              </a:r>
              <a:r>
                <a:rPr lang="en-US" altLang="ko-KR" sz="140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13</a:t>
              </a:r>
              <a:r>
                <a:rPr lang="ko-KR" altLang="en-US" sz="140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개 기준에 대한 </a:t>
              </a:r>
              <a:r>
                <a:rPr lang="en-US" altLang="ko-KR" sz="140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RF</a:t>
              </a:r>
              <a:r>
                <a:rPr lang="ko-KR" altLang="en-US" sz="140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모델 각각 생성</a:t>
              </a:r>
              <a:r>
                <a:rPr lang="ko-KR" altLang="en-US" sz="1400">
                  <a:latin typeface="G마켓 산스 TTF Medium"/>
                  <a:ea typeface="G마켓 산스 TTF Medium"/>
                </a:rPr>
                <a:t> 및 </a:t>
              </a:r>
              <a:r>
                <a:rPr lang="ko-KR" altLang="en-US" sz="1400">
                  <a:solidFill>
                    <a:srgbClr val="FF0000"/>
                  </a:solidFill>
                  <a:latin typeface="G마켓 산스 TTF Medium"/>
                  <a:ea typeface="G마켓 산스 TTF Medium"/>
                </a:rPr>
                <a:t>예측</a:t>
              </a:r>
            </a:p>
          </p:txBody>
        </p:sp>
      </p:grpSp>
      <p:pic>
        <p:nvPicPr>
          <p:cNvPr id="38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3855720"/>
            <a:ext cx="4062721" cy="2848734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8393794" y="4485291"/>
            <a:ext cx="3719166" cy="1227803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>
                <a:latin typeface="G마켓 산스 TTF Medium"/>
                <a:ea typeface="G마켓 산스 TTF Medium"/>
              </a:rPr>
              <a:t>K-fold</a:t>
            </a:r>
            <a:r>
              <a:rPr lang="ko-KR" altLang="en-US">
                <a:latin typeface="G마켓 산스 TTF Medium"/>
                <a:ea typeface="G마켓 산스 TTF Medium"/>
              </a:rPr>
              <a:t> 활용</a:t>
            </a:r>
            <a:r>
              <a:rPr lang="en-US" altLang="ko-KR">
                <a:latin typeface="G마켓 산스 TTF Medium"/>
                <a:ea typeface="G마켓 산스 TTF Medium"/>
              </a:rPr>
              <a:t> RF</a:t>
            </a:r>
            <a:r>
              <a:rPr lang="ko-KR" altLang="en-US">
                <a:latin typeface="G마켓 산스 TTF Medium"/>
                <a:ea typeface="G마켓 산스 TTF Medium"/>
              </a:rPr>
              <a:t> 모델 </a:t>
            </a:r>
            <a:r>
              <a:rPr lang="en-US" altLang="ko-KR">
                <a:latin typeface="G마켓 산스 TTF Medium"/>
                <a:ea typeface="G마켓 산스 TTF Medium"/>
              </a:rPr>
              <a:t>13</a:t>
            </a:r>
            <a:r>
              <a:rPr lang="ko-KR" altLang="en-US">
                <a:latin typeface="G마켓 산스 TTF Medium"/>
                <a:ea typeface="G마켓 산스 TTF Medium"/>
              </a:rPr>
              <a:t>개 구축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>
                <a:latin typeface="G마켓 산스 TTF Medium"/>
                <a:ea typeface="G마켓 산스 TTF Medium"/>
              </a:rPr>
              <a:t> </a:t>
            </a:r>
            <a:r>
              <a:rPr lang="en-US" altLang="ko-KR" sz="1600">
                <a:latin typeface="G마켓 산스 TTF Medium"/>
                <a:ea typeface="G마켓 산스 TTF Medium"/>
              </a:rPr>
              <a:t>-</a:t>
            </a:r>
            <a:r>
              <a:rPr lang="ko-KR" altLang="en-US" sz="1600">
                <a:latin typeface="G마켓 산스 TTF Medium"/>
                <a:ea typeface="G마켓 산스 TTF Medium"/>
              </a:rPr>
              <a:t> </a:t>
            </a:r>
            <a:r>
              <a:rPr lang="en-US" altLang="ko-KR" sz="1600">
                <a:latin typeface="G마켓 산스 TTF Medium"/>
                <a:ea typeface="G마켓 산스 TTF Medium"/>
              </a:rPr>
              <a:t>Train</a:t>
            </a:r>
            <a:r>
              <a:rPr lang="ko-KR" altLang="en-US" sz="1600">
                <a:latin typeface="G마켓 산스 TTF Medium"/>
                <a:ea typeface="G마켓 산스 TTF Medium"/>
              </a:rPr>
              <a:t> </a:t>
            </a:r>
            <a:r>
              <a:rPr lang="en-US" altLang="ko-KR" sz="1600">
                <a:latin typeface="G마켓 산스 TTF Medium"/>
                <a:ea typeface="G마켓 산스 TTF Medium"/>
              </a:rPr>
              <a:t>:</a:t>
            </a:r>
            <a:r>
              <a:rPr lang="ko-KR" altLang="en-US" sz="1600">
                <a:latin typeface="G마켓 산스 TTF Medium"/>
                <a:ea typeface="G마켓 산스 TTF Medium"/>
              </a:rPr>
              <a:t> </a:t>
            </a:r>
            <a:r>
              <a:rPr lang="en-US" altLang="ko-KR" sz="1600">
                <a:latin typeface="G마켓 산스 TTF Medium"/>
                <a:ea typeface="G마켓 산스 TTF Medium"/>
              </a:rPr>
              <a:t>Validation </a:t>
            </a:r>
            <a:r>
              <a:rPr lang="ko-KR" altLang="en-US" sz="1600">
                <a:latin typeface="G마켓 산스 TTF Medium"/>
                <a:ea typeface="G마켓 산스 TTF Medium"/>
              </a:rPr>
              <a:t>예측값 적용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600">
                <a:latin typeface="G마켓 산스 TTF Medium"/>
                <a:ea typeface="G마켓 산스 TTF Medium"/>
              </a:rPr>
              <a:t> </a:t>
            </a:r>
            <a:r>
              <a:rPr lang="en-US" altLang="ko-KR" sz="1600">
                <a:latin typeface="G마켓 산스 TTF Medium"/>
                <a:ea typeface="G마켓 산스 TTF Medium"/>
              </a:rPr>
              <a:t>-</a:t>
            </a:r>
            <a:r>
              <a:rPr lang="ko-KR" altLang="en-US" sz="1600">
                <a:latin typeface="G마켓 산스 TTF Medium"/>
                <a:ea typeface="G마켓 산스 TTF Medium"/>
              </a:rPr>
              <a:t> </a:t>
            </a:r>
            <a:r>
              <a:rPr lang="en-US" altLang="ko-KR" sz="1600">
                <a:latin typeface="G마켓 산스 TTF Medium"/>
                <a:ea typeface="G마켓 산스 TTF Medium"/>
              </a:rPr>
              <a:t>Test</a:t>
            </a:r>
            <a:r>
              <a:rPr lang="ko-KR" altLang="en-US" sz="1600">
                <a:latin typeface="G마켓 산스 TTF Medium"/>
                <a:ea typeface="G마켓 산스 TTF Medium"/>
              </a:rPr>
              <a:t> </a:t>
            </a:r>
            <a:r>
              <a:rPr lang="en-US" altLang="ko-KR" sz="1600">
                <a:latin typeface="G마켓 산스 TTF Medium"/>
                <a:ea typeface="G마켓 산스 TTF Medium"/>
              </a:rPr>
              <a:t>:</a:t>
            </a:r>
            <a:r>
              <a:rPr lang="ko-KR" altLang="en-US" sz="1600">
                <a:latin typeface="G마켓 산스 TTF Medium"/>
                <a:ea typeface="G마켓 산스 TTF Medium"/>
              </a:rPr>
              <a:t> </a:t>
            </a:r>
            <a:r>
              <a:rPr lang="en-US" altLang="ko-KR" sz="1600">
                <a:latin typeface="G마켓 산스 TTF Medium"/>
                <a:ea typeface="G마켓 산스 TTF Medium"/>
              </a:rPr>
              <a:t>K=5</a:t>
            </a:r>
            <a:r>
              <a:rPr lang="ko-KR" altLang="en-US" sz="1600">
                <a:latin typeface="G마켓 산스 TTF Medium"/>
                <a:ea typeface="G마켓 산스 TTF Medium"/>
              </a:rPr>
              <a:t>의 예측값 중 최빈값 적용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95327" y="2952333"/>
            <a:ext cx="4394305" cy="3661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K=5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인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K-fold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기반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RF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모델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13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개 생성</a:t>
            </a:r>
          </a:p>
        </p:txBody>
      </p:sp>
      <p:graphicFrame>
        <p:nvGraphicFramePr>
          <p:cNvPr id="30" name="표 29"/>
          <p:cNvGraphicFramePr/>
          <p:nvPr/>
        </p:nvGraphicFramePr>
        <p:xfrm>
          <a:off x="907698" y="1205080"/>
          <a:ext cx="4447301" cy="1601904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44473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3333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G마켓 산스 TTF Medium"/>
                          <a:ea typeface="G마켓 산스 TTF Medium"/>
                        </a:rPr>
                        <a:t>변수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3333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G마켓 산스 TTF Medium"/>
                          <a:ea typeface="G마켓 산스 TTF Medium"/>
                        </a:rPr>
                        <a:t>① 연속형 변수 </a:t>
                      </a:r>
                      <a:r>
                        <a:rPr lang="en-US" altLang="ko-KR">
                          <a:latin typeface="G마켓 산스 TTF Medium"/>
                          <a:ea typeface="G마켓 산스 TTF Medium"/>
                        </a:rPr>
                        <a:t>+</a:t>
                      </a:r>
                      <a:r>
                        <a:rPr lang="ko-KR" altLang="en-US">
                          <a:latin typeface="G마켓 산스 TTF Medium"/>
                          <a:ea typeface="G마켓 산스 TTF Medium"/>
                        </a:rPr>
                        <a:t> 범주형변수 </a:t>
                      </a:r>
                      <a:r>
                        <a:rPr lang="en-US" altLang="ko-KR">
                          <a:latin typeface="G마켓 산스 TTF Medium"/>
                          <a:ea typeface="G마켓 산스 TTF Medium"/>
                        </a:rPr>
                        <a:t>(dummy</a:t>
                      </a:r>
                      <a:r>
                        <a:rPr lang="ko-KR" altLang="en-US">
                          <a:latin typeface="G마켓 산스 TTF Medium"/>
                          <a:ea typeface="G마켓 산스 TTF Medium"/>
                        </a:rPr>
                        <a:t>화</a:t>
                      </a:r>
                      <a:r>
                        <a:rPr lang="en-US" altLang="ko-KR">
                          <a:latin typeface="G마켓 산스 TTF Medium"/>
                          <a:ea typeface="G마켓 산스 TTF Medium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61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>
                          <a:latin typeface="G마켓 산스 TTF Medium"/>
                          <a:ea typeface="G마켓 산스 TTF Medium"/>
                        </a:rPr>
                        <a:t>② 다중공선성 제거</a:t>
                      </a:r>
                      <a:endParaRPr lang="en-US" altLang="ko-KR">
                        <a:latin typeface="G마켓 산스 TTF Medium"/>
                        <a:ea typeface="G마켓 산스 TTF Medium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619">
                <a:tc>
                  <a:txBody>
                    <a:bodyPr/>
                    <a:lstStyle/>
                    <a:p>
                      <a:pPr>
                        <a:defRPr/>
                      </a:pPr>
                      <a:r>
                        <a:rPr lang="ko-KR" altLang="en-US" dirty="0">
                          <a:latin typeface="G마켓 산스 TTF Medium"/>
                          <a:ea typeface="G마켓 산스 TTF Medium"/>
                        </a:rPr>
                        <a:t>③ </a:t>
                      </a:r>
                      <a:r>
                        <a:rPr lang="en-US" altLang="ko-KR" dirty="0">
                          <a:latin typeface="G마켓 산스 TTF Medium"/>
                          <a:ea typeface="G마켓 산스 TTF Medium"/>
                        </a:rPr>
                        <a:t>Logit</a:t>
                      </a:r>
                      <a:r>
                        <a:rPr lang="ko-KR" altLang="en-US" dirty="0">
                          <a:latin typeface="G마켓 산스 TTF Medium"/>
                          <a:ea typeface="G마켓 산스 TTF Medium"/>
                        </a:rPr>
                        <a:t> 분석을 통한 </a:t>
                      </a:r>
                      <a:r>
                        <a:rPr lang="en-US" altLang="ko-KR" dirty="0">
                          <a:latin typeface="G마켓 산스 TTF Medium"/>
                          <a:ea typeface="G마켓 산스 TTF Medium"/>
                        </a:rPr>
                        <a:t>P-value</a:t>
                      </a:r>
                      <a:r>
                        <a:rPr lang="ko-KR" altLang="en-US" dirty="0">
                          <a:latin typeface="G마켓 산스 TTF Medium"/>
                          <a:ea typeface="G마켓 산스 TTF Medium"/>
                        </a:rPr>
                        <a:t> 검토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4" name="화살표: 아래쪽 33"/>
          <p:cNvSpPr/>
          <p:nvPr/>
        </p:nvSpPr>
        <p:spPr>
          <a:xfrm rot="16200000">
            <a:off x="5914098" y="1651120"/>
            <a:ext cx="588699" cy="70982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305451" y="213660"/>
            <a:ext cx="5998910" cy="48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데이터 분석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티켓 금액별 고객의 구매 여부 분류</a:t>
            </a:r>
          </a:p>
        </p:txBody>
      </p:sp>
      <p:sp>
        <p:nvSpPr>
          <p:cNvPr id="42" name="순서도: 대체 처리 41"/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rgbClr val="289B6E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/>
          <a:srcRect b="7240"/>
          <a:stretch>
            <a:fillRect/>
          </a:stretch>
        </p:blipFill>
        <p:spPr>
          <a:xfrm>
            <a:off x="862833" y="3582127"/>
            <a:ext cx="8369175" cy="2599825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 flipV="1">
            <a:off x="1470316" y="3582127"/>
            <a:ext cx="7761692" cy="2599824"/>
          </a:xfrm>
          <a:prstGeom prst="rect">
            <a:avLst/>
          </a:prstGeom>
          <a:noFill/>
          <a:ln w="28575" cap="flat" cmpd="sng" algn="ctr">
            <a:solidFill>
              <a:srgbClr val="BF0000">
                <a:alpha val="100000"/>
              </a:srgbClr>
            </a:solidFill>
            <a:prstDash val="sysDash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49" name="화살표: 아래쪽 48"/>
          <p:cNvSpPr/>
          <p:nvPr/>
        </p:nvSpPr>
        <p:spPr>
          <a:xfrm rot="16200000">
            <a:off x="9256191" y="4664896"/>
            <a:ext cx="588698" cy="637063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9869072" y="4532386"/>
            <a:ext cx="2218107" cy="9044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금액대별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고객 구매여부 도출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(RF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정확도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91%)</a:t>
            </a:r>
          </a:p>
        </p:txBody>
      </p:sp>
      <p:sp>
        <p:nvSpPr>
          <p:cNvPr id="52" name="순서도: 대체 처리 51"/>
          <p:cNvSpPr/>
          <p:nvPr/>
        </p:nvSpPr>
        <p:spPr>
          <a:xfrm>
            <a:off x="8534170" y="766671"/>
            <a:ext cx="1395675" cy="710855"/>
          </a:xfrm>
          <a:prstGeom prst="flowChartAlternateProcess">
            <a:avLst/>
          </a:prstGeom>
          <a:noFill/>
          <a:ln>
            <a:solidFill>
              <a:srgbClr val="59595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  <a:latin typeface="G마켓 산스 TTF Medium"/>
                <a:ea typeface="G마켓 산스 TTF Medium"/>
              </a:rPr>
              <a:t>공연관람자</a:t>
            </a:r>
          </a:p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  <a:latin typeface="G마켓 산스 TTF Medium"/>
                <a:ea typeface="G마켓 산스 TTF Medium"/>
              </a:rPr>
              <a:t>51,179</a:t>
            </a:r>
            <a:r>
              <a:rPr lang="ko-KR" altLang="en-US">
                <a:solidFill>
                  <a:schemeClr val="tx1"/>
                </a:solidFill>
                <a:latin typeface="G마켓 산스 TTF Medium"/>
                <a:ea typeface="G마켓 산스 TTF Medium"/>
              </a:rPr>
              <a:t>명</a:t>
            </a:r>
          </a:p>
        </p:txBody>
      </p:sp>
      <p:sp>
        <p:nvSpPr>
          <p:cNvPr id="53" name="순서도: 대체 처리 52"/>
          <p:cNvSpPr/>
          <p:nvPr/>
        </p:nvSpPr>
        <p:spPr>
          <a:xfrm>
            <a:off x="7138494" y="2090303"/>
            <a:ext cx="1395675" cy="710855"/>
          </a:xfrm>
          <a:prstGeom prst="flowChartAlternateProcess">
            <a:avLst/>
          </a:prstGeom>
          <a:noFill/>
          <a:ln w="19050" cap="flat" cmpd="sng" algn="ctr">
            <a:solidFill>
              <a:srgbClr val="595959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chemeClr val="tx1"/>
                </a:solidFill>
                <a:latin typeface="G마켓 산스 TTF Medium"/>
                <a:ea typeface="G마켓 산스 TTF Medium"/>
              </a:rPr>
              <a:t>0: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G마켓 산스 TTF Medium"/>
                <a:ea typeface="G마켓 산스 TTF Medium"/>
              </a:rPr>
              <a:t> 티켓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G마켓 산스 TTF Medium"/>
                <a:ea typeface="G마켓 산스 TTF Medium"/>
              </a:rPr>
              <a:t>미구매</a:t>
            </a:r>
          </a:p>
        </p:txBody>
      </p:sp>
      <p:sp>
        <p:nvSpPr>
          <p:cNvPr id="54" name="순서도: 대체 처리 53"/>
          <p:cNvSpPr/>
          <p:nvPr/>
        </p:nvSpPr>
        <p:spPr>
          <a:xfrm>
            <a:off x="9929846" y="2090303"/>
            <a:ext cx="1395675" cy="710855"/>
          </a:xfrm>
          <a:prstGeom prst="flowChartAlternateProcess">
            <a:avLst/>
          </a:prstGeom>
          <a:noFill/>
          <a:ln w="19050" cap="flat" cmpd="sng" algn="ctr">
            <a:solidFill>
              <a:srgbClr val="595959">
                <a:alpha val="100000"/>
              </a:srgbClr>
            </a:solidFill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200" b="0" i="0" u="none" strike="noStrike" kern="1200" cap="none" spc="0" normalizeH="0" baseline="0">
                <a:solidFill>
                  <a:schemeClr val="tx1"/>
                </a:solidFill>
                <a:latin typeface="G마켓 산스 TTF Medium"/>
                <a:ea typeface="G마켓 산스 TTF Medium"/>
              </a:rPr>
              <a:t>1:</a:t>
            </a: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G마켓 산스 TTF Medium"/>
                <a:ea typeface="G마켓 산스 TTF Medium"/>
              </a:rPr>
              <a:t> 티켓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200" b="0" i="0" u="none" strike="noStrike" kern="1200" cap="none" spc="0" normalizeH="0" baseline="0">
                <a:solidFill>
                  <a:schemeClr val="tx1"/>
                </a:solidFill>
                <a:latin typeface="G마켓 산스 TTF Medium"/>
                <a:ea typeface="G마켓 산스 TTF Medium"/>
              </a:rPr>
              <a:t>구매</a:t>
            </a:r>
          </a:p>
        </p:txBody>
      </p:sp>
      <p:cxnSp>
        <p:nvCxnSpPr>
          <p:cNvPr id="56" name="직선 화살표 연결선 55"/>
          <p:cNvCxnSpPr>
            <a:stCxn id="52" idx="2"/>
            <a:endCxn id="53" idx="0"/>
          </p:cNvCxnSpPr>
          <p:nvPr/>
        </p:nvCxnSpPr>
        <p:spPr>
          <a:xfrm rot="10800000" flipV="1">
            <a:off x="7836332" y="1477526"/>
            <a:ext cx="1395678" cy="612776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/>
          <p:cNvCxnSpPr>
            <a:stCxn id="52" idx="2"/>
            <a:endCxn id="54" idx="0"/>
          </p:cNvCxnSpPr>
          <p:nvPr/>
        </p:nvCxnSpPr>
        <p:spPr>
          <a:xfrm>
            <a:off x="9232008" y="1477526"/>
            <a:ext cx="1395676" cy="612777"/>
          </a:xfrm>
          <a:prstGeom prst="straightConnector1">
            <a:avLst/>
          </a:prstGeom>
          <a:ln w="28575">
            <a:solidFill>
              <a:schemeClr val="accent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995327" y="1562337"/>
            <a:ext cx="1538843" cy="298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latin typeface="G마켓 산스 TTF Light"/>
                <a:ea typeface="G마켓 산스 TTF Light"/>
              </a:rPr>
              <a:t>지불가격</a:t>
            </a:r>
            <a:r>
              <a:rPr lang="en-US" altLang="ko-KR" sz="1400">
                <a:latin typeface="G마켓 산스 TTF Light"/>
                <a:ea typeface="G마켓 산스 TTF Light"/>
              </a:rPr>
              <a:t>&lt;=</a:t>
            </a:r>
            <a:r>
              <a:rPr lang="ko-KR" altLang="en-US" sz="1400">
                <a:latin typeface="G마켓 산스 TTF Light"/>
                <a:ea typeface="G마켓 산스 TTF Light"/>
              </a:rPr>
              <a:t>기준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987765" y="1560511"/>
            <a:ext cx="1538843" cy="3005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G마켓 산스 TTF Light"/>
                <a:ea typeface="G마켓 산스 TTF Light"/>
              </a:rPr>
              <a:t>지불가격</a:t>
            </a:r>
            <a:r>
              <a:rPr kumimoji="0" lang="en-US" altLang="ko-KR" sz="1400" b="0" i="0" u="none" strike="noStrike" kern="1200" cap="none" spc="0" normalizeH="0" baseline="0">
                <a:solidFill>
                  <a:srgbClr val="000000"/>
                </a:solidFill>
                <a:latin typeface="G마켓 산스 TTF Light"/>
                <a:ea typeface="G마켓 산스 TTF Light"/>
              </a:rPr>
              <a:t>&gt;</a:t>
            </a:r>
            <a:r>
              <a:rPr kumimoji="0" lang="ko-KR" altLang="en-US" sz="1400" b="0" i="0" u="none" strike="noStrike" kern="1200" cap="none" spc="0" normalizeH="0" baseline="0">
                <a:solidFill>
                  <a:srgbClr val="000000"/>
                </a:solidFill>
                <a:latin typeface="G마켓 산스 TTF Light"/>
                <a:ea typeface="G마켓 산스 TTF Light"/>
              </a:rPr>
              <a:t>기준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534910" y="408615"/>
            <a:ext cx="3531654" cy="294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400">
                <a:solidFill>
                  <a:srgbClr val="FF0000"/>
                </a:solidFill>
                <a:latin typeface="G마켓 산스 TTF Medium"/>
                <a:ea typeface="G마켓 산스 TTF Medium"/>
              </a:rPr>
              <a:t>기준</a:t>
            </a:r>
            <a:r>
              <a:rPr lang="en-US" altLang="ko-KR" sz="1400">
                <a:solidFill>
                  <a:srgbClr val="FF0000"/>
                </a:solidFill>
                <a:latin typeface="G마켓 산스 TTF Medium"/>
                <a:ea typeface="G마켓 산스 TTF Medium"/>
              </a:rPr>
              <a:t>:</a:t>
            </a:r>
            <a:r>
              <a:rPr lang="ko-KR" altLang="en-US" sz="1400">
                <a:solidFill>
                  <a:srgbClr val="FF0000"/>
                </a:solidFill>
                <a:latin typeface="G마켓 산스 TTF Medium"/>
                <a:ea typeface="G마켓 산스 TTF Medium"/>
              </a:rPr>
              <a:t> </a:t>
            </a:r>
            <a:r>
              <a:rPr lang="en-US" altLang="ko-KR" sz="1400">
                <a:solidFill>
                  <a:srgbClr val="FF0000"/>
                </a:solidFill>
                <a:latin typeface="G마켓 산스 TTF Medium"/>
                <a:ea typeface="G마켓 산스 TTF Medium"/>
              </a:rPr>
              <a:t>1</a:t>
            </a:r>
            <a:r>
              <a:rPr lang="ko-KR" altLang="en-US" sz="1400">
                <a:solidFill>
                  <a:srgbClr val="FF0000"/>
                </a:solidFill>
                <a:latin typeface="G마켓 산스 TTF Medium"/>
                <a:ea typeface="G마켓 산스 TTF Medium"/>
              </a:rPr>
              <a:t>만원 → </a:t>
            </a:r>
            <a:r>
              <a:rPr lang="en-US" altLang="ko-KR" sz="1400">
                <a:solidFill>
                  <a:srgbClr val="FF0000"/>
                </a:solidFill>
                <a:latin typeface="G마켓 산스 TTF Medium"/>
                <a:ea typeface="G마켓 산스 TTF Medium"/>
              </a:rPr>
              <a:t>13</a:t>
            </a:r>
            <a:r>
              <a:rPr lang="ko-KR" altLang="en-US" sz="1400">
                <a:solidFill>
                  <a:srgbClr val="FF0000"/>
                </a:solidFill>
                <a:latin typeface="G마켓 산스 TTF Medium"/>
                <a:ea typeface="G마켓 산스 TTF Medium"/>
              </a:rPr>
              <a:t>만원으로 </a:t>
            </a:r>
            <a:r>
              <a:rPr lang="en-US" altLang="ko-KR" sz="1400">
                <a:solidFill>
                  <a:srgbClr val="FF0000"/>
                </a:solidFill>
                <a:latin typeface="G마켓 산스 TTF Medium"/>
                <a:ea typeface="G마켓 산스 TTF Medium"/>
              </a:rPr>
              <a:t>1</a:t>
            </a:r>
            <a:r>
              <a:rPr lang="ko-KR" altLang="en-US" sz="1400">
                <a:solidFill>
                  <a:srgbClr val="FF0000"/>
                </a:solidFill>
                <a:latin typeface="G마켓 산스 TTF Medium"/>
                <a:ea typeface="G마켓 산스 TTF Medium"/>
              </a:rPr>
              <a:t>만원 단위 이동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8550717" y="2449168"/>
            <a:ext cx="3402298" cy="9096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고객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KEY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기준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군집 결과와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금액대별 티켓 구매 여부 병합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6438" y="701386"/>
            <a:ext cx="242727" cy="36350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316284" y="845820"/>
            <a:ext cx="7265943" cy="446276"/>
          </a:xfrm>
          <a:prstGeom prst="rect">
            <a:avLst/>
          </a:prstGeom>
          <a:solidFill>
            <a:srgbClr val="E1EFD3"/>
          </a:solidFill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3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고객데이터를 세분화하여 고객특성과 임계금액 산출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33673" y="1895086"/>
            <a:ext cx="3374076" cy="3699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① 데이터 전처리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408961" y="1893699"/>
            <a:ext cx="3374077" cy="3713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② 고객 데이터 군집 분석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656287" y="1880324"/>
            <a:ext cx="3191159" cy="375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900" b="1" i="0" u="none" strike="noStrike" kern="1200" cap="none" spc="0" normalizeH="0" baseline="0">
                <a:solidFill>
                  <a:srgbClr val="254771"/>
                </a:solidFill>
                <a:latin typeface="G마켓 산스 TTF Medium"/>
                <a:ea typeface="G마켓 산스 TTF Medium"/>
              </a:rPr>
              <a:t>③ 군집별 티켓 임계치 확인</a:t>
            </a:r>
          </a:p>
        </p:txBody>
      </p:sp>
      <p:cxnSp>
        <p:nvCxnSpPr>
          <p:cNvPr id="8" name="연결선: 꺾임 7"/>
          <p:cNvCxnSpPr/>
          <p:nvPr/>
        </p:nvCxnSpPr>
        <p:spPr>
          <a:xfrm rot="16200000" flipH="1">
            <a:off x="1436146" y="4084399"/>
            <a:ext cx="4973933" cy="0"/>
          </a:xfrm>
          <a:prstGeom prst="bentConnector3">
            <a:avLst>
              <a:gd name="adj1" fmla="val 50000"/>
            </a:avLst>
          </a:prstGeom>
          <a:ln w="28575">
            <a:solidFill>
              <a:srgbClr val="A6A6A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연결선: 꺾임 8"/>
          <p:cNvCxnSpPr/>
          <p:nvPr/>
        </p:nvCxnSpPr>
        <p:spPr>
          <a:xfrm rot="5400000">
            <a:off x="5702773" y="4051104"/>
            <a:ext cx="4907350" cy="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rgbClr val="A6A6A6">
                <a:alpha val="100000"/>
              </a:srgbClr>
            </a:solidFill>
            <a:prstDash val="dash"/>
          </a:ln>
        </p:spPr>
      </p:cxnSp>
      <p:sp>
        <p:nvSpPr>
          <p:cNvPr id="11" name="TextBox 10"/>
          <p:cNvSpPr txBox="1"/>
          <p:nvPr/>
        </p:nvSpPr>
        <p:spPr>
          <a:xfrm>
            <a:off x="4394851" y="2684485"/>
            <a:ext cx="3402298" cy="637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K-Means Clustering</a:t>
            </a:r>
            <a:r>
              <a:rPr kumimoji="0" lang="ko-KR" altLang="en-US" sz="18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 기반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i="0" u="none" strike="noStrike" kern="1200" cap="none" spc="0" normalizeH="0" baseline="0">
                <a:solidFill>
                  <a:schemeClr val="dk1"/>
                </a:solidFill>
                <a:latin typeface="G마켓 산스 TTF Medium"/>
                <a:ea typeface="G마켓 산스 TTF Medium"/>
              </a:rPr>
              <a:t>군집분석 실시</a:t>
            </a:r>
          </a:p>
        </p:txBody>
      </p:sp>
      <p:sp>
        <p:nvSpPr>
          <p:cNvPr id="17" name="순서도: 대체 처리 16"/>
          <p:cNvSpPr/>
          <p:nvPr/>
        </p:nvSpPr>
        <p:spPr>
          <a:xfrm>
            <a:off x="171627" y="196361"/>
            <a:ext cx="156869" cy="424961"/>
          </a:xfrm>
          <a:prstGeom prst="flowChartAlternateProcess">
            <a:avLst/>
          </a:prstGeom>
          <a:solidFill>
            <a:srgbClr val="289B6E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9" name="화살표: 아래쪽 18"/>
          <p:cNvSpPr/>
          <p:nvPr/>
        </p:nvSpPr>
        <p:spPr>
          <a:xfrm>
            <a:off x="9917046" y="3417356"/>
            <a:ext cx="669639" cy="27450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/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550717" y="3750412"/>
            <a:ext cx="3402298" cy="132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군집별 티켓 금액 향상에 따른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군집 내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)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전체 고객 대비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구매 고객의 비율 검토</a:t>
            </a:r>
          </a:p>
        </p:txBody>
      </p:sp>
      <p:sp>
        <p:nvSpPr>
          <p:cNvPr id="21" name="TextBox 39"/>
          <p:cNvSpPr txBox="1"/>
          <p:nvPr/>
        </p:nvSpPr>
        <p:spPr>
          <a:xfrm>
            <a:off x="305451" y="213660"/>
            <a:ext cx="5998910" cy="4892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6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데이터 분석 </a:t>
            </a:r>
            <a:r>
              <a:rPr kumimoji="0" lang="ko-KR" altLang="en-US" sz="1500" b="0" i="0" u="none" strike="noStrike" kern="1200" cap="none" spc="0" normalizeH="0" baseline="0">
                <a:solidFill>
                  <a:srgbClr val="000000"/>
                </a:solidFill>
                <a:latin typeface="G마켓 산스 TTF Bold"/>
                <a:ea typeface="G마켓 산스 TTF Bold"/>
              </a:rPr>
              <a:t>② 고객 특징에 따른 군집화 실시</a:t>
            </a:r>
          </a:p>
        </p:txBody>
      </p:sp>
      <p:graphicFrame>
        <p:nvGraphicFramePr>
          <p:cNvPr id="22" name="표 29"/>
          <p:cNvGraphicFramePr/>
          <p:nvPr/>
        </p:nvGraphicFramePr>
        <p:xfrm>
          <a:off x="250061" y="2555557"/>
          <a:ext cx="3535680" cy="1463040"/>
        </p:xfrm>
        <a:graphic>
          <a:graphicData uri="http://schemas.openxmlformats.org/drawingml/2006/table">
            <a:tbl>
              <a:tblPr firstRow="1" bandRow="1">
                <a:tableStyleId>{729D6073-5DEC-478E-BFBB-120F47F47B7E}</a:tableStyleId>
              </a:tblPr>
              <a:tblGrid>
                <a:gridCol w="3535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53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G마켓 산스 TTF Medium"/>
                          <a:ea typeface="G마켓 산스 TTF Medium"/>
                        </a:rPr>
                        <a:t>전처리 및 군집 변수 선택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E3DC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3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G마켓 산스 TTF Medium"/>
                          <a:ea typeface="G마켓 산스 TTF Medium"/>
                        </a:rPr>
                        <a:t>고객별 최근 예매일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53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G마켓 산스 TTF Medium"/>
                          <a:ea typeface="G마켓 산스 TTF Medium"/>
                        </a:rPr>
                        <a:t>고객별 예매 횟수</a:t>
                      </a:r>
                      <a:r>
                        <a:rPr lang="en-US" altLang="ko-KR">
                          <a:latin typeface="G마켓 산스 TTF Medium"/>
                          <a:ea typeface="G마켓 산스 TTF Medium"/>
                        </a:rPr>
                        <a:t>(</a:t>
                      </a:r>
                      <a:r>
                        <a:rPr lang="ko-KR" altLang="en-US">
                          <a:latin typeface="G마켓 산스 TTF Medium"/>
                          <a:ea typeface="G마켓 산스 TTF Medium"/>
                        </a:rPr>
                        <a:t>빈도</a:t>
                      </a:r>
                      <a:r>
                        <a:rPr lang="en-US" altLang="ko-KR">
                          <a:latin typeface="G마켓 산스 TTF Medium"/>
                          <a:ea typeface="G마켓 산스 TTF Medium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5309">
                <a:tc>
                  <a:txBody>
                    <a:bodyPr/>
                    <a:lstStyle/>
                    <a:p>
                      <a:pPr algn="ctr">
                        <a:defRPr/>
                      </a:pPr>
                      <a:r>
                        <a:rPr lang="ko-KR" altLang="en-US">
                          <a:latin typeface="G마켓 산스 TTF Medium"/>
                          <a:ea typeface="G마켓 산스 TTF Medium"/>
                        </a:rPr>
                        <a:t>고객별 예매 금액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4645372" y="4234986"/>
            <a:ext cx="2901256" cy="6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최적 군집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=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3 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도출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군집별 특징 분석</a:t>
            </a:r>
          </a:p>
        </p:txBody>
      </p:sp>
      <p:sp>
        <p:nvSpPr>
          <p:cNvPr id="24" name="화살표: 아래쪽 14"/>
          <p:cNvSpPr/>
          <p:nvPr/>
        </p:nvSpPr>
        <p:spPr>
          <a:xfrm>
            <a:off x="5448080" y="3429000"/>
            <a:ext cx="1144323" cy="54901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5" name="화살표: 아래쪽 18"/>
          <p:cNvSpPr/>
          <p:nvPr/>
        </p:nvSpPr>
        <p:spPr>
          <a:xfrm>
            <a:off x="9917046" y="5138567"/>
            <a:ext cx="669639" cy="274505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6" name="TextBox 19"/>
          <p:cNvSpPr txBox="1"/>
          <p:nvPr/>
        </p:nvSpPr>
        <p:spPr>
          <a:xfrm>
            <a:off x="8550717" y="5471623"/>
            <a:ext cx="3402298" cy="1327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군집 내 기대수익이</a:t>
            </a:r>
            <a:endParaRPr kumimoji="0" lang="en-US" altLang="ko-KR" sz="1800" b="0" i="0" u="none" strike="noStrike" kern="1200" cap="none" spc="0" normalizeH="0" baseline="0">
              <a:solidFill>
                <a:srgbClr val="000000"/>
              </a:solidFill>
              <a:latin typeface="G마켓 산스 TTF Medium"/>
              <a:ea typeface="G마켓 산스 TTF Medium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최대일 때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,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임계금액 선정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(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가격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X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 구매고객 비율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)</a:t>
            </a:r>
          </a:p>
        </p:txBody>
      </p:sp>
      <p:sp>
        <p:nvSpPr>
          <p:cNvPr id="27" name="화살표: 아래쪽 14"/>
          <p:cNvSpPr/>
          <p:nvPr/>
        </p:nvSpPr>
        <p:spPr>
          <a:xfrm>
            <a:off x="1282116" y="4234986"/>
            <a:ext cx="1144323" cy="54901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9F3434">
              <a:alpha val="100000"/>
            </a:srgbClr>
          </a:solidFill>
          <a:ln w="19050" cap="flat" cmpd="sng" algn="ctr">
            <a:noFill/>
            <a:prstDash val="solid"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03650" y="4955865"/>
            <a:ext cx="2901256" cy="642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3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개 변수에 대해</a:t>
            </a: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분위별 </a:t>
            </a:r>
            <a:r>
              <a:rPr kumimoji="0" lang="en-US" altLang="ko-KR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3</a:t>
            </a:r>
            <a:r>
              <a: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G마켓 산스 TTF Medium"/>
                <a:ea typeface="G마켓 산스 TTF Medium"/>
              </a:rPr>
              <a:t>점 척도로 변환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1779</Words>
  <Application>Microsoft Office PowerPoint</Application>
  <PresentationFormat>와이드스크린</PresentationFormat>
  <Paragraphs>317</Paragraphs>
  <Slides>22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Arial</vt:lpstr>
      <vt:lpstr>G마켓 산스 TTF Light</vt:lpstr>
      <vt:lpstr>G마켓 산스 TTF Bold</vt:lpstr>
      <vt:lpstr>Calibri</vt:lpstr>
      <vt:lpstr>G마켓 산스 TTF Medium</vt:lpstr>
      <vt:lpstr>한컴오피스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KERIS</dc:creator>
  <cp:lastModifiedBy>YS Cho</cp:lastModifiedBy>
  <cp:revision>156</cp:revision>
  <dcterms:created xsi:type="dcterms:W3CDTF">2023-11-26T15:19:31Z</dcterms:created>
  <dcterms:modified xsi:type="dcterms:W3CDTF">2024-03-07T10:26:50Z</dcterms:modified>
  <cp:version>1000.0100.01</cp:version>
</cp:coreProperties>
</file>