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18"/>
  </p:notesMasterIdLst>
  <p:handoutMasterIdLst>
    <p:handoutMasterId r:id="rId19"/>
  </p:handoutMasterIdLst>
  <p:sldIdLst>
    <p:sldId id="256" r:id="rId2"/>
    <p:sldId id="290" r:id="rId3"/>
    <p:sldId id="274" r:id="rId4"/>
    <p:sldId id="291" r:id="rId5"/>
    <p:sldId id="302" r:id="rId6"/>
    <p:sldId id="292" r:id="rId7"/>
    <p:sldId id="293" r:id="rId8"/>
    <p:sldId id="294" r:id="rId9"/>
    <p:sldId id="295" r:id="rId10"/>
    <p:sldId id="296" r:id="rId11"/>
    <p:sldId id="297" r:id="rId12"/>
    <p:sldId id="298" r:id="rId13"/>
    <p:sldId id="299" r:id="rId14"/>
    <p:sldId id="305" r:id="rId15"/>
    <p:sldId id="303" r:id="rId16"/>
    <p:sldId id="304" r:id="rId17"/>
  </p:sldIdLst>
  <p:sldSz cx="9144000" cy="6858000" type="screen4x3"/>
  <p:notesSz cx="6858000" cy="9144000"/>
  <p:embeddedFontLst>
    <p:embeddedFont>
      <p:font typeface="游ゴシック" panose="020B0400000000000000" pitchFamily="50" charset="-128"/>
      <p:regular r:id="rId20"/>
      <p:bold r:id="rId21"/>
    </p:embeddedFont>
    <p:embeddedFont>
      <p:font typeface="Calibri" panose="020F0502020204030204" pitchFamily="34" charset="0"/>
      <p:regular r:id="rId22"/>
      <p:bold r:id="rId23"/>
      <p:italic r:id="rId24"/>
      <p:boldItalic r:id="rId25"/>
    </p:embeddedFont>
    <p:embeddedFont>
      <p:font typeface="Roboto Condensed" panose="02000000000000000000" pitchFamily="2" charset="0"/>
      <p:regular r:id="rId26"/>
      <p:bold r:id="rId27"/>
      <p:italic r:id="rId28"/>
      <p:boldItalic r:id="rId29"/>
    </p:embeddedFont>
    <p:embeddedFont>
      <p:font typeface="Meiryo UI" panose="020B0604030504040204" pitchFamily="50" charset="-128"/>
      <p:regular r:id="rId30"/>
      <p:bold r:id="rId31"/>
      <p:italic r:id="rId32"/>
      <p:boldItalic r:id="rId33"/>
    </p:embeddedFont>
    <p:embeddedFont>
      <p:font typeface="Arial Rounded MT Bold" panose="020F0704030504030204" pitchFamily="34" charset="0"/>
      <p:regular r:id="rId34"/>
    </p:embeddedFont>
    <p:embeddedFont>
      <p:font typeface="Wingdings 3" panose="05040102010807070707" pitchFamily="18" charset="2"/>
      <p:regular r:id="rId35"/>
    </p:embeddedFont>
    <p:embeddedFont>
      <p:font typeface="Roboto Thin" panose="02000000000000000000" pitchFamily="2" charset="0"/>
      <p:regular r:id="rId36"/>
      <p:italic r:id="rId37"/>
    </p:embeddedFont>
    <p:embeddedFont>
      <p:font typeface="Segoe UI Semibold" panose="020B0702040204020203" pitchFamily="34" charset="0"/>
      <p:bold r:id="rId38"/>
      <p:boldItalic r:id="rId3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Tuấn Đạt(Nguyen Tuan Dat)" initials="NTĐTD" lastIdx="2" clrIdx="0">
    <p:extLst>
      <p:ext uri="{19B8F6BF-5375-455C-9EA6-DF929625EA0E}">
        <p15:presenceInfo xmlns:p15="http://schemas.microsoft.com/office/powerpoint/2012/main" userId="cea01cf14bc26c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93F"/>
    <a:srgbClr val="E5E9EF"/>
    <a:srgbClr val="44546A"/>
    <a:srgbClr val="5B9BD5"/>
    <a:srgbClr val="F3F3F3"/>
    <a:srgbClr val="FCC9C9"/>
    <a:srgbClr val="F5F5F5"/>
    <a:srgbClr val="FAFAFA"/>
    <a:srgbClr val="E6E6E6"/>
    <a:srgbClr val="8CE7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201FF-6A00-43A9-8974-C0C82D35BC42}" v="3" dt="2022-04-19T06:05:33.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84946" autoAdjust="0"/>
  </p:normalViewPr>
  <p:slideViewPr>
    <p:cSldViewPr snapToGrid="0">
      <p:cViewPr varScale="1">
        <p:scale>
          <a:sx n="68" d="100"/>
          <a:sy n="68" d="100"/>
        </p:scale>
        <p:origin x="1566" y="78"/>
      </p:cViewPr>
      <p:guideLst/>
    </p:cSldViewPr>
  </p:slideViewPr>
  <p:notesTextViewPr>
    <p:cViewPr>
      <p:scale>
        <a:sx n="150" d="100"/>
        <a:sy n="150" d="100"/>
      </p:scale>
      <p:origin x="0" y="0"/>
    </p:cViewPr>
  </p:notesTextViewPr>
  <p:sorterViewPr>
    <p:cViewPr>
      <p:scale>
        <a:sx n="100" d="100"/>
        <a:sy n="100" d="100"/>
      </p:scale>
      <p:origin x="0" y="-2442"/>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ưu Văn Quyết(Luu Van Quyet)" userId="S::quyet.lv@dtvn.kyocera.com::1d2fd91f-4e51-4910-9f16-535725071f87" providerId="AD" clId="Web-{97F201FF-6A00-43A9-8974-C0C82D35BC42}"/>
    <pc:docChg chg="modSld">
      <pc:chgData name="Lưu Văn Quyết(Luu Van Quyet)" userId="S::quyet.lv@dtvn.kyocera.com::1d2fd91f-4e51-4910-9f16-535725071f87" providerId="AD" clId="Web-{97F201FF-6A00-43A9-8974-C0C82D35BC42}" dt="2022-04-19T06:05:33.530" v="2"/>
      <pc:docMkLst>
        <pc:docMk/>
      </pc:docMkLst>
      <pc:sldChg chg="addSp">
        <pc:chgData name="Lưu Văn Quyết(Luu Van Quyet)" userId="S::quyet.lv@dtvn.kyocera.com::1d2fd91f-4e51-4910-9f16-535725071f87" providerId="AD" clId="Web-{97F201FF-6A00-43A9-8974-C0C82D35BC42}" dt="2022-04-19T06:05:33.530" v="2"/>
        <pc:sldMkLst>
          <pc:docMk/>
          <pc:sldMk cId="275207319" sldId="256"/>
        </pc:sldMkLst>
        <pc:spChg chg="add">
          <ac:chgData name="Lưu Văn Quyết(Luu Van Quyet)" userId="S::quyet.lv@dtvn.kyocera.com::1d2fd91f-4e51-4910-9f16-535725071f87" providerId="AD" clId="Web-{97F201FF-6A00-43A9-8974-C0C82D35BC42}" dt="2022-04-19T06:05:31.123" v="0"/>
          <ac:spMkLst>
            <pc:docMk/>
            <pc:sldMk cId="275207319" sldId="256"/>
            <ac:spMk id="2" creationId="{B799A72D-CD2A-D1E8-299A-6D8BE8714B7C}"/>
          </ac:spMkLst>
        </pc:spChg>
        <pc:spChg chg="add">
          <ac:chgData name="Lưu Văn Quyết(Luu Van Quyet)" userId="S::quyet.lv@dtvn.kyocera.com::1d2fd91f-4e51-4910-9f16-535725071f87" providerId="AD" clId="Web-{97F201FF-6A00-43A9-8974-C0C82D35BC42}" dt="2022-04-19T06:05:31.217" v="1"/>
          <ac:spMkLst>
            <pc:docMk/>
            <pc:sldMk cId="275207319" sldId="256"/>
            <ac:spMk id="3" creationId="{8F8A7173-E229-BC3C-EF5B-7301EF61BB10}"/>
          </ac:spMkLst>
        </pc:spChg>
        <pc:spChg chg="add">
          <ac:chgData name="Lưu Văn Quyết(Luu Van Quyet)" userId="S::quyet.lv@dtvn.kyocera.com::1d2fd91f-4e51-4910-9f16-535725071f87" providerId="AD" clId="Web-{97F201FF-6A00-43A9-8974-C0C82D35BC42}" dt="2022-04-19T06:05:33.530" v="2"/>
          <ac:spMkLst>
            <pc:docMk/>
            <pc:sldMk cId="275207319" sldId="256"/>
            <ac:spMk id="6" creationId="{4B31FA70-E731-514A-6BF4-6A55B795BFF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EE8708-A55E-41B6-992B-DA61D815BFC5}" type="datetimeFigureOut">
              <a:rPr lang="en-US" smtClean="0"/>
              <a:t>8/14/2023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C59EFB-8F8A-4E4D-BB17-A2FCF2C8A89D}" type="slidenum">
              <a:rPr lang="en-US" smtClean="0"/>
              <a:t>‹#›</a:t>
            </a:fld>
            <a:endParaRPr lang="en-US"/>
          </a:p>
        </p:txBody>
      </p:sp>
    </p:spTree>
    <p:extLst>
      <p:ext uri="{BB962C8B-B14F-4D97-AF65-F5344CB8AC3E}">
        <p14:creationId xmlns:p14="http://schemas.microsoft.com/office/powerpoint/2010/main" val="396576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B0C4B-F1FA-4A71-BEFD-D1470572DC09}" type="datetimeFigureOut">
              <a:rPr lang="en-US" smtClean="0"/>
              <a:t>8/14/2023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985A0-0D4A-4385-98BB-E9602EB173FD}" type="slidenum">
              <a:rPr lang="en-US" smtClean="0"/>
              <a:t>‹#›</a:t>
            </a:fld>
            <a:endParaRPr lang="en-US"/>
          </a:p>
        </p:txBody>
      </p:sp>
    </p:spTree>
    <p:extLst>
      <p:ext uri="{BB962C8B-B14F-4D97-AF65-F5344CB8AC3E}">
        <p14:creationId xmlns:p14="http://schemas.microsoft.com/office/powerpoint/2010/main" val="3330996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E9F518-2FAA-4A97-8DB9-A098726F6AC6}" type="datetime1">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110416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6730-38EB-42E0-BE62-645A11952754}" type="datetime1">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57463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0F1A7-726A-4A40-8AF8-08B343058F3E}" type="datetime1">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2705114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DTVN Layout 1">
    <p:spTree>
      <p:nvGrpSpPr>
        <p:cNvPr id="1" name=""/>
        <p:cNvGrpSpPr/>
        <p:nvPr/>
      </p:nvGrpSpPr>
      <p:grpSpPr>
        <a:xfrm>
          <a:off x="0" y="0"/>
          <a:ext cx="0" cy="0"/>
          <a:chOff x="0" y="0"/>
          <a:chExt cx="0" cy="0"/>
        </a:xfrm>
      </p:grpSpPr>
      <p:sp>
        <p:nvSpPr>
          <p:cNvPr id="13" name="Isosceles Triangle 12"/>
          <p:cNvSpPr/>
          <p:nvPr userDrawn="1"/>
        </p:nvSpPr>
        <p:spPr>
          <a:xfrm>
            <a:off x="2194560" y="638175"/>
            <a:ext cx="6949441" cy="6219825"/>
          </a:xfrm>
          <a:prstGeom prst="triangle">
            <a:avLst>
              <a:gd name="adj" fmla="val 100000"/>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395289" y="282575"/>
            <a:ext cx="8353425" cy="317500"/>
          </a:xfrm>
        </p:spPr>
        <p:txBody>
          <a:bodyPr>
            <a:normAutofit/>
          </a:bodyPr>
          <a:lstStyle>
            <a:lvl1pPr>
              <a:defRPr sz="2000"/>
            </a:lvl1pPr>
          </a:lstStyle>
          <a:p>
            <a:r>
              <a:rPr lang="en-US" dirty="0"/>
              <a:t>Click to edit Master title style</a:t>
            </a:r>
          </a:p>
        </p:txBody>
      </p:sp>
      <p:sp>
        <p:nvSpPr>
          <p:cNvPr id="7" name="Date Placeholder 2"/>
          <p:cNvSpPr>
            <a:spLocks noGrp="1"/>
          </p:cNvSpPr>
          <p:nvPr>
            <p:ph type="dt" sz="half" idx="10"/>
          </p:nvPr>
        </p:nvSpPr>
        <p:spPr>
          <a:xfrm>
            <a:off x="628650" y="6356351"/>
            <a:ext cx="2057400" cy="365125"/>
          </a:xfrm>
        </p:spPr>
        <p:txBody>
          <a:bodyPr/>
          <a:lstStyle/>
          <a:p>
            <a:fld id="{4248D57C-FDE9-431B-B284-F331A0B797CF}" type="datetime1">
              <a:rPr lang="en-US" smtClean="0"/>
              <a:t>8/14/2023</a:t>
            </a:fld>
            <a:endParaRPr lang="en-US"/>
          </a:p>
        </p:txBody>
      </p:sp>
      <p:sp>
        <p:nvSpPr>
          <p:cNvPr id="8" name="Footer Placeholder 3"/>
          <p:cNvSpPr>
            <a:spLocks noGrp="1"/>
          </p:cNvSpPr>
          <p:nvPr>
            <p:ph type="ftr" sz="quarter" idx="11"/>
          </p:nvPr>
        </p:nvSpPr>
        <p:spPr>
          <a:xfrm>
            <a:off x="3028950" y="6356351"/>
            <a:ext cx="3086100" cy="365125"/>
          </a:xfrm>
        </p:spPr>
        <p:txBody>
          <a:bodyPr/>
          <a:lstStyle/>
          <a:p>
            <a:endParaRPr lang="en-US"/>
          </a:p>
        </p:txBody>
      </p:sp>
      <p:sp>
        <p:nvSpPr>
          <p:cNvPr id="9" name="Slide Number Placeholder 4"/>
          <p:cNvSpPr>
            <a:spLocks noGrp="1"/>
          </p:cNvSpPr>
          <p:nvPr>
            <p:ph type="sldNum" sz="quarter" idx="12"/>
          </p:nvPr>
        </p:nvSpPr>
        <p:spPr>
          <a:xfrm>
            <a:off x="6849836" y="6356351"/>
            <a:ext cx="2057400" cy="365125"/>
          </a:xfrm>
        </p:spPr>
        <p:txBody>
          <a:bodyPr/>
          <a:lstStyle/>
          <a:p>
            <a:fld id="{FF45A05B-5898-46D2-8475-3AEAC297C5EA}" type="slidenum">
              <a:rPr lang="en-US" smtClean="0"/>
              <a:t>‹#›</a:t>
            </a:fld>
            <a:endParaRPr lang="en-US"/>
          </a:p>
        </p:txBody>
      </p:sp>
      <p:sp>
        <p:nvSpPr>
          <p:cNvPr id="10" name="Text Placeholder 15"/>
          <p:cNvSpPr>
            <a:spLocks noGrp="1"/>
          </p:cNvSpPr>
          <p:nvPr>
            <p:ph type="body" sz="quarter" idx="13" hasCustomPrompt="1"/>
          </p:nvPr>
        </p:nvSpPr>
        <p:spPr>
          <a:xfrm>
            <a:off x="395289" y="638175"/>
            <a:ext cx="8353426" cy="342900"/>
          </a:xfrm>
        </p:spPr>
        <p:txBody>
          <a:bodyPr>
            <a:normAutofit/>
          </a:bodyPr>
          <a:lstStyle>
            <a:lvl1pPr marL="0" indent="0">
              <a:buNone/>
              <a:defRPr sz="1600" baseline="0">
                <a:solidFill>
                  <a:schemeClr val="accent3"/>
                </a:solidFill>
              </a:defRPr>
            </a:lvl1pPr>
          </a:lstStyle>
          <a:p>
            <a:pPr lvl="0"/>
            <a:r>
              <a:rPr lang="en-US" dirty="0"/>
              <a:t>Click to edit </a:t>
            </a:r>
            <a:r>
              <a:rPr lang="en-US" dirty="0" err="1"/>
              <a:t>Submaster</a:t>
            </a:r>
            <a:r>
              <a:rPr lang="en-US" dirty="0"/>
              <a:t> title style</a:t>
            </a:r>
          </a:p>
        </p:txBody>
      </p:sp>
      <p:sp>
        <p:nvSpPr>
          <p:cNvPr id="11" name="Content Placeholder 17"/>
          <p:cNvSpPr>
            <a:spLocks noGrp="1"/>
          </p:cNvSpPr>
          <p:nvPr>
            <p:ph sz="quarter" idx="14"/>
          </p:nvPr>
        </p:nvSpPr>
        <p:spPr>
          <a:xfrm>
            <a:off x="395288" y="1019175"/>
            <a:ext cx="8353425" cy="5216525"/>
          </a:xfrm>
        </p:spPr>
        <p:txBody>
          <a:bodyPr>
            <a:normAutofit/>
          </a:bodyPr>
          <a:lstStyle>
            <a:lvl1pPr marL="0" indent="0">
              <a:lnSpc>
                <a:spcPct val="150000"/>
              </a:lnSpc>
              <a:buNone/>
              <a:defRPr sz="1600"/>
            </a:lvl1pPr>
            <a:lvl2pPr marL="457200" indent="0">
              <a:lnSpc>
                <a:spcPct val="150000"/>
              </a:lnSpc>
              <a:buNone/>
              <a:defRPr sz="1600"/>
            </a:lvl2pPr>
            <a:lvl3pPr marL="914400" indent="0">
              <a:lnSpc>
                <a:spcPct val="150000"/>
              </a:lnSpc>
              <a:buNone/>
              <a:defRPr sz="1600"/>
            </a:lvl3pPr>
            <a:lvl4pPr marL="1371600" indent="0">
              <a:lnSpc>
                <a:spcPct val="150000"/>
              </a:lnSpc>
              <a:buNone/>
              <a:defRPr sz="1600"/>
            </a:lvl4pPr>
            <a:lvl5pPr marL="1828800" indent="0">
              <a:lnSpc>
                <a:spcPct val="150000"/>
              </a:lnSpc>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573"/>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9250" y="6273800"/>
            <a:ext cx="1538727" cy="333783"/>
          </a:xfrm>
          <a:prstGeom prst="rect">
            <a:avLst/>
          </a:prstGeom>
          <a:noFill/>
          <a:ln>
            <a:noFill/>
          </a:ln>
        </p:spPr>
      </p:pic>
    </p:spTree>
    <p:extLst>
      <p:ext uri="{BB962C8B-B14F-4D97-AF65-F5344CB8AC3E}">
        <p14:creationId xmlns:p14="http://schemas.microsoft.com/office/powerpoint/2010/main" val="379059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DTVN Layout 2">
    <p:spTree>
      <p:nvGrpSpPr>
        <p:cNvPr id="1" name=""/>
        <p:cNvGrpSpPr/>
        <p:nvPr/>
      </p:nvGrpSpPr>
      <p:grpSpPr>
        <a:xfrm>
          <a:off x="0" y="0"/>
          <a:ext cx="0" cy="0"/>
          <a:chOff x="0" y="0"/>
          <a:chExt cx="0" cy="0"/>
        </a:xfrm>
      </p:grpSpPr>
      <p:sp>
        <p:nvSpPr>
          <p:cNvPr id="6" name="Title 1"/>
          <p:cNvSpPr>
            <a:spLocks noGrp="1"/>
          </p:cNvSpPr>
          <p:nvPr>
            <p:ph type="title"/>
          </p:nvPr>
        </p:nvSpPr>
        <p:spPr>
          <a:xfrm>
            <a:off x="395289" y="282575"/>
            <a:ext cx="8353425" cy="317500"/>
          </a:xfrm>
        </p:spPr>
        <p:txBody>
          <a:bodyPr>
            <a:normAutofit/>
          </a:bodyPr>
          <a:lstStyle>
            <a:lvl1pPr>
              <a:defRPr sz="2000"/>
            </a:lvl1pPr>
          </a:lstStyle>
          <a:p>
            <a:r>
              <a:rPr lang="en-US" dirty="0"/>
              <a:t>Click to edit Master title style</a:t>
            </a:r>
          </a:p>
        </p:txBody>
      </p:sp>
      <p:sp>
        <p:nvSpPr>
          <p:cNvPr id="7" name="Date Placeholder 2"/>
          <p:cNvSpPr>
            <a:spLocks noGrp="1"/>
          </p:cNvSpPr>
          <p:nvPr>
            <p:ph type="dt" sz="half" idx="10"/>
          </p:nvPr>
        </p:nvSpPr>
        <p:spPr>
          <a:xfrm>
            <a:off x="628650" y="6356351"/>
            <a:ext cx="2057400" cy="365125"/>
          </a:xfrm>
        </p:spPr>
        <p:txBody>
          <a:bodyPr/>
          <a:lstStyle/>
          <a:p>
            <a:fld id="{4248D57C-FDE9-431B-B284-F331A0B797CF}" type="datetime1">
              <a:rPr lang="en-US" smtClean="0"/>
              <a:t>8/14/2023</a:t>
            </a:fld>
            <a:endParaRPr lang="en-US"/>
          </a:p>
        </p:txBody>
      </p:sp>
      <p:sp>
        <p:nvSpPr>
          <p:cNvPr id="8" name="Footer Placeholder 3"/>
          <p:cNvSpPr>
            <a:spLocks noGrp="1"/>
          </p:cNvSpPr>
          <p:nvPr>
            <p:ph type="ftr" sz="quarter" idx="11"/>
          </p:nvPr>
        </p:nvSpPr>
        <p:spPr>
          <a:xfrm>
            <a:off x="3028950" y="6356351"/>
            <a:ext cx="3086100" cy="365125"/>
          </a:xfrm>
        </p:spPr>
        <p:txBody>
          <a:bodyPr/>
          <a:lstStyle/>
          <a:p>
            <a:endParaRPr lang="en-US"/>
          </a:p>
        </p:txBody>
      </p:sp>
      <p:sp>
        <p:nvSpPr>
          <p:cNvPr id="9" name="Slide Number Placeholder 4"/>
          <p:cNvSpPr>
            <a:spLocks noGrp="1"/>
          </p:cNvSpPr>
          <p:nvPr>
            <p:ph type="sldNum" sz="quarter" idx="12"/>
          </p:nvPr>
        </p:nvSpPr>
        <p:spPr>
          <a:xfrm>
            <a:off x="6849836" y="6356351"/>
            <a:ext cx="2057400" cy="365125"/>
          </a:xfrm>
        </p:spPr>
        <p:txBody>
          <a:bodyPr/>
          <a:lstStyle/>
          <a:p>
            <a:fld id="{FF45A05B-5898-46D2-8475-3AEAC297C5EA}" type="slidenum">
              <a:rPr lang="en-US" smtClean="0"/>
              <a:t>‹#›</a:t>
            </a:fld>
            <a:endParaRPr lang="en-US"/>
          </a:p>
        </p:txBody>
      </p:sp>
      <p:sp>
        <p:nvSpPr>
          <p:cNvPr id="11" name="Content Placeholder 17"/>
          <p:cNvSpPr>
            <a:spLocks noGrp="1"/>
          </p:cNvSpPr>
          <p:nvPr>
            <p:ph sz="quarter" idx="14"/>
          </p:nvPr>
        </p:nvSpPr>
        <p:spPr>
          <a:xfrm>
            <a:off x="395288" y="600075"/>
            <a:ext cx="8353425" cy="5635625"/>
          </a:xfrm>
        </p:spPr>
        <p:txBody>
          <a:bodyPr>
            <a:normAutofit/>
          </a:bodyPr>
          <a:lstStyle>
            <a:lvl1pPr marL="0" indent="0">
              <a:lnSpc>
                <a:spcPct val="150000"/>
              </a:lnSpc>
              <a:buNone/>
              <a:defRPr sz="1600"/>
            </a:lvl1pPr>
            <a:lvl2pPr marL="457200" indent="0">
              <a:lnSpc>
                <a:spcPct val="150000"/>
              </a:lnSpc>
              <a:buNone/>
              <a:defRPr sz="1600"/>
            </a:lvl2pPr>
            <a:lvl3pPr marL="914400" indent="0">
              <a:lnSpc>
                <a:spcPct val="150000"/>
              </a:lnSpc>
              <a:buNone/>
              <a:defRPr sz="1600"/>
            </a:lvl3pPr>
            <a:lvl4pPr marL="1371600" indent="0">
              <a:lnSpc>
                <a:spcPct val="150000"/>
              </a:lnSpc>
              <a:buNone/>
              <a:defRPr sz="1600"/>
            </a:lvl4pPr>
            <a:lvl5pPr marL="1828800" indent="0">
              <a:lnSpc>
                <a:spcPct val="150000"/>
              </a:lnSpc>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1573"/>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9250" y="6273800"/>
            <a:ext cx="1538727" cy="333783"/>
          </a:xfrm>
          <a:prstGeom prst="rect">
            <a:avLst/>
          </a:prstGeom>
          <a:noFill/>
          <a:ln>
            <a:noFill/>
          </a:ln>
        </p:spPr>
      </p:pic>
    </p:spTree>
    <p:extLst>
      <p:ext uri="{BB962C8B-B14F-4D97-AF65-F5344CB8AC3E}">
        <p14:creationId xmlns:p14="http://schemas.microsoft.com/office/powerpoint/2010/main" val="2280662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DC0D4-B88B-4CA7-BF57-01779F54DDB6}" type="datetime1">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320886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9E6AA1-86CC-4A26-85B2-147327F718F3}" type="datetime1">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113249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45B637-041C-4CAB-AB99-D31D33675B1F}" type="datetime1">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175128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D9F169-E86B-42F6-9BA3-1B0A3FE37E1B}" type="datetime1">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55446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55F03-30E1-4AC9-86BD-ADB0EDFC89E8}" type="datetime1">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47209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C2EE4-E0AE-4AB8-BDAC-60DB5A893A74}" type="datetime1">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416026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2D7252-653C-4EE9-A954-BB6C51C645DA}" type="datetime1">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148039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A6722A-AF19-4C7C-9627-105A0BB1E541}" type="datetime1">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9145-6110-4AC9-B4D0-496A95D75D14}" type="slidenum">
              <a:rPr lang="en-US" smtClean="0"/>
              <a:t>‹#›</a:t>
            </a:fld>
            <a:endParaRPr lang="en-US"/>
          </a:p>
        </p:txBody>
      </p:sp>
    </p:spTree>
    <p:extLst>
      <p:ext uri="{BB962C8B-B14F-4D97-AF65-F5344CB8AC3E}">
        <p14:creationId xmlns:p14="http://schemas.microsoft.com/office/powerpoint/2010/main" val="1096774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Roboto Condensed" panose="02000000000000000000" pitchFamily="2" charset="0"/>
                <a:ea typeface="Roboto Condensed" panose="02000000000000000000" pitchFamily="2" charset="0"/>
              </a:defRPr>
            </a:lvl1pPr>
          </a:lstStyle>
          <a:p>
            <a:fld id="{97BEB2D2-8C32-40AE-8EAB-DFA94384A753}" type="datetime1">
              <a:rPr lang="en-US" smtClean="0"/>
              <a:t>8/14/2023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Roboto Condensed" panose="02000000000000000000" pitchFamily="2" charset="0"/>
                <a:ea typeface="Roboto Condensed" panose="02000000000000000000" pitchFamily="2" charset="0"/>
              </a:defRPr>
            </a:lvl1pPr>
          </a:lstStyle>
          <a:p>
            <a:endParaRPr lang="en-US"/>
          </a:p>
        </p:txBody>
      </p:sp>
      <p:sp>
        <p:nvSpPr>
          <p:cNvPr id="6" name="Slide Number Placeholder 5"/>
          <p:cNvSpPr>
            <a:spLocks noGrp="1"/>
          </p:cNvSpPr>
          <p:nvPr>
            <p:ph type="sldNum" sz="quarter" idx="4"/>
          </p:nvPr>
        </p:nvSpPr>
        <p:spPr>
          <a:xfrm>
            <a:off x="6915150" y="6356351"/>
            <a:ext cx="2057400" cy="365125"/>
          </a:xfrm>
          <a:prstGeom prst="rect">
            <a:avLst/>
          </a:prstGeom>
        </p:spPr>
        <p:txBody>
          <a:bodyPr vert="horz" lIns="91440" tIns="45720" rIns="91440" bIns="45720" rtlCol="0" anchor="ctr"/>
          <a:lstStyle>
            <a:lvl1pPr algn="r">
              <a:defRPr sz="1800">
                <a:solidFill>
                  <a:schemeClr val="tx1"/>
                </a:solidFill>
                <a:latin typeface="Roboto Condensed" panose="02000000000000000000" pitchFamily="2" charset="0"/>
                <a:ea typeface="Roboto Condensed" panose="02000000000000000000" pitchFamily="2" charset="0"/>
              </a:defRPr>
            </a:lvl1pPr>
          </a:lstStyle>
          <a:p>
            <a:fld id="{C6D19145-6110-4AC9-B4D0-496A95D75D14}" type="slidenum">
              <a:rPr lang="en-US" smtClean="0"/>
              <a:pPr/>
              <a:t>‹#›</a:t>
            </a:fld>
            <a:endParaRPr lang="en-US"/>
          </a:p>
        </p:txBody>
      </p:sp>
    </p:spTree>
    <p:extLst>
      <p:ext uri="{BB962C8B-B14F-4D97-AF65-F5344CB8AC3E}">
        <p14:creationId xmlns:p14="http://schemas.microsoft.com/office/powerpoint/2010/main" val="3416704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Condensed" panose="02000000000000000000" pitchFamily="2" charset="0"/>
          <a:ea typeface="Roboto Condensed"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5741" y="0"/>
            <a:ext cx="4578261" cy="6858000"/>
          </a:xfrm>
          <a:prstGeom prst="rect">
            <a:avLst/>
          </a:prstGeom>
        </p:spPr>
      </p:pic>
      <p:sp>
        <p:nvSpPr>
          <p:cNvPr id="4" name="テキスト ボックス 1"/>
          <p:cNvSpPr txBox="1"/>
          <p:nvPr/>
        </p:nvSpPr>
        <p:spPr>
          <a:xfrm>
            <a:off x="396001" y="5900434"/>
            <a:ext cx="3259867" cy="369332"/>
          </a:xfrm>
          <a:prstGeom prst="rect">
            <a:avLst/>
          </a:prstGeom>
          <a:noFill/>
        </p:spPr>
        <p:txBody>
          <a:bodyPr wrap="none" lIns="0" rtlCol="0">
            <a:spAutoFit/>
          </a:bodyPr>
          <a:lstStyle/>
          <a:p>
            <a:r>
              <a:rPr lang="en-US" altLang="ja-JP">
                <a:solidFill>
                  <a:srgbClr val="2A4C61"/>
                </a:solidFill>
                <a:latin typeface="Roboto Condensed" panose="02000000000000000000" pitchFamily="2" charset="0"/>
                <a:ea typeface="Roboto Condensed" panose="02000000000000000000" pitchFamily="2" charset="0"/>
              </a:rPr>
              <a:t>KYOCERA Document Solutions Inc.</a:t>
            </a:r>
            <a:endParaRPr lang="ja-JP" altLang="en-US">
              <a:solidFill>
                <a:srgbClr val="2A4C61"/>
              </a:solidFill>
              <a:latin typeface="Roboto Condensed" panose="02000000000000000000" pitchFamily="2" charset="0"/>
              <a:ea typeface="ＭＳ Ｐゴシック" panose="020B0600070205080204" pitchFamily="50" charset="-128"/>
            </a:endParaRPr>
          </a:p>
        </p:txBody>
      </p:sp>
      <p:pic>
        <p:nvPicPr>
          <p:cNvPr id="5" name="図 3"/>
          <p:cNvPicPr>
            <a:picLocks noChangeAspect="1"/>
          </p:cNvPicPr>
          <p:nvPr/>
        </p:nvPicPr>
        <p:blipFill>
          <a:blip r:embed="rId3"/>
          <a:stretch>
            <a:fillRect/>
          </a:stretch>
        </p:blipFill>
        <p:spPr>
          <a:xfrm>
            <a:off x="395999" y="5735330"/>
            <a:ext cx="3298902" cy="195537"/>
          </a:xfrm>
          <a:prstGeom prst="rect">
            <a:avLst/>
          </a:prstGeom>
        </p:spPr>
      </p:pic>
      <p:sp>
        <p:nvSpPr>
          <p:cNvPr id="8" name="Text Box 32"/>
          <p:cNvSpPr txBox="1">
            <a:spLocks noChangeArrowheads="1"/>
          </p:cNvSpPr>
          <p:nvPr/>
        </p:nvSpPr>
        <p:spPr bwMode="auto">
          <a:xfrm>
            <a:off x="396001" y="5352984"/>
            <a:ext cx="1248032" cy="3384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5689" rIns="91374" bIns="45689">
            <a:spAutoFit/>
          </a:bodyPr>
          <a:lstStyle/>
          <a:p>
            <a:pPr fontAlgn="base">
              <a:defRPr/>
            </a:pPr>
            <a:r>
              <a:rPr lang="en-US" altLang="ja-JP" sz="1600" b="1">
                <a:solidFill>
                  <a:srgbClr val="2A4C61"/>
                </a:solidFill>
                <a:latin typeface="Roboto Condensed" panose="02000000000000000000" pitchFamily="2" charset="0"/>
                <a:ea typeface="Roboto Condensed" panose="02000000000000000000" pitchFamily="2" charset="0"/>
              </a:rPr>
              <a:t>Aug. 01, 2023</a:t>
            </a:r>
            <a:endParaRPr lang="en-US" altLang="ja-JP" sz="1600" b="1" dirty="0">
              <a:solidFill>
                <a:srgbClr val="2A4C61"/>
              </a:solidFill>
              <a:latin typeface="Roboto Condensed" panose="02000000000000000000" pitchFamily="2" charset="0"/>
              <a:ea typeface="Roboto Condensed" panose="02000000000000000000" pitchFamily="2" charset="0"/>
            </a:endParaRPr>
          </a:p>
        </p:txBody>
      </p:sp>
      <p:grpSp>
        <p:nvGrpSpPr>
          <p:cNvPr id="10" name="Group 9"/>
          <p:cNvGrpSpPr/>
          <p:nvPr/>
        </p:nvGrpSpPr>
        <p:grpSpPr>
          <a:xfrm>
            <a:off x="4674056" y="411254"/>
            <a:ext cx="4092575" cy="6108700"/>
            <a:chOff x="4674054" y="411254"/>
            <a:chExt cx="4092575" cy="6108700"/>
          </a:xfrm>
        </p:grpSpPr>
        <p:sp>
          <p:nvSpPr>
            <p:cNvPr id="11" name="Line 1558"/>
            <p:cNvSpPr>
              <a:spLocks noChangeShapeType="1"/>
            </p:cNvSpPr>
            <p:nvPr/>
          </p:nvSpPr>
          <p:spPr bwMode="auto">
            <a:xfrm>
              <a:off x="470262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Line 1559"/>
            <p:cNvSpPr>
              <a:spLocks noChangeShapeType="1"/>
            </p:cNvSpPr>
            <p:nvPr/>
          </p:nvSpPr>
          <p:spPr bwMode="auto">
            <a:xfrm>
              <a:off x="510585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Line 1560"/>
            <p:cNvSpPr>
              <a:spLocks noChangeShapeType="1"/>
            </p:cNvSpPr>
            <p:nvPr/>
          </p:nvSpPr>
          <p:spPr bwMode="auto">
            <a:xfrm>
              <a:off x="550907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Line 1561"/>
            <p:cNvSpPr>
              <a:spLocks noChangeShapeType="1"/>
            </p:cNvSpPr>
            <p:nvPr/>
          </p:nvSpPr>
          <p:spPr bwMode="auto">
            <a:xfrm>
              <a:off x="591230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Line 1562"/>
            <p:cNvSpPr>
              <a:spLocks noChangeShapeType="1"/>
            </p:cNvSpPr>
            <p:nvPr/>
          </p:nvSpPr>
          <p:spPr bwMode="auto">
            <a:xfrm>
              <a:off x="631552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Line 1563"/>
            <p:cNvSpPr>
              <a:spLocks noChangeShapeType="1"/>
            </p:cNvSpPr>
            <p:nvPr/>
          </p:nvSpPr>
          <p:spPr bwMode="auto">
            <a:xfrm>
              <a:off x="671875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Line 1564"/>
            <p:cNvSpPr>
              <a:spLocks noChangeShapeType="1"/>
            </p:cNvSpPr>
            <p:nvPr/>
          </p:nvSpPr>
          <p:spPr bwMode="auto">
            <a:xfrm>
              <a:off x="712197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Line 1565"/>
            <p:cNvSpPr>
              <a:spLocks noChangeShapeType="1"/>
            </p:cNvSpPr>
            <p:nvPr/>
          </p:nvSpPr>
          <p:spPr bwMode="auto">
            <a:xfrm>
              <a:off x="752837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Line 1566"/>
            <p:cNvSpPr>
              <a:spLocks noChangeShapeType="1"/>
            </p:cNvSpPr>
            <p:nvPr/>
          </p:nvSpPr>
          <p:spPr bwMode="auto">
            <a:xfrm>
              <a:off x="793160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Line 1567"/>
            <p:cNvSpPr>
              <a:spLocks noChangeShapeType="1"/>
            </p:cNvSpPr>
            <p:nvPr/>
          </p:nvSpPr>
          <p:spPr bwMode="auto">
            <a:xfrm>
              <a:off x="833482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Line 1568"/>
            <p:cNvSpPr>
              <a:spLocks noChangeShapeType="1"/>
            </p:cNvSpPr>
            <p:nvPr/>
          </p:nvSpPr>
          <p:spPr bwMode="auto">
            <a:xfrm>
              <a:off x="873805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Line 1574"/>
            <p:cNvSpPr>
              <a:spLocks noChangeShapeType="1"/>
            </p:cNvSpPr>
            <p:nvPr/>
          </p:nvSpPr>
          <p:spPr bwMode="auto">
            <a:xfrm>
              <a:off x="470262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Line 1575"/>
            <p:cNvSpPr>
              <a:spLocks noChangeShapeType="1"/>
            </p:cNvSpPr>
            <p:nvPr/>
          </p:nvSpPr>
          <p:spPr bwMode="auto">
            <a:xfrm>
              <a:off x="510585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Line 1576"/>
            <p:cNvSpPr>
              <a:spLocks noChangeShapeType="1"/>
            </p:cNvSpPr>
            <p:nvPr/>
          </p:nvSpPr>
          <p:spPr bwMode="auto">
            <a:xfrm>
              <a:off x="550907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Line 1577"/>
            <p:cNvSpPr>
              <a:spLocks noChangeShapeType="1"/>
            </p:cNvSpPr>
            <p:nvPr/>
          </p:nvSpPr>
          <p:spPr bwMode="auto">
            <a:xfrm>
              <a:off x="591230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Line 1578"/>
            <p:cNvSpPr>
              <a:spLocks noChangeShapeType="1"/>
            </p:cNvSpPr>
            <p:nvPr/>
          </p:nvSpPr>
          <p:spPr bwMode="auto">
            <a:xfrm>
              <a:off x="631552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1579"/>
            <p:cNvSpPr>
              <a:spLocks noChangeShapeType="1"/>
            </p:cNvSpPr>
            <p:nvPr/>
          </p:nvSpPr>
          <p:spPr bwMode="auto">
            <a:xfrm>
              <a:off x="671875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Line 1580"/>
            <p:cNvSpPr>
              <a:spLocks noChangeShapeType="1"/>
            </p:cNvSpPr>
            <p:nvPr/>
          </p:nvSpPr>
          <p:spPr bwMode="auto">
            <a:xfrm>
              <a:off x="712197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Line 1581"/>
            <p:cNvSpPr>
              <a:spLocks noChangeShapeType="1"/>
            </p:cNvSpPr>
            <p:nvPr/>
          </p:nvSpPr>
          <p:spPr bwMode="auto">
            <a:xfrm>
              <a:off x="752837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1582"/>
            <p:cNvSpPr>
              <a:spLocks noChangeShapeType="1"/>
            </p:cNvSpPr>
            <p:nvPr/>
          </p:nvSpPr>
          <p:spPr bwMode="auto">
            <a:xfrm>
              <a:off x="793160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Line 1583"/>
            <p:cNvSpPr>
              <a:spLocks noChangeShapeType="1"/>
            </p:cNvSpPr>
            <p:nvPr/>
          </p:nvSpPr>
          <p:spPr bwMode="auto">
            <a:xfrm>
              <a:off x="8334829"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Line 1584"/>
            <p:cNvSpPr>
              <a:spLocks noChangeShapeType="1"/>
            </p:cNvSpPr>
            <p:nvPr/>
          </p:nvSpPr>
          <p:spPr bwMode="auto">
            <a:xfrm>
              <a:off x="8738054" y="56531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Line 1590"/>
            <p:cNvSpPr>
              <a:spLocks noChangeShapeType="1"/>
            </p:cNvSpPr>
            <p:nvPr/>
          </p:nvSpPr>
          <p:spPr bwMode="auto">
            <a:xfrm flipH="1">
              <a:off x="4674054" y="56849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Line 1591"/>
            <p:cNvSpPr>
              <a:spLocks noChangeShapeType="1"/>
            </p:cNvSpPr>
            <p:nvPr/>
          </p:nvSpPr>
          <p:spPr bwMode="auto">
            <a:xfrm flipH="1">
              <a:off x="5077279" y="56849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Line 1592"/>
            <p:cNvSpPr>
              <a:spLocks noChangeShapeType="1"/>
            </p:cNvSpPr>
            <p:nvPr/>
          </p:nvSpPr>
          <p:spPr bwMode="auto">
            <a:xfrm flipH="1">
              <a:off x="5480504" y="56849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Line 1593"/>
            <p:cNvSpPr>
              <a:spLocks noChangeShapeType="1"/>
            </p:cNvSpPr>
            <p:nvPr/>
          </p:nvSpPr>
          <p:spPr bwMode="auto">
            <a:xfrm flipH="1">
              <a:off x="5883729" y="56849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Line 1594"/>
            <p:cNvSpPr>
              <a:spLocks noChangeShapeType="1"/>
            </p:cNvSpPr>
            <p:nvPr/>
          </p:nvSpPr>
          <p:spPr bwMode="auto">
            <a:xfrm flipH="1">
              <a:off x="6286954" y="56849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Line 1595"/>
            <p:cNvSpPr>
              <a:spLocks noChangeShapeType="1"/>
            </p:cNvSpPr>
            <p:nvPr/>
          </p:nvSpPr>
          <p:spPr bwMode="auto">
            <a:xfrm flipH="1">
              <a:off x="6690179" y="56849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Line 1596"/>
            <p:cNvSpPr>
              <a:spLocks noChangeShapeType="1"/>
            </p:cNvSpPr>
            <p:nvPr/>
          </p:nvSpPr>
          <p:spPr bwMode="auto">
            <a:xfrm flipH="1">
              <a:off x="7093404" y="56849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Line 1597"/>
            <p:cNvSpPr>
              <a:spLocks noChangeShapeType="1"/>
            </p:cNvSpPr>
            <p:nvPr/>
          </p:nvSpPr>
          <p:spPr bwMode="auto">
            <a:xfrm flipH="1">
              <a:off x="7496629" y="56849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Line 1598"/>
            <p:cNvSpPr>
              <a:spLocks noChangeShapeType="1"/>
            </p:cNvSpPr>
            <p:nvPr/>
          </p:nvSpPr>
          <p:spPr bwMode="auto">
            <a:xfrm flipH="1">
              <a:off x="7899854" y="56849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Line 1599"/>
            <p:cNvSpPr>
              <a:spLocks noChangeShapeType="1"/>
            </p:cNvSpPr>
            <p:nvPr/>
          </p:nvSpPr>
          <p:spPr bwMode="auto">
            <a:xfrm flipH="1">
              <a:off x="8303079" y="56849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Line 1665"/>
            <p:cNvSpPr>
              <a:spLocks noChangeShapeType="1"/>
            </p:cNvSpPr>
            <p:nvPr/>
          </p:nvSpPr>
          <p:spPr bwMode="auto">
            <a:xfrm>
              <a:off x="470262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Line 1666"/>
            <p:cNvSpPr>
              <a:spLocks noChangeShapeType="1"/>
            </p:cNvSpPr>
            <p:nvPr/>
          </p:nvSpPr>
          <p:spPr bwMode="auto">
            <a:xfrm>
              <a:off x="470262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Line 1667"/>
            <p:cNvSpPr>
              <a:spLocks noChangeShapeType="1"/>
            </p:cNvSpPr>
            <p:nvPr/>
          </p:nvSpPr>
          <p:spPr bwMode="auto">
            <a:xfrm>
              <a:off x="470262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Line 1668"/>
            <p:cNvSpPr>
              <a:spLocks noChangeShapeType="1"/>
            </p:cNvSpPr>
            <p:nvPr/>
          </p:nvSpPr>
          <p:spPr bwMode="auto">
            <a:xfrm>
              <a:off x="470262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Line 1669"/>
            <p:cNvSpPr>
              <a:spLocks noChangeShapeType="1"/>
            </p:cNvSpPr>
            <p:nvPr/>
          </p:nvSpPr>
          <p:spPr bwMode="auto">
            <a:xfrm>
              <a:off x="470262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Line 1670"/>
            <p:cNvSpPr>
              <a:spLocks noChangeShapeType="1"/>
            </p:cNvSpPr>
            <p:nvPr/>
          </p:nvSpPr>
          <p:spPr bwMode="auto">
            <a:xfrm>
              <a:off x="470262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Line 1671"/>
            <p:cNvSpPr>
              <a:spLocks noChangeShapeType="1"/>
            </p:cNvSpPr>
            <p:nvPr/>
          </p:nvSpPr>
          <p:spPr bwMode="auto">
            <a:xfrm>
              <a:off x="470262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Line 1672"/>
            <p:cNvSpPr>
              <a:spLocks noChangeShapeType="1"/>
            </p:cNvSpPr>
            <p:nvPr/>
          </p:nvSpPr>
          <p:spPr bwMode="auto">
            <a:xfrm>
              <a:off x="470262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Line 1673"/>
            <p:cNvSpPr>
              <a:spLocks noChangeShapeType="1"/>
            </p:cNvSpPr>
            <p:nvPr/>
          </p:nvSpPr>
          <p:spPr bwMode="auto">
            <a:xfrm>
              <a:off x="470262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Line 1674"/>
            <p:cNvSpPr>
              <a:spLocks noChangeShapeType="1"/>
            </p:cNvSpPr>
            <p:nvPr/>
          </p:nvSpPr>
          <p:spPr bwMode="auto">
            <a:xfrm>
              <a:off x="470262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Line 1675"/>
            <p:cNvSpPr>
              <a:spLocks noChangeShapeType="1"/>
            </p:cNvSpPr>
            <p:nvPr/>
          </p:nvSpPr>
          <p:spPr bwMode="auto">
            <a:xfrm>
              <a:off x="470262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Line 1676"/>
            <p:cNvSpPr>
              <a:spLocks noChangeShapeType="1"/>
            </p:cNvSpPr>
            <p:nvPr/>
          </p:nvSpPr>
          <p:spPr bwMode="auto">
            <a:xfrm>
              <a:off x="470262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Line 1677"/>
            <p:cNvSpPr>
              <a:spLocks noChangeShapeType="1"/>
            </p:cNvSpPr>
            <p:nvPr/>
          </p:nvSpPr>
          <p:spPr bwMode="auto">
            <a:xfrm>
              <a:off x="470262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Line 1678"/>
            <p:cNvSpPr>
              <a:spLocks noChangeShapeType="1"/>
            </p:cNvSpPr>
            <p:nvPr/>
          </p:nvSpPr>
          <p:spPr bwMode="auto">
            <a:xfrm>
              <a:off x="510585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7" name="Line 1679"/>
            <p:cNvSpPr>
              <a:spLocks noChangeShapeType="1"/>
            </p:cNvSpPr>
            <p:nvPr/>
          </p:nvSpPr>
          <p:spPr bwMode="auto">
            <a:xfrm>
              <a:off x="510585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8" name="Line 1680"/>
            <p:cNvSpPr>
              <a:spLocks noChangeShapeType="1"/>
            </p:cNvSpPr>
            <p:nvPr/>
          </p:nvSpPr>
          <p:spPr bwMode="auto">
            <a:xfrm>
              <a:off x="510585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Line 1681"/>
            <p:cNvSpPr>
              <a:spLocks noChangeShapeType="1"/>
            </p:cNvSpPr>
            <p:nvPr/>
          </p:nvSpPr>
          <p:spPr bwMode="auto">
            <a:xfrm>
              <a:off x="510585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Line 1682"/>
            <p:cNvSpPr>
              <a:spLocks noChangeShapeType="1"/>
            </p:cNvSpPr>
            <p:nvPr/>
          </p:nvSpPr>
          <p:spPr bwMode="auto">
            <a:xfrm>
              <a:off x="510585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Line 1683"/>
            <p:cNvSpPr>
              <a:spLocks noChangeShapeType="1"/>
            </p:cNvSpPr>
            <p:nvPr/>
          </p:nvSpPr>
          <p:spPr bwMode="auto">
            <a:xfrm>
              <a:off x="510585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2" name="Line 1684"/>
            <p:cNvSpPr>
              <a:spLocks noChangeShapeType="1"/>
            </p:cNvSpPr>
            <p:nvPr/>
          </p:nvSpPr>
          <p:spPr bwMode="auto">
            <a:xfrm>
              <a:off x="510585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Line 1685"/>
            <p:cNvSpPr>
              <a:spLocks noChangeShapeType="1"/>
            </p:cNvSpPr>
            <p:nvPr/>
          </p:nvSpPr>
          <p:spPr bwMode="auto">
            <a:xfrm>
              <a:off x="510585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Line 1686"/>
            <p:cNvSpPr>
              <a:spLocks noChangeShapeType="1"/>
            </p:cNvSpPr>
            <p:nvPr/>
          </p:nvSpPr>
          <p:spPr bwMode="auto">
            <a:xfrm>
              <a:off x="510585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5" name="Line 1687"/>
            <p:cNvSpPr>
              <a:spLocks noChangeShapeType="1"/>
            </p:cNvSpPr>
            <p:nvPr/>
          </p:nvSpPr>
          <p:spPr bwMode="auto">
            <a:xfrm>
              <a:off x="510585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Line 1688"/>
            <p:cNvSpPr>
              <a:spLocks noChangeShapeType="1"/>
            </p:cNvSpPr>
            <p:nvPr/>
          </p:nvSpPr>
          <p:spPr bwMode="auto">
            <a:xfrm>
              <a:off x="510585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7" name="Line 1689"/>
            <p:cNvSpPr>
              <a:spLocks noChangeShapeType="1"/>
            </p:cNvSpPr>
            <p:nvPr/>
          </p:nvSpPr>
          <p:spPr bwMode="auto">
            <a:xfrm>
              <a:off x="510585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8" name="Line 1690"/>
            <p:cNvSpPr>
              <a:spLocks noChangeShapeType="1"/>
            </p:cNvSpPr>
            <p:nvPr/>
          </p:nvSpPr>
          <p:spPr bwMode="auto">
            <a:xfrm>
              <a:off x="510585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9" name="Line 1691"/>
            <p:cNvSpPr>
              <a:spLocks noChangeShapeType="1"/>
            </p:cNvSpPr>
            <p:nvPr/>
          </p:nvSpPr>
          <p:spPr bwMode="auto">
            <a:xfrm>
              <a:off x="550907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0" name="Line 1692"/>
            <p:cNvSpPr>
              <a:spLocks noChangeShapeType="1"/>
            </p:cNvSpPr>
            <p:nvPr/>
          </p:nvSpPr>
          <p:spPr bwMode="auto">
            <a:xfrm>
              <a:off x="550907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1" name="Line 1693"/>
            <p:cNvSpPr>
              <a:spLocks noChangeShapeType="1"/>
            </p:cNvSpPr>
            <p:nvPr/>
          </p:nvSpPr>
          <p:spPr bwMode="auto">
            <a:xfrm>
              <a:off x="550907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2" name="Line 1694"/>
            <p:cNvSpPr>
              <a:spLocks noChangeShapeType="1"/>
            </p:cNvSpPr>
            <p:nvPr/>
          </p:nvSpPr>
          <p:spPr bwMode="auto">
            <a:xfrm>
              <a:off x="550907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Line 1695"/>
            <p:cNvSpPr>
              <a:spLocks noChangeShapeType="1"/>
            </p:cNvSpPr>
            <p:nvPr/>
          </p:nvSpPr>
          <p:spPr bwMode="auto">
            <a:xfrm>
              <a:off x="550907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Line 1696"/>
            <p:cNvSpPr>
              <a:spLocks noChangeShapeType="1"/>
            </p:cNvSpPr>
            <p:nvPr/>
          </p:nvSpPr>
          <p:spPr bwMode="auto">
            <a:xfrm>
              <a:off x="550907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5" name="Line 1697"/>
            <p:cNvSpPr>
              <a:spLocks noChangeShapeType="1"/>
            </p:cNvSpPr>
            <p:nvPr/>
          </p:nvSpPr>
          <p:spPr bwMode="auto">
            <a:xfrm>
              <a:off x="550907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Line 1698"/>
            <p:cNvSpPr>
              <a:spLocks noChangeShapeType="1"/>
            </p:cNvSpPr>
            <p:nvPr/>
          </p:nvSpPr>
          <p:spPr bwMode="auto">
            <a:xfrm>
              <a:off x="550907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Line 1699"/>
            <p:cNvSpPr>
              <a:spLocks noChangeShapeType="1"/>
            </p:cNvSpPr>
            <p:nvPr/>
          </p:nvSpPr>
          <p:spPr bwMode="auto">
            <a:xfrm>
              <a:off x="550907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8" name="Line 1700"/>
            <p:cNvSpPr>
              <a:spLocks noChangeShapeType="1"/>
            </p:cNvSpPr>
            <p:nvPr/>
          </p:nvSpPr>
          <p:spPr bwMode="auto">
            <a:xfrm>
              <a:off x="550907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9" name="Line 1701"/>
            <p:cNvSpPr>
              <a:spLocks noChangeShapeType="1"/>
            </p:cNvSpPr>
            <p:nvPr/>
          </p:nvSpPr>
          <p:spPr bwMode="auto">
            <a:xfrm>
              <a:off x="550907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0" name="Line 1702"/>
            <p:cNvSpPr>
              <a:spLocks noChangeShapeType="1"/>
            </p:cNvSpPr>
            <p:nvPr/>
          </p:nvSpPr>
          <p:spPr bwMode="auto">
            <a:xfrm>
              <a:off x="550907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1" name="Line 1703"/>
            <p:cNvSpPr>
              <a:spLocks noChangeShapeType="1"/>
            </p:cNvSpPr>
            <p:nvPr/>
          </p:nvSpPr>
          <p:spPr bwMode="auto">
            <a:xfrm>
              <a:off x="550907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2" name="Line 1704"/>
            <p:cNvSpPr>
              <a:spLocks noChangeShapeType="1"/>
            </p:cNvSpPr>
            <p:nvPr/>
          </p:nvSpPr>
          <p:spPr bwMode="auto">
            <a:xfrm>
              <a:off x="591230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3" name="Line 1705"/>
            <p:cNvSpPr>
              <a:spLocks noChangeShapeType="1"/>
            </p:cNvSpPr>
            <p:nvPr/>
          </p:nvSpPr>
          <p:spPr bwMode="auto">
            <a:xfrm>
              <a:off x="591230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4" name="Line 1706"/>
            <p:cNvSpPr>
              <a:spLocks noChangeShapeType="1"/>
            </p:cNvSpPr>
            <p:nvPr/>
          </p:nvSpPr>
          <p:spPr bwMode="auto">
            <a:xfrm>
              <a:off x="591230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5" name="Line 1707"/>
            <p:cNvSpPr>
              <a:spLocks noChangeShapeType="1"/>
            </p:cNvSpPr>
            <p:nvPr/>
          </p:nvSpPr>
          <p:spPr bwMode="auto">
            <a:xfrm>
              <a:off x="591230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6" name="Line 1708"/>
            <p:cNvSpPr>
              <a:spLocks noChangeShapeType="1"/>
            </p:cNvSpPr>
            <p:nvPr/>
          </p:nvSpPr>
          <p:spPr bwMode="auto">
            <a:xfrm>
              <a:off x="591230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7" name="Line 1709"/>
            <p:cNvSpPr>
              <a:spLocks noChangeShapeType="1"/>
            </p:cNvSpPr>
            <p:nvPr/>
          </p:nvSpPr>
          <p:spPr bwMode="auto">
            <a:xfrm>
              <a:off x="591230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8" name="Line 1710"/>
            <p:cNvSpPr>
              <a:spLocks noChangeShapeType="1"/>
            </p:cNvSpPr>
            <p:nvPr/>
          </p:nvSpPr>
          <p:spPr bwMode="auto">
            <a:xfrm>
              <a:off x="591230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9" name="Line 1711"/>
            <p:cNvSpPr>
              <a:spLocks noChangeShapeType="1"/>
            </p:cNvSpPr>
            <p:nvPr/>
          </p:nvSpPr>
          <p:spPr bwMode="auto">
            <a:xfrm>
              <a:off x="591230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Line 1712"/>
            <p:cNvSpPr>
              <a:spLocks noChangeShapeType="1"/>
            </p:cNvSpPr>
            <p:nvPr/>
          </p:nvSpPr>
          <p:spPr bwMode="auto">
            <a:xfrm>
              <a:off x="591230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1" name="Line 1713"/>
            <p:cNvSpPr>
              <a:spLocks noChangeShapeType="1"/>
            </p:cNvSpPr>
            <p:nvPr/>
          </p:nvSpPr>
          <p:spPr bwMode="auto">
            <a:xfrm>
              <a:off x="591230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2" name="Line 1714"/>
            <p:cNvSpPr>
              <a:spLocks noChangeShapeType="1"/>
            </p:cNvSpPr>
            <p:nvPr/>
          </p:nvSpPr>
          <p:spPr bwMode="auto">
            <a:xfrm>
              <a:off x="591230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3" name="Line 1715"/>
            <p:cNvSpPr>
              <a:spLocks noChangeShapeType="1"/>
            </p:cNvSpPr>
            <p:nvPr/>
          </p:nvSpPr>
          <p:spPr bwMode="auto">
            <a:xfrm>
              <a:off x="591230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Line 1716"/>
            <p:cNvSpPr>
              <a:spLocks noChangeShapeType="1"/>
            </p:cNvSpPr>
            <p:nvPr/>
          </p:nvSpPr>
          <p:spPr bwMode="auto">
            <a:xfrm>
              <a:off x="591230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5" name="Line 1717"/>
            <p:cNvSpPr>
              <a:spLocks noChangeShapeType="1"/>
            </p:cNvSpPr>
            <p:nvPr/>
          </p:nvSpPr>
          <p:spPr bwMode="auto">
            <a:xfrm>
              <a:off x="631552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Line 1718"/>
            <p:cNvSpPr>
              <a:spLocks noChangeShapeType="1"/>
            </p:cNvSpPr>
            <p:nvPr/>
          </p:nvSpPr>
          <p:spPr bwMode="auto">
            <a:xfrm>
              <a:off x="631552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Line 1719"/>
            <p:cNvSpPr>
              <a:spLocks noChangeShapeType="1"/>
            </p:cNvSpPr>
            <p:nvPr/>
          </p:nvSpPr>
          <p:spPr bwMode="auto">
            <a:xfrm>
              <a:off x="631552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8" name="Line 1720"/>
            <p:cNvSpPr>
              <a:spLocks noChangeShapeType="1"/>
            </p:cNvSpPr>
            <p:nvPr/>
          </p:nvSpPr>
          <p:spPr bwMode="auto">
            <a:xfrm>
              <a:off x="631552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9" name="Line 1721"/>
            <p:cNvSpPr>
              <a:spLocks noChangeShapeType="1"/>
            </p:cNvSpPr>
            <p:nvPr/>
          </p:nvSpPr>
          <p:spPr bwMode="auto">
            <a:xfrm>
              <a:off x="631552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0" name="Line 1722"/>
            <p:cNvSpPr>
              <a:spLocks noChangeShapeType="1"/>
            </p:cNvSpPr>
            <p:nvPr/>
          </p:nvSpPr>
          <p:spPr bwMode="auto">
            <a:xfrm>
              <a:off x="631552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1" name="Line 1723"/>
            <p:cNvSpPr>
              <a:spLocks noChangeShapeType="1"/>
            </p:cNvSpPr>
            <p:nvPr/>
          </p:nvSpPr>
          <p:spPr bwMode="auto">
            <a:xfrm>
              <a:off x="631552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Line 1724"/>
            <p:cNvSpPr>
              <a:spLocks noChangeShapeType="1"/>
            </p:cNvSpPr>
            <p:nvPr/>
          </p:nvSpPr>
          <p:spPr bwMode="auto">
            <a:xfrm>
              <a:off x="631552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Line 1725"/>
            <p:cNvSpPr>
              <a:spLocks noChangeShapeType="1"/>
            </p:cNvSpPr>
            <p:nvPr/>
          </p:nvSpPr>
          <p:spPr bwMode="auto">
            <a:xfrm>
              <a:off x="631552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Line 1726"/>
            <p:cNvSpPr>
              <a:spLocks noChangeShapeType="1"/>
            </p:cNvSpPr>
            <p:nvPr/>
          </p:nvSpPr>
          <p:spPr bwMode="auto">
            <a:xfrm>
              <a:off x="631552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Line 1727"/>
            <p:cNvSpPr>
              <a:spLocks noChangeShapeType="1"/>
            </p:cNvSpPr>
            <p:nvPr/>
          </p:nvSpPr>
          <p:spPr bwMode="auto">
            <a:xfrm>
              <a:off x="631552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6" name="Line 1728"/>
            <p:cNvSpPr>
              <a:spLocks noChangeShapeType="1"/>
            </p:cNvSpPr>
            <p:nvPr/>
          </p:nvSpPr>
          <p:spPr bwMode="auto">
            <a:xfrm>
              <a:off x="631552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7" name="Line 1729"/>
            <p:cNvSpPr>
              <a:spLocks noChangeShapeType="1"/>
            </p:cNvSpPr>
            <p:nvPr/>
          </p:nvSpPr>
          <p:spPr bwMode="auto">
            <a:xfrm>
              <a:off x="631552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Line 1730"/>
            <p:cNvSpPr>
              <a:spLocks noChangeShapeType="1"/>
            </p:cNvSpPr>
            <p:nvPr/>
          </p:nvSpPr>
          <p:spPr bwMode="auto">
            <a:xfrm>
              <a:off x="671875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9" name="Line 1731"/>
            <p:cNvSpPr>
              <a:spLocks noChangeShapeType="1"/>
            </p:cNvSpPr>
            <p:nvPr/>
          </p:nvSpPr>
          <p:spPr bwMode="auto">
            <a:xfrm>
              <a:off x="671875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0" name="Line 1732"/>
            <p:cNvSpPr>
              <a:spLocks noChangeShapeType="1"/>
            </p:cNvSpPr>
            <p:nvPr/>
          </p:nvSpPr>
          <p:spPr bwMode="auto">
            <a:xfrm>
              <a:off x="671875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1" name="Line 1733"/>
            <p:cNvSpPr>
              <a:spLocks noChangeShapeType="1"/>
            </p:cNvSpPr>
            <p:nvPr/>
          </p:nvSpPr>
          <p:spPr bwMode="auto">
            <a:xfrm>
              <a:off x="671875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2" name="Line 1734"/>
            <p:cNvSpPr>
              <a:spLocks noChangeShapeType="1"/>
            </p:cNvSpPr>
            <p:nvPr/>
          </p:nvSpPr>
          <p:spPr bwMode="auto">
            <a:xfrm>
              <a:off x="671875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3" name="Line 1735"/>
            <p:cNvSpPr>
              <a:spLocks noChangeShapeType="1"/>
            </p:cNvSpPr>
            <p:nvPr/>
          </p:nvSpPr>
          <p:spPr bwMode="auto">
            <a:xfrm>
              <a:off x="671875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4" name="Line 1736"/>
            <p:cNvSpPr>
              <a:spLocks noChangeShapeType="1"/>
            </p:cNvSpPr>
            <p:nvPr/>
          </p:nvSpPr>
          <p:spPr bwMode="auto">
            <a:xfrm>
              <a:off x="671875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5" name="Line 1737"/>
            <p:cNvSpPr>
              <a:spLocks noChangeShapeType="1"/>
            </p:cNvSpPr>
            <p:nvPr/>
          </p:nvSpPr>
          <p:spPr bwMode="auto">
            <a:xfrm>
              <a:off x="671875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6" name="Line 1738"/>
            <p:cNvSpPr>
              <a:spLocks noChangeShapeType="1"/>
            </p:cNvSpPr>
            <p:nvPr/>
          </p:nvSpPr>
          <p:spPr bwMode="auto">
            <a:xfrm>
              <a:off x="671875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7" name="Line 1739"/>
            <p:cNvSpPr>
              <a:spLocks noChangeShapeType="1"/>
            </p:cNvSpPr>
            <p:nvPr/>
          </p:nvSpPr>
          <p:spPr bwMode="auto">
            <a:xfrm>
              <a:off x="671875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8" name="Line 1740"/>
            <p:cNvSpPr>
              <a:spLocks noChangeShapeType="1"/>
            </p:cNvSpPr>
            <p:nvPr/>
          </p:nvSpPr>
          <p:spPr bwMode="auto">
            <a:xfrm>
              <a:off x="671875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9" name="Line 1741"/>
            <p:cNvSpPr>
              <a:spLocks noChangeShapeType="1"/>
            </p:cNvSpPr>
            <p:nvPr/>
          </p:nvSpPr>
          <p:spPr bwMode="auto">
            <a:xfrm>
              <a:off x="671875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0" name="Line 1742"/>
            <p:cNvSpPr>
              <a:spLocks noChangeShapeType="1"/>
            </p:cNvSpPr>
            <p:nvPr/>
          </p:nvSpPr>
          <p:spPr bwMode="auto">
            <a:xfrm>
              <a:off x="671875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1" name="Line 1743"/>
            <p:cNvSpPr>
              <a:spLocks noChangeShapeType="1"/>
            </p:cNvSpPr>
            <p:nvPr/>
          </p:nvSpPr>
          <p:spPr bwMode="auto">
            <a:xfrm>
              <a:off x="712197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2" name="Line 1744"/>
            <p:cNvSpPr>
              <a:spLocks noChangeShapeType="1"/>
            </p:cNvSpPr>
            <p:nvPr/>
          </p:nvSpPr>
          <p:spPr bwMode="auto">
            <a:xfrm>
              <a:off x="712197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3" name="Line 1745"/>
            <p:cNvSpPr>
              <a:spLocks noChangeShapeType="1"/>
            </p:cNvSpPr>
            <p:nvPr/>
          </p:nvSpPr>
          <p:spPr bwMode="auto">
            <a:xfrm>
              <a:off x="712197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Line 1746"/>
            <p:cNvSpPr>
              <a:spLocks noChangeShapeType="1"/>
            </p:cNvSpPr>
            <p:nvPr/>
          </p:nvSpPr>
          <p:spPr bwMode="auto">
            <a:xfrm>
              <a:off x="712197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5" name="Line 1747"/>
            <p:cNvSpPr>
              <a:spLocks noChangeShapeType="1"/>
            </p:cNvSpPr>
            <p:nvPr/>
          </p:nvSpPr>
          <p:spPr bwMode="auto">
            <a:xfrm>
              <a:off x="712197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6" name="Line 1748"/>
            <p:cNvSpPr>
              <a:spLocks noChangeShapeType="1"/>
            </p:cNvSpPr>
            <p:nvPr/>
          </p:nvSpPr>
          <p:spPr bwMode="auto">
            <a:xfrm>
              <a:off x="712197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Line 1749"/>
            <p:cNvSpPr>
              <a:spLocks noChangeShapeType="1"/>
            </p:cNvSpPr>
            <p:nvPr/>
          </p:nvSpPr>
          <p:spPr bwMode="auto">
            <a:xfrm>
              <a:off x="712197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8" name="Line 1750"/>
            <p:cNvSpPr>
              <a:spLocks noChangeShapeType="1"/>
            </p:cNvSpPr>
            <p:nvPr/>
          </p:nvSpPr>
          <p:spPr bwMode="auto">
            <a:xfrm>
              <a:off x="712197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9" name="Line 1751"/>
            <p:cNvSpPr>
              <a:spLocks noChangeShapeType="1"/>
            </p:cNvSpPr>
            <p:nvPr/>
          </p:nvSpPr>
          <p:spPr bwMode="auto">
            <a:xfrm>
              <a:off x="712197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0" name="Line 1752"/>
            <p:cNvSpPr>
              <a:spLocks noChangeShapeType="1"/>
            </p:cNvSpPr>
            <p:nvPr/>
          </p:nvSpPr>
          <p:spPr bwMode="auto">
            <a:xfrm>
              <a:off x="712197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1" name="Line 1754"/>
            <p:cNvSpPr>
              <a:spLocks noChangeShapeType="1"/>
            </p:cNvSpPr>
            <p:nvPr/>
          </p:nvSpPr>
          <p:spPr bwMode="auto">
            <a:xfrm>
              <a:off x="712197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2" name="Line 1755"/>
            <p:cNvSpPr>
              <a:spLocks noChangeShapeType="1"/>
            </p:cNvSpPr>
            <p:nvPr/>
          </p:nvSpPr>
          <p:spPr bwMode="auto">
            <a:xfrm>
              <a:off x="712197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3" name="Line 1756"/>
            <p:cNvSpPr>
              <a:spLocks noChangeShapeType="1"/>
            </p:cNvSpPr>
            <p:nvPr/>
          </p:nvSpPr>
          <p:spPr bwMode="auto">
            <a:xfrm>
              <a:off x="712197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4" name="Line 1757"/>
            <p:cNvSpPr>
              <a:spLocks noChangeShapeType="1"/>
            </p:cNvSpPr>
            <p:nvPr/>
          </p:nvSpPr>
          <p:spPr bwMode="auto">
            <a:xfrm>
              <a:off x="752837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5" name="Line 1758"/>
            <p:cNvSpPr>
              <a:spLocks noChangeShapeType="1"/>
            </p:cNvSpPr>
            <p:nvPr/>
          </p:nvSpPr>
          <p:spPr bwMode="auto">
            <a:xfrm>
              <a:off x="752837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6" name="Line 1759"/>
            <p:cNvSpPr>
              <a:spLocks noChangeShapeType="1"/>
            </p:cNvSpPr>
            <p:nvPr/>
          </p:nvSpPr>
          <p:spPr bwMode="auto">
            <a:xfrm>
              <a:off x="752837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7" name="Line 1760"/>
            <p:cNvSpPr>
              <a:spLocks noChangeShapeType="1"/>
            </p:cNvSpPr>
            <p:nvPr/>
          </p:nvSpPr>
          <p:spPr bwMode="auto">
            <a:xfrm>
              <a:off x="752837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8" name="Line 1761"/>
            <p:cNvSpPr>
              <a:spLocks noChangeShapeType="1"/>
            </p:cNvSpPr>
            <p:nvPr/>
          </p:nvSpPr>
          <p:spPr bwMode="auto">
            <a:xfrm>
              <a:off x="752837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9" name="Line 1762"/>
            <p:cNvSpPr>
              <a:spLocks noChangeShapeType="1"/>
            </p:cNvSpPr>
            <p:nvPr/>
          </p:nvSpPr>
          <p:spPr bwMode="auto">
            <a:xfrm>
              <a:off x="752837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0" name="Line 1763"/>
            <p:cNvSpPr>
              <a:spLocks noChangeShapeType="1"/>
            </p:cNvSpPr>
            <p:nvPr/>
          </p:nvSpPr>
          <p:spPr bwMode="auto">
            <a:xfrm>
              <a:off x="752837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1" name="Line 1764"/>
            <p:cNvSpPr>
              <a:spLocks noChangeShapeType="1"/>
            </p:cNvSpPr>
            <p:nvPr/>
          </p:nvSpPr>
          <p:spPr bwMode="auto">
            <a:xfrm>
              <a:off x="752837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 name="Line 1765"/>
            <p:cNvSpPr>
              <a:spLocks noChangeShapeType="1"/>
            </p:cNvSpPr>
            <p:nvPr/>
          </p:nvSpPr>
          <p:spPr bwMode="auto">
            <a:xfrm>
              <a:off x="752837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 name="Line 1766"/>
            <p:cNvSpPr>
              <a:spLocks noChangeShapeType="1"/>
            </p:cNvSpPr>
            <p:nvPr/>
          </p:nvSpPr>
          <p:spPr bwMode="auto">
            <a:xfrm>
              <a:off x="752837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4" name="Line 1767"/>
            <p:cNvSpPr>
              <a:spLocks noChangeShapeType="1"/>
            </p:cNvSpPr>
            <p:nvPr/>
          </p:nvSpPr>
          <p:spPr bwMode="auto">
            <a:xfrm>
              <a:off x="752837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5" name="Line 1768"/>
            <p:cNvSpPr>
              <a:spLocks noChangeShapeType="1"/>
            </p:cNvSpPr>
            <p:nvPr/>
          </p:nvSpPr>
          <p:spPr bwMode="auto">
            <a:xfrm>
              <a:off x="752837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6" name="Line 1769"/>
            <p:cNvSpPr>
              <a:spLocks noChangeShapeType="1"/>
            </p:cNvSpPr>
            <p:nvPr/>
          </p:nvSpPr>
          <p:spPr bwMode="auto">
            <a:xfrm>
              <a:off x="752837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7" name="Line 1770"/>
            <p:cNvSpPr>
              <a:spLocks noChangeShapeType="1"/>
            </p:cNvSpPr>
            <p:nvPr/>
          </p:nvSpPr>
          <p:spPr bwMode="auto">
            <a:xfrm>
              <a:off x="793160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8" name="Line 1771"/>
            <p:cNvSpPr>
              <a:spLocks noChangeShapeType="1"/>
            </p:cNvSpPr>
            <p:nvPr/>
          </p:nvSpPr>
          <p:spPr bwMode="auto">
            <a:xfrm>
              <a:off x="793160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9" name="Line 1772"/>
            <p:cNvSpPr>
              <a:spLocks noChangeShapeType="1"/>
            </p:cNvSpPr>
            <p:nvPr/>
          </p:nvSpPr>
          <p:spPr bwMode="auto">
            <a:xfrm>
              <a:off x="793160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0" name="Line 1773"/>
            <p:cNvSpPr>
              <a:spLocks noChangeShapeType="1"/>
            </p:cNvSpPr>
            <p:nvPr/>
          </p:nvSpPr>
          <p:spPr bwMode="auto">
            <a:xfrm>
              <a:off x="793160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1" name="Line 1774"/>
            <p:cNvSpPr>
              <a:spLocks noChangeShapeType="1"/>
            </p:cNvSpPr>
            <p:nvPr/>
          </p:nvSpPr>
          <p:spPr bwMode="auto">
            <a:xfrm>
              <a:off x="793160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2" name="Line 1775"/>
            <p:cNvSpPr>
              <a:spLocks noChangeShapeType="1"/>
            </p:cNvSpPr>
            <p:nvPr/>
          </p:nvSpPr>
          <p:spPr bwMode="auto">
            <a:xfrm>
              <a:off x="793160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3" name="Line 1776"/>
            <p:cNvSpPr>
              <a:spLocks noChangeShapeType="1"/>
            </p:cNvSpPr>
            <p:nvPr/>
          </p:nvSpPr>
          <p:spPr bwMode="auto">
            <a:xfrm>
              <a:off x="793160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4" name="Line 1777"/>
            <p:cNvSpPr>
              <a:spLocks noChangeShapeType="1"/>
            </p:cNvSpPr>
            <p:nvPr/>
          </p:nvSpPr>
          <p:spPr bwMode="auto">
            <a:xfrm>
              <a:off x="793160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5" name="Line 1778"/>
            <p:cNvSpPr>
              <a:spLocks noChangeShapeType="1"/>
            </p:cNvSpPr>
            <p:nvPr/>
          </p:nvSpPr>
          <p:spPr bwMode="auto">
            <a:xfrm>
              <a:off x="793160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6" name="Line 1779"/>
            <p:cNvSpPr>
              <a:spLocks noChangeShapeType="1"/>
            </p:cNvSpPr>
            <p:nvPr/>
          </p:nvSpPr>
          <p:spPr bwMode="auto">
            <a:xfrm>
              <a:off x="793160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7" name="Line 1780"/>
            <p:cNvSpPr>
              <a:spLocks noChangeShapeType="1"/>
            </p:cNvSpPr>
            <p:nvPr/>
          </p:nvSpPr>
          <p:spPr bwMode="auto">
            <a:xfrm>
              <a:off x="793160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8" name="Line 1781"/>
            <p:cNvSpPr>
              <a:spLocks noChangeShapeType="1"/>
            </p:cNvSpPr>
            <p:nvPr/>
          </p:nvSpPr>
          <p:spPr bwMode="auto">
            <a:xfrm>
              <a:off x="793160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9" name="Line 1782"/>
            <p:cNvSpPr>
              <a:spLocks noChangeShapeType="1"/>
            </p:cNvSpPr>
            <p:nvPr/>
          </p:nvSpPr>
          <p:spPr bwMode="auto">
            <a:xfrm>
              <a:off x="793160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0" name="Line 1783"/>
            <p:cNvSpPr>
              <a:spLocks noChangeShapeType="1"/>
            </p:cNvSpPr>
            <p:nvPr/>
          </p:nvSpPr>
          <p:spPr bwMode="auto">
            <a:xfrm>
              <a:off x="833482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1" name="Line 1784"/>
            <p:cNvSpPr>
              <a:spLocks noChangeShapeType="1"/>
            </p:cNvSpPr>
            <p:nvPr/>
          </p:nvSpPr>
          <p:spPr bwMode="auto">
            <a:xfrm>
              <a:off x="833482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2" name="Line 1785"/>
            <p:cNvSpPr>
              <a:spLocks noChangeShapeType="1"/>
            </p:cNvSpPr>
            <p:nvPr/>
          </p:nvSpPr>
          <p:spPr bwMode="auto">
            <a:xfrm>
              <a:off x="833482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3" name="Line 1786"/>
            <p:cNvSpPr>
              <a:spLocks noChangeShapeType="1"/>
            </p:cNvSpPr>
            <p:nvPr/>
          </p:nvSpPr>
          <p:spPr bwMode="auto">
            <a:xfrm>
              <a:off x="833482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4" name="Line 1787"/>
            <p:cNvSpPr>
              <a:spLocks noChangeShapeType="1"/>
            </p:cNvSpPr>
            <p:nvPr/>
          </p:nvSpPr>
          <p:spPr bwMode="auto">
            <a:xfrm>
              <a:off x="833482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5" name="Line 1788"/>
            <p:cNvSpPr>
              <a:spLocks noChangeShapeType="1"/>
            </p:cNvSpPr>
            <p:nvPr/>
          </p:nvSpPr>
          <p:spPr bwMode="auto">
            <a:xfrm>
              <a:off x="833482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6" name="Line 1789"/>
            <p:cNvSpPr>
              <a:spLocks noChangeShapeType="1"/>
            </p:cNvSpPr>
            <p:nvPr/>
          </p:nvSpPr>
          <p:spPr bwMode="auto">
            <a:xfrm>
              <a:off x="833482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7" name="Line 1790"/>
            <p:cNvSpPr>
              <a:spLocks noChangeShapeType="1"/>
            </p:cNvSpPr>
            <p:nvPr/>
          </p:nvSpPr>
          <p:spPr bwMode="auto">
            <a:xfrm>
              <a:off x="833482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8" name="Line 1791"/>
            <p:cNvSpPr>
              <a:spLocks noChangeShapeType="1"/>
            </p:cNvSpPr>
            <p:nvPr/>
          </p:nvSpPr>
          <p:spPr bwMode="auto">
            <a:xfrm>
              <a:off x="833482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9" name="Line 1792"/>
            <p:cNvSpPr>
              <a:spLocks noChangeShapeType="1"/>
            </p:cNvSpPr>
            <p:nvPr/>
          </p:nvSpPr>
          <p:spPr bwMode="auto">
            <a:xfrm>
              <a:off x="833482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0" name="Line 1793"/>
            <p:cNvSpPr>
              <a:spLocks noChangeShapeType="1"/>
            </p:cNvSpPr>
            <p:nvPr/>
          </p:nvSpPr>
          <p:spPr bwMode="auto">
            <a:xfrm>
              <a:off x="833482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1" name="Line 1794"/>
            <p:cNvSpPr>
              <a:spLocks noChangeShapeType="1"/>
            </p:cNvSpPr>
            <p:nvPr/>
          </p:nvSpPr>
          <p:spPr bwMode="auto">
            <a:xfrm>
              <a:off x="833482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2" name="Line 1795"/>
            <p:cNvSpPr>
              <a:spLocks noChangeShapeType="1"/>
            </p:cNvSpPr>
            <p:nvPr/>
          </p:nvSpPr>
          <p:spPr bwMode="auto">
            <a:xfrm>
              <a:off x="833482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3" name="Line 1796"/>
            <p:cNvSpPr>
              <a:spLocks noChangeShapeType="1"/>
            </p:cNvSpPr>
            <p:nvPr/>
          </p:nvSpPr>
          <p:spPr bwMode="auto">
            <a:xfrm>
              <a:off x="873805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4" name="Line 1797"/>
            <p:cNvSpPr>
              <a:spLocks noChangeShapeType="1"/>
            </p:cNvSpPr>
            <p:nvPr/>
          </p:nvSpPr>
          <p:spPr bwMode="auto">
            <a:xfrm>
              <a:off x="873805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5" name="Line 1798"/>
            <p:cNvSpPr>
              <a:spLocks noChangeShapeType="1"/>
            </p:cNvSpPr>
            <p:nvPr/>
          </p:nvSpPr>
          <p:spPr bwMode="auto">
            <a:xfrm>
              <a:off x="873805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6" name="Line 1799"/>
            <p:cNvSpPr>
              <a:spLocks noChangeShapeType="1"/>
            </p:cNvSpPr>
            <p:nvPr/>
          </p:nvSpPr>
          <p:spPr bwMode="auto">
            <a:xfrm>
              <a:off x="873805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7" name="Line 1800"/>
            <p:cNvSpPr>
              <a:spLocks noChangeShapeType="1"/>
            </p:cNvSpPr>
            <p:nvPr/>
          </p:nvSpPr>
          <p:spPr bwMode="auto">
            <a:xfrm>
              <a:off x="873805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8" name="Line 1801"/>
            <p:cNvSpPr>
              <a:spLocks noChangeShapeType="1"/>
            </p:cNvSpPr>
            <p:nvPr/>
          </p:nvSpPr>
          <p:spPr bwMode="auto">
            <a:xfrm>
              <a:off x="873805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9" name="Line 1802"/>
            <p:cNvSpPr>
              <a:spLocks noChangeShapeType="1"/>
            </p:cNvSpPr>
            <p:nvPr/>
          </p:nvSpPr>
          <p:spPr bwMode="auto">
            <a:xfrm>
              <a:off x="873805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0" name="Line 1803"/>
            <p:cNvSpPr>
              <a:spLocks noChangeShapeType="1"/>
            </p:cNvSpPr>
            <p:nvPr/>
          </p:nvSpPr>
          <p:spPr bwMode="auto">
            <a:xfrm>
              <a:off x="873805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1" name="Line 1804"/>
            <p:cNvSpPr>
              <a:spLocks noChangeShapeType="1"/>
            </p:cNvSpPr>
            <p:nvPr/>
          </p:nvSpPr>
          <p:spPr bwMode="auto">
            <a:xfrm>
              <a:off x="873805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2" name="Line 1805"/>
            <p:cNvSpPr>
              <a:spLocks noChangeShapeType="1"/>
            </p:cNvSpPr>
            <p:nvPr/>
          </p:nvSpPr>
          <p:spPr bwMode="auto">
            <a:xfrm>
              <a:off x="873805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3" name="Line 1806"/>
            <p:cNvSpPr>
              <a:spLocks noChangeShapeType="1"/>
            </p:cNvSpPr>
            <p:nvPr/>
          </p:nvSpPr>
          <p:spPr bwMode="auto">
            <a:xfrm>
              <a:off x="873805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4" name="Line 1807"/>
            <p:cNvSpPr>
              <a:spLocks noChangeShapeType="1"/>
            </p:cNvSpPr>
            <p:nvPr/>
          </p:nvSpPr>
          <p:spPr bwMode="auto">
            <a:xfrm>
              <a:off x="873805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5" name="Line 1808"/>
            <p:cNvSpPr>
              <a:spLocks noChangeShapeType="1"/>
            </p:cNvSpPr>
            <p:nvPr/>
          </p:nvSpPr>
          <p:spPr bwMode="auto">
            <a:xfrm>
              <a:off x="873805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6" name="Line 1874"/>
            <p:cNvSpPr>
              <a:spLocks noChangeShapeType="1"/>
            </p:cNvSpPr>
            <p:nvPr/>
          </p:nvSpPr>
          <p:spPr bwMode="auto">
            <a:xfrm>
              <a:off x="470262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7" name="Line 1875"/>
            <p:cNvSpPr>
              <a:spLocks noChangeShapeType="1"/>
            </p:cNvSpPr>
            <p:nvPr/>
          </p:nvSpPr>
          <p:spPr bwMode="auto">
            <a:xfrm>
              <a:off x="470262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8" name="Line 1876"/>
            <p:cNvSpPr>
              <a:spLocks noChangeShapeType="1"/>
            </p:cNvSpPr>
            <p:nvPr/>
          </p:nvSpPr>
          <p:spPr bwMode="auto">
            <a:xfrm>
              <a:off x="470262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9" name="Line 1877"/>
            <p:cNvSpPr>
              <a:spLocks noChangeShapeType="1"/>
            </p:cNvSpPr>
            <p:nvPr/>
          </p:nvSpPr>
          <p:spPr bwMode="auto">
            <a:xfrm>
              <a:off x="470262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0" name="Line 1878"/>
            <p:cNvSpPr>
              <a:spLocks noChangeShapeType="1"/>
            </p:cNvSpPr>
            <p:nvPr/>
          </p:nvSpPr>
          <p:spPr bwMode="auto">
            <a:xfrm>
              <a:off x="470262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1" name="Line 1879"/>
            <p:cNvSpPr>
              <a:spLocks noChangeShapeType="1"/>
            </p:cNvSpPr>
            <p:nvPr/>
          </p:nvSpPr>
          <p:spPr bwMode="auto">
            <a:xfrm>
              <a:off x="470262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2" name="Line 1880"/>
            <p:cNvSpPr>
              <a:spLocks noChangeShapeType="1"/>
            </p:cNvSpPr>
            <p:nvPr/>
          </p:nvSpPr>
          <p:spPr bwMode="auto">
            <a:xfrm>
              <a:off x="470262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3" name="Line 1881"/>
            <p:cNvSpPr>
              <a:spLocks noChangeShapeType="1"/>
            </p:cNvSpPr>
            <p:nvPr/>
          </p:nvSpPr>
          <p:spPr bwMode="auto">
            <a:xfrm>
              <a:off x="470262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4" name="Line 1882"/>
            <p:cNvSpPr>
              <a:spLocks noChangeShapeType="1"/>
            </p:cNvSpPr>
            <p:nvPr/>
          </p:nvSpPr>
          <p:spPr bwMode="auto">
            <a:xfrm>
              <a:off x="470262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5" name="Line 1883"/>
            <p:cNvSpPr>
              <a:spLocks noChangeShapeType="1"/>
            </p:cNvSpPr>
            <p:nvPr/>
          </p:nvSpPr>
          <p:spPr bwMode="auto">
            <a:xfrm>
              <a:off x="470262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6" name="Line 1884"/>
            <p:cNvSpPr>
              <a:spLocks noChangeShapeType="1"/>
            </p:cNvSpPr>
            <p:nvPr/>
          </p:nvSpPr>
          <p:spPr bwMode="auto">
            <a:xfrm>
              <a:off x="470262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7" name="Line 1885"/>
            <p:cNvSpPr>
              <a:spLocks noChangeShapeType="1"/>
            </p:cNvSpPr>
            <p:nvPr/>
          </p:nvSpPr>
          <p:spPr bwMode="auto">
            <a:xfrm>
              <a:off x="470262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8" name="Line 1886"/>
            <p:cNvSpPr>
              <a:spLocks noChangeShapeType="1"/>
            </p:cNvSpPr>
            <p:nvPr/>
          </p:nvSpPr>
          <p:spPr bwMode="auto">
            <a:xfrm>
              <a:off x="470262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9" name="Line 1887"/>
            <p:cNvSpPr>
              <a:spLocks noChangeShapeType="1"/>
            </p:cNvSpPr>
            <p:nvPr/>
          </p:nvSpPr>
          <p:spPr bwMode="auto">
            <a:xfrm>
              <a:off x="510585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0" name="Line 1888"/>
            <p:cNvSpPr>
              <a:spLocks noChangeShapeType="1"/>
            </p:cNvSpPr>
            <p:nvPr/>
          </p:nvSpPr>
          <p:spPr bwMode="auto">
            <a:xfrm>
              <a:off x="510585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1" name="Line 1889"/>
            <p:cNvSpPr>
              <a:spLocks noChangeShapeType="1"/>
            </p:cNvSpPr>
            <p:nvPr/>
          </p:nvSpPr>
          <p:spPr bwMode="auto">
            <a:xfrm>
              <a:off x="510585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2" name="Line 1890"/>
            <p:cNvSpPr>
              <a:spLocks noChangeShapeType="1"/>
            </p:cNvSpPr>
            <p:nvPr/>
          </p:nvSpPr>
          <p:spPr bwMode="auto">
            <a:xfrm>
              <a:off x="510585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3" name="Line 1891"/>
            <p:cNvSpPr>
              <a:spLocks noChangeShapeType="1"/>
            </p:cNvSpPr>
            <p:nvPr/>
          </p:nvSpPr>
          <p:spPr bwMode="auto">
            <a:xfrm>
              <a:off x="510585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4" name="Line 1892"/>
            <p:cNvSpPr>
              <a:spLocks noChangeShapeType="1"/>
            </p:cNvSpPr>
            <p:nvPr/>
          </p:nvSpPr>
          <p:spPr bwMode="auto">
            <a:xfrm>
              <a:off x="510585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5" name="Line 1893"/>
            <p:cNvSpPr>
              <a:spLocks noChangeShapeType="1"/>
            </p:cNvSpPr>
            <p:nvPr/>
          </p:nvSpPr>
          <p:spPr bwMode="auto">
            <a:xfrm>
              <a:off x="510585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6" name="Line 1894"/>
            <p:cNvSpPr>
              <a:spLocks noChangeShapeType="1"/>
            </p:cNvSpPr>
            <p:nvPr/>
          </p:nvSpPr>
          <p:spPr bwMode="auto">
            <a:xfrm>
              <a:off x="510585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7" name="Line 1895"/>
            <p:cNvSpPr>
              <a:spLocks noChangeShapeType="1"/>
            </p:cNvSpPr>
            <p:nvPr/>
          </p:nvSpPr>
          <p:spPr bwMode="auto">
            <a:xfrm>
              <a:off x="510585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8" name="Line 1896"/>
            <p:cNvSpPr>
              <a:spLocks noChangeShapeType="1"/>
            </p:cNvSpPr>
            <p:nvPr/>
          </p:nvSpPr>
          <p:spPr bwMode="auto">
            <a:xfrm>
              <a:off x="510585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9" name="Line 1897"/>
            <p:cNvSpPr>
              <a:spLocks noChangeShapeType="1"/>
            </p:cNvSpPr>
            <p:nvPr/>
          </p:nvSpPr>
          <p:spPr bwMode="auto">
            <a:xfrm>
              <a:off x="510585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0" name="Line 1898"/>
            <p:cNvSpPr>
              <a:spLocks noChangeShapeType="1"/>
            </p:cNvSpPr>
            <p:nvPr/>
          </p:nvSpPr>
          <p:spPr bwMode="auto">
            <a:xfrm>
              <a:off x="510585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1" name="Line 1899"/>
            <p:cNvSpPr>
              <a:spLocks noChangeShapeType="1"/>
            </p:cNvSpPr>
            <p:nvPr/>
          </p:nvSpPr>
          <p:spPr bwMode="auto">
            <a:xfrm>
              <a:off x="510585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2" name="Line 1900"/>
            <p:cNvSpPr>
              <a:spLocks noChangeShapeType="1"/>
            </p:cNvSpPr>
            <p:nvPr/>
          </p:nvSpPr>
          <p:spPr bwMode="auto">
            <a:xfrm>
              <a:off x="550907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3" name="Line 1901"/>
            <p:cNvSpPr>
              <a:spLocks noChangeShapeType="1"/>
            </p:cNvSpPr>
            <p:nvPr/>
          </p:nvSpPr>
          <p:spPr bwMode="auto">
            <a:xfrm>
              <a:off x="550907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4" name="Line 1902"/>
            <p:cNvSpPr>
              <a:spLocks noChangeShapeType="1"/>
            </p:cNvSpPr>
            <p:nvPr/>
          </p:nvSpPr>
          <p:spPr bwMode="auto">
            <a:xfrm>
              <a:off x="550907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5" name="Line 1903"/>
            <p:cNvSpPr>
              <a:spLocks noChangeShapeType="1"/>
            </p:cNvSpPr>
            <p:nvPr/>
          </p:nvSpPr>
          <p:spPr bwMode="auto">
            <a:xfrm>
              <a:off x="550907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6" name="Line 1904"/>
            <p:cNvSpPr>
              <a:spLocks noChangeShapeType="1"/>
            </p:cNvSpPr>
            <p:nvPr/>
          </p:nvSpPr>
          <p:spPr bwMode="auto">
            <a:xfrm>
              <a:off x="550907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7" name="Line 1905"/>
            <p:cNvSpPr>
              <a:spLocks noChangeShapeType="1"/>
            </p:cNvSpPr>
            <p:nvPr/>
          </p:nvSpPr>
          <p:spPr bwMode="auto">
            <a:xfrm>
              <a:off x="550907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8" name="Line 1906"/>
            <p:cNvSpPr>
              <a:spLocks noChangeShapeType="1"/>
            </p:cNvSpPr>
            <p:nvPr/>
          </p:nvSpPr>
          <p:spPr bwMode="auto">
            <a:xfrm>
              <a:off x="550907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9" name="Line 1907"/>
            <p:cNvSpPr>
              <a:spLocks noChangeShapeType="1"/>
            </p:cNvSpPr>
            <p:nvPr/>
          </p:nvSpPr>
          <p:spPr bwMode="auto">
            <a:xfrm>
              <a:off x="550907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0" name="Line 1908"/>
            <p:cNvSpPr>
              <a:spLocks noChangeShapeType="1"/>
            </p:cNvSpPr>
            <p:nvPr/>
          </p:nvSpPr>
          <p:spPr bwMode="auto">
            <a:xfrm>
              <a:off x="550907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1" name="Line 1909"/>
            <p:cNvSpPr>
              <a:spLocks noChangeShapeType="1"/>
            </p:cNvSpPr>
            <p:nvPr/>
          </p:nvSpPr>
          <p:spPr bwMode="auto">
            <a:xfrm>
              <a:off x="550907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2" name="Line 1910"/>
            <p:cNvSpPr>
              <a:spLocks noChangeShapeType="1"/>
            </p:cNvSpPr>
            <p:nvPr/>
          </p:nvSpPr>
          <p:spPr bwMode="auto">
            <a:xfrm>
              <a:off x="550907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3" name="Line 1911"/>
            <p:cNvSpPr>
              <a:spLocks noChangeShapeType="1"/>
            </p:cNvSpPr>
            <p:nvPr/>
          </p:nvSpPr>
          <p:spPr bwMode="auto">
            <a:xfrm>
              <a:off x="550907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4" name="Line 1912"/>
            <p:cNvSpPr>
              <a:spLocks noChangeShapeType="1"/>
            </p:cNvSpPr>
            <p:nvPr/>
          </p:nvSpPr>
          <p:spPr bwMode="auto">
            <a:xfrm>
              <a:off x="550907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5" name="Line 1913"/>
            <p:cNvSpPr>
              <a:spLocks noChangeShapeType="1"/>
            </p:cNvSpPr>
            <p:nvPr/>
          </p:nvSpPr>
          <p:spPr bwMode="auto">
            <a:xfrm>
              <a:off x="591230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6" name="Line 1914"/>
            <p:cNvSpPr>
              <a:spLocks noChangeShapeType="1"/>
            </p:cNvSpPr>
            <p:nvPr/>
          </p:nvSpPr>
          <p:spPr bwMode="auto">
            <a:xfrm>
              <a:off x="591230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7" name="Line 1915"/>
            <p:cNvSpPr>
              <a:spLocks noChangeShapeType="1"/>
            </p:cNvSpPr>
            <p:nvPr/>
          </p:nvSpPr>
          <p:spPr bwMode="auto">
            <a:xfrm>
              <a:off x="591230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8" name="Line 1916"/>
            <p:cNvSpPr>
              <a:spLocks noChangeShapeType="1"/>
            </p:cNvSpPr>
            <p:nvPr/>
          </p:nvSpPr>
          <p:spPr bwMode="auto">
            <a:xfrm>
              <a:off x="591230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9" name="Line 1917"/>
            <p:cNvSpPr>
              <a:spLocks noChangeShapeType="1"/>
            </p:cNvSpPr>
            <p:nvPr/>
          </p:nvSpPr>
          <p:spPr bwMode="auto">
            <a:xfrm>
              <a:off x="591230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0" name="Line 1918"/>
            <p:cNvSpPr>
              <a:spLocks noChangeShapeType="1"/>
            </p:cNvSpPr>
            <p:nvPr/>
          </p:nvSpPr>
          <p:spPr bwMode="auto">
            <a:xfrm>
              <a:off x="591230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1" name="Line 1919"/>
            <p:cNvSpPr>
              <a:spLocks noChangeShapeType="1"/>
            </p:cNvSpPr>
            <p:nvPr/>
          </p:nvSpPr>
          <p:spPr bwMode="auto">
            <a:xfrm>
              <a:off x="591230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2" name="Line 1920"/>
            <p:cNvSpPr>
              <a:spLocks noChangeShapeType="1"/>
            </p:cNvSpPr>
            <p:nvPr/>
          </p:nvSpPr>
          <p:spPr bwMode="auto">
            <a:xfrm>
              <a:off x="591230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3" name="Line 1921"/>
            <p:cNvSpPr>
              <a:spLocks noChangeShapeType="1"/>
            </p:cNvSpPr>
            <p:nvPr/>
          </p:nvSpPr>
          <p:spPr bwMode="auto">
            <a:xfrm>
              <a:off x="591230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4" name="Line 1922"/>
            <p:cNvSpPr>
              <a:spLocks noChangeShapeType="1"/>
            </p:cNvSpPr>
            <p:nvPr/>
          </p:nvSpPr>
          <p:spPr bwMode="auto">
            <a:xfrm>
              <a:off x="591230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5" name="Line 1923"/>
            <p:cNvSpPr>
              <a:spLocks noChangeShapeType="1"/>
            </p:cNvSpPr>
            <p:nvPr/>
          </p:nvSpPr>
          <p:spPr bwMode="auto">
            <a:xfrm>
              <a:off x="591230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6" name="Line 1924"/>
            <p:cNvSpPr>
              <a:spLocks noChangeShapeType="1"/>
            </p:cNvSpPr>
            <p:nvPr/>
          </p:nvSpPr>
          <p:spPr bwMode="auto">
            <a:xfrm>
              <a:off x="591230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7" name="Line 1925"/>
            <p:cNvSpPr>
              <a:spLocks noChangeShapeType="1"/>
            </p:cNvSpPr>
            <p:nvPr/>
          </p:nvSpPr>
          <p:spPr bwMode="auto">
            <a:xfrm>
              <a:off x="591230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8" name="Line 1926"/>
            <p:cNvSpPr>
              <a:spLocks noChangeShapeType="1"/>
            </p:cNvSpPr>
            <p:nvPr/>
          </p:nvSpPr>
          <p:spPr bwMode="auto">
            <a:xfrm>
              <a:off x="631552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9" name="Line 1927"/>
            <p:cNvSpPr>
              <a:spLocks noChangeShapeType="1"/>
            </p:cNvSpPr>
            <p:nvPr/>
          </p:nvSpPr>
          <p:spPr bwMode="auto">
            <a:xfrm>
              <a:off x="631552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0" name="Line 1928"/>
            <p:cNvSpPr>
              <a:spLocks noChangeShapeType="1"/>
            </p:cNvSpPr>
            <p:nvPr/>
          </p:nvSpPr>
          <p:spPr bwMode="auto">
            <a:xfrm>
              <a:off x="631552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1" name="Line 1929"/>
            <p:cNvSpPr>
              <a:spLocks noChangeShapeType="1"/>
            </p:cNvSpPr>
            <p:nvPr/>
          </p:nvSpPr>
          <p:spPr bwMode="auto">
            <a:xfrm>
              <a:off x="631552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2" name="Line 1930"/>
            <p:cNvSpPr>
              <a:spLocks noChangeShapeType="1"/>
            </p:cNvSpPr>
            <p:nvPr/>
          </p:nvSpPr>
          <p:spPr bwMode="auto">
            <a:xfrm>
              <a:off x="631552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3" name="Line 1931"/>
            <p:cNvSpPr>
              <a:spLocks noChangeShapeType="1"/>
            </p:cNvSpPr>
            <p:nvPr/>
          </p:nvSpPr>
          <p:spPr bwMode="auto">
            <a:xfrm>
              <a:off x="631552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4" name="Line 1932"/>
            <p:cNvSpPr>
              <a:spLocks noChangeShapeType="1"/>
            </p:cNvSpPr>
            <p:nvPr/>
          </p:nvSpPr>
          <p:spPr bwMode="auto">
            <a:xfrm>
              <a:off x="631552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5" name="Line 1933"/>
            <p:cNvSpPr>
              <a:spLocks noChangeShapeType="1"/>
            </p:cNvSpPr>
            <p:nvPr/>
          </p:nvSpPr>
          <p:spPr bwMode="auto">
            <a:xfrm>
              <a:off x="631552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6" name="Line 1934"/>
            <p:cNvSpPr>
              <a:spLocks noChangeShapeType="1"/>
            </p:cNvSpPr>
            <p:nvPr/>
          </p:nvSpPr>
          <p:spPr bwMode="auto">
            <a:xfrm>
              <a:off x="631552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7" name="Line 1935"/>
            <p:cNvSpPr>
              <a:spLocks noChangeShapeType="1"/>
            </p:cNvSpPr>
            <p:nvPr/>
          </p:nvSpPr>
          <p:spPr bwMode="auto">
            <a:xfrm>
              <a:off x="631552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8" name="Line 1936"/>
            <p:cNvSpPr>
              <a:spLocks noChangeShapeType="1"/>
            </p:cNvSpPr>
            <p:nvPr/>
          </p:nvSpPr>
          <p:spPr bwMode="auto">
            <a:xfrm>
              <a:off x="631552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9" name="Line 1937"/>
            <p:cNvSpPr>
              <a:spLocks noChangeShapeType="1"/>
            </p:cNvSpPr>
            <p:nvPr/>
          </p:nvSpPr>
          <p:spPr bwMode="auto">
            <a:xfrm>
              <a:off x="631552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0" name="Line 1938"/>
            <p:cNvSpPr>
              <a:spLocks noChangeShapeType="1"/>
            </p:cNvSpPr>
            <p:nvPr/>
          </p:nvSpPr>
          <p:spPr bwMode="auto">
            <a:xfrm>
              <a:off x="631552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1" name="Line 1939"/>
            <p:cNvSpPr>
              <a:spLocks noChangeShapeType="1"/>
            </p:cNvSpPr>
            <p:nvPr/>
          </p:nvSpPr>
          <p:spPr bwMode="auto">
            <a:xfrm>
              <a:off x="671875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2" name="Line 1940"/>
            <p:cNvSpPr>
              <a:spLocks noChangeShapeType="1"/>
            </p:cNvSpPr>
            <p:nvPr/>
          </p:nvSpPr>
          <p:spPr bwMode="auto">
            <a:xfrm>
              <a:off x="671875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3" name="Line 1941"/>
            <p:cNvSpPr>
              <a:spLocks noChangeShapeType="1"/>
            </p:cNvSpPr>
            <p:nvPr/>
          </p:nvSpPr>
          <p:spPr bwMode="auto">
            <a:xfrm>
              <a:off x="671875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4" name="Line 1942"/>
            <p:cNvSpPr>
              <a:spLocks noChangeShapeType="1"/>
            </p:cNvSpPr>
            <p:nvPr/>
          </p:nvSpPr>
          <p:spPr bwMode="auto">
            <a:xfrm>
              <a:off x="671875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5" name="Line 1943"/>
            <p:cNvSpPr>
              <a:spLocks noChangeShapeType="1"/>
            </p:cNvSpPr>
            <p:nvPr/>
          </p:nvSpPr>
          <p:spPr bwMode="auto">
            <a:xfrm>
              <a:off x="671875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6" name="Line 1944"/>
            <p:cNvSpPr>
              <a:spLocks noChangeShapeType="1"/>
            </p:cNvSpPr>
            <p:nvPr/>
          </p:nvSpPr>
          <p:spPr bwMode="auto">
            <a:xfrm>
              <a:off x="671875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7" name="Line 1945"/>
            <p:cNvSpPr>
              <a:spLocks noChangeShapeType="1"/>
            </p:cNvSpPr>
            <p:nvPr/>
          </p:nvSpPr>
          <p:spPr bwMode="auto">
            <a:xfrm>
              <a:off x="671875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8" name="Line 1946"/>
            <p:cNvSpPr>
              <a:spLocks noChangeShapeType="1"/>
            </p:cNvSpPr>
            <p:nvPr/>
          </p:nvSpPr>
          <p:spPr bwMode="auto">
            <a:xfrm>
              <a:off x="671875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9" name="Line 1947"/>
            <p:cNvSpPr>
              <a:spLocks noChangeShapeType="1"/>
            </p:cNvSpPr>
            <p:nvPr/>
          </p:nvSpPr>
          <p:spPr bwMode="auto">
            <a:xfrm>
              <a:off x="671875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0" name="Line 1948"/>
            <p:cNvSpPr>
              <a:spLocks noChangeShapeType="1"/>
            </p:cNvSpPr>
            <p:nvPr/>
          </p:nvSpPr>
          <p:spPr bwMode="auto">
            <a:xfrm>
              <a:off x="671875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1" name="Line 1949"/>
            <p:cNvSpPr>
              <a:spLocks noChangeShapeType="1"/>
            </p:cNvSpPr>
            <p:nvPr/>
          </p:nvSpPr>
          <p:spPr bwMode="auto">
            <a:xfrm>
              <a:off x="671875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2" name="Line 1950"/>
            <p:cNvSpPr>
              <a:spLocks noChangeShapeType="1"/>
            </p:cNvSpPr>
            <p:nvPr/>
          </p:nvSpPr>
          <p:spPr bwMode="auto">
            <a:xfrm>
              <a:off x="671875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3" name="Line 1951"/>
            <p:cNvSpPr>
              <a:spLocks noChangeShapeType="1"/>
            </p:cNvSpPr>
            <p:nvPr/>
          </p:nvSpPr>
          <p:spPr bwMode="auto">
            <a:xfrm>
              <a:off x="671875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4" name="Line 1952"/>
            <p:cNvSpPr>
              <a:spLocks noChangeShapeType="1"/>
            </p:cNvSpPr>
            <p:nvPr/>
          </p:nvSpPr>
          <p:spPr bwMode="auto">
            <a:xfrm>
              <a:off x="712197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5" name="Line 1953"/>
            <p:cNvSpPr>
              <a:spLocks noChangeShapeType="1"/>
            </p:cNvSpPr>
            <p:nvPr/>
          </p:nvSpPr>
          <p:spPr bwMode="auto">
            <a:xfrm>
              <a:off x="712197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6" name="Line 1955"/>
            <p:cNvSpPr>
              <a:spLocks noChangeShapeType="1"/>
            </p:cNvSpPr>
            <p:nvPr/>
          </p:nvSpPr>
          <p:spPr bwMode="auto">
            <a:xfrm>
              <a:off x="712197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7" name="Line 1956"/>
            <p:cNvSpPr>
              <a:spLocks noChangeShapeType="1"/>
            </p:cNvSpPr>
            <p:nvPr/>
          </p:nvSpPr>
          <p:spPr bwMode="auto">
            <a:xfrm>
              <a:off x="712197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8" name="Line 1957"/>
            <p:cNvSpPr>
              <a:spLocks noChangeShapeType="1"/>
            </p:cNvSpPr>
            <p:nvPr/>
          </p:nvSpPr>
          <p:spPr bwMode="auto">
            <a:xfrm>
              <a:off x="712197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9" name="Line 1958"/>
            <p:cNvSpPr>
              <a:spLocks noChangeShapeType="1"/>
            </p:cNvSpPr>
            <p:nvPr/>
          </p:nvSpPr>
          <p:spPr bwMode="auto">
            <a:xfrm>
              <a:off x="712197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0" name="Line 1959"/>
            <p:cNvSpPr>
              <a:spLocks noChangeShapeType="1"/>
            </p:cNvSpPr>
            <p:nvPr/>
          </p:nvSpPr>
          <p:spPr bwMode="auto">
            <a:xfrm>
              <a:off x="712197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1" name="Line 1960"/>
            <p:cNvSpPr>
              <a:spLocks noChangeShapeType="1"/>
            </p:cNvSpPr>
            <p:nvPr/>
          </p:nvSpPr>
          <p:spPr bwMode="auto">
            <a:xfrm>
              <a:off x="712197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2" name="Line 1961"/>
            <p:cNvSpPr>
              <a:spLocks noChangeShapeType="1"/>
            </p:cNvSpPr>
            <p:nvPr/>
          </p:nvSpPr>
          <p:spPr bwMode="auto">
            <a:xfrm>
              <a:off x="712197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3" name="Line 1962"/>
            <p:cNvSpPr>
              <a:spLocks noChangeShapeType="1"/>
            </p:cNvSpPr>
            <p:nvPr/>
          </p:nvSpPr>
          <p:spPr bwMode="auto">
            <a:xfrm>
              <a:off x="712197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4" name="Line 1963"/>
            <p:cNvSpPr>
              <a:spLocks noChangeShapeType="1"/>
            </p:cNvSpPr>
            <p:nvPr/>
          </p:nvSpPr>
          <p:spPr bwMode="auto">
            <a:xfrm>
              <a:off x="712197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5" name="Line 1964"/>
            <p:cNvSpPr>
              <a:spLocks noChangeShapeType="1"/>
            </p:cNvSpPr>
            <p:nvPr/>
          </p:nvSpPr>
          <p:spPr bwMode="auto">
            <a:xfrm>
              <a:off x="712197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6" name="Line 1965"/>
            <p:cNvSpPr>
              <a:spLocks noChangeShapeType="1"/>
            </p:cNvSpPr>
            <p:nvPr/>
          </p:nvSpPr>
          <p:spPr bwMode="auto">
            <a:xfrm>
              <a:off x="712197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7" name="Line 1966"/>
            <p:cNvSpPr>
              <a:spLocks noChangeShapeType="1"/>
            </p:cNvSpPr>
            <p:nvPr/>
          </p:nvSpPr>
          <p:spPr bwMode="auto">
            <a:xfrm>
              <a:off x="752837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8" name="Line 1967"/>
            <p:cNvSpPr>
              <a:spLocks noChangeShapeType="1"/>
            </p:cNvSpPr>
            <p:nvPr/>
          </p:nvSpPr>
          <p:spPr bwMode="auto">
            <a:xfrm>
              <a:off x="752837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9" name="Line 1968"/>
            <p:cNvSpPr>
              <a:spLocks noChangeShapeType="1"/>
            </p:cNvSpPr>
            <p:nvPr/>
          </p:nvSpPr>
          <p:spPr bwMode="auto">
            <a:xfrm>
              <a:off x="752837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0" name="Line 1969"/>
            <p:cNvSpPr>
              <a:spLocks noChangeShapeType="1"/>
            </p:cNvSpPr>
            <p:nvPr/>
          </p:nvSpPr>
          <p:spPr bwMode="auto">
            <a:xfrm>
              <a:off x="752837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1" name="Line 1970"/>
            <p:cNvSpPr>
              <a:spLocks noChangeShapeType="1"/>
            </p:cNvSpPr>
            <p:nvPr/>
          </p:nvSpPr>
          <p:spPr bwMode="auto">
            <a:xfrm>
              <a:off x="752837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2" name="Line 1971"/>
            <p:cNvSpPr>
              <a:spLocks noChangeShapeType="1"/>
            </p:cNvSpPr>
            <p:nvPr/>
          </p:nvSpPr>
          <p:spPr bwMode="auto">
            <a:xfrm>
              <a:off x="752837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3" name="Line 1972"/>
            <p:cNvSpPr>
              <a:spLocks noChangeShapeType="1"/>
            </p:cNvSpPr>
            <p:nvPr/>
          </p:nvSpPr>
          <p:spPr bwMode="auto">
            <a:xfrm>
              <a:off x="752837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4" name="Line 1973"/>
            <p:cNvSpPr>
              <a:spLocks noChangeShapeType="1"/>
            </p:cNvSpPr>
            <p:nvPr/>
          </p:nvSpPr>
          <p:spPr bwMode="auto">
            <a:xfrm>
              <a:off x="752837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5" name="Line 1974"/>
            <p:cNvSpPr>
              <a:spLocks noChangeShapeType="1"/>
            </p:cNvSpPr>
            <p:nvPr/>
          </p:nvSpPr>
          <p:spPr bwMode="auto">
            <a:xfrm>
              <a:off x="752837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6" name="Line 1975"/>
            <p:cNvSpPr>
              <a:spLocks noChangeShapeType="1"/>
            </p:cNvSpPr>
            <p:nvPr/>
          </p:nvSpPr>
          <p:spPr bwMode="auto">
            <a:xfrm>
              <a:off x="752837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7" name="Line 1976"/>
            <p:cNvSpPr>
              <a:spLocks noChangeShapeType="1"/>
            </p:cNvSpPr>
            <p:nvPr/>
          </p:nvSpPr>
          <p:spPr bwMode="auto">
            <a:xfrm>
              <a:off x="752837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8" name="Line 1977"/>
            <p:cNvSpPr>
              <a:spLocks noChangeShapeType="1"/>
            </p:cNvSpPr>
            <p:nvPr/>
          </p:nvSpPr>
          <p:spPr bwMode="auto">
            <a:xfrm>
              <a:off x="752837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9" name="Line 1978"/>
            <p:cNvSpPr>
              <a:spLocks noChangeShapeType="1"/>
            </p:cNvSpPr>
            <p:nvPr/>
          </p:nvSpPr>
          <p:spPr bwMode="auto">
            <a:xfrm>
              <a:off x="752837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0" name="Line 1979"/>
            <p:cNvSpPr>
              <a:spLocks noChangeShapeType="1"/>
            </p:cNvSpPr>
            <p:nvPr/>
          </p:nvSpPr>
          <p:spPr bwMode="auto">
            <a:xfrm>
              <a:off x="793160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1" name="Line 1980"/>
            <p:cNvSpPr>
              <a:spLocks noChangeShapeType="1"/>
            </p:cNvSpPr>
            <p:nvPr/>
          </p:nvSpPr>
          <p:spPr bwMode="auto">
            <a:xfrm>
              <a:off x="793160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2" name="Line 1981"/>
            <p:cNvSpPr>
              <a:spLocks noChangeShapeType="1"/>
            </p:cNvSpPr>
            <p:nvPr/>
          </p:nvSpPr>
          <p:spPr bwMode="auto">
            <a:xfrm>
              <a:off x="793160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3" name="Line 1982"/>
            <p:cNvSpPr>
              <a:spLocks noChangeShapeType="1"/>
            </p:cNvSpPr>
            <p:nvPr/>
          </p:nvSpPr>
          <p:spPr bwMode="auto">
            <a:xfrm>
              <a:off x="793160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4" name="Line 1983"/>
            <p:cNvSpPr>
              <a:spLocks noChangeShapeType="1"/>
            </p:cNvSpPr>
            <p:nvPr/>
          </p:nvSpPr>
          <p:spPr bwMode="auto">
            <a:xfrm>
              <a:off x="793160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5" name="Line 1984"/>
            <p:cNvSpPr>
              <a:spLocks noChangeShapeType="1"/>
            </p:cNvSpPr>
            <p:nvPr/>
          </p:nvSpPr>
          <p:spPr bwMode="auto">
            <a:xfrm>
              <a:off x="793160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6" name="Line 1985"/>
            <p:cNvSpPr>
              <a:spLocks noChangeShapeType="1"/>
            </p:cNvSpPr>
            <p:nvPr/>
          </p:nvSpPr>
          <p:spPr bwMode="auto">
            <a:xfrm>
              <a:off x="793160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7" name="Line 1986"/>
            <p:cNvSpPr>
              <a:spLocks noChangeShapeType="1"/>
            </p:cNvSpPr>
            <p:nvPr/>
          </p:nvSpPr>
          <p:spPr bwMode="auto">
            <a:xfrm>
              <a:off x="793160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8" name="Line 1987"/>
            <p:cNvSpPr>
              <a:spLocks noChangeShapeType="1"/>
            </p:cNvSpPr>
            <p:nvPr/>
          </p:nvSpPr>
          <p:spPr bwMode="auto">
            <a:xfrm>
              <a:off x="793160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9" name="Line 1988"/>
            <p:cNvSpPr>
              <a:spLocks noChangeShapeType="1"/>
            </p:cNvSpPr>
            <p:nvPr/>
          </p:nvSpPr>
          <p:spPr bwMode="auto">
            <a:xfrm>
              <a:off x="793160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0" name="Line 1989"/>
            <p:cNvSpPr>
              <a:spLocks noChangeShapeType="1"/>
            </p:cNvSpPr>
            <p:nvPr/>
          </p:nvSpPr>
          <p:spPr bwMode="auto">
            <a:xfrm>
              <a:off x="793160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1" name="Line 1990"/>
            <p:cNvSpPr>
              <a:spLocks noChangeShapeType="1"/>
            </p:cNvSpPr>
            <p:nvPr/>
          </p:nvSpPr>
          <p:spPr bwMode="auto">
            <a:xfrm>
              <a:off x="793160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2" name="Line 1991"/>
            <p:cNvSpPr>
              <a:spLocks noChangeShapeType="1"/>
            </p:cNvSpPr>
            <p:nvPr/>
          </p:nvSpPr>
          <p:spPr bwMode="auto">
            <a:xfrm>
              <a:off x="793160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3" name="Line 1992"/>
            <p:cNvSpPr>
              <a:spLocks noChangeShapeType="1"/>
            </p:cNvSpPr>
            <p:nvPr/>
          </p:nvSpPr>
          <p:spPr bwMode="auto">
            <a:xfrm>
              <a:off x="8334829"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4" name="Line 1993"/>
            <p:cNvSpPr>
              <a:spLocks noChangeShapeType="1"/>
            </p:cNvSpPr>
            <p:nvPr/>
          </p:nvSpPr>
          <p:spPr bwMode="auto">
            <a:xfrm>
              <a:off x="8334829"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5" name="Line 1994"/>
            <p:cNvSpPr>
              <a:spLocks noChangeShapeType="1"/>
            </p:cNvSpPr>
            <p:nvPr/>
          </p:nvSpPr>
          <p:spPr bwMode="auto">
            <a:xfrm>
              <a:off x="8334829"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6" name="Line 1995"/>
            <p:cNvSpPr>
              <a:spLocks noChangeShapeType="1"/>
            </p:cNvSpPr>
            <p:nvPr/>
          </p:nvSpPr>
          <p:spPr bwMode="auto">
            <a:xfrm>
              <a:off x="8334829"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7" name="Line 1996"/>
            <p:cNvSpPr>
              <a:spLocks noChangeShapeType="1"/>
            </p:cNvSpPr>
            <p:nvPr/>
          </p:nvSpPr>
          <p:spPr bwMode="auto">
            <a:xfrm>
              <a:off x="8334829"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8" name="Line 1997"/>
            <p:cNvSpPr>
              <a:spLocks noChangeShapeType="1"/>
            </p:cNvSpPr>
            <p:nvPr/>
          </p:nvSpPr>
          <p:spPr bwMode="auto">
            <a:xfrm>
              <a:off x="8334829"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9" name="Line 1998"/>
            <p:cNvSpPr>
              <a:spLocks noChangeShapeType="1"/>
            </p:cNvSpPr>
            <p:nvPr/>
          </p:nvSpPr>
          <p:spPr bwMode="auto">
            <a:xfrm>
              <a:off x="8334829"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0" name="Line 1999"/>
            <p:cNvSpPr>
              <a:spLocks noChangeShapeType="1"/>
            </p:cNvSpPr>
            <p:nvPr/>
          </p:nvSpPr>
          <p:spPr bwMode="auto">
            <a:xfrm>
              <a:off x="8334829"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1" name="Line 2000"/>
            <p:cNvSpPr>
              <a:spLocks noChangeShapeType="1"/>
            </p:cNvSpPr>
            <p:nvPr/>
          </p:nvSpPr>
          <p:spPr bwMode="auto">
            <a:xfrm>
              <a:off x="8334829"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2" name="Line 2001"/>
            <p:cNvSpPr>
              <a:spLocks noChangeShapeType="1"/>
            </p:cNvSpPr>
            <p:nvPr/>
          </p:nvSpPr>
          <p:spPr bwMode="auto">
            <a:xfrm>
              <a:off x="8334829"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3" name="Line 2002"/>
            <p:cNvSpPr>
              <a:spLocks noChangeShapeType="1"/>
            </p:cNvSpPr>
            <p:nvPr/>
          </p:nvSpPr>
          <p:spPr bwMode="auto">
            <a:xfrm>
              <a:off x="8334829"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4" name="Line 2003"/>
            <p:cNvSpPr>
              <a:spLocks noChangeShapeType="1"/>
            </p:cNvSpPr>
            <p:nvPr/>
          </p:nvSpPr>
          <p:spPr bwMode="auto">
            <a:xfrm>
              <a:off x="8334829"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5" name="Line 2004"/>
            <p:cNvSpPr>
              <a:spLocks noChangeShapeType="1"/>
            </p:cNvSpPr>
            <p:nvPr/>
          </p:nvSpPr>
          <p:spPr bwMode="auto">
            <a:xfrm>
              <a:off x="8334829"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6" name="Line 2005"/>
            <p:cNvSpPr>
              <a:spLocks noChangeShapeType="1"/>
            </p:cNvSpPr>
            <p:nvPr/>
          </p:nvSpPr>
          <p:spPr bwMode="auto">
            <a:xfrm>
              <a:off x="8738054" y="411254"/>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7" name="Line 2006"/>
            <p:cNvSpPr>
              <a:spLocks noChangeShapeType="1"/>
            </p:cNvSpPr>
            <p:nvPr/>
          </p:nvSpPr>
          <p:spPr bwMode="auto">
            <a:xfrm>
              <a:off x="8738054" y="814479"/>
              <a:ext cx="0" cy="58738"/>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8" name="Line 2007"/>
            <p:cNvSpPr>
              <a:spLocks noChangeShapeType="1"/>
            </p:cNvSpPr>
            <p:nvPr/>
          </p:nvSpPr>
          <p:spPr bwMode="auto">
            <a:xfrm>
              <a:off x="8738054" y="12177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9" name="Line 2008"/>
            <p:cNvSpPr>
              <a:spLocks noChangeShapeType="1"/>
            </p:cNvSpPr>
            <p:nvPr/>
          </p:nvSpPr>
          <p:spPr bwMode="auto">
            <a:xfrm>
              <a:off x="8738054" y="162092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0" name="Line 2009"/>
            <p:cNvSpPr>
              <a:spLocks noChangeShapeType="1"/>
            </p:cNvSpPr>
            <p:nvPr/>
          </p:nvSpPr>
          <p:spPr bwMode="auto">
            <a:xfrm>
              <a:off x="8738054" y="202415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1" name="Line 2010"/>
            <p:cNvSpPr>
              <a:spLocks noChangeShapeType="1"/>
            </p:cNvSpPr>
            <p:nvPr/>
          </p:nvSpPr>
          <p:spPr bwMode="auto">
            <a:xfrm>
              <a:off x="8738054" y="2427379"/>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2" name="Line 2011"/>
            <p:cNvSpPr>
              <a:spLocks noChangeShapeType="1"/>
            </p:cNvSpPr>
            <p:nvPr/>
          </p:nvSpPr>
          <p:spPr bwMode="auto">
            <a:xfrm>
              <a:off x="8738054" y="2830604"/>
              <a:ext cx="0" cy="5715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3" name="Line 2012"/>
            <p:cNvSpPr>
              <a:spLocks noChangeShapeType="1"/>
            </p:cNvSpPr>
            <p:nvPr/>
          </p:nvSpPr>
          <p:spPr bwMode="auto">
            <a:xfrm>
              <a:off x="8738054" y="32338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4" name="Line 2013"/>
            <p:cNvSpPr>
              <a:spLocks noChangeShapeType="1"/>
            </p:cNvSpPr>
            <p:nvPr/>
          </p:nvSpPr>
          <p:spPr bwMode="auto">
            <a:xfrm>
              <a:off x="8738054" y="36370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5" name="Line 2014"/>
            <p:cNvSpPr>
              <a:spLocks noChangeShapeType="1"/>
            </p:cNvSpPr>
            <p:nvPr/>
          </p:nvSpPr>
          <p:spPr bwMode="auto">
            <a:xfrm>
              <a:off x="8738054" y="404027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6" name="Line 2015"/>
            <p:cNvSpPr>
              <a:spLocks noChangeShapeType="1"/>
            </p:cNvSpPr>
            <p:nvPr/>
          </p:nvSpPr>
          <p:spPr bwMode="auto">
            <a:xfrm>
              <a:off x="8738054" y="44435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7" name="Line 2016"/>
            <p:cNvSpPr>
              <a:spLocks noChangeShapeType="1"/>
            </p:cNvSpPr>
            <p:nvPr/>
          </p:nvSpPr>
          <p:spPr bwMode="auto">
            <a:xfrm>
              <a:off x="8738054" y="48467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8" name="Line 2017"/>
            <p:cNvSpPr>
              <a:spLocks noChangeShapeType="1"/>
            </p:cNvSpPr>
            <p:nvPr/>
          </p:nvSpPr>
          <p:spPr bwMode="auto">
            <a:xfrm>
              <a:off x="8738054" y="524995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9" name="Line 2083"/>
            <p:cNvSpPr>
              <a:spLocks noChangeShapeType="1"/>
            </p:cNvSpPr>
            <p:nvPr/>
          </p:nvSpPr>
          <p:spPr bwMode="auto">
            <a:xfrm flipH="1">
              <a:off x="4674054" y="4398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0" name="Line 2084"/>
            <p:cNvSpPr>
              <a:spLocks noChangeShapeType="1"/>
            </p:cNvSpPr>
            <p:nvPr/>
          </p:nvSpPr>
          <p:spPr bwMode="auto">
            <a:xfrm flipH="1">
              <a:off x="4674054" y="8430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1" name="Line 2085"/>
            <p:cNvSpPr>
              <a:spLocks noChangeShapeType="1"/>
            </p:cNvSpPr>
            <p:nvPr/>
          </p:nvSpPr>
          <p:spPr bwMode="auto">
            <a:xfrm flipH="1">
              <a:off x="4674054" y="12462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2" name="Line 2086"/>
            <p:cNvSpPr>
              <a:spLocks noChangeShapeType="1"/>
            </p:cNvSpPr>
            <p:nvPr/>
          </p:nvSpPr>
          <p:spPr bwMode="auto">
            <a:xfrm flipH="1">
              <a:off x="4674054" y="16495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3" name="Line 2087"/>
            <p:cNvSpPr>
              <a:spLocks noChangeShapeType="1"/>
            </p:cNvSpPr>
            <p:nvPr/>
          </p:nvSpPr>
          <p:spPr bwMode="auto">
            <a:xfrm flipH="1">
              <a:off x="4674054" y="20527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4" name="Line 2088"/>
            <p:cNvSpPr>
              <a:spLocks noChangeShapeType="1"/>
            </p:cNvSpPr>
            <p:nvPr/>
          </p:nvSpPr>
          <p:spPr bwMode="auto">
            <a:xfrm flipH="1">
              <a:off x="4674054" y="24559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5" name="Line 2089"/>
            <p:cNvSpPr>
              <a:spLocks noChangeShapeType="1"/>
            </p:cNvSpPr>
            <p:nvPr/>
          </p:nvSpPr>
          <p:spPr bwMode="auto">
            <a:xfrm flipH="1">
              <a:off x="4674054" y="28591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6" name="Line 2090"/>
            <p:cNvSpPr>
              <a:spLocks noChangeShapeType="1"/>
            </p:cNvSpPr>
            <p:nvPr/>
          </p:nvSpPr>
          <p:spPr bwMode="auto">
            <a:xfrm flipH="1">
              <a:off x="4674054" y="32624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7" name="Line 2091"/>
            <p:cNvSpPr>
              <a:spLocks noChangeShapeType="1"/>
            </p:cNvSpPr>
            <p:nvPr/>
          </p:nvSpPr>
          <p:spPr bwMode="auto">
            <a:xfrm flipH="1">
              <a:off x="4674054" y="36656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8" name="Line 2092"/>
            <p:cNvSpPr>
              <a:spLocks noChangeShapeType="1"/>
            </p:cNvSpPr>
            <p:nvPr/>
          </p:nvSpPr>
          <p:spPr bwMode="auto">
            <a:xfrm flipH="1">
              <a:off x="4674054" y="40688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9" name="Line 2093"/>
            <p:cNvSpPr>
              <a:spLocks noChangeShapeType="1"/>
            </p:cNvSpPr>
            <p:nvPr/>
          </p:nvSpPr>
          <p:spPr bwMode="auto">
            <a:xfrm flipH="1">
              <a:off x="4674054" y="44720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0" name="Line 2094"/>
            <p:cNvSpPr>
              <a:spLocks noChangeShapeType="1"/>
            </p:cNvSpPr>
            <p:nvPr/>
          </p:nvSpPr>
          <p:spPr bwMode="auto">
            <a:xfrm flipH="1">
              <a:off x="4674054" y="48753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1" name="Line 2095"/>
            <p:cNvSpPr>
              <a:spLocks noChangeShapeType="1"/>
            </p:cNvSpPr>
            <p:nvPr/>
          </p:nvSpPr>
          <p:spPr bwMode="auto">
            <a:xfrm flipH="1">
              <a:off x="4674054" y="52817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2" name="Line 2096"/>
            <p:cNvSpPr>
              <a:spLocks noChangeShapeType="1"/>
            </p:cNvSpPr>
            <p:nvPr/>
          </p:nvSpPr>
          <p:spPr bwMode="auto">
            <a:xfrm flipH="1">
              <a:off x="5077279" y="4398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3" name="Line 2097"/>
            <p:cNvSpPr>
              <a:spLocks noChangeShapeType="1"/>
            </p:cNvSpPr>
            <p:nvPr/>
          </p:nvSpPr>
          <p:spPr bwMode="auto">
            <a:xfrm flipH="1">
              <a:off x="5077279" y="8430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4" name="Line 2098"/>
            <p:cNvSpPr>
              <a:spLocks noChangeShapeType="1"/>
            </p:cNvSpPr>
            <p:nvPr/>
          </p:nvSpPr>
          <p:spPr bwMode="auto">
            <a:xfrm flipH="1">
              <a:off x="5077279" y="12462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5" name="Line 2099"/>
            <p:cNvSpPr>
              <a:spLocks noChangeShapeType="1"/>
            </p:cNvSpPr>
            <p:nvPr/>
          </p:nvSpPr>
          <p:spPr bwMode="auto">
            <a:xfrm flipH="1">
              <a:off x="5077279" y="16495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6" name="Line 2100"/>
            <p:cNvSpPr>
              <a:spLocks noChangeShapeType="1"/>
            </p:cNvSpPr>
            <p:nvPr/>
          </p:nvSpPr>
          <p:spPr bwMode="auto">
            <a:xfrm flipH="1">
              <a:off x="5077279" y="20527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7" name="Line 2101"/>
            <p:cNvSpPr>
              <a:spLocks noChangeShapeType="1"/>
            </p:cNvSpPr>
            <p:nvPr/>
          </p:nvSpPr>
          <p:spPr bwMode="auto">
            <a:xfrm flipH="1">
              <a:off x="5077279" y="24559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8" name="Line 2102"/>
            <p:cNvSpPr>
              <a:spLocks noChangeShapeType="1"/>
            </p:cNvSpPr>
            <p:nvPr/>
          </p:nvSpPr>
          <p:spPr bwMode="auto">
            <a:xfrm flipH="1">
              <a:off x="5077279" y="28591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9" name="Line 2103"/>
            <p:cNvSpPr>
              <a:spLocks noChangeShapeType="1"/>
            </p:cNvSpPr>
            <p:nvPr/>
          </p:nvSpPr>
          <p:spPr bwMode="auto">
            <a:xfrm flipH="1">
              <a:off x="5077279" y="32624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0" name="Line 2104"/>
            <p:cNvSpPr>
              <a:spLocks noChangeShapeType="1"/>
            </p:cNvSpPr>
            <p:nvPr/>
          </p:nvSpPr>
          <p:spPr bwMode="auto">
            <a:xfrm flipH="1">
              <a:off x="5077279" y="36656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1" name="Line 2105"/>
            <p:cNvSpPr>
              <a:spLocks noChangeShapeType="1"/>
            </p:cNvSpPr>
            <p:nvPr/>
          </p:nvSpPr>
          <p:spPr bwMode="auto">
            <a:xfrm flipH="1">
              <a:off x="5077279" y="40688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2" name="Line 2106"/>
            <p:cNvSpPr>
              <a:spLocks noChangeShapeType="1"/>
            </p:cNvSpPr>
            <p:nvPr/>
          </p:nvSpPr>
          <p:spPr bwMode="auto">
            <a:xfrm flipH="1">
              <a:off x="5077279" y="44720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3" name="Line 2107"/>
            <p:cNvSpPr>
              <a:spLocks noChangeShapeType="1"/>
            </p:cNvSpPr>
            <p:nvPr/>
          </p:nvSpPr>
          <p:spPr bwMode="auto">
            <a:xfrm flipH="1">
              <a:off x="5077279" y="48753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4" name="Line 2108"/>
            <p:cNvSpPr>
              <a:spLocks noChangeShapeType="1"/>
            </p:cNvSpPr>
            <p:nvPr/>
          </p:nvSpPr>
          <p:spPr bwMode="auto">
            <a:xfrm flipH="1">
              <a:off x="5077279" y="52817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5" name="Line 2109"/>
            <p:cNvSpPr>
              <a:spLocks noChangeShapeType="1"/>
            </p:cNvSpPr>
            <p:nvPr/>
          </p:nvSpPr>
          <p:spPr bwMode="auto">
            <a:xfrm flipH="1">
              <a:off x="5480504" y="4398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6" name="Line 2110"/>
            <p:cNvSpPr>
              <a:spLocks noChangeShapeType="1"/>
            </p:cNvSpPr>
            <p:nvPr/>
          </p:nvSpPr>
          <p:spPr bwMode="auto">
            <a:xfrm flipH="1">
              <a:off x="5480504" y="8430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7" name="Line 2111"/>
            <p:cNvSpPr>
              <a:spLocks noChangeShapeType="1"/>
            </p:cNvSpPr>
            <p:nvPr/>
          </p:nvSpPr>
          <p:spPr bwMode="auto">
            <a:xfrm flipH="1">
              <a:off x="5480504" y="12462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8" name="Line 2112"/>
            <p:cNvSpPr>
              <a:spLocks noChangeShapeType="1"/>
            </p:cNvSpPr>
            <p:nvPr/>
          </p:nvSpPr>
          <p:spPr bwMode="auto">
            <a:xfrm flipH="1">
              <a:off x="5480504" y="16495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9" name="Line 2113"/>
            <p:cNvSpPr>
              <a:spLocks noChangeShapeType="1"/>
            </p:cNvSpPr>
            <p:nvPr/>
          </p:nvSpPr>
          <p:spPr bwMode="auto">
            <a:xfrm flipH="1">
              <a:off x="5480504" y="20527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0" name="Line 2114"/>
            <p:cNvSpPr>
              <a:spLocks noChangeShapeType="1"/>
            </p:cNvSpPr>
            <p:nvPr/>
          </p:nvSpPr>
          <p:spPr bwMode="auto">
            <a:xfrm flipH="1">
              <a:off x="5480504" y="24559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1" name="Line 2115"/>
            <p:cNvSpPr>
              <a:spLocks noChangeShapeType="1"/>
            </p:cNvSpPr>
            <p:nvPr/>
          </p:nvSpPr>
          <p:spPr bwMode="auto">
            <a:xfrm flipH="1">
              <a:off x="5480504" y="28591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2" name="Line 2116"/>
            <p:cNvSpPr>
              <a:spLocks noChangeShapeType="1"/>
            </p:cNvSpPr>
            <p:nvPr/>
          </p:nvSpPr>
          <p:spPr bwMode="auto">
            <a:xfrm flipH="1">
              <a:off x="5480504" y="32624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3" name="Line 2117"/>
            <p:cNvSpPr>
              <a:spLocks noChangeShapeType="1"/>
            </p:cNvSpPr>
            <p:nvPr/>
          </p:nvSpPr>
          <p:spPr bwMode="auto">
            <a:xfrm flipH="1">
              <a:off x="5480504" y="36656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4" name="Line 2118"/>
            <p:cNvSpPr>
              <a:spLocks noChangeShapeType="1"/>
            </p:cNvSpPr>
            <p:nvPr/>
          </p:nvSpPr>
          <p:spPr bwMode="auto">
            <a:xfrm flipH="1">
              <a:off x="5480504" y="40688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5" name="Line 2119"/>
            <p:cNvSpPr>
              <a:spLocks noChangeShapeType="1"/>
            </p:cNvSpPr>
            <p:nvPr/>
          </p:nvSpPr>
          <p:spPr bwMode="auto">
            <a:xfrm flipH="1">
              <a:off x="5480504" y="44720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6" name="Line 2120"/>
            <p:cNvSpPr>
              <a:spLocks noChangeShapeType="1"/>
            </p:cNvSpPr>
            <p:nvPr/>
          </p:nvSpPr>
          <p:spPr bwMode="auto">
            <a:xfrm flipH="1">
              <a:off x="5480504" y="48753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7" name="Line 2121"/>
            <p:cNvSpPr>
              <a:spLocks noChangeShapeType="1"/>
            </p:cNvSpPr>
            <p:nvPr/>
          </p:nvSpPr>
          <p:spPr bwMode="auto">
            <a:xfrm flipH="1">
              <a:off x="5480504" y="52817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8" name="Line 2122"/>
            <p:cNvSpPr>
              <a:spLocks noChangeShapeType="1"/>
            </p:cNvSpPr>
            <p:nvPr/>
          </p:nvSpPr>
          <p:spPr bwMode="auto">
            <a:xfrm flipH="1">
              <a:off x="5883729" y="4398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9" name="Line 2123"/>
            <p:cNvSpPr>
              <a:spLocks noChangeShapeType="1"/>
            </p:cNvSpPr>
            <p:nvPr/>
          </p:nvSpPr>
          <p:spPr bwMode="auto">
            <a:xfrm flipH="1">
              <a:off x="5883729" y="8430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0" name="Line 2124"/>
            <p:cNvSpPr>
              <a:spLocks noChangeShapeType="1"/>
            </p:cNvSpPr>
            <p:nvPr/>
          </p:nvSpPr>
          <p:spPr bwMode="auto">
            <a:xfrm flipH="1">
              <a:off x="5883729" y="12462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1" name="Line 2125"/>
            <p:cNvSpPr>
              <a:spLocks noChangeShapeType="1"/>
            </p:cNvSpPr>
            <p:nvPr/>
          </p:nvSpPr>
          <p:spPr bwMode="auto">
            <a:xfrm flipH="1">
              <a:off x="5883729" y="16495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2" name="Line 2126"/>
            <p:cNvSpPr>
              <a:spLocks noChangeShapeType="1"/>
            </p:cNvSpPr>
            <p:nvPr/>
          </p:nvSpPr>
          <p:spPr bwMode="auto">
            <a:xfrm flipH="1">
              <a:off x="5883729" y="20527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3" name="Line 2127"/>
            <p:cNvSpPr>
              <a:spLocks noChangeShapeType="1"/>
            </p:cNvSpPr>
            <p:nvPr/>
          </p:nvSpPr>
          <p:spPr bwMode="auto">
            <a:xfrm flipH="1">
              <a:off x="5883729" y="24559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4" name="Line 2128"/>
            <p:cNvSpPr>
              <a:spLocks noChangeShapeType="1"/>
            </p:cNvSpPr>
            <p:nvPr/>
          </p:nvSpPr>
          <p:spPr bwMode="auto">
            <a:xfrm flipH="1">
              <a:off x="5883729" y="28591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5" name="Line 2129"/>
            <p:cNvSpPr>
              <a:spLocks noChangeShapeType="1"/>
            </p:cNvSpPr>
            <p:nvPr/>
          </p:nvSpPr>
          <p:spPr bwMode="auto">
            <a:xfrm flipH="1">
              <a:off x="5883729" y="32624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6" name="Line 2130"/>
            <p:cNvSpPr>
              <a:spLocks noChangeShapeType="1"/>
            </p:cNvSpPr>
            <p:nvPr/>
          </p:nvSpPr>
          <p:spPr bwMode="auto">
            <a:xfrm flipH="1">
              <a:off x="5883729" y="36656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7" name="Line 2131"/>
            <p:cNvSpPr>
              <a:spLocks noChangeShapeType="1"/>
            </p:cNvSpPr>
            <p:nvPr/>
          </p:nvSpPr>
          <p:spPr bwMode="auto">
            <a:xfrm flipH="1">
              <a:off x="5883729" y="40688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8" name="Line 2132"/>
            <p:cNvSpPr>
              <a:spLocks noChangeShapeType="1"/>
            </p:cNvSpPr>
            <p:nvPr/>
          </p:nvSpPr>
          <p:spPr bwMode="auto">
            <a:xfrm flipH="1">
              <a:off x="5883729" y="44720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9" name="Line 2133"/>
            <p:cNvSpPr>
              <a:spLocks noChangeShapeType="1"/>
            </p:cNvSpPr>
            <p:nvPr/>
          </p:nvSpPr>
          <p:spPr bwMode="auto">
            <a:xfrm flipH="1">
              <a:off x="5883729" y="48753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0" name="Line 2134"/>
            <p:cNvSpPr>
              <a:spLocks noChangeShapeType="1"/>
            </p:cNvSpPr>
            <p:nvPr/>
          </p:nvSpPr>
          <p:spPr bwMode="auto">
            <a:xfrm flipH="1">
              <a:off x="5883729" y="52817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1" name="Line 2135"/>
            <p:cNvSpPr>
              <a:spLocks noChangeShapeType="1"/>
            </p:cNvSpPr>
            <p:nvPr/>
          </p:nvSpPr>
          <p:spPr bwMode="auto">
            <a:xfrm flipH="1">
              <a:off x="6286954" y="4398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2" name="Line 2136"/>
            <p:cNvSpPr>
              <a:spLocks noChangeShapeType="1"/>
            </p:cNvSpPr>
            <p:nvPr/>
          </p:nvSpPr>
          <p:spPr bwMode="auto">
            <a:xfrm flipH="1">
              <a:off x="6286954" y="8430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3" name="Line 2137"/>
            <p:cNvSpPr>
              <a:spLocks noChangeShapeType="1"/>
            </p:cNvSpPr>
            <p:nvPr/>
          </p:nvSpPr>
          <p:spPr bwMode="auto">
            <a:xfrm flipH="1">
              <a:off x="6286954" y="12462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4" name="Line 2138"/>
            <p:cNvSpPr>
              <a:spLocks noChangeShapeType="1"/>
            </p:cNvSpPr>
            <p:nvPr/>
          </p:nvSpPr>
          <p:spPr bwMode="auto">
            <a:xfrm flipH="1">
              <a:off x="6286954" y="16495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5" name="Line 2139"/>
            <p:cNvSpPr>
              <a:spLocks noChangeShapeType="1"/>
            </p:cNvSpPr>
            <p:nvPr/>
          </p:nvSpPr>
          <p:spPr bwMode="auto">
            <a:xfrm flipH="1">
              <a:off x="6286954" y="20527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6" name="Line 2140"/>
            <p:cNvSpPr>
              <a:spLocks noChangeShapeType="1"/>
            </p:cNvSpPr>
            <p:nvPr/>
          </p:nvSpPr>
          <p:spPr bwMode="auto">
            <a:xfrm flipH="1">
              <a:off x="6286954" y="24559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7" name="Line 2141"/>
            <p:cNvSpPr>
              <a:spLocks noChangeShapeType="1"/>
            </p:cNvSpPr>
            <p:nvPr/>
          </p:nvSpPr>
          <p:spPr bwMode="auto">
            <a:xfrm flipH="1">
              <a:off x="6286954" y="28591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8" name="Line 2142"/>
            <p:cNvSpPr>
              <a:spLocks noChangeShapeType="1"/>
            </p:cNvSpPr>
            <p:nvPr/>
          </p:nvSpPr>
          <p:spPr bwMode="auto">
            <a:xfrm flipH="1">
              <a:off x="6286954" y="32624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9" name="Line 2143"/>
            <p:cNvSpPr>
              <a:spLocks noChangeShapeType="1"/>
            </p:cNvSpPr>
            <p:nvPr/>
          </p:nvSpPr>
          <p:spPr bwMode="auto">
            <a:xfrm flipH="1">
              <a:off x="6286954" y="36656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0" name="Line 2144"/>
            <p:cNvSpPr>
              <a:spLocks noChangeShapeType="1"/>
            </p:cNvSpPr>
            <p:nvPr/>
          </p:nvSpPr>
          <p:spPr bwMode="auto">
            <a:xfrm flipH="1">
              <a:off x="6286954" y="40688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1" name="Line 2145"/>
            <p:cNvSpPr>
              <a:spLocks noChangeShapeType="1"/>
            </p:cNvSpPr>
            <p:nvPr/>
          </p:nvSpPr>
          <p:spPr bwMode="auto">
            <a:xfrm flipH="1">
              <a:off x="6286954" y="44720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2" name="Line 2146"/>
            <p:cNvSpPr>
              <a:spLocks noChangeShapeType="1"/>
            </p:cNvSpPr>
            <p:nvPr/>
          </p:nvSpPr>
          <p:spPr bwMode="auto">
            <a:xfrm flipH="1">
              <a:off x="6286954" y="48753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3" name="Line 2147"/>
            <p:cNvSpPr>
              <a:spLocks noChangeShapeType="1"/>
            </p:cNvSpPr>
            <p:nvPr/>
          </p:nvSpPr>
          <p:spPr bwMode="auto">
            <a:xfrm flipH="1">
              <a:off x="6286954" y="52817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4" name="Line 2148"/>
            <p:cNvSpPr>
              <a:spLocks noChangeShapeType="1"/>
            </p:cNvSpPr>
            <p:nvPr/>
          </p:nvSpPr>
          <p:spPr bwMode="auto">
            <a:xfrm flipH="1">
              <a:off x="6690179" y="4398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5" name="Line 2149"/>
            <p:cNvSpPr>
              <a:spLocks noChangeShapeType="1"/>
            </p:cNvSpPr>
            <p:nvPr/>
          </p:nvSpPr>
          <p:spPr bwMode="auto">
            <a:xfrm flipH="1">
              <a:off x="6690179" y="8430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6" name="Line 2150"/>
            <p:cNvSpPr>
              <a:spLocks noChangeShapeType="1"/>
            </p:cNvSpPr>
            <p:nvPr/>
          </p:nvSpPr>
          <p:spPr bwMode="auto">
            <a:xfrm flipH="1">
              <a:off x="6690179" y="12462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7" name="Line 2151"/>
            <p:cNvSpPr>
              <a:spLocks noChangeShapeType="1"/>
            </p:cNvSpPr>
            <p:nvPr/>
          </p:nvSpPr>
          <p:spPr bwMode="auto">
            <a:xfrm flipH="1">
              <a:off x="6690179" y="16495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8" name="Line 2152"/>
            <p:cNvSpPr>
              <a:spLocks noChangeShapeType="1"/>
            </p:cNvSpPr>
            <p:nvPr/>
          </p:nvSpPr>
          <p:spPr bwMode="auto">
            <a:xfrm flipH="1">
              <a:off x="6690179" y="20527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9" name="Line 2153"/>
            <p:cNvSpPr>
              <a:spLocks noChangeShapeType="1"/>
            </p:cNvSpPr>
            <p:nvPr/>
          </p:nvSpPr>
          <p:spPr bwMode="auto">
            <a:xfrm flipH="1">
              <a:off x="6690179" y="24559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0" name="Line 2154"/>
            <p:cNvSpPr>
              <a:spLocks noChangeShapeType="1"/>
            </p:cNvSpPr>
            <p:nvPr/>
          </p:nvSpPr>
          <p:spPr bwMode="auto">
            <a:xfrm flipH="1">
              <a:off x="6690179" y="28591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1" name="Line 2156"/>
            <p:cNvSpPr>
              <a:spLocks noChangeShapeType="1"/>
            </p:cNvSpPr>
            <p:nvPr/>
          </p:nvSpPr>
          <p:spPr bwMode="auto">
            <a:xfrm flipH="1">
              <a:off x="6690179" y="32624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2" name="Line 2157"/>
            <p:cNvSpPr>
              <a:spLocks noChangeShapeType="1"/>
            </p:cNvSpPr>
            <p:nvPr/>
          </p:nvSpPr>
          <p:spPr bwMode="auto">
            <a:xfrm flipH="1">
              <a:off x="6690179" y="36656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3" name="Line 2158"/>
            <p:cNvSpPr>
              <a:spLocks noChangeShapeType="1"/>
            </p:cNvSpPr>
            <p:nvPr/>
          </p:nvSpPr>
          <p:spPr bwMode="auto">
            <a:xfrm flipH="1">
              <a:off x="6690179" y="40688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4" name="Line 2159"/>
            <p:cNvSpPr>
              <a:spLocks noChangeShapeType="1"/>
            </p:cNvSpPr>
            <p:nvPr/>
          </p:nvSpPr>
          <p:spPr bwMode="auto">
            <a:xfrm flipH="1">
              <a:off x="6690179" y="44720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5" name="Line 2160"/>
            <p:cNvSpPr>
              <a:spLocks noChangeShapeType="1"/>
            </p:cNvSpPr>
            <p:nvPr/>
          </p:nvSpPr>
          <p:spPr bwMode="auto">
            <a:xfrm flipH="1">
              <a:off x="6690179" y="48753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6" name="Line 2161"/>
            <p:cNvSpPr>
              <a:spLocks noChangeShapeType="1"/>
            </p:cNvSpPr>
            <p:nvPr/>
          </p:nvSpPr>
          <p:spPr bwMode="auto">
            <a:xfrm flipH="1">
              <a:off x="6690179" y="52817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7" name="Line 2162"/>
            <p:cNvSpPr>
              <a:spLocks noChangeShapeType="1"/>
            </p:cNvSpPr>
            <p:nvPr/>
          </p:nvSpPr>
          <p:spPr bwMode="auto">
            <a:xfrm flipH="1">
              <a:off x="7093404" y="4398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8" name="Line 2163"/>
            <p:cNvSpPr>
              <a:spLocks noChangeShapeType="1"/>
            </p:cNvSpPr>
            <p:nvPr/>
          </p:nvSpPr>
          <p:spPr bwMode="auto">
            <a:xfrm flipH="1">
              <a:off x="7093404" y="8430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9" name="Line 2164"/>
            <p:cNvSpPr>
              <a:spLocks noChangeShapeType="1"/>
            </p:cNvSpPr>
            <p:nvPr/>
          </p:nvSpPr>
          <p:spPr bwMode="auto">
            <a:xfrm flipH="1">
              <a:off x="7093404" y="12462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0" name="Line 2165"/>
            <p:cNvSpPr>
              <a:spLocks noChangeShapeType="1"/>
            </p:cNvSpPr>
            <p:nvPr/>
          </p:nvSpPr>
          <p:spPr bwMode="auto">
            <a:xfrm flipH="1">
              <a:off x="7093404" y="16495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1" name="Line 2166"/>
            <p:cNvSpPr>
              <a:spLocks noChangeShapeType="1"/>
            </p:cNvSpPr>
            <p:nvPr/>
          </p:nvSpPr>
          <p:spPr bwMode="auto">
            <a:xfrm flipH="1">
              <a:off x="7093404" y="20527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2" name="Line 2167"/>
            <p:cNvSpPr>
              <a:spLocks noChangeShapeType="1"/>
            </p:cNvSpPr>
            <p:nvPr/>
          </p:nvSpPr>
          <p:spPr bwMode="auto">
            <a:xfrm flipH="1">
              <a:off x="7093404" y="24559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3" name="Line 2168"/>
            <p:cNvSpPr>
              <a:spLocks noChangeShapeType="1"/>
            </p:cNvSpPr>
            <p:nvPr/>
          </p:nvSpPr>
          <p:spPr bwMode="auto">
            <a:xfrm flipH="1">
              <a:off x="7093404" y="28591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4" name="Line 2169"/>
            <p:cNvSpPr>
              <a:spLocks noChangeShapeType="1"/>
            </p:cNvSpPr>
            <p:nvPr/>
          </p:nvSpPr>
          <p:spPr bwMode="auto">
            <a:xfrm flipH="1">
              <a:off x="7093404" y="32624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5" name="Line 2170"/>
            <p:cNvSpPr>
              <a:spLocks noChangeShapeType="1"/>
            </p:cNvSpPr>
            <p:nvPr/>
          </p:nvSpPr>
          <p:spPr bwMode="auto">
            <a:xfrm flipH="1">
              <a:off x="7093404" y="36656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6" name="Line 2171"/>
            <p:cNvSpPr>
              <a:spLocks noChangeShapeType="1"/>
            </p:cNvSpPr>
            <p:nvPr/>
          </p:nvSpPr>
          <p:spPr bwMode="auto">
            <a:xfrm flipH="1">
              <a:off x="7093404" y="40688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7" name="Line 2172"/>
            <p:cNvSpPr>
              <a:spLocks noChangeShapeType="1"/>
            </p:cNvSpPr>
            <p:nvPr/>
          </p:nvSpPr>
          <p:spPr bwMode="auto">
            <a:xfrm flipH="1">
              <a:off x="7093404" y="44720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8" name="Line 2173"/>
            <p:cNvSpPr>
              <a:spLocks noChangeShapeType="1"/>
            </p:cNvSpPr>
            <p:nvPr/>
          </p:nvSpPr>
          <p:spPr bwMode="auto">
            <a:xfrm flipH="1">
              <a:off x="7093404" y="48753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9" name="Line 2174"/>
            <p:cNvSpPr>
              <a:spLocks noChangeShapeType="1"/>
            </p:cNvSpPr>
            <p:nvPr/>
          </p:nvSpPr>
          <p:spPr bwMode="auto">
            <a:xfrm flipH="1">
              <a:off x="7093404" y="52817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0" name="Line 2175"/>
            <p:cNvSpPr>
              <a:spLocks noChangeShapeType="1"/>
            </p:cNvSpPr>
            <p:nvPr/>
          </p:nvSpPr>
          <p:spPr bwMode="auto">
            <a:xfrm flipH="1">
              <a:off x="7496629" y="4398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1" name="Line 2176"/>
            <p:cNvSpPr>
              <a:spLocks noChangeShapeType="1"/>
            </p:cNvSpPr>
            <p:nvPr/>
          </p:nvSpPr>
          <p:spPr bwMode="auto">
            <a:xfrm flipH="1">
              <a:off x="7496629" y="8430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2" name="Line 2177"/>
            <p:cNvSpPr>
              <a:spLocks noChangeShapeType="1"/>
            </p:cNvSpPr>
            <p:nvPr/>
          </p:nvSpPr>
          <p:spPr bwMode="auto">
            <a:xfrm flipH="1">
              <a:off x="7496629" y="12462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3" name="Line 2178"/>
            <p:cNvSpPr>
              <a:spLocks noChangeShapeType="1"/>
            </p:cNvSpPr>
            <p:nvPr/>
          </p:nvSpPr>
          <p:spPr bwMode="auto">
            <a:xfrm flipH="1">
              <a:off x="7496629" y="16495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4" name="Line 2179"/>
            <p:cNvSpPr>
              <a:spLocks noChangeShapeType="1"/>
            </p:cNvSpPr>
            <p:nvPr/>
          </p:nvSpPr>
          <p:spPr bwMode="auto">
            <a:xfrm flipH="1">
              <a:off x="7496629" y="20527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5" name="Line 2180"/>
            <p:cNvSpPr>
              <a:spLocks noChangeShapeType="1"/>
            </p:cNvSpPr>
            <p:nvPr/>
          </p:nvSpPr>
          <p:spPr bwMode="auto">
            <a:xfrm flipH="1">
              <a:off x="7496629" y="24559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6" name="Line 2181"/>
            <p:cNvSpPr>
              <a:spLocks noChangeShapeType="1"/>
            </p:cNvSpPr>
            <p:nvPr/>
          </p:nvSpPr>
          <p:spPr bwMode="auto">
            <a:xfrm flipH="1">
              <a:off x="7496629" y="28591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7" name="Line 2182"/>
            <p:cNvSpPr>
              <a:spLocks noChangeShapeType="1"/>
            </p:cNvSpPr>
            <p:nvPr/>
          </p:nvSpPr>
          <p:spPr bwMode="auto">
            <a:xfrm flipH="1">
              <a:off x="7496629" y="32624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8" name="Line 2183"/>
            <p:cNvSpPr>
              <a:spLocks noChangeShapeType="1"/>
            </p:cNvSpPr>
            <p:nvPr/>
          </p:nvSpPr>
          <p:spPr bwMode="auto">
            <a:xfrm flipH="1">
              <a:off x="7496629" y="36656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9" name="Line 2184"/>
            <p:cNvSpPr>
              <a:spLocks noChangeShapeType="1"/>
            </p:cNvSpPr>
            <p:nvPr/>
          </p:nvSpPr>
          <p:spPr bwMode="auto">
            <a:xfrm flipH="1">
              <a:off x="7496629" y="40688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0" name="Line 2185"/>
            <p:cNvSpPr>
              <a:spLocks noChangeShapeType="1"/>
            </p:cNvSpPr>
            <p:nvPr/>
          </p:nvSpPr>
          <p:spPr bwMode="auto">
            <a:xfrm flipH="1">
              <a:off x="7496629" y="44720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1" name="Line 2186"/>
            <p:cNvSpPr>
              <a:spLocks noChangeShapeType="1"/>
            </p:cNvSpPr>
            <p:nvPr/>
          </p:nvSpPr>
          <p:spPr bwMode="auto">
            <a:xfrm flipH="1">
              <a:off x="7496629" y="48753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2" name="Line 2187"/>
            <p:cNvSpPr>
              <a:spLocks noChangeShapeType="1"/>
            </p:cNvSpPr>
            <p:nvPr/>
          </p:nvSpPr>
          <p:spPr bwMode="auto">
            <a:xfrm flipH="1">
              <a:off x="7496629" y="52817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3" name="Line 2188"/>
            <p:cNvSpPr>
              <a:spLocks noChangeShapeType="1"/>
            </p:cNvSpPr>
            <p:nvPr/>
          </p:nvSpPr>
          <p:spPr bwMode="auto">
            <a:xfrm flipH="1">
              <a:off x="7899854" y="4398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4" name="Line 2189"/>
            <p:cNvSpPr>
              <a:spLocks noChangeShapeType="1"/>
            </p:cNvSpPr>
            <p:nvPr/>
          </p:nvSpPr>
          <p:spPr bwMode="auto">
            <a:xfrm flipH="1">
              <a:off x="7899854" y="8430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5" name="Line 2190"/>
            <p:cNvSpPr>
              <a:spLocks noChangeShapeType="1"/>
            </p:cNvSpPr>
            <p:nvPr/>
          </p:nvSpPr>
          <p:spPr bwMode="auto">
            <a:xfrm flipH="1">
              <a:off x="7899854" y="12462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6" name="Line 2191"/>
            <p:cNvSpPr>
              <a:spLocks noChangeShapeType="1"/>
            </p:cNvSpPr>
            <p:nvPr/>
          </p:nvSpPr>
          <p:spPr bwMode="auto">
            <a:xfrm flipH="1">
              <a:off x="7899854" y="16495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7" name="Line 2192"/>
            <p:cNvSpPr>
              <a:spLocks noChangeShapeType="1"/>
            </p:cNvSpPr>
            <p:nvPr/>
          </p:nvSpPr>
          <p:spPr bwMode="auto">
            <a:xfrm flipH="1">
              <a:off x="7899854" y="20527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8" name="Line 2193"/>
            <p:cNvSpPr>
              <a:spLocks noChangeShapeType="1"/>
            </p:cNvSpPr>
            <p:nvPr/>
          </p:nvSpPr>
          <p:spPr bwMode="auto">
            <a:xfrm flipH="1">
              <a:off x="7899854" y="24559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9" name="Line 2194"/>
            <p:cNvSpPr>
              <a:spLocks noChangeShapeType="1"/>
            </p:cNvSpPr>
            <p:nvPr/>
          </p:nvSpPr>
          <p:spPr bwMode="auto">
            <a:xfrm flipH="1">
              <a:off x="7899854" y="28591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0" name="Line 2195"/>
            <p:cNvSpPr>
              <a:spLocks noChangeShapeType="1"/>
            </p:cNvSpPr>
            <p:nvPr/>
          </p:nvSpPr>
          <p:spPr bwMode="auto">
            <a:xfrm flipH="1">
              <a:off x="7899854" y="32624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1" name="Line 2196"/>
            <p:cNvSpPr>
              <a:spLocks noChangeShapeType="1"/>
            </p:cNvSpPr>
            <p:nvPr/>
          </p:nvSpPr>
          <p:spPr bwMode="auto">
            <a:xfrm flipH="1">
              <a:off x="7899854" y="36656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2" name="Line 2197"/>
            <p:cNvSpPr>
              <a:spLocks noChangeShapeType="1"/>
            </p:cNvSpPr>
            <p:nvPr/>
          </p:nvSpPr>
          <p:spPr bwMode="auto">
            <a:xfrm flipH="1">
              <a:off x="7899854" y="40688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3" name="Line 2198"/>
            <p:cNvSpPr>
              <a:spLocks noChangeShapeType="1"/>
            </p:cNvSpPr>
            <p:nvPr/>
          </p:nvSpPr>
          <p:spPr bwMode="auto">
            <a:xfrm flipH="1">
              <a:off x="7899854" y="44720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4" name="Line 2199"/>
            <p:cNvSpPr>
              <a:spLocks noChangeShapeType="1"/>
            </p:cNvSpPr>
            <p:nvPr/>
          </p:nvSpPr>
          <p:spPr bwMode="auto">
            <a:xfrm flipH="1">
              <a:off x="7899854" y="48753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5" name="Line 2200"/>
            <p:cNvSpPr>
              <a:spLocks noChangeShapeType="1"/>
            </p:cNvSpPr>
            <p:nvPr/>
          </p:nvSpPr>
          <p:spPr bwMode="auto">
            <a:xfrm flipH="1">
              <a:off x="7899854" y="52817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6" name="Line 2201"/>
            <p:cNvSpPr>
              <a:spLocks noChangeShapeType="1"/>
            </p:cNvSpPr>
            <p:nvPr/>
          </p:nvSpPr>
          <p:spPr bwMode="auto">
            <a:xfrm flipH="1">
              <a:off x="8303079" y="4398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7" name="Line 2202"/>
            <p:cNvSpPr>
              <a:spLocks noChangeShapeType="1"/>
            </p:cNvSpPr>
            <p:nvPr/>
          </p:nvSpPr>
          <p:spPr bwMode="auto">
            <a:xfrm flipH="1">
              <a:off x="8303079" y="8430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8" name="Line 2203"/>
            <p:cNvSpPr>
              <a:spLocks noChangeShapeType="1"/>
            </p:cNvSpPr>
            <p:nvPr/>
          </p:nvSpPr>
          <p:spPr bwMode="auto">
            <a:xfrm flipH="1">
              <a:off x="8303079" y="12462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9" name="Line 2204"/>
            <p:cNvSpPr>
              <a:spLocks noChangeShapeType="1"/>
            </p:cNvSpPr>
            <p:nvPr/>
          </p:nvSpPr>
          <p:spPr bwMode="auto">
            <a:xfrm flipH="1">
              <a:off x="8303079" y="16495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0" name="Line 2205"/>
            <p:cNvSpPr>
              <a:spLocks noChangeShapeType="1"/>
            </p:cNvSpPr>
            <p:nvPr/>
          </p:nvSpPr>
          <p:spPr bwMode="auto">
            <a:xfrm flipH="1">
              <a:off x="8303079" y="20527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1" name="Line 2206"/>
            <p:cNvSpPr>
              <a:spLocks noChangeShapeType="1"/>
            </p:cNvSpPr>
            <p:nvPr/>
          </p:nvSpPr>
          <p:spPr bwMode="auto">
            <a:xfrm flipH="1">
              <a:off x="8303079" y="24559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2" name="Line 2207"/>
            <p:cNvSpPr>
              <a:spLocks noChangeShapeType="1"/>
            </p:cNvSpPr>
            <p:nvPr/>
          </p:nvSpPr>
          <p:spPr bwMode="auto">
            <a:xfrm flipH="1">
              <a:off x="8303079" y="28591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3" name="Line 2208"/>
            <p:cNvSpPr>
              <a:spLocks noChangeShapeType="1"/>
            </p:cNvSpPr>
            <p:nvPr/>
          </p:nvSpPr>
          <p:spPr bwMode="auto">
            <a:xfrm flipH="1">
              <a:off x="8303079" y="32624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4" name="Line 2209"/>
            <p:cNvSpPr>
              <a:spLocks noChangeShapeType="1"/>
            </p:cNvSpPr>
            <p:nvPr/>
          </p:nvSpPr>
          <p:spPr bwMode="auto">
            <a:xfrm flipH="1">
              <a:off x="8303079" y="366562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5" name="Line 2210"/>
            <p:cNvSpPr>
              <a:spLocks noChangeShapeType="1"/>
            </p:cNvSpPr>
            <p:nvPr/>
          </p:nvSpPr>
          <p:spPr bwMode="auto">
            <a:xfrm flipH="1">
              <a:off x="8303079" y="40688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6" name="Line 2211"/>
            <p:cNvSpPr>
              <a:spLocks noChangeShapeType="1"/>
            </p:cNvSpPr>
            <p:nvPr/>
          </p:nvSpPr>
          <p:spPr bwMode="auto">
            <a:xfrm flipH="1">
              <a:off x="8303079" y="44720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7" name="Line 2212"/>
            <p:cNvSpPr>
              <a:spLocks noChangeShapeType="1"/>
            </p:cNvSpPr>
            <p:nvPr/>
          </p:nvSpPr>
          <p:spPr bwMode="auto">
            <a:xfrm flipH="1">
              <a:off x="8303079" y="48753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8" name="Line 2213"/>
            <p:cNvSpPr>
              <a:spLocks noChangeShapeType="1"/>
            </p:cNvSpPr>
            <p:nvPr/>
          </p:nvSpPr>
          <p:spPr bwMode="auto">
            <a:xfrm flipH="1">
              <a:off x="8303079" y="528170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9" name="Line 2214"/>
            <p:cNvSpPr>
              <a:spLocks noChangeShapeType="1"/>
            </p:cNvSpPr>
            <p:nvPr/>
          </p:nvSpPr>
          <p:spPr bwMode="auto">
            <a:xfrm flipH="1">
              <a:off x="8709479" y="4398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0" name="Line 2215"/>
            <p:cNvSpPr>
              <a:spLocks noChangeShapeType="1"/>
            </p:cNvSpPr>
            <p:nvPr/>
          </p:nvSpPr>
          <p:spPr bwMode="auto">
            <a:xfrm flipH="1">
              <a:off x="8709479" y="8430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1" name="Line 2216"/>
            <p:cNvSpPr>
              <a:spLocks noChangeShapeType="1"/>
            </p:cNvSpPr>
            <p:nvPr/>
          </p:nvSpPr>
          <p:spPr bwMode="auto">
            <a:xfrm flipH="1">
              <a:off x="8709479" y="12462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2" name="Line 2217"/>
            <p:cNvSpPr>
              <a:spLocks noChangeShapeType="1"/>
            </p:cNvSpPr>
            <p:nvPr/>
          </p:nvSpPr>
          <p:spPr bwMode="auto">
            <a:xfrm flipH="1">
              <a:off x="8709479" y="16495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3" name="Line 2218"/>
            <p:cNvSpPr>
              <a:spLocks noChangeShapeType="1"/>
            </p:cNvSpPr>
            <p:nvPr/>
          </p:nvSpPr>
          <p:spPr bwMode="auto">
            <a:xfrm flipH="1">
              <a:off x="8709479" y="20527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4" name="Line 2219"/>
            <p:cNvSpPr>
              <a:spLocks noChangeShapeType="1"/>
            </p:cNvSpPr>
            <p:nvPr/>
          </p:nvSpPr>
          <p:spPr bwMode="auto">
            <a:xfrm flipH="1">
              <a:off x="8709479" y="24559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5" name="Line 2220"/>
            <p:cNvSpPr>
              <a:spLocks noChangeShapeType="1"/>
            </p:cNvSpPr>
            <p:nvPr/>
          </p:nvSpPr>
          <p:spPr bwMode="auto">
            <a:xfrm flipH="1">
              <a:off x="8709479" y="28591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6" name="Line 2221"/>
            <p:cNvSpPr>
              <a:spLocks noChangeShapeType="1"/>
            </p:cNvSpPr>
            <p:nvPr/>
          </p:nvSpPr>
          <p:spPr bwMode="auto">
            <a:xfrm flipH="1">
              <a:off x="8709479" y="32624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7" name="Line 2222"/>
            <p:cNvSpPr>
              <a:spLocks noChangeShapeType="1"/>
            </p:cNvSpPr>
            <p:nvPr/>
          </p:nvSpPr>
          <p:spPr bwMode="auto">
            <a:xfrm flipH="1">
              <a:off x="8709479" y="36656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8" name="Line 2223"/>
            <p:cNvSpPr>
              <a:spLocks noChangeShapeType="1"/>
            </p:cNvSpPr>
            <p:nvPr/>
          </p:nvSpPr>
          <p:spPr bwMode="auto">
            <a:xfrm flipH="1">
              <a:off x="8709479" y="40688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9" name="Line 2224"/>
            <p:cNvSpPr>
              <a:spLocks noChangeShapeType="1"/>
            </p:cNvSpPr>
            <p:nvPr/>
          </p:nvSpPr>
          <p:spPr bwMode="auto">
            <a:xfrm flipH="1">
              <a:off x="8709479" y="44720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0" name="Line 2225"/>
            <p:cNvSpPr>
              <a:spLocks noChangeShapeType="1"/>
            </p:cNvSpPr>
            <p:nvPr/>
          </p:nvSpPr>
          <p:spPr bwMode="auto">
            <a:xfrm flipH="1">
              <a:off x="8709479" y="48753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1" name="Line 2226"/>
            <p:cNvSpPr>
              <a:spLocks noChangeShapeType="1"/>
            </p:cNvSpPr>
            <p:nvPr/>
          </p:nvSpPr>
          <p:spPr bwMode="auto">
            <a:xfrm flipH="1">
              <a:off x="8709479" y="528170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2" name="Line 2237"/>
            <p:cNvSpPr>
              <a:spLocks noChangeShapeType="1"/>
            </p:cNvSpPr>
            <p:nvPr/>
          </p:nvSpPr>
          <p:spPr bwMode="auto">
            <a:xfrm>
              <a:off x="470262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3" name="Line 2238"/>
            <p:cNvSpPr>
              <a:spLocks noChangeShapeType="1"/>
            </p:cNvSpPr>
            <p:nvPr/>
          </p:nvSpPr>
          <p:spPr bwMode="auto">
            <a:xfrm>
              <a:off x="470262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4" name="Line 2239"/>
            <p:cNvSpPr>
              <a:spLocks noChangeShapeType="1"/>
            </p:cNvSpPr>
            <p:nvPr/>
          </p:nvSpPr>
          <p:spPr bwMode="auto">
            <a:xfrm>
              <a:off x="510585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5" name="Line 2240"/>
            <p:cNvSpPr>
              <a:spLocks noChangeShapeType="1"/>
            </p:cNvSpPr>
            <p:nvPr/>
          </p:nvSpPr>
          <p:spPr bwMode="auto">
            <a:xfrm>
              <a:off x="510585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6" name="Line 2241"/>
            <p:cNvSpPr>
              <a:spLocks noChangeShapeType="1"/>
            </p:cNvSpPr>
            <p:nvPr/>
          </p:nvSpPr>
          <p:spPr bwMode="auto">
            <a:xfrm>
              <a:off x="550907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7" name="Line 2242"/>
            <p:cNvSpPr>
              <a:spLocks noChangeShapeType="1"/>
            </p:cNvSpPr>
            <p:nvPr/>
          </p:nvSpPr>
          <p:spPr bwMode="auto">
            <a:xfrm>
              <a:off x="550907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8" name="Line 2243"/>
            <p:cNvSpPr>
              <a:spLocks noChangeShapeType="1"/>
            </p:cNvSpPr>
            <p:nvPr/>
          </p:nvSpPr>
          <p:spPr bwMode="auto">
            <a:xfrm>
              <a:off x="591230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9" name="Line 2244"/>
            <p:cNvSpPr>
              <a:spLocks noChangeShapeType="1"/>
            </p:cNvSpPr>
            <p:nvPr/>
          </p:nvSpPr>
          <p:spPr bwMode="auto">
            <a:xfrm>
              <a:off x="591230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0" name="Line 2245"/>
            <p:cNvSpPr>
              <a:spLocks noChangeShapeType="1"/>
            </p:cNvSpPr>
            <p:nvPr/>
          </p:nvSpPr>
          <p:spPr bwMode="auto">
            <a:xfrm>
              <a:off x="631552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1" name="Line 2246"/>
            <p:cNvSpPr>
              <a:spLocks noChangeShapeType="1"/>
            </p:cNvSpPr>
            <p:nvPr/>
          </p:nvSpPr>
          <p:spPr bwMode="auto">
            <a:xfrm>
              <a:off x="631552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2" name="Line 2247"/>
            <p:cNvSpPr>
              <a:spLocks noChangeShapeType="1"/>
            </p:cNvSpPr>
            <p:nvPr/>
          </p:nvSpPr>
          <p:spPr bwMode="auto">
            <a:xfrm>
              <a:off x="671875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3" name="Line 2248"/>
            <p:cNvSpPr>
              <a:spLocks noChangeShapeType="1"/>
            </p:cNvSpPr>
            <p:nvPr/>
          </p:nvSpPr>
          <p:spPr bwMode="auto">
            <a:xfrm>
              <a:off x="671875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4" name="Line 2249"/>
            <p:cNvSpPr>
              <a:spLocks noChangeShapeType="1"/>
            </p:cNvSpPr>
            <p:nvPr/>
          </p:nvSpPr>
          <p:spPr bwMode="auto">
            <a:xfrm>
              <a:off x="712197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5" name="Line 2250"/>
            <p:cNvSpPr>
              <a:spLocks noChangeShapeType="1"/>
            </p:cNvSpPr>
            <p:nvPr/>
          </p:nvSpPr>
          <p:spPr bwMode="auto">
            <a:xfrm>
              <a:off x="712197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6" name="Line 2251"/>
            <p:cNvSpPr>
              <a:spLocks noChangeShapeType="1"/>
            </p:cNvSpPr>
            <p:nvPr/>
          </p:nvSpPr>
          <p:spPr bwMode="auto">
            <a:xfrm>
              <a:off x="752520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7" name="Line 2252"/>
            <p:cNvSpPr>
              <a:spLocks noChangeShapeType="1"/>
            </p:cNvSpPr>
            <p:nvPr/>
          </p:nvSpPr>
          <p:spPr bwMode="auto">
            <a:xfrm>
              <a:off x="752520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8" name="Line 2253"/>
            <p:cNvSpPr>
              <a:spLocks noChangeShapeType="1"/>
            </p:cNvSpPr>
            <p:nvPr/>
          </p:nvSpPr>
          <p:spPr bwMode="auto">
            <a:xfrm>
              <a:off x="793160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9" name="Line 2254"/>
            <p:cNvSpPr>
              <a:spLocks noChangeShapeType="1"/>
            </p:cNvSpPr>
            <p:nvPr/>
          </p:nvSpPr>
          <p:spPr bwMode="auto">
            <a:xfrm>
              <a:off x="793160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0" name="Line 2255"/>
            <p:cNvSpPr>
              <a:spLocks noChangeShapeType="1"/>
            </p:cNvSpPr>
            <p:nvPr/>
          </p:nvSpPr>
          <p:spPr bwMode="auto">
            <a:xfrm>
              <a:off x="833482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1" name="Line 2256"/>
            <p:cNvSpPr>
              <a:spLocks noChangeShapeType="1"/>
            </p:cNvSpPr>
            <p:nvPr/>
          </p:nvSpPr>
          <p:spPr bwMode="auto">
            <a:xfrm>
              <a:off x="833482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2" name="Line 2257"/>
            <p:cNvSpPr>
              <a:spLocks noChangeShapeType="1"/>
            </p:cNvSpPr>
            <p:nvPr/>
          </p:nvSpPr>
          <p:spPr bwMode="auto">
            <a:xfrm>
              <a:off x="873805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3" name="Line 2258"/>
            <p:cNvSpPr>
              <a:spLocks noChangeShapeType="1"/>
            </p:cNvSpPr>
            <p:nvPr/>
          </p:nvSpPr>
          <p:spPr bwMode="auto">
            <a:xfrm>
              <a:off x="873805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4" name="Line 2269"/>
            <p:cNvSpPr>
              <a:spLocks noChangeShapeType="1"/>
            </p:cNvSpPr>
            <p:nvPr/>
          </p:nvSpPr>
          <p:spPr bwMode="auto">
            <a:xfrm>
              <a:off x="470262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5" name="Line 2270"/>
            <p:cNvSpPr>
              <a:spLocks noChangeShapeType="1"/>
            </p:cNvSpPr>
            <p:nvPr/>
          </p:nvSpPr>
          <p:spPr bwMode="auto">
            <a:xfrm>
              <a:off x="470262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6" name="Line 2271"/>
            <p:cNvSpPr>
              <a:spLocks noChangeShapeType="1"/>
            </p:cNvSpPr>
            <p:nvPr/>
          </p:nvSpPr>
          <p:spPr bwMode="auto">
            <a:xfrm>
              <a:off x="510585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7" name="Line 2272"/>
            <p:cNvSpPr>
              <a:spLocks noChangeShapeType="1"/>
            </p:cNvSpPr>
            <p:nvPr/>
          </p:nvSpPr>
          <p:spPr bwMode="auto">
            <a:xfrm>
              <a:off x="510585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8" name="Line 2273"/>
            <p:cNvSpPr>
              <a:spLocks noChangeShapeType="1"/>
            </p:cNvSpPr>
            <p:nvPr/>
          </p:nvSpPr>
          <p:spPr bwMode="auto">
            <a:xfrm>
              <a:off x="550907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9" name="Line 2274"/>
            <p:cNvSpPr>
              <a:spLocks noChangeShapeType="1"/>
            </p:cNvSpPr>
            <p:nvPr/>
          </p:nvSpPr>
          <p:spPr bwMode="auto">
            <a:xfrm>
              <a:off x="550907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0" name="Line 2275"/>
            <p:cNvSpPr>
              <a:spLocks noChangeShapeType="1"/>
            </p:cNvSpPr>
            <p:nvPr/>
          </p:nvSpPr>
          <p:spPr bwMode="auto">
            <a:xfrm>
              <a:off x="591230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1" name="Line 2276"/>
            <p:cNvSpPr>
              <a:spLocks noChangeShapeType="1"/>
            </p:cNvSpPr>
            <p:nvPr/>
          </p:nvSpPr>
          <p:spPr bwMode="auto">
            <a:xfrm>
              <a:off x="591230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2" name="Line 2277"/>
            <p:cNvSpPr>
              <a:spLocks noChangeShapeType="1"/>
            </p:cNvSpPr>
            <p:nvPr/>
          </p:nvSpPr>
          <p:spPr bwMode="auto">
            <a:xfrm>
              <a:off x="631552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3" name="Line 2278"/>
            <p:cNvSpPr>
              <a:spLocks noChangeShapeType="1"/>
            </p:cNvSpPr>
            <p:nvPr/>
          </p:nvSpPr>
          <p:spPr bwMode="auto">
            <a:xfrm>
              <a:off x="631552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4" name="Line 2279"/>
            <p:cNvSpPr>
              <a:spLocks noChangeShapeType="1"/>
            </p:cNvSpPr>
            <p:nvPr/>
          </p:nvSpPr>
          <p:spPr bwMode="auto">
            <a:xfrm>
              <a:off x="671875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5" name="Line 2280"/>
            <p:cNvSpPr>
              <a:spLocks noChangeShapeType="1"/>
            </p:cNvSpPr>
            <p:nvPr/>
          </p:nvSpPr>
          <p:spPr bwMode="auto">
            <a:xfrm>
              <a:off x="671875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6" name="Line 2281"/>
            <p:cNvSpPr>
              <a:spLocks noChangeShapeType="1"/>
            </p:cNvSpPr>
            <p:nvPr/>
          </p:nvSpPr>
          <p:spPr bwMode="auto">
            <a:xfrm>
              <a:off x="712197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7" name="Line 2282"/>
            <p:cNvSpPr>
              <a:spLocks noChangeShapeType="1"/>
            </p:cNvSpPr>
            <p:nvPr/>
          </p:nvSpPr>
          <p:spPr bwMode="auto">
            <a:xfrm>
              <a:off x="712197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8" name="Line 2283"/>
            <p:cNvSpPr>
              <a:spLocks noChangeShapeType="1"/>
            </p:cNvSpPr>
            <p:nvPr/>
          </p:nvSpPr>
          <p:spPr bwMode="auto">
            <a:xfrm>
              <a:off x="752520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9" name="Line 2284"/>
            <p:cNvSpPr>
              <a:spLocks noChangeShapeType="1"/>
            </p:cNvSpPr>
            <p:nvPr/>
          </p:nvSpPr>
          <p:spPr bwMode="auto">
            <a:xfrm>
              <a:off x="752520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0" name="Line 2285"/>
            <p:cNvSpPr>
              <a:spLocks noChangeShapeType="1"/>
            </p:cNvSpPr>
            <p:nvPr/>
          </p:nvSpPr>
          <p:spPr bwMode="auto">
            <a:xfrm>
              <a:off x="793160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1" name="Line 2286"/>
            <p:cNvSpPr>
              <a:spLocks noChangeShapeType="1"/>
            </p:cNvSpPr>
            <p:nvPr/>
          </p:nvSpPr>
          <p:spPr bwMode="auto">
            <a:xfrm>
              <a:off x="793160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2" name="Line 2287"/>
            <p:cNvSpPr>
              <a:spLocks noChangeShapeType="1"/>
            </p:cNvSpPr>
            <p:nvPr/>
          </p:nvSpPr>
          <p:spPr bwMode="auto">
            <a:xfrm>
              <a:off x="8334829"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3" name="Line 2288"/>
            <p:cNvSpPr>
              <a:spLocks noChangeShapeType="1"/>
            </p:cNvSpPr>
            <p:nvPr/>
          </p:nvSpPr>
          <p:spPr bwMode="auto">
            <a:xfrm>
              <a:off x="8334829"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4" name="Line 2289"/>
            <p:cNvSpPr>
              <a:spLocks noChangeShapeType="1"/>
            </p:cNvSpPr>
            <p:nvPr/>
          </p:nvSpPr>
          <p:spPr bwMode="auto">
            <a:xfrm>
              <a:off x="8738054" y="6056404"/>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5" name="Line 2290"/>
            <p:cNvSpPr>
              <a:spLocks noChangeShapeType="1"/>
            </p:cNvSpPr>
            <p:nvPr/>
          </p:nvSpPr>
          <p:spPr bwMode="auto">
            <a:xfrm>
              <a:off x="8738054" y="6459629"/>
              <a:ext cx="0" cy="60325"/>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6" name="Line 2301"/>
            <p:cNvSpPr>
              <a:spLocks noChangeShapeType="1"/>
            </p:cNvSpPr>
            <p:nvPr/>
          </p:nvSpPr>
          <p:spPr bwMode="auto">
            <a:xfrm flipH="1">
              <a:off x="4674054" y="60881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7" name="Line 2302"/>
            <p:cNvSpPr>
              <a:spLocks noChangeShapeType="1"/>
            </p:cNvSpPr>
            <p:nvPr/>
          </p:nvSpPr>
          <p:spPr bwMode="auto">
            <a:xfrm flipH="1">
              <a:off x="4674054" y="64913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8" name="Line 2303"/>
            <p:cNvSpPr>
              <a:spLocks noChangeShapeType="1"/>
            </p:cNvSpPr>
            <p:nvPr/>
          </p:nvSpPr>
          <p:spPr bwMode="auto">
            <a:xfrm flipH="1">
              <a:off x="5077279" y="60881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9" name="Line 2304"/>
            <p:cNvSpPr>
              <a:spLocks noChangeShapeType="1"/>
            </p:cNvSpPr>
            <p:nvPr/>
          </p:nvSpPr>
          <p:spPr bwMode="auto">
            <a:xfrm flipH="1">
              <a:off x="5077279" y="64913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0" name="Line 2305"/>
            <p:cNvSpPr>
              <a:spLocks noChangeShapeType="1"/>
            </p:cNvSpPr>
            <p:nvPr/>
          </p:nvSpPr>
          <p:spPr bwMode="auto">
            <a:xfrm flipH="1">
              <a:off x="5480504" y="60881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1" name="Line 2306"/>
            <p:cNvSpPr>
              <a:spLocks noChangeShapeType="1"/>
            </p:cNvSpPr>
            <p:nvPr/>
          </p:nvSpPr>
          <p:spPr bwMode="auto">
            <a:xfrm flipH="1">
              <a:off x="5480504" y="64913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2" name="Line 2307"/>
            <p:cNvSpPr>
              <a:spLocks noChangeShapeType="1"/>
            </p:cNvSpPr>
            <p:nvPr/>
          </p:nvSpPr>
          <p:spPr bwMode="auto">
            <a:xfrm flipH="1">
              <a:off x="5883729" y="60881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3" name="Line 2308"/>
            <p:cNvSpPr>
              <a:spLocks noChangeShapeType="1"/>
            </p:cNvSpPr>
            <p:nvPr/>
          </p:nvSpPr>
          <p:spPr bwMode="auto">
            <a:xfrm flipH="1">
              <a:off x="5883729" y="64913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4" name="Line 2309"/>
            <p:cNvSpPr>
              <a:spLocks noChangeShapeType="1"/>
            </p:cNvSpPr>
            <p:nvPr/>
          </p:nvSpPr>
          <p:spPr bwMode="auto">
            <a:xfrm flipH="1">
              <a:off x="6286954" y="60881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5" name="Line 2310"/>
            <p:cNvSpPr>
              <a:spLocks noChangeShapeType="1"/>
            </p:cNvSpPr>
            <p:nvPr/>
          </p:nvSpPr>
          <p:spPr bwMode="auto">
            <a:xfrm flipH="1">
              <a:off x="6286954" y="64913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6" name="Line 2311"/>
            <p:cNvSpPr>
              <a:spLocks noChangeShapeType="1"/>
            </p:cNvSpPr>
            <p:nvPr/>
          </p:nvSpPr>
          <p:spPr bwMode="auto">
            <a:xfrm flipH="1">
              <a:off x="6690179" y="6088154"/>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7" name="Line 2312"/>
            <p:cNvSpPr>
              <a:spLocks noChangeShapeType="1"/>
            </p:cNvSpPr>
            <p:nvPr/>
          </p:nvSpPr>
          <p:spPr bwMode="auto">
            <a:xfrm flipH="1">
              <a:off x="6690179" y="649137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8" name="Line 2313"/>
            <p:cNvSpPr>
              <a:spLocks noChangeShapeType="1"/>
            </p:cNvSpPr>
            <p:nvPr/>
          </p:nvSpPr>
          <p:spPr bwMode="auto">
            <a:xfrm flipH="1">
              <a:off x="7093404" y="60881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9" name="Line 2314"/>
            <p:cNvSpPr>
              <a:spLocks noChangeShapeType="1"/>
            </p:cNvSpPr>
            <p:nvPr/>
          </p:nvSpPr>
          <p:spPr bwMode="auto">
            <a:xfrm flipH="1">
              <a:off x="7093404" y="64913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0" name="Line 2315"/>
            <p:cNvSpPr>
              <a:spLocks noChangeShapeType="1"/>
            </p:cNvSpPr>
            <p:nvPr/>
          </p:nvSpPr>
          <p:spPr bwMode="auto">
            <a:xfrm flipH="1">
              <a:off x="7496629" y="60881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1" name="Line 2316"/>
            <p:cNvSpPr>
              <a:spLocks noChangeShapeType="1"/>
            </p:cNvSpPr>
            <p:nvPr/>
          </p:nvSpPr>
          <p:spPr bwMode="auto">
            <a:xfrm flipH="1">
              <a:off x="7496629" y="64913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2" name="Line 2317"/>
            <p:cNvSpPr>
              <a:spLocks noChangeShapeType="1"/>
            </p:cNvSpPr>
            <p:nvPr/>
          </p:nvSpPr>
          <p:spPr bwMode="auto">
            <a:xfrm flipH="1">
              <a:off x="7899854" y="60881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3" name="Line 2318"/>
            <p:cNvSpPr>
              <a:spLocks noChangeShapeType="1"/>
            </p:cNvSpPr>
            <p:nvPr/>
          </p:nvSpPr>
          <p:spPr bwMode="auto">
            <a:xfrm flipH="1">
              <a:off x="7899854" y="64913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4" name="Line 2319"/>
            <p:cNvSpPr>
              <a:spLocks noChangeShapeType="1"/>
            </p:cNvSpPr>
            <p:nvPr/>
          </p:nvSpPr>
          <p:spPr bwMode="auto">
            <a:xfrm flipH="1">
              <a:off x="8303079" y="60881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5" name="Line 2320"/>
            <p:cNvSpPr>
              <a:spLocks noChangeShapeType="1"/>
            </p:cNvSpPr>
            <p:nvPr/>
          </p:nvSpPr>
          <p:spPr bwMode="auto">
            <a:xfrm flipH="1">
              <a:off x="8303079" y="64913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6" name="Line 2321"/>
            <p:cNvSpPr>
              <a:spLocks noChangeShapeType="1"/>
            </p:cNvSpPr>
            <p:nvPr/>
          </p:nvSpPr>
          <p:spPr bwMode="auto">
            <a:xfrm flipH="1">
              <a:off x="8706304" y="6088154"/>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7" name="Line 2322"/>
            <p:cNvSpPr>
              <a:spLocks noChangeShapeType="1"/>
            </p:cNvSpPr>
            <p:nvPr/>
          </p:nvSpPr>
          <p:spPr bwMode="auto">
            <a:xfrm flipH="1">
              <a:off x="8706304" y="6491379"/>
              <a:ext cx="60325"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8" name="Line 2323"/>
            <p:cNvSpPr>
              <a:spLocks noChangeShapeType="1"/>
            </p:cNvSpPr>
            <p:nvPr/>
          </p:nvSpPr>
          <p:spPr bwMode="auto">
            <a:xfrm flipH="1">
              <a:off x="8709479" y="5684929"/>
              <a:ext cx="57150" cy="0"/>
            </a:xfrm>
            <a:prstGeom prst="line">
              <a:avLst/>
            </a:prstGeom>
            <a:noFill/>
            <a:ln w="11113" cap="flat">
              <a:solidFill>
                <a:srgbClr val="A9A9A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grpSp>
      <p:pic>
        <p:nvPicPr>
          <p:cNvPr id="539" name="Picture 157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342336"/>
            <a:ext cx="1919288" cy="416334"/>
          </a:xfrm>
          <a:prstGeom prst="rect">
            <a:avLst/>
          </a:prstGeom>
          <a:noFill/>
          <a:ln>
            <a:noFill/>
          </a:ln>
        </p:spPr>
      </p:pic>
      <p:sp>
        <p:nvSpPr>
          <p:cNvPr id="540" name="Rectangle 34"/>
          <p:cNvSpPr>
            <a:spLocks noChangeArrowheads="1"/>
          </p:cNvSpPr>
          <p:nvPr/>
        </p:nvSpPr>
        <p:spPr bwMode="auto">
          <a:xfrm>
            <a:off x="338849" y="233992"/>
            <a:ext cx="6319583" cy="1750276"/>
          </a:xfrm>
          <a:prstGeom prst="rect">
            <a:avLst/>
          </a:prstGeom>
          <a:noFill/>
          <a:ln>
            <a:noFill/>
          </a:ln>
          <a:effectLst/>
        </p:spPr>
        <p:txBody>
          <a:bodyPr wrap="none" lIns="0" tIns="0" rIns="91946" bIns="0" anchor="t"/>
          <a:lstStyle>
            <a:lvl1pPr eaLnBrk="0" fontAlgn="base" hangingPunct="0">
              <a:spcBef>
                <a:spcPct val="20000"/>
              </a:spcBef>
              <a:buChar char="•"/>
              <a:defRPr kumimoji="1" sz="3200">
                <a:solidFill>
                  <a:schemeClr val="tx1"/>
                </a:solidFill>
                <a:latin typeface="Arial" charset="0"/>
                <a:ea typeface="ＭＳ Ｐゴシック" charset="-128"/>
              </a:defRPr>
            </a:lvl1pPr>
            <a:lvl2pPr marL="742950" indent="-285750" eaLnBrk="0" fontAlgn="base" hangingPunct="0">
              <a:spcBef>
                <a:spcPct val="20000"/>
              </a:spcBef>
              <a:buChar char="–"/>
              <a:defRPr kumimoji="1" sz="2800">
                <a:solidFill>
                  <a:schemeClr val="tx1"/>
                </a:solidFill>
                <a:latin typeface="Arial" charset="0"/>
                <a:ea typeface="ＭＳ Ｐゴシック" charset="-128"/>
              </a:defRPr>
            </a:lvl2pPr>
            <a:lvl3pPr marL="1143000" indent="-228600" eaLnBrk="0" fontAlgn="base" hangingPunct="0">
              <a:spcBef>
                <a:spcPct val="20000"/>
              </a:spcBef>
              <a:buChar char="•"/>
              <a:defRPr kumimoji="1" sz="2400">
                <a:solidFill>
                  <a:schemeClr val="tx1"/>
                </a:solidFill>
                <a:latin typeface="Arial" charset="0"/>
                <a:ea typeface="ＭＳ Ｐゴシック" charset="-128"/>
              </a:defRPr>
            </a:lvl3pPr>
            <a:lvl4pPr marL="1600200" indent="-228600" eaLnBrk="0" fontAlgn="base" hangingPunct="0">
              <a:spcBef>
                <a:spcPct val="20000"/>
              </a:spcBef>
              <a:buChar char="–"/>
              <a:defRPr kumimoji="1" sz="2000">
                <a:solidFill>
                  <a:schemeClr val="tx1"/>
                </a:solidFill>
                <a:latin typeface="Arial" charset="0"/>
                <a:ea typeface="ＭＳ Ｐゴシック" charset="-128"/>
              </a:defRPr>
            </a:lvl4pPr>
            <a:lvl5pPr marL="2057400" indent="-228600" eaLnBrk="0" fontAlgn="base"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lnSpc>
                <a:spcPct val="120000"/>
              </a:lnSpc>
              <a:spcBef>
                <a:spcPts val="0"/>
              </a:spcBef>
              <a:buNone/>
            </a:pPr>
            <a:r>
              <a:rPr lang="en-US" altLang="ja-JP" sz="2400" smtClean="0">
                <a:ln>
                  <a:solidFill>
                    <a:srgbClr val="2A4C61"/>
                  </a:solidFill>
                </a:ln>
                <a:solidFill>
                  <a:srgbClr val="2A4C61"/>
                </a:solidFill>
                <a:latin typeface="Roboto Condensed" panose="02000000000000000000" pitchFamily="2" charset="0"/>
                <a:ea typeface="Roboto Condensed" panose="02000000000000000000" pitchFamily="2" charset="0"/>
                <a:cs typeface="Arial" charset="0"/>
              </a:rPr>
              <a:t>PROJECT:</a:t>
            </a:r>
            <a:r>
              <a:rPr lang="en-US" altLang="ja-JP" sz="3000" smtClean="0">
                <a:ln>
                  <a:solidFill>
                    <a:srgbClr val="2A4C61"/>
                  </a:solidFill>
                </a:ln>
                <a:solidFill>
                  <a:srgbClr val="2A4C61"/>
                </a:solidFill>
                <a:latin typeface="Roboto Condensed" panose="02000000000000000000" pitchFamily="2" charset="0"/>
                <a:ea typeface="Roboto Condensed" panose="02000000000000000000" pitchFamily="2" charset="0"/>
                <a:cs typeface="Arial" charset="0"/>
              </a:rPr>
              <a:t/>
            </a:r>
            <a:br>
              <a:rPr lang="en-US" altLang="ja-JP" sz="3000" smtClean="0">
                <a:ln>
                  <a:solidFill>
                    <a:srgbClr val="2A4C61"/>
                  </a:solidFill>
                </a:ln>
                <a:solidFill>
                  <a:srgbClr val="2A4C61"/>
                </a:solidFill>
                <a:latin typeface="Roboto Condensed" panose="02000000000000000000" pitchFamily="2" charset="0"/>
                <a:ea typeface="Roboto Condensed" panose="02000000000000000000" pitchFamily="2" charset="0"/>
                <a:cs typeface="Arial" charset="0"/>
              </a:rPr>
            </a:br>
            <a:r>
              <a:rPr lang="en-US" altLang="ja-JP" sz="3000" smtClean="0">
                <a:ln>
                  <a:solidFill>
                    <a:srgbClr val="2A4C61"/>
                  </a:solidFill>
                </a:ln>
                <a:solidFill>
                  <a:srgbClr val="2A4C61"/>
                </a:solidFill>
                <a:latin typeface="Roboto Condensed" panose="02000000000000000000" pitchFamily="2" charset="0"/>
                <a:ea typeface="Roboto Condensed" panose="02000000000000000000" pitchFamily="2" charset="0"/>
                <a:cs typeface="Arial" charset="0"/>
              </a:rPr>
              <a:t>DIGITAL SIGNAGE</a:t>
            </a:r>
            <a:endParaRPr lang="en-US" altLang="ja-JP" sz="3000" dirty="0">
              <a:ln>
                <a:solidFill>
                  <a:srgbClr val="2A4C61"/>
                </a:solidFill>
              </a:ln>
              <a:solidFill>
                <a:srgbClr val="2A4C61"/>
              </a:solidFill>
              <a:latin typeface="Roboto Condensed" panose="02000000000000000000" pitchFamily="2" charset="0"/>
              <a:ea typeface="Roboto Condensed" panose="02000000000000000000" pitchFamily="2" charset="0"/>
              <a:cs typeface="Arial" charset="0"/>
            </a:endParaRPr>
          </a:p>
        </p:txBody>
      </p:sp>
    </p:spTree>
    <p:extLst>
      <p:ext uri="{BB962C8B-B14F-4D97-AF65-F5344CB8AC3E}">
        <p14:creationId xmlns:p14="http://schemas.microsoft.com/office/powerpoint/2010/main" val="27520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4. HẠ TẦNG KỸ THUẬT</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10</a:t>
            </a:fld>
            <a:endParaRPr lang="en-US"/>
          </a:p>
        </p:txBody>
      </p:sp>
      <p:sp>
        <p:nvSpPr>
          <p:cNvPr id="4" name="Text Placeholder 3"/>
          <p:cNvSpPr>
            <a:spLocks noGrp="1"/>
          </p:cNvSpPr>
          <p:nvPr>
            <p:ph type="body" sz="quarter" idx="13"/>
          </p:nvPr>
        </p:nvSpPr>
        <p:spPr/>
        <p:txBody>
          <a:bodyPr/>
          <a:lstStyle/>
          <a:p>
            <a:r>
              <a:rPr lang="en-US" smtClean="0"/>
              <a:t>4.1 </a:t>
            </a:r>
            <a:r>
              <a:rPr lang="en-US"/>
              <a:t>Màn hình hiển thị</a:t>
            </a:r>
          </a:p>
        </p:txBody>
      </p:sp>
      <p:sp>
        <p:nvSpPr>
          <p:cNvPr id="5" name="Content Placeholder 4"/>
          <p:cNvSpPr>
            <a:spLocks noGrp="1"/>
          </p:cNvSpPr>
          <p:nvPr>
            <p:ph sz="quarter" idx="14"/>
          </p:nvPr>
        </p:nvSpPr>
        <p:spPr>
          <a:xfrm>
            <a:off x="395288" y="863062"/>
            <a:ext cx="8353425" cy="5216525"/>
          </a:xfrm>
        </p:spPr>
        <p:txBody>
          <a:bodyPr>
            <a:normAutofit/>
          </a:bodyPr>
          <a:lstStyle/>
          <a:p>
            <a:pPr marL="342900" indent="-342900">
              <a:lnSpc>
                <a:spcPct val="200000"/>
              </a:lnSpc>
              <a:spcBef>
                <a:spcPts val="0"/>
              </a:spcBef>
              <a:buFont typeface="+mj-lt"/>
              <a:buAutoNum type="alphaLcParenR" startAt="3"/>
            </a:pPr>
            <a:r>
              <a:rPr lang="vi-VN" sz="1400" b="1" smtClean="0"/>
              <a:t>Kích </a:t>
            </a:r>
            <a:r>
              <a:rPr lang="vi-VN" sz="1400" b="1"/>
              <a:t>thước và vị trí: </a:t>
            </a:r>
            <a:r>
              <a:rPr lang="vi-VN" sz="1400"/>
              <a:t>Xác định kích thước và vị trí lắp đặt màn hình sao cho dễ dàng quan </a:t>
            </a:r>
            <a:r>
              <a:rPr lang="vi-VN" sz="1400" smtClean="0"/>
              <a:t>sát</a:t>
            </a:r>
            <a:r>
              <a:rPr lang="en-US" sz="1400" smtClean="0"/>
              <a:t>, </a:t>
            </a:r>
            <a:r>
              <a:rPr lang="vi-VN" sz="1400" smtClean="0"/>
              <a:t>tiếp </a:t>
            </a:r>
            <a:r>
              <a:rPr lang="vi-VN" sz="1400"/>
              <a:t>cận </a:t>
            </a:r>
            <a:r>
              <a:rPr lang="en-US" sz="1400" smtClean="0"/>
              <a:t>với</a:t>
            </a:r>
            <a:r>
              <a:rPr lang="vi-VN" sz="1400" smtClean="0"/>
              <a:t> </a:t>
            </a:r>
            <a:r>
              <a:rPr lang="vi-VN" sz="1400"/>
              <a:t>nhân viên trong công </a:t>
            </a:r>
            <a:r>
              <a:rPr lang="vi-VN" sz="1400" smtClean="0"/>
              <a:t>ty</a:t>
            </a:r>
            <a:r>
              <a:rPr lang="en-US" sz="1400" smtClean="0"/>
              <a:t> và phù hợp với kích thước, khu vực cần đặt</a:t>
            </a:r>
            <a:r>
              <a:rPr lang="vi-VN" sz="1400" smtClean="0"/>
              <a:t>.</a:t>
            </a:r>
            <a:r>
              <a:rPr lang="en-US" sz="1400" smtClean="0"/>
              <a:t> Ví dụ:</a:t>
            </a:r>
          </a:p>
          <a:p>
            <a:pPr marL="742950" lvl="1" indent="-285750">
              <a:lnSpc>
                <a:spcPct val="200000"/>
              </a:lnSpc>
              <a:spcBef>
                <a:spcPts val="0"/>
              </a:spcBef>
              <a:buFont typeface="Wingdings" panose="05000000000000000000" pitchFamily="2" charset="2"/>
              <a:buChar char="Ø"/>
            </a:pPr>
            <a:r>
              <a:rPr lang="vi-VN" sz="1400" b="1"/>
              <a:t>Khu vực làm việc chung:</a:t>
            </a:r>
            <a:r>
              <a:rPr lang="en-US" sz="1400" b="1"/>
              <a:t> </a:t>
            </a:r>
            <a:r>
              <a:rPr lang="vi-VN" sz="1400"/>
              <a:t>Lắp đặt màn hình </a:t>
            </a:r>
            <a:r>
              <a:rPr lang="vi-VN" sz="1400" smtClean="0"/>
              <a:t>55</a:t>
            </a:r>
            <a:r>
              <a:rPr lang="en-US" sz="1400" smtClean="0"/>
              <a:t> ~ 65</a:t>
            </a:r>
            <a:r>
              <a:rPr lang="vi-VN" sz="1400" smtClean="0"/>
              <a:t> </a:t>
            </a:r>
            <a:r>
              <a:rPr lang="vi-VN" sz="1400"/>
              <a:t>inch tại quầy tiếp tân để hiển thị thông tin chào đón khách hàng và hướng dẫn đường đi trong tòa nhà</a:t>
            </a:r>
            <a:r>
              <a:rPr lang="vi-VN" sz="1400" smtClean="0"/>
              <a:t>.</a:t>
            </a:r>
            <a:endParaRPr lang="en-US" sz="1400" smtClean="0"/>
          </a:p>
          <a:p>
            <a:pPr marL="742950" lvl="1" indent="-285750">
              <a:lnSpc>
                <a:spcPct val="200000"/>
              </a:lnSpc>
              <a:spcBef>
                <a:spcPts val="0"/>
              </a:spcBef>
              <a:buFont typeface="Wingdings" panose="05000000000000000000" pitchFamily="2" charset="2"/>
              <a:buChar char="Ø"/>
            </a:pPr>
            <a:r>
              <a:rPr lang="en-US" sz="1400" b="1" smtClean="0"/>
              <a:t>Khu vực căng tin: </a:t>
            </a:r>
            <a:r>
              <a:rPr lang="en-US" sz="1400" smtClean="0"/>
              <a:t>Lắp đặt màn hình 50 ~ 60 inch để đảm bảo hiển thị đầy đủ thực đơn cũng như các thông tin liên quan</a:t>
            </a:r>
          </a:p>
          <a:p>
            <a:pPr marL="742950" lvl="1" indent="-285750">
              <a:lnSpc>
                <a:spcPct val="200000"/>
              </a:lnSpc>
              <a:spcBef>
                <a:spcPts val="0"/>
              </a:spcBef>
              <a:buFont typeface="Wingdings" panose="05000000000000000000" pitchFamily="2" charset="2"/>
              <a:buChar char="Ø"/>
            </a:pPr>
            <a:r>
              <a:rPr lang="en-US" sz="1400" b="1" smtClean="0"/>
              <a:t>Khu vực phòng họp: </a:t>
            </a:r>
            <a:r>
              <a:rPr lang="vi-VN" sz="1400"/>
              <a:t>Đặt màn hình </a:t>
            </a:r>
            <a:r>
              <a:rPr lang="vi-VN" sz="1400" smtClean="0"/>
              <a:t>75 </a:t>
            </a:r>
            <a:r>
              <a:rPr lang="vi-VN" sz="1400"/>
              <a:t>inch hoặc hơn để hiển thị nội dung trình chiếu và thông tin quan trọng trong suốt các cuộc họp và đào </a:t>
            </a:r>
            <a:r>
              <a:rPr lang="vi-VN" sz="1400" smtClean="0"/>
              <a:t>tạo</a:t>
            </a:r>
            <a:r>
              <a:rPr lang="en-US" sz="1400" smtClean="0"/>
              <a:t> (thay thế máy chiếu)</a:t>
            </a:r>
            <a:endParaRPr lang="en-US" sz="1400" b="1" smtClean="0"/>
          </a:p>
        </p:txBody>
      </p:sp>
      <p:grpSp>
        <p:nvGrpSpPr>
          <p:cNvPr id="22" name="Group 21"/>
          <p:cNvGrpSpPr/>
          <p:nvPr/>
        </p:nvGrpSpPr>
        <p:grpSpPr>
          <a:xfrm>
            <a:off x="1099339" y="4770674"/>
            <a:ext cx="1139940" cy="970275"/>
            <a:chOff x="213075" y="3968814"/>
            <a:chExt cx="1139940" cy="970275"/>
          </a:xfrm>
        </p:grpSpPr>
        <p:sp>
          <p:nvSpPr>
            <p:cNvPr id="21" name="Rounded Rectangle 20"/>
            <p:cNvSpPr/>
            <p:nvPr/>
          </p:nvSpPr>
          <p:spPr>
            <a:xfrm>
              <a:off x="360792" y="4141042"/>
              <a:ext cx="992223" cy="711620"/>
            </a:xfrm>
            <a:prstGeom prst="roundRect">
              <a:avLst>
                <a:gd name="adj" fmla="val 7062"/>
              </a:avLst>
            </a:prstGeom>
            <a:solidFill>
              <a:srgbClr val="8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rot="558211">
              <a:off x="255750" y="3968814"/>
              <a:ext cx="1031445" cy="337124"/>
            </a:xfrm>
            <a:custGeom>
              <a:avLst/>
              <a:gdLst>
                <a:gd name="connsiteX0" fmla="*/ 93848 w 1031445"/>
                <a:gd name="connsiteY0" fmla="*/ 127498 h 337124"/>
                <a:gd name="connsiteX1" fmla="*/ 863045 w 1031445"/>
                <a:gd name="connsiteY1" fmla="*/ 1489 h 337124"/>
                <a:gd name="connsiteX2" fmla="*/ 991592 w 1031445"/>
                <a:gd name="connsiteY2" fmla="*/ 93847 h 337124"/>
                <a:gd name="connsiteX3" fmla="*/ 1031445 w 1031445"/>
                <a:gd name="connsiteY3" fmla="*/ 337124 h 337124"/>
                <a:gd name="connsiteX4" fmla="*/ 14772 w 1031445"/>
                <a:gd name="connsiteY4" fmla="*/ 337124 h 337124"/>
                <a:gd name="connsiteX5" fmla="*/ 1490 w 1031445"/>
                <a:gd name="connsiteY5" fmla="*/ 256045 h 337124"/>
                <a:gd name="connsiteX6" fmla="*/ 93848 w 1031445"/>
                <a:gd name="connsiteY6" fmla="*/ 127498 h 337124"/>
                <a:gd name="connsiteX0" fmla="*/ 93848 w 1031445"/>
                <a:gd name="connsiteY0" fmla="*/ 127498 h 341439"/>
                <a:gd name="connsiteX1" fmla="*/ 863045 w 1031445"/>
                <a:gd name="connsiteY1" fmla="*/ 1489 h 341439"/>
                <a:gd name="connsiteX2" fmla="*/ 991592 w 1031445"/>
                <a:gd name="connsiteY2" fmla="*/ 93847 h 341439"/>
                <a:gd name="connsiteX3" fmla="*/ 1031445 w 1031445"/>
                <a:gd name="connsiteY3" fmla="*/ 337124 h 341439"/>
                <a:gd name="connsiteX4" fmla="*/ 587531 w 1031445"/>
                <a:gd name="connsiteY4" fmla="*/ 341439 h 341439"/>
                <a:gd name="connsiteX5" fmla="*/ 14772 w 1031445"/>
                <a:gd name="connsiteY5" fmla="*/ 337124 h 341439"/>
                <a:gd name="connsiteX6" fmla="*/ 1490 w 1031445"/>
                <a:gd name="connsiteY6" fmla="*/ 256045 h 341439"/>
                <a:gd name="connsiteX7" fmla="*/ 93848 w 1031445"/>
                <a:gd name="connsiteY7" fmla="*/ 127498 h 341439"/>
                <a:gd name="connsiteX0" fmla="*/ 587531 w 1031445"/>
                <a:gd name="connsiteY0" fmla="*/ 341439 h 432879"/>
                <a:gd name="connsiteX1" fmla="*/ 14772 w 1031445"/>
                <a:gd name="connsiteY1" fmla="*/ 337124 h 432879"/>
                <a:gd name="connsiteX2" fmla="*/ 1490 w 1031445"/>
                <a:gd name="connsiteY2" fmla="*/ 256045 h 432879"/>
                <a:gd name="connsiteX3" fmla="*/ 93848 w 1031445"/>
                <a:gd name="connsiteY3" fmla="*/ 127498 h 432879"/>
                <a:gd name="connsiteX4" fmla="*/ 863045 w 1031445"/>
                <a:gd name="connsiteY4" fmla="*/ 1489 h 432879"/>
                <a:gd name="connsiteX5" fmla="*/ 991592 w 1031445"/>
                <a:gd name="connsiteY5" fmla="*/ 93847 h 432879"/>
                <a:gd name="connsiteX6" fmla="*/ 1031445 w 1031445"/>
                <a:gd name="connsiteY6" fmla="*/ 337124 h 432879"/>
                <a:gd name="connsiteX7" fmla="*/ 678971 w 1031445"/>
                <a:gd name="connsiteY7" fmla="*/ 432879 h 432879"/>
                <a:gd name="connsiteX0" fmla="*/ 587531 w 1031445"/>
                <a:gd name="connsiteY0" fmla="*/ 341439 h 341439"/>
                <a:gd name="connsiteX1" fmla="*/ 14772 w 1031445"/>
                <a:gd name="connsiteY1" fmla="*/ 337124 h 341439"/>
                <a:gd name="connsiteX2" fmla="*/ 1490 w 1031445"/>
                <a:gd name="connsiteY2" fmla="*/ 256045 h 341439"/>
                <a:gd name="connsiteX3" fmla="*/ 93848 w 1031445"/>
                <a:gd name="connsiteY3" fmla="*/ 127498 h 341439"/>
                <a:gd name="connsiteX4" fmla="*/ 863045 w 1031445"/>
                <a:gd name="connsiteY4" fmla="*/ 1489 h 341439"/>
                <a:gd name="connsiteX5" fmla="*/ 991592 w 1031445"/>
                <a:gd name="connsiteY5" fmla="*/ 93847 h 341439"/>
                <a:gd name="connsiteX6" fmla="*/ 1031445 w 1031445"/>
                <a:gd name="connsiteY6" fmla="*/ 337124 h 341439"/>
                <a:gd name="connsiteX0" fmla="*/ 14772 w 1031445"/>
                <a:gd name="connsiteY0" fmla="*/ 337124 h 337124"/>
                <a:gd name="connsiteX1" fmla="*/ 1490 w 1031445"/>
                <a:gd name="connsiteY1" fmla="*/ 256045 h 337124"/>
                <a:gd name="connsiteX2" fmla="*/ 93848 w 1031445"/>
                <a:gd name="connsiteY2" fmla="*/ 127498 h 337124"/>
                <a:gd name="connsiteX3" fmla="*/ 863045 w 1031445"/>
                <a:gd name="connsiteY3" fmla="*/ 1489 h 337124"/>
                <a:gd name="connsiteX4" fmla="*/ 991592 w 1031445"/>
                <a:gd name="connsiteY4" fmla="*/ 93847 h 337124"/>
                <a:gd name="connsiteX5" fmla="*/ 1031445 w 1031445"/>
                <a:gd name="connsiteY5" fmla="*/ 337124 h 33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445" h="337124">
                  <a:moveTo>
                    <a:pt x="14772" y="337124"/>
                  </a:moveTo>
                  <a:lnTo>
                    <a:pt x="1490" y="256045"/>
                  </a:lnTo>
                  <a:cubicBezTo>
                    <a:pt x="-8504" y="195044"/>
                    <a:pt x="32847" y="137491"/>
                    <a:pt x="93848" y="127498"/>
                  </a:cubicBezTo>
                  <a:lnTo>
                    <a:pt x="863045" y="1489"/>
                  </a:lnTo>
                  <a:cubicBezTo>
                    <a:pt x="924046" y="-8504"/>
                    <a:pt x="981599" y="32846"/>
                    <a:pt x="991592" y="93847"/>
                  </a:cubicBezTo>
                  <a:lnTo>
                    <a:pt x="1031445" y="337124"/>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58211">
              <a:off x="213075" y="4448894"/>
              <a:ext cx="1036946" cy="370710"/>
            </a:xfrm>
            <a:custGeom>
              <a:avLst/>
              <a:gdLst>
                <a:gd name="connsiteX0" fmla="*/ 0 w 1036946"/>
                <a:gd name="connsiteY0" fmla="*/ 1 h 370710"/>
                <a:gd name="connsiteX1" fmla="*/ 1016673 w 1036946"/>
                <a:gd name="connsiteY1" fmla="*/ 0 h 370710"/>
                <a:gd name="connsiteX2" fmla="*/ 1035457 w 1036946"/>
                <a:gd name="connsiteY2" fmla="*/ 114664 h 370710"/>
                <a:gd name="connsiteX3" fmla="*/ 943099 w 1036946"/>
                <a:gd name="connsiteY3" fmla="*/ 243211 h 370710"/>
                <a:gd name="connsiteX4" fmla="*/ 173902 w 1036946"/>
                <a:gd name="connsiteY4" fmla="*/ 369221 h 370710"/>
                <a:gd name="connsiteX5" fmla="*/ 45355 w 1036946"/>
                <a:gd name="connsiteY5" fmla="*/ 276862 h 370710"/>
                <a:gd name="connsiteX6" fmla="*/ 0 w 1036946"/>
                <a:gd name="connsiteY6" fmla="*/ 1 h 370710"/>
                <a:gd name="connsiteX0" fmla="*/ 0 w 1036946"/>
                <a:gd name="connsiteY0" fmla="*/ 644 h 371353"/>
                <a:gd name="connsiteX1" fmla="*/ 591251 w 1036946"/>
                <a:gd name="connsiteY1" fmla="*/ 0 h 371353"/>
                <a:gd name="connsiteX2" fmla="*/ 1016673 w 1036946"/>
                <a:gd name="connsiteY2" fmla="*/ 643 h 371353"/>
                <a:gd name="connsiteX3" fmla="*/ 1035457 w 1036946"/>
                <a:gd name="connsiteY3" fmla="*/ 115307 h 371353"/>
                <a:gd name="connsiteX4" fmla="*/ 943099 w 1036946"/>
                <a:gd name="connsiteY4" fmla="*/ 243854 h 371353"/>
                <a:gd name="connsiteX5" fmla="*/ 173902 w 1036946"/>
                <a:gd name="connsiteY5" fmla="*/ 369864 h 371353"/>
                <a:gd name="connsiteX6" fmla="*/ 45355 w 1036946"/>
                <a:gd name="connsiteY6" fmla="*/ 277505 h 371353"/>
                <a:gd name="connsiteX7" fmla="*/ 0 w 1036946"/>
                <a:gd name="connsiteY7" fmla="*/ 644 h 371353"/>
                <a:gd name="connsiteX0" fmla="*/ 591251 w 1036946"/>
                <a:gd name="connsiteY0" fmla="*/ 0 h 371353"/>
                <a:gd name="connsiteX1" fmla="*/ 1016673 w 1036946"/>
                <a:gd name="connsiteY1" fmla="*/ 643 h 371353"/>
                <a:gd name="connsiteX2" fmla="*/ 1035457 w 1036946"/>
                <a:gd name="connsiteY2" fmla="*/ 115307 h 371353"/>
                <a:gd name="connsiteX3" fmla="*/ 943099 w 1036946"/>
                <a:gd name="connsiteY3" fmla="*/ 243854 h 371353"/>
                <a:gd name="connsiteX4" fmla="*/ 173902 w 1036946"/>
                <a:gd name="connsiteY4" fmla="*/ 369864 h 371353"/>
                <a:gd name="connsiteX5" fmla="*/ 45355 w 1036946"/>
                <a:gd name="connsiteY5" fmla="*/ 277505 h 371353"/>
                <a:gd name="connsiteX6" fmla="*/ 0 w 1036946"/>
                <a:gd name="connsiteY6" fmla="*/ 644 h 371353"/>
                <a:gd name="connsiteX7" fmla="*/ 682691 w 1036946"/>
                <a:gd name="connsiteY7" fmla="*/ 91440 h 371353"/>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 name="connsiteX6" fmla="*/ 682691 w 1036946"/>
                <a:gd name="connsiteY6" fmla="*/ 90797 h 370710"/>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6946" h="370710">
                  <a:moveTo>
                    <a:pt x="1016673" y="0"/>
                  </a:moveTo>
                  <a:lnTo>
                    <a:pt x="1035457" y="114664"/>
                  </a:lnTo>
                  <a:cubicBezTo>
                    <a:pt x="1045451" y="175665"/>
                    <a:pt x="1004100" y="233218"/>
                    <a:pt x="943099" y="243211"/>
                  </a:cubicBezTo>
                  <a:lnTo>
                    <a:pt x="173902" y="369221"/>
                  </a:lnTo>
                  <a:cubicBezTo>
                    <a:pt x="112901" y="379214"/>
                    <a:pt x="55348" y="337863"/>
                    <a:pt x="45355" y="276862"/>
                  </a:cubicBezTo>
                  <a:lnTo>
                    <a:pt x="0" y="1"/>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81481" y="4766938"/>
              <a:ext cx="328613" cy="172151"/>
            </a:xfrm>
            <a:prstGeom prst="roundRect">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443368" y="4939089"/>
              <a:ext cx="604838" cy="0"/>
            </a:xfrm>
            <a:prstGeom prst="line">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cxnSp>
      </p:grpSp>
      <p:grpSp>
        <p:nvGrpSpPr>
          <p:cNvPr id="35" name="Group 34"/>
          <p:cNvGrpSpPr/>
          <p:nvPr/>
        </p:nvGrpSpPr>
        <p:grpSpPr>
          <a:xfrm>
            <a:off x="3631524" y="4497417"/>
            <a:ext cx="1460980" cy="1243532"/>
            <a:chOff x="213075" y="3968814"/>
            <a:chExt cx="1139940" cy="970275"/>
          </a:xfrm>
        </p:grpSpPr>
        <p:sp>
          <p:nvSpPr>
            <p:cNvPr id="36" name="Rounded Rectangle 35"/>
            <p:cNvSpPr/>
            <p:nvPr/>
          </p:nvSpPr>
          <p:spPr>
            <a:xfrm>
              <a:off x="360792" y="4141042"/>
              <a:ext cx="992223" cy="711620"/>
            </a:xfrm>
            <a:prstGeom prst="roundRect">
              <a:avLst>
                <a:gd name="adj" fmla="val 7062"/>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558211">
              <a:off x="255750" y="3968814"/>
              <a:ext cx="1031445" cy="337124"/>
            </a:xfrm>
            <a:custGeom>
              <a:avLst/>
              <a:gdLst>
                <a:gd name="connsiteX0" fmla="*/ 93848 w 1031445"/>
                <a:gd name="connsiteY0" fmla="*/ 127498 h 337124"/>
                <a:gd name="connsiteX1" fmla="*/ 863045 w 1031445"/>
                <a:gd name="connsiteY1" fmla="*/ 1489 h 337124"/>
                <a:gd name="connsiteX2" fmla="*/ 991592 w 1031445"/>
                <a:gd name="connsiteY2" fmla="*/ 93847 h 337124"/>
                <a:gd name="connsiteX3" fmla="*/ 1031445 w 1031445"/>
                <a:gd name="connsiteY3" fmla="*/ 337124 h 337124"/>
                <a:gd name="connsiteX4" fmla="*/ 14772 w 1031445"/>
                <a:gd name="connsiteY4" fmla="*/ 337124 h 337124"/>
                <a:gd name="connsiteX5" fmla="*/ 1490 w 1031445"/>
                <a:gd name="connsiteY5" fmla="*/ 256045 h 337124"/>
                <a:gd name="connsiteX6" fmla="*/ 93848 w 1031445"/>
                <a:gd name="connsiteY6" fmla="*/ 127498 h 337124"/>
                <a:gd name="connsiteX0" fmla="*/ 93848 w 1031445"/>
                <a:gd name="connsiteY0" fmla="*/ 127498 h 341439"/>
                <a:gd name="connsiteX1" fmla="*/ 863045 w 1031445"/>
                <a:gd name="connsiteY1" fmla="*/ 1489 h 341439"/>
                <a:gd name="connsiteX2" fmla="*/ 991592 w 1031445"/>
                <a:gd name="connsiteY2" fmla="*/ 93847 h 341439"/>
                <a:gd name="connsiteX3" fmla="*/ 1031445 w 1031445"/>
                <a:gd name="connsiteY3" fmla="*/ 337124 h 341439"/>
                <a:gd name="connsiteX4" fmla="*/ 587531 w 1031445"/>
                <a:gd name="connsiteY4" fmla="*/ 341439 h 341439"/>
                <a:gd name="connsiteX5" fmla="*/ 14772 w 1031445"/>
                <a:gd name="connsiteY5" fmla="*/ 337124 h 341439"/>
                <a:gd name="connsiteX6" fmla="*/ 1490 w 1031445"/>
                <a:gd name="connsiteY6" fmla="*/ 256045 h 341439"/>
                <a:gd name="connsiteX7" fmla="*/ 93848 w 1031445"/>
                <a:gd name="connsiteY7" fmla="*/ 127498 h 341439"/>
                <a:gd name="connsiteX0" fmla="*/ 587531 w 1031445"/>
                <a:gd name="connsiteY0" fmla="*/ 341439 h 432879"/>
                <a:gd name="connsiteX1" fmla="*/ 14772 w 1031445"/>
                <a:gd name="connsiteY1" fmla="*/ 337124 h 432879"/>
                <a:gd name="connsiteX2" fmla="*/ 1490 w 1031445"/>
                <a:gd name="connsiteY2" fmla="*/ 256045 h 432879"/>
                <a:gd name="connsiteX3" fmla="*/ 93848 w 1031445"/>
                <a:gd name="connsiteY3" fmla="*/ 127498 h 432879"/>
                <a:gd name="connsiteX4" fmla="*/ 863045 w 1031445"/>
                <a:gd name="connsiteY4" fmla="*/ 1489 h 432879"/>
                <a:gd name="connsiteX5" fmla="*/ 991592 w 1031445"/>
                <a:gd name="connsiteY5" fmla="*/ 93847 h 432879"/>
                <a:gd name="connsiteX6" fmla="*/ 1031445 w 1031445"/>
                <a:gd name="connsiteY6" fmla="*/ 337124 h 432879"/>
                <a:gd name="connsiteX7" fmla="*/ 678971 w 1031445"/>
                <a:gd name="connsiteY7" fmla="*/ 432879 h 432879"/>
                <a:gd name="connsiteX0" fmla="*/ 587531 w 1031445"/>
                <a:gd name="connsiteY0" fmla="*/ 341439 h 341439"/>
                <a:gd name="connsiteX1" fmla="*/ 14772 w 1031445"/>
                <a:gd name="connsiteY1" fmla="*/ 337124 h 341439"/>
                <a:gd name="connsiteX2" fmla="*/ 1490 w 1031445"/>
                <a:gd name="connsiteY2" fmla="*/ 256045 h 341439"/>
                <a:gd name="connsiteX3" fmla="*/ 93848 w 1031445"/>
                <a:gd name="connsiteY3" fmla="*/ 127498 h 341439"/>
                <a:gd name="connsiteX4" fmla="*/ 863045 w 1031445"/>
                <a:gd name="connsiteY4" fmla="*/ 1489 h 341439"/>
                <a:gd name="connsiteX5" fmla="*/ 991592 w 1031445"/>
                <a:gd name="connsiteY5" fmla="*/ 93847 h 341439"/>
                <a:gd name="connsiteX6" fmla="*/ 1031445 w 1031445"/>
                <a:gd name="connsiteY6" fmla="*/ 337124 h 341439"/>
                <a:gd name="connsiteX0" fmla="*/ 14772 w 1031445"/>
                <a:gd name="connsiteY0" fmla="*/ 337124 h 337124"/>
                <a:gd name="connsiteX1" fmla="*/ 1490 w 1031445"/>
                <a:gd name="connsiteY1" fmla="*/ 256045 h 337124"/>
                <a:gd name="connsiteX2" fmla="*/ 93848 w 1031445"/>
                <a:gd name="connsiteY2" fmla="*/ 127498 h 337124"/>
                <a:gd name="connsiteX3" fmla="*/ 863045 w 1031445"/>
                <a:gd name="connsiteY3" fmla="*/ 1489 h 337124"/>
                <a:gd name="connsiteX4" fmla="*/ 991592 w 1031445"/>
                <a:gd name="connsiteY4" fmla="*/ 93847 h 337124"/>
                <a:gd name="connsiteX5" fmla="*/ 1031445 w 1031445"/>
                <a:gd name="connsiteY5" fmla="*/ 337124 h 33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445" h="337124">
                  <a:moveTo>
                    <a:pt x="14772" y="337124"/>
                  </a:moveTo>
                  <a:lnTo>
                    <a:pt x="1490" y="256045"/>
                  </a:lnTo>
                  <a:cubicBezTo>
                    <a:pt x="-8504" y="195044"/>
                    <a:pt x="32847" y="137491"/>
                    <a:pt x="93848" y="127498"/>
                  </a:cubicBezTo>
                  <a:lnTo>
                    <a:pt x="863045" y="1489"/>
                  </a:lnTo>
                  <a:cubicBezTo>
                    <a:pt x="924046" y="-8504"/>
                    <a:pt x="981599" y="32846"/>
                    <a:pt x="991592" y="93847"/>
                  </a:cubicBezTo>
                  <a:lnTo>
                    <a:pt x="1031445" y="337124"/>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rot="558211">
              <a:off x="213075" y="4448894"/>
              <a:ext cx="1036946" cy="370710"/>
            </a:xfrm>
            <a:custGeom>
              <a:avLst/>
              <a:gdLst>
                <a:gd name="connsiteX0" fmla="*/ 0 w 1036946"/>
                <a:gd name="connsiteY0" fmla="*/ 1 h 370710"/>
                <a:gd name="connsiteX1" fmla="*/ 1016673 w 1036946"/>
                <a:gd name="connsiteY1" fmla="*/ 0 h 370710"/>
                <a:gd name="connsiteX2" fmla="*/ 1035457 w 1036946"/>
                <a:gd name="connsiteY2" fmla="*/ 114664 h 370710"/>
                <a:gd name="connsiteX3" fmla="*/ 943099 w 1036946"/>
                <a:gd name="connsiteY3" fmla="*/ 243211 h 370710"/>
                <a:gd name="connsiteX4" fmla="*/ 173902 w 1036946"/>
                <a:gd name="connsiteY4" fmla="*/ 369221 h 370710"/>
                <a:gd name="connsiteX5" fmla="*/ 45355 w 1036946"/>
                <a:gd name="connsiteY5" fmla="*/ 276862 h 370710"/>
                <a:gd name="connsiteX6" fmla="*/ 0 w 1036946"/>
                <a:gd name="connsiteY6" fmla="*/ 1 h 370710"/>
                <a:gd name="connsiteX0" fmla="*/ 0 w 1036946"/>
                <a:gd name="connsiteY0" fmla="*/ 644 h 371353"/>
                <a:gd name="connsiteX1" fmla="*/ 591251 w 1036946"/>
                <a:gd name="connsiteY1" fmla="*/ 0 h 371353"/>
                <a:gd name="connsiteX2" fmla="*/ 1016673 w 1036946"/>
                <a:gd name="connsiteY2" fmla="*/ 643 h 371353"/>
                <a:gd name="connsiteX3" fmla="*/ 1035457 w 1036946"/>
                <a:gd name="connsiteY3" fmla="*/ 115307 h 371353"/>
                <a:gd name="connsiteX4" fmla="*/ 943099 w 1036946"/>
                <a:gd name="connsiteY4" fmla="*/ 243854 h 371353"/>
                <a:gd name="connsiteX5" fmla="*/ 173902 w 1036946"/>
                <a:gd name="connsiteY5" fmla="*/ 369864 h 371353"/>
                <a:gd name="connsiteX6" fmla="*/ 45355 w 1036946"/>
                <a:gd name="connsiteY6" fmla="*/ 277505 h 371353"/>
                <a:gd name="connsiteX7" fmla="*/ 0 w 1036946"/>
                <a:gd name="connsiteY7" fmla="*/ 644 h 371353"/>
                <a:gd name="connsiteX0" fmla="*/ 591251 w 1036946"/>
                <a:gd name="connsiteY0" fmla="*/ 0 h 371353"/>
                <a:gd name="connsiteX1" fmla="*/ 1016673 w 1036946"/>
                <a:gd name="connsiteY1" fmla="*/ 643 h 371353"/>
                <a:gd name="connsiteX2" fmla="*/ 1035457 w 1036946"/>
                <a:gd name="connsiteY2" fmla="*/ 115307 h 371353"/>
                <a:gd name="connsiteX3" fmla="*/ 943099 w 1036946"/>
                <a:gd name="connsiteY3" fmla="*/ 243854 h 371353"/>
                <a:gd name="connsiteX4" fmla="*/ 173902 w 1036946"/>
                <a:gd name="connsiteY4" fmla="*/ 369864 h 371353"/>
                <a:gd name="connsiteX5" fmla="*/ 45355 w 1036946"/>
                <a:gd name="connsiteY5" fmla="*/ 277505 h 371353"/>
                <a:gd name="connsiteX6" fmla="*/ 0 w 1036946"/>
                <a:gd name="connsiteY6" fmla="*/ 644 h 371353"/>
                <a:gd name="connsiteX7" fmla="*/ 682691 w 1036946"/>
                <a:gd name="connsiteY7" fmla="*/ 91440 h 371353"/>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 name="connsiteX6" fmla="*/ 682691 w 1036946"/>
                <a:gd name="connsiteY6" fmla="*/ 90797 h 370710"/>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6946" h="370710">
                  <a:moveTo>
                    <a:pt x="1016673" y="0"/>
                  </a:moveTo>
                  <a:lnTo>
                    <a:pt x="1035457" y="114664"/>
                  </a:lnTo>
                  <a:cubicBezTo>
                    <a:pt x="1045451" y="175665"/>
                    <a:pt x="1004100" y="233218"/>
                    <a:pt x="943099" y="243211"/>
                  </a:cubicBezTo>
                  <a:lnTo>
                    <a:pt x="173902" y="369221"/>
                  </a:lnTo>
                  <a:cubicBezTo>
                    <a:pt x="112901" y="379214"/>
                    <a:pt x="55348" y="337863"/>
                    <a:pt x="45355" y="276862"/>
                  </a:cubicBezTo>
                  <a:lnTo>
                    <a:pt x="0" y="1"/>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581481" y="4766938"/>
              <a:ext cx="328613" cy="172151"/>
            </a:xfrm>
            <a:prstGeom prst="roundRect">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443368" y="4939089"/>
              <a:ext cx="604838" cy="0"/>
            </a:xfrm>
            <a:prstGeom prst="line">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cxnSp>
      </p:grpSp>
      <p:grpSp>
        <p:nvGrpSpPr>
          <p:cNvPr id="41" name="Group 40"/>
          <p:cNvGrpSpPr/>
          <p:nvPr/>
        </p:nvGrpSpPr>
        <p:grpSpPr>
          <a:xfrm>
            <a:off x="6500440" y="4172968"/>
            <a:ext cx="1846425" cy="1571609"/>
            <a:chOff x="213075" y="3968814"/>
            <a:chExt cx="1139940" cy="970275"/>
          </a:xfrm>
        </p:grpSpPr>
        <p:sp>
          <p:nvSpPr>
            <p:cNvPr id="42" name="Rounded Rectangle 41"/>
            <p:cNvSpPr/>
            <p:nvPr/>
          </p:nvSpPr>
          <p:spPr>
            <a:xfrm>
              <a:off x="360792" y="4141042"/>
              <a:ext cx="992223" cy="711620"/>
            </a:xfrm>
            <a:prstGeom prst="roundRect">
              <a:avLst>
                <a:gd name="adj" fmla="val 7062"/>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rot="558211">
              <a:off x="255750" y="3968814"/>
              <a:ext cx="1031445" cy="337124"/>
            </a:xfrm>
            <a:custGeom>
              <a:avLst/>
              <a:gdLst>
                <a:gd name="connsiteX0" fmla="*/ 93848 w 1031445"/>
                <a:gd name="connsiteY0" fmla="*/ 127498 h 337124"/>
                <a:gd name="connsiteX1" fmla="*/ 863045 w 1031445"/>
                <a:gd name="connsiteY1" fmla="*/ 1489 h 337124"/>
                <a:gd name="connsiteX2" fmla="*/ 991592 w 1031445"/>
                <a:gd name="connsiteY2" fmla="*/ 93847 h 337124"/>
                <a:gd name="connsiteX3" fmla="*/ 1031445 w 1031445"/>
                <a:gd name="connsiteY3" fmla="*/ 337124 h 337124"/>
                <a:gd name="connsiteX4" fmla="*/ 14772 w 1031445"/>
                <a:gd name="connsiteY4" fmla="*/ 337124 h 337124"/>
                <a:gd name="connsiteX5" fmla="*/ 1490 w 1031445"/>
                <a:gd name="connsiteY5" fmla="*/ 256045 h 337124"/>
                <a:gd name="connsiteX6" fmla="*/ 93848 w 1031445"/>
                <a:gd name="connsiteY6" fmla="*/ 127498 h 337124"/>
                <a:gd name="connsiteX0" fmla="*/ 93848 w 1031445"/>
                <a:gd name="connsiteY0" fmla="*/ 127498 h 341439"/>
                <a:gd name="connsiteX1" fmla="*/ 863045 w 1031445"/>
                <a:gd name="connsiteY1" fmla="*/ 1489 h 341439"/>
                <a:gd name="connsiteX2" fmla="*/ 991592 w 1031445"/>
                <a:gd name="connsiteY2" fmla="*/ 93847 h 341439"/>
                <a:gd name="connsiteX3" fmla="*/ 1031445 w 1031445"/>
                <a:gd name="connsiteY3" fmla="*/ 337124 h 341439"/>
                <a:gd name="connsiteX4" fmla="*/ 587531 w 1031445"/>
                <a:gd name="connsiteY4" fmla="*/ 341439 h 341439"/>
                <a:gd name="connsiteX5" fmla="*/ 14772 w 1031445"/>
                <a:gd name="connsiteY5" fmla="*/ 337124 h 341439"/>
                <a:gd name="connsiteX6" fmla="*/ 1490 w 1031445"/>
                <a:gd name="connsiteY6" fmla="*/ 256045 h 341439"/>
                <a:gd name="connsiteX7" fmla="*/ 93848 w 1031445"/>
                <a:gd name="connsiteY7" fmla="*/ 127498 h 341439"/>
                <a:gd name="connsiteX0" fmla="*/ 587531 w 1031445"/>
                <a:gd name="connsiteY0" fmla="*/ 341439 h 432879"/>
                <a:gd name="connsiteX1" fmla="*/ 14772 w 1031445"/>
                <a:gd name="connsiteY1" fmla="*/ 337124 h 432879"/>
                <a:gd name="connsiteX2" fmla="*/ 1490 w 1031445"/>
                <a:gd name="connsiteY2" fmla="*/ 256045 h 432879"/>
                <a:gd name="connsiteX3" fmla="*/ 93848 w 1031445"/>
                <a:gd name="connsiteY3" fmla="*/ 127498 h 432879"/>
                <a:gd name="connsiteX4" fmla="*/ 863045 w 1031445"/>
                <a:gd name="connsiteY4" fmla="*/ 1489 h 432879"/>
                <a:gd name="connsiteX5" fmla="*/ 991592 w 1031445"/>
                <a:gd name="connsiteY5" fmla="*/ 93847 h 432879"/>
                <a:gd name="connsiteX6" fmla="*/ 1031445 w 1031445"/>
                <a:gd name="connsiteY6" fmla="*/ 337124 h 432879"/>
                <a:gd name="connsiteX7" fmla="*/ 678971 w 1031445"/>
                <a:gd name="connsiteY7" fmla="*/ 432879 h 432879"/>
                <a:gd name="connsiteX0" fmla="*/ 587531 w 1031445"/>
                <a:gd name="connsiteY0" fmla="*/ 341439 h 341439"/>
                <a:gd name="connsiteX1" fmla="*/ 14772 w 1031445"/>
                <a:gd name="connsiteY1" fmla="*/ 337124 h 341439"/>
                <a:gd name="connsiteX2" fmla="*/ 1490 w 1031445"/>
                <a:gd name="connsiteY2" fmla="*/ 256045 h 341439"/>
                <a:gd name="connsiteX3" fmla="*/ 93848 w 1031445"/>
                <a:gd name="connsiteY3" fmla="*/ 127498 h 341439"/>
                <a:gd name="connsiteX4" fmla="*/ 863045 w 1031445"/>
                <a:gd name="connsiteY4" fmla="*/ 1489 h 341439"/>
                <a:gd name="connsiteX5" fmla="*/ 991592 w 1031445"/>
                <a:gd name="connsiteY5" fmla="*/ 93847 h 341439"/>
                <a:gd name="connsiteX6" fmla="*/ 1031445 w 1031445"/>
                <a:gd name="connsiteY6" fmla="*/ 337124 h 341439"/>
                <a:gd name="connsiteX0" fmla="*/ 14772 w 1031445"/>
                <a:gd name="connsiteY0" fmla="*/ 337124 h 337124"/>
                <a:gd name="connsiteX1" fmla="*/ 1490 w 1031445"/>
                <a:gd name="connsiteY1" fmla="*/ 256045 h 337124"/>
                <a:gd name="connsiteX2" fmla="*/ 93848 w 1031445"/>
                <a:gd name="connsiteY2" fmla="*/ 127498 h 337124"/>
                <a:gd name="connsiteX3" fmla="*/ 863045 w 1031445"/>
                <a:gd name="connsiteY3" fmla="*/ 1489 h 337124"/>
                <a:gd name="connsiteX4" fmla="*/ 991592 w 1031445"/>
                <a:gd name="connsiteY4" fmla="*/ 93847 h 337124"/>
                <a:gd name="connsiteX5" fmla="*/ 1031445 w 1031445"/>
                <a:gd name="connsiteY5" fmla="*/ 337124 h 33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445" h="337124">
                  <a:moveTo>
                    <a:pt x="14772" y="337124"/>
                  </a:moveTo>
                  <a:lnTo>
                    <a:pt x="1490" y="256045"/>
                  </a:lnTo>
                  <a:cubicBezTo>
                    <a:pt x="-8504" y="195044"/>
                    <a:pt x="32847" y="137491"/>
                    <a:pt x="93848" y="127498"/>
                  </a:cubicBezTo>
                  <a:lnTo>
                    <a:pt x="863045" y="1489"/>
                  </a:lnTo>
                  <a:cubicBezTo>
                    <a:pt x="924046" y="-8504"/>
                    <a:pt x="981599" y="32846"/>
                    <a:pt x="991592" y="93847"/>
                  </a:cubicBezTo>
                  <a:lnTo>
                    <a:pt x="1031445" y="337124"/>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rot="558211">
              <a:off x="213075" y="4448894"/>
              <a:ext cx="1036946" cy="370710"/>
            </a:xfrm>
            <a:custGeom>
              <a:avLst/>
              <a:gdLst>
                <a:gd name="connsiteX0" fmla="*/ 0 w 1036946"/>
                <a:gd name="connsiteY0" fmla="*/ 1 h 370710"/>
                <a:gd name="connsiteX1" fmla="*/ 1016673 w 1036946"/>
                <a:gd name="connsiteY1" fmla="*/ 0 h 370710"/>
                <a:gd name="connsiteX2" fmla="*/ 1035457 w 1036946"/>
                <a:gd name="connsiteY2" fmla="*/ 114664 h 370710"/>
                <a:gd name="connsiteX3" fmla="*/ 943099 w 1036946"/>
                <a:gd name="connsiteY3" fmla="*/ 243211 h 370710"/>
                <a:gd name="connsiteX4" fmla="*/ 173902 w 1036946"/>
                <a:gd name="connsiteY4" fmla="*/ 369221 h 370710"/>
                <a:gd name="connsiteX5" fmla="*/ 45355 w 1036946"/>
                <a:gd name="connsiteY5" fmla="*/ 276862 h 370710"/>
                <a:gd name="connsiteX6" fmla="*/ 0 w 1036946"/>
                <a:gd name="connsiteY6" fmla="*/ 1 h 370710"/>
                <a:gd name="connsiteX0" fmla="*/ 0 w 1036946"/>
                <a:gd name="connsiteY0" fmla="*/ 644 h 371353"/>
                <a:gd name="connsiteX1" fmla="*/ 591251 w 1036946"/>
                <a:gd name="connsiteY1" fmla="*/ 0 h 371353"/>
                <a:gd name="connsiteX2" fmla="*/ 1016673 w 1036946"/>
                <a:gd name="connsiteY2" fmla="*/ 643 h 371353"/>
                <a:gd name="connsiteX3" fmla="*/ 1035457 w 1036946"/>
                <a:gd name="connsiteY3" fmla="*/ 115307 h 371353"/>
                <a:gd name="connsiteX4" fmla="*/ 943099 w 1036946"/>
                <a:gd name="connsiteY4" fmla="*/ 243854 h 371353"/>
                <a:gd name="connsiteX5" fmla="*/ 173902 w 1036946"/>
                <a:gd name="connsiteY5" fmla="*/ 369864 h 371353"/>
                <a:gd name="connsiteX6" fmla="*/ 45355 w 1036946"/>
                <a:gd name="connsiteY6" fmla="*/ 277505 h 371353"/>
                <a:gd name="connsiteX7" fmla="*/ 0 w 1036946"/>
                <a:gd name="connsiteY7" fmla="*/ 644 h 371353"/>
                <a:gd name="connsiteX0" fmla="*/ 591251 w 1036946"/>
                <a:gd name="connsiteY0" fmla="*/ 0 h 371353"/>
                <a:gd name="connsiteX1" fmla="*/ 1016673 w 1036946"/>
                <a:gd name="connsiteY1" fmla="*/ 643 h 371353"/>
                <a:gd name="connsiteX2" fmla="*/ 1035457 w 1036946"/>
                <a:gd name="connsiteY2" fmla="*/ 115307 h 371353"/>
                <a:gd name="connsiteX3" fmla="*/ 943099 w 1036946"/>
                <a:gd name="connsiteY3" fmla="*/ 243854 h 371353"/>
                <a:gd name="connsiteX4" fmla="*/ 173902 w 1036946"/>
                <a:gd name="connsiteY4" fmla="*/ 369864 h 371353"/>
                <a:gd name="connsiteX5" fmla="*/ 45355 w 1036946"/>
                <a:gd name="connsiteY5" fmla="*/ 277505 h 371353"/>
                <a:gd name="connsiteX6" fmla="*/ 0 w 1036946"/>
                <a:gd name="connsiteY6" fmla="*/ 644 h 371353"/>
                <a:gd name="connsiteX7" fmla="*/ 682691 w 1036946"/>
                <a:gd name="connsiteY7" fmla="*/ 91440 h 371353"/>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 name="connsiteX6" fmla="*/ 682691 w 1036946"/>
                <a:gd name="connsiteY6" fmla="*/ 90797 h 370710"/>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6946" h="370710">
                  <a:moveTo>
                    <a:pt x="1016673" y="0"/>
                  </a:moveTo>
                  <a:lnTo>
                    <a:pt x="1035457" y="114664"/>
                  </a:lnTo>
                  <a:cubicBezTo>
                    <a:pt x="1045451" y="175665"/>
                    <a:pt x="1004100" y="233218"/>
                    <a:pt x="943099" y="243211"/>
                  </a:cubicBezTo>
                  <a:lnTo>
                    <a:pt x="173902" y="369221"/>
                  </a:lnTo>
                  <a:cubicBezTo>
                    <a:pt x="112901" y="379214"/>
                    <a:pt x="55348" y="337863"/>
                    <a:pt x="45355" y="276862"/>
                  </a:cubicBezTo>
                  <a:lnTo>
                    <a:pt x="0" y="1"/>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581481" y="4766938"/>
              <a:ext cx="328613" cy="172151"/>
            </a:xfrm>
            <a:prstGeom prst="roundRect">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443368" y="4939089"/>
              <a:ext cx="604838" cy="0"/>
            </a:xfrm>
            <a:prstGeom prst="line">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47" name="TextBox 46"/>
          <p:cNvSpPr txBox="1"/>
          <p:nvPr/>
        </p:nvSpPr>
        <p:spPr>
          <a:xfrm>
            <a:off x="1340793" y="4958773"/>
            <a:ext cx="611065" cy="523220"/>
          </a:xfrm>
          <a:prstGeom prst="rect">
            <a:avLst/>
          </a:prstGeom>
          <a:noFill/>
        </p:spPr>
        <p:txBody>
          <a:bodyPr wrap="none" rtlCol="0">
            <a:spAutoFit/>
          </a:bodyPr>
          <a:lstStyle/>
          <a:p>
            <a:r>
              <a:rPr lang="en-US" sz="2800" b="1" smtClean="0">
                <a:solidFill>
                  <a:srgbClr val="18193F"/>
                </a:solidFill>
                <a:latin typeface="Arial Rounded MT Bold" panose="020F0704030504030204" pitchFamily="34" charset="0"/>
              </a:rPr>
              <a:t>55</a:t>
            </a:r>
            <a:endParaRPr lang="en-US" sz="2800" b="1">
              <a:solidFill>
                <a:srgbClr val="18193F"/>
              </a:solidFill>
              <a:latin typeface="Arial Rounded MT Bold" panose="020F0704030504030204" pitchFamily="34" charset="0"/>
            </a:endParaRPr>
          </a:p>
        </p:txBody>
      </p:sp>
      <p:sp>
        <p:nvSpPr>
          <p:cNvPr id="48" name="TextBox 47"/>
          <p:cNvSpPr txBox="1"/>
          <p:nvPr/>
        </p:nvSpPr>
        <p:spPr>
          <a:xfrm>
            <a:off x="4008730" y="4794118"/>
            <a:ext cx="611065" cy="523220"/>
          </a:xfrm>
          <a:prstGeom prst="rect">
            <a:avLst/>
          </a:prstGeom>
          <a:noFill/>
        </p:spPr>
        <p:txBody>
          <a:bodyPr wrap="none" rtlCol="0">
            <a:spAutoFit/>
          </a:bodyPr>
          <a:lstStyle/>
          <a:p>
            <a:r>
              <a:rPr lang="en-US" sz="2800" b="1">
                <a:solidFill>
                  <a:srgbClr val="18193F"/>
                </a:solidFill>
                <a:latin typeface="Arial Rounded MT Bold" panose="020F0704030504030204" pitchFamily="34" charset="0"/>
              </a:rPr>
              <a:t>6</a:t>
            </a:r>
            <a:r>
              <a:rPr lang="en-US" sz="2800" b="1" smtClean="0">
                <a:solidFill>
                  <a:srgbClr val="18193F"/>
                </a:solidFill>
                <a:latin typeface="Arial Rounded MT Bold" panose="020F0704030504030204" pitchFamily="34" charset="0"/>
              </a:rPr>
              <a:t>5</a:t>
            </a:r>
            <a:endParaRPr lang="en-US" sz="2800" b="1">
              <a:solidFill>
                <a:srgbClr val="18193F"/>
              </a:solidFill>
              <a:latin typeface="Arial Rounded MT Bold" panose="020F0704030504030204" pitchFamily="34" charset="0"/>
            </a:endParaRPr>
          </a:p>
        </p:txBody>
      </p:sp>
      <p:sp>
        <p:nvSpPr>
          <p:cNvPr id="49" name="TextBox 48"/>
          <p:cNvSpPr txBox="1"/>
          <p:nvPr/>
        </p:nvSpPr>
        <p:spPr>
          <a:xfrm>
            <a:off x="7072731" y="4586621"/>
            <a:ext cx="611065" cy="523220"/>
          </a:xfrm>
          <a:prstGeom prst="rect">
            <a:avLst/>
          </a:prstGeom>
          <a:noFill/>
        </p:spPr>
        <p:txBody>
          <a:bodyPr wrap="none" rtlCol="0">
            <a:spAutoFit/>
          </a:bodyPr>
          <a:lstStyle/>
          <a:p>
            <a:r>
              <a:rPr lang="en-US" sz="2800" b="1" smtClean="0">
                <a:solidFill>
                  <a:srgbClr val="18193F"/>
                </a:solidFill>
                <a:latin typeface="Arial Rounded MT Bold" panose="020F0704030504030204" pitchFamily="34" charset="0"/>
              </a:rPr>
              <a:t>75</a:t>
            </a:r>
            <a:endParaRPr lang="en-US" sz="2800" b="1">
              <a:solidFill>
                <a:srgbClr val="18193F"/>
              </a:solidFill>
              <a:latin typeface="Arial Rounded MT Bold" panose="020F0704030504030204" pitchFamily="34" charset="0"/>
            </a:endParaRPr>
          </a:p>
        </p:txBody>
      </p:sp>
    </p:spTree>
    <p:extLst>
      <p:ext uri="{BB962C8B-B14F-4D97-AF65-F5344CB8AC3E}">
        <p14:creationId xmlns:p14="http://schemas.microsoft.com/office/powerpoint/2010/main" val="62738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4. HẠ TẦNG KỸ THUẬT</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11</a:t>
            </a:fld>
            <a:endParaRPr lang="en-US"/>
          </a:p>
        </p:txBody>
      </p:sp>
      <p:sp>
        <p:nvSpPr>
          <p:cNvPr id="4" name="Text Placeholder 3"/>
          <p:cNvSpPr>
            <a:spLocks noGrp="1"/>
          </p:cNvSpPr>
          <p:nvPr>
            <p:ph type="body" sz="quarter" idx="13"/>
          </p:nvPr>
        </p:nvSpPr>
        <p:spPr/>
        <p:txBody>
          <a:bodyPr/>
          <a:lstStyle/>
          <a:p>
            <a:r>
              <a:rPr lang="en-US" smtClean="0"/>
              <a:t>4.1 </a:t>
            </a:r>
            <a:r>
              <a:rPr lang="en-US"/>
              <a:t>Màn hình hiển thị</a:t>
            </a:r>
          </a:p>
        </p:txBody>
      </p:sp>
      <p:sp>
        <p:nvSpPr>
          <p:cNvPr id="5" name="Content Placeholder 4"/>
          <p:cNvSpPr>
            <a:spLocks noGrp="1"/>
          </p:cNvSpPr>
          <p:nvPr>
            <p:ph sz="quarter" idx="14"/>
          </p:nvPr>
        </p:nvSpPr>
        <p:spPr>
          <a:xfrm>
            <a:off x="395288" y="863061"/>
            <a:ext cx="8353425" cy="5216525"/>
          </a:xfrm>
        </p:spPr>
        <p:txBody>
          <a:bodyPr>
            <a:normAutofit/>
          </a:bodyPr>
          <a:lstStyle/>
          <a:p>
            <a:pPr marL="342900" indent="-342900">
              <a:spcBef>
                <a:spcPts val="0"/>
              </a:spcBef>
              <a:buFont typeface="+mj-lt"/>
              <a:buAutoNum type="alphaLcParenR" startAt="4"/>
            </a:pPr>
            <a:r>
              <a:rPr lang="vi-VN" sz="1400" b="1" smtClean="0"/>
              <a:t>Số </a:t>
            </a:r>
            <a:r>
              <a:rPr lang="vi-VN" sz="1400" b="1"/>
              <a:t>lượng màn hình: </a:t>
            </a:r>
            <a:r>
              <a:rPr lang="vi-VN" sz="1400"/>
              <a:t>Xác định số lượng màn hình cần triển khai trong các khu vực và phòng chính của công ty</a:t>
            </a:r>
            <a:r>
              <a:rPr lang="vi-VN" sz="1400" smtClean="0"/>
              <a:t>.</a:t>
            </a:r>
            <a:r>
              <a:rPr lang="en-US" sz="1400" smtClean="0"/>
              <a:t> Ví dụ:</a:t>
            </a:r>
          </a:p>
          <a:p>
            <a:pPr marL="800100" lvl="1" indent="-342900">
              <a:spcBef>
                <a:spcPts val="0"/>
              </a:spcBef>
              <a:buFont typeface="Wingdings" panose="05000000000000000000" pitchFamily="2" charset="2"/>
              <a:buChar char="Ø"/>
            </a:pPr>
            <a:r>
              <a:rPr lang="en-US" sz="1400" b="1" smtClean="0"/>
              <a:t>Khu vực sản xuất: </a:t>
            </a:r>
            <a:r>
              <a:rPr lang="en-US" sz="1400" smtClean="0"/>
              <a:t>Mỗi chuyền sẽ cần một màn hình để hiển thị sản lượng (bao gồm cả Hontai và Unit) nên sẽ cần một lượng màn hình lớn tương ứng với số lượng chuyền</a:t>
            </a:r>
            <a:endParaRPr lang="en-US" sz="1400" b="1" smtClean="0"/>
          </a:p>
          <a:p>
            <a:pPr marL="800100" lvl="1" indent="-342900">
              <a:spcBef>
                <a:spcPts val="0"/>
              </a:spcBef>
              <a:buFont typeface="Wingdings" panose="05000000000000000000" pitchFamily="2" charset="2"/>
              <a:buChar char="Ø"/>
            </a:pPr>
            <a:r>
              <a:rPr lang="en-US" sz="1400" b="1" smtClean="0"/>
              <a:t>Khu </a:t>
            </a:r>
            <a:r>
              <a:rPr lang="en-US" sz="1400" b="1"/>
              <a:t>vực căng tin: </a:t>
            </a:r>
            <a:r>
              <a:rPr lang="en-US" sz="1400" smtClean="0"/>
              <a:t>Do số lượng món ăn nhiều, khu vực rộng nên cần có đủ màn hình để mọi người không cần thiết chen chúc để xem thực đơn cũng như đảm bảo mọi khu vực của căng tin đều có thể cung cấp cho công nhân viên các thông tin cần thiết.</a:t>
            </a:r>
          </a:p>
          <a:p>
            <a:pPr marL="800100" lvl="1" indent="-342900">
              <a:spcBef>
                <a:spcPts val="0"/>
              </a:spcBef>
              <a:buFont typeface="Wingdings" panose="05000000000000000000" pitchFamily="2" charset="2"/>
              <a:buChar char="Ø"/>
            </a:pPr>
            <a:r>
              <a:rPr lang="en-US" sz="1400" b="1" smtClean="0"/>
              <a:t>Khu vực nghỉ ngơi: </a:t>
            </a:r>
            <a:r>
              <a:rPr lang="en-US" sz="1400" smtClean="0"/>
              <a:t>Do diện tích nhỏ nên mỗi khu vực nghỉ ngơi chỉ cần 1 màn hình đủ lớn để hiển thị nội dung.</a:t>
            </a:r>
            <a:endParaRPr lang="en-US" sz="1400" b="1"/>
          </a:p>
          <a:p>
            <a:pPr marL="342900" indent="-342900">
              <a:spcBef>
                <a:spcPts val="0"/>
              </a:spcBef>
              <a:buFont typeface="+mj-lt"/>
              <a:buAutoNum type="alphaLcParenR" startAt="4"/>
            </a:pPr>
            <a:endParaRPr lang="en-US" sz="1400"/>
          </a:p>
        </p:txBody>
      </p:sp>
      <p:grpSp>
        <p:nvGrpSpPr>
          <p:cNvPr id="25" name="Group 24"/>
          <p:cNvGrpSpPr/>
          <p:nvPr/>
        </p:nvGrpSpPr>
        <p:grpSpPr>
          <a:xfrm>
            <a:off x="6508466" y="4344942"/>
            <a:ext cx="2051336" cy="1734644"/>
            <a:chOff x="6222716" y="4344942"/>
            <a:chExt cx="2051336" cy="1734644"/>
          </a:xfrm>
        </p:grpSpPr>
        <p:grpSp>
          <p:nvGrpSpPr>
            <p:cNvPr id="7" name="Group 6"/>
            <p:cNvGrpSpPr/>
            <p:nvPr/>
          </p:nvGrpSpPr>
          <p:grpSpPr>
            <a:xfrm>
              <a:off x="7308566" y="5257800"/>
              <a:ext cx="965486" cy="821786"/>
              <a:chOff x="213075" y="3968814"/>
              <a:chExt cx="1139940" cy="970275"/>
            </a:xfrm>
          </p:grpSpPr>
          <p:sp>
            <p:nvSpPr>
              <p:cNvPr id="8" name="Rounded Rectangle 7"/>
              <p:cNvSpPr/>
              <p:nvPr/>
            </p:nvSpPr>
            <p:spPr>
              <a:xfrm>
                <a:off x="360792" y="4141042"/>
                <a:ext cx="992223" cy="711620"/>
              </a:xfrm>
              <a:prstGeom prst="roundRect">
                <a:avLst>
                  <a:gd name="adj" fmla="val 7062"/>
                </a:avLst>
              </a:prstGeom>
              <a:solidFill>
                <a:srgbClr val="8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558211">
                <a:off x="255750" y="3968814"/>
                <a:ext cx="1031445" cy="337124"/>
              </a:xfrm>
              <a:custGeom>
                <a:avLst/>
                <a:gdLst>
                  <a:gd name="connsiteX0" fmla="*/ 93848 w 1031445"/>
                  <a:gd name="connsiteY0" fmla="*/ 127498 h 337124"/>
                  <a:gd name="connsiteX1" fmla="*/ 863045 w 1031445"/>
                  <a:gd name="connsiteY1" fmla="*/ 1489 h 337124"/>
                  <a:gd name="connsiteX2" fmla="*/ 991592 w 1031445"/>
                  <a:gd name="connsiteY2" fmla="*/ 93847 h 337124"/>
                  <a:gd name="connsiteX3" fmla="*/ 1031445 w 1031445"/>
                  <a:gd name="connsiteY3" fmla="*/ 337124 h 337124"/>
                  <a:gd name="connsiteX4" fmla="*/ 14772 w 1031445"/>
                  <a:gd name="connsiteY4" fmla="*/ 337124 h 337124"/>
                  <a:gd name="connsiteX5" fmla="*/ 1490 w 1031445"/>
                  <a:gd name="connsiteY5" fmla="*/ 256045 h 337124"/>
                  <a:gd name="connsiteX6" fmla="*/ 93848 w 1031445"/>
                  <a:gd name="connsiteY6" fmla="*/ 127498 h 337124"/>
                  <a:gd name="connsiteX0" fmla="*/ 93848 w 1031445"/>
                  <a:gd name="connsiteY0" fmla="*/ 127498 h 341439"/>
                  <a:gd name="connsiteX1" fmla="*/ 863045 w 1031445"/>
                  <a:gd name="connsiteY1" fmla="*/ 1489 h 341439"/>
                  <a:gd name="connsiteX2" fmla="*/ 991592 w 1031445"/>
                  <a:gd name="connsiteY2" fmla="*/ 93847 h 341439"/>
                  <a:gd name="connsiteX3" fmla="*/ 1031445 w 1031445"/>
                  <a:gd name="connsiteY3" fmla="*/ 337124 h 341439"/>
                  <a:gd name="connsiteX4" fmla="*/ 587531 w 1031445"/>
                  <a:gd name="connsiteY4" fmla="*/ 341439 h 341439"/>
                  <a:gd name="connsiteX5" fmla="*/ 14772 w 1031445"/>
                  <a:gd name="connsiteY5" fmla="*/ 337124 h 341439"/>
                  <a:gd name="connsiteX6" fmla="*/ 1490 w 1031445"/>
                  <a:gd name="connsiteY6" fmla="*/ 256045 h 341439"/>
                  <a:gd name="connsiteX7" fmla="*/ 93848 w 1031445"/>
                  <a:gd name="connsiteY7" fmla="*/ 127498 h 341439"/>
                  <a:gd name="connsiteX0" fmla="*/ 587531 w 1031445"/>
                  <a:gd name="connsiteY0" fmla="*/ 341439 h 432879"/>
                  <a:gd name="connsiteX1" fmla="*/ 14772 w 1031445"/>
                  <a:gd name="connsiteY1" fmla="*/ 337124 h 432879"/>
                  <a:gd name="connsiteX2" fmla="*/ 1490 w 1031445"/>
                  <a:gd name="connsiteY2" fmla="*/ 256045 h 432879"/>
                  <a:gd name="connsiteX3" fmla="*/ 93848 w 1031445"/>
                  <a:gd name="connsiteY3" fmla="*/ 127498 h 432879"/>
                  <a:gd name="connsiteX4" fmla="*/ 863045 w 1031445"/>
                  <a:gd name="connsiteY4" fmla="*/ 1489 h 432879"/>
                  <a:gd name="connsiteX5" fmla="*/ 991592 w 1031445"/>
                  <a:gd name="connsiteY5" fmla="*/ 93847 h 432879"/>
                  <a:gd name="connsiteX6" fmla="*/ 1031445 w 1031445"/>
                  <a:gd name="connsiteY6" fmla="*/ 337124 h 432879"/>
                  <a:gd name="connsiteX7" fmla="*/ 678971 w 1031445"/>
                  <a:gd name="connsiteY7" fmla="*/ 432879 h 432879"/>
                  <a:gd name="connsiteX0" fmla="*/ 587531 w 1031445"/>
                  <a:gd name="connsiteY0" fmla="*/ 341439 h 341439"/>
                  <a:gd name="connsiteX1" fmla="*/ 14772 w 1031445"/>
                  <a:gd name="connsiteY1" fmla="*/ 337124 h 341439"/>
                  <a:gd name="connsiteX2" fmla="*/ 1490 w 1031445"/>
                  <a:gd name="connsiteY2" fmla="*/ 256045 h 341439"/>
                  <a:gd name="connsiteX3" fmla="*/ 93848 w 1031445"/>
                  <a:gd name="connsiteY3" fmla="*/ 127498 h 341439"/>
                  <a:gd name="connsiteX4" fmla="*/ 863045 w 1031445"/>
                  <a:gd name="connsiteY4" fmla="*/ 1489 h 341439"/>
                  <a:gd name="connsiteX5" fmla="*/ 991592 w 1031445"/>
                  <a:gd name="connsiteY5" fmla="*/ 93847 h 341439"/>
                  <a:gd name="connsiteX6" fmla="*/ 1031445 w 1031445"/>
                  <a:gd name="connsiteY6" fmla="*/ 337124 h 341439"/>
                  <a:gd name="connsiteX0" fmla="*/ 14772 w 1031445"/>
                  <a:gd name="connsiteY0" fmla="*/ 337124 h 337124"/>
                  <a:gd name="connsiteX1" fmla="*/ 1490 w 1031445"/>
                  <a:gd name="connsiteY1" fmla="*/ 256045 h 337124"/>
                  <a:gd name="connsiteX2" fmla="*/ 93848 w 1031445"/>
                  <a:gd name="connsiteY2" fmla="*/ 127498 h 337124"/>
                  <a:gd name="connsiteX3" fmla="*/ 863045 w 1031445"/>
                  <a:gd name="connsiteY3" fmla="*/ 1489 h 337124"/>
                  <a:gd name="connsiteX4" fmla="*/ 991592 w 1031445"/>
                  <a:gd name="connsiteY4" fmla="*/ 93847 h 337124"/>
                  <a:gd name="connsiteX5" fmla="*/ 1031445 w 1031445"/>
                  <a:gd name="connsiteY5" fmla="*/ 337124 h 33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445" h="337124">
                    <a:moveTo>
                      <a:pt x="14772" y="337124"/>
                    </a:moveTo>
                    <a:lnTo>
                      <a:pt x="1490" y="256045"/>
                    </a:lnTo>
                    <a:cubicBezTo>
                      <a:pt x="-8504" y="195044"/>
                      <a:pt x="32847" y="137491"/>
                      <a:pt x="93848" y="127498"/>
                    </a:cubicBezTo>
                    <a:lnTo>
                      <a:pt x="863045" y="1489"/>
                    </a:lnTo>
                    <a:cubicBezTo>
                      <a:pt x="924046" y="-8504"/>
                      <a:pt x="981599" y="32846"/>
                      <a:pt x="991592" y="93847"/>
                    </a:cubicBezTo>
                    <a:lnTo>
                      <a:pt x="1031445" y="337124"/>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558211">
                <a:off x="213075" y="4448894"/>
                <a:ext cx="1036946" cy="370710"/>
              </a:xfrm>
              <a:custGeom>
                <a:avLst/>
                <a:gdLst>
                  <a:gd name="connsiteX0" fmla="*/ 0 w 1036946"/>
                  <a:gd name="connsiteY0" fmla="*/ 1 h 370710"/>
                  <a:gd name="connsiteX1" fmla="*/ 1016673 w 1036946"/>
                  <a:gd name="connsiteY1" fmla="*/ 0 h 370710"/>
                  <a:gd name="connsiteX2" fmla="*/ 1035457 w 1036946"/>
                  <a:gd name="connsiteY2" fmla="*/ 114664 h 370710"/>
                  <a:gd name="connsiteX3" fmla="*/ 943099 w 1036946"/>
                  <a:gd name="connsiteY3" fmla="*/ 243211 h 370710"/>
                  <a:gd name="connsiteX4" fmla="*/ 173902 w 1036946"/>
                  <a:gd name="connsiteY4" fmla="*/ 369221 h 370710"/>
                  <a:gd name="connsiteX5" fmla="*/ 45355 w 1036946"/>
                  <a:gd name="connsiteY5" fmla="*/ 276862 h 370710"/>
                  <a:gd name="connsiteX6" fmla="*/ 0 w 1036946"/>
                  <a:gd name="connsiteY6" fmla="*/ 1 h 370710"/>
                  <a:gd name="connsiteX0" fmla="*/ 0 w 1036946"/>
                  <a:gd name="connsiteY0" fmla="*/ 644 h 371353"/>
                  <a:gd name="connsiteX1" fmla="*/ 591251 w 1036946"/>
                  <a:gd name="connsiteY1" fmla="*/ 0 h 371353"/>
                  <a:gd name="connsiteX2" fmla="*/ 1016673 w 1036946"/>
                  <a:gd name="connsiteY2" fmla="*/ 643 h 371353"/>
                  <a:gd name="connsiteX3" fmla="*/ 1035457 w 1036946"/>
                  <a:gd name="connsiteY3" fmla="*/ 115307 h 371353"/>
                  <a:gd name="connsiteX4" fmla="*/ 943099 w 1036946"/>
                  <a:gd name="connsiteY4" fmla="*/ 243854 h 371353"/>
                  <a:gd name="connsiteX5" fmla="*/ 173902 w 1036946"/>
                  <a:gd name="connsiteY5" fmla="*/ 369864 h 371353"/>
                  <a:gd name="connsiteX6" fmla="*/ 45355 w 1036946"/>
                  <a:gd name="connsiteY6" fmla="*/ 277505 h 371353"/>
                  <a:gd name="connsiteX7" fmla="*/ 0 w 1036946"/>
                  <a:gd name="connsiteY7" fmla="*/ 644 h 371353"/>
                  <a:gd name="connsiteX0" fmla="*/ 591251 w 1036946"/>
                  <a:gd name="connsiteY0" fmla="*/ 0 h 371353"/>
                  <a:gd name="connsiteX1" fmla="*/ 1016673 w 1036946"/>
                  <a:gd name="connsiteY1" fmla="*/ 643 h 371353"/>
                  <a:gd name="connsiteX2" fmla="*/ 1035457 w 1036946"/>
                  <a:gd name="connsiteY2" fmla="*/ 115307 h 371353"/>
                  <a:gd name="connsiteX3" fmla="*/ 943099 w 1036946"/>
                  <a:gd name="connsiteY3" fmla="*/ 243854 h 371353"/>
                  <a:gd name="connsiteX4" fmla="*/ 173902 w 1036946"/>
                  <a:gd name="connsiteY4" fmla="*/ 369864 h 371353"/>
                  <a:gd name="connsiteX5" fmla="*/ 45355 w 1036946"/>
                  <a:gd name="connsiteY5" fmla="*/ 277505 h 371353"/>
                  <a:gd name="connsiteX6" fmla="*/ 0 w 1036946"/>
                  <a:gd name="connsiteY6" fmla="*/ 644 h 371353"/>
                  <a:gd name="connsiteX7" fmla="*/ 682691 w 1036946"/>
                  <a:gd name="connsiteY7" fmla="*/ 91440 h 371353"/>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 name="connsiteX6" fmla="*/ 682691 w 1036946"/>
                  <a:gd name="connsiteY6" fmla="*/ 90797 h 370710"/>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6946" h="370710">
                    <a:moveTo>
                      <a:pt x="1016673" y="0"/>
                    </a:moveTo>
                    <a:lnTo>
                      <a:pt x="1035457" y="114664"/>
                    </a:lnTo>
                    <a:cubicBezTo>
                      <a:pt x="1045451" y="175665"/>
                      <a:pt x="1004100" y="233218"/>
                      <a:pt x="943099" y="243211"/>
                    </a:cubicBezTo>
                    <a:lnTo>
                      <a:pt x="173902" y="369221"/>
                    </a:lnTo>
                    <a:cubicBezTo>
                      <a:pt x="112901" y="379214"/>
                      <a:pt x="55348" y="337863"/>
                      <a:pt x="45355" y="276862"/>
                    </a:cubicBezTo>
                    <a:lnTo>
                      <a:pt x="0" y="1"/>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81481" y="4766938"/>
                <a:ext cx="328613" cy="172151"/>
              </a:xfrm>
              <a:prstGeom prst="roundRect">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43368" y="4939089"/>
                <a:ext cx="604838" cy="0"/>
              </a:xfrm>
              <a:prstGeom prst="line">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cxnSp>
        </p:grpSp>
        <p:grpSp>
          <p:nvGrpSpPr>
            <p:cNvPr id="13" name="Group 12"/>
            <p:cNvGrpSpPr/>
            <p:nvPr/>
          </p:nvGrpSpPr>
          <p:grpSpPr>
            <a:xfrm>
              <a:off x="6222716" y="5257800"/>
              <a:ext cx="965486" cy="821786"/>
              <a:chOff x="213075" y="3968814"/>
              <a:chExt cx="1139940" cy="970275"/>
            </a:xfrm>
          </p:grpSpPr>
          <p:sp>
            <p:nvSpPr>
              <p:cNvPr id="14" name="Rounded Rectangle 13"/>
              <p:cNvSpPr/>
              <p:nvPr/>
            </p:nvSpPr>
            <p:spPr>
              <a:xfrm>
                <a:off x="360792" y="4141042"/>
                <a:ext cx="992223" cy="711620"/>
              </a:xfrm>
              <a:prstGeom prst="roundRect">
                <a:avLst>
                  <a:gd name="adj" fmla="val 7062"/>
                </a:avLst>
              </a:prstGeom>
              <a:solidFill>
                <a:srgbClr val="8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rot="558211">
                <a:off x="255750" y="3968814"/>
                <a:ext cx="1031445" cy="337124"/>
              </a:xfrm>
              <a:custGeom>
                <a:avLst/>
                <a:gdLst>
                  <a:gd name="connsiteX0" fmla="*/ 93848 w 1031445"/>
                  <a:gd name="connsiteY0" fmla="*/ 127498 h 337124"/>
                  <a:gd name="connsiteX1" fmla="*/ 863045 w 1031445"/>
                  <a:gd name="connsiteY1" fmla="*/ 1489 h 337124"/>
                  <a:gd name="connsiteX2" fmla="*/ 991592 w 1031445"/>
                  <a:gd name="connsiteY2" fmla="*/ 93847 h 337124"/>
                  <a:gd name="connsiteX3" fmla="*/ 1031445 w 1031445"/>
                  <a:gd name="connsiteY3" fmla="*/ 337124 h 337124"/>
                  <a:gd name="connsiteX4" fmla="*/ 14772 w 1031445"/>
                  <a:gd name="connsiteY4" fmla="*/ 337124 h 337124"/>
                  <a:gd name="connsiteX5" fmla="*/ 1490 w 1031445"/>
                  <a:gd name="connsiteY5" fmla="*/ 256045 h 337124"/>
                  <a:gd name="connsiteX6" fmla="*/ 93848 w 1031445"/>
                  <a:gd name="connsiteY6" fmla="*/ 127498 h 337124"/>
                  <a:gd name="connsiteX0" fmla="*/ 93848 w 1031445"/>
                  <a:gd name="connsiteY0" fmla="*/ 127498 h 341439"/>
                  <a:gd name="connsiteX1" fmla="*/ 863045 w 1031445"/>
                  <a:gd name="connsiteY1" fmla="*/ 1489 h 341439"/>
                  <a:gd name="connsiteX2" fmla="*/ 991592 w 1031445"/>
                  <a:gd name="connsiteY2" fmla="*/ 93847 h 341439"/>
                  <a:gd name="connsiteX3" fmla="*/ 1031445 w 1031445"/>
                  <a:gd name="connsiteY3" fmla="*/ 337124 h 341439"/>
                  <a:gd name="connsiteX4" fmla="*/ 587531 w 1031445"/>
                  <a:gd name="connsiteY4" fmla="*/ 341439 h 341439"/>
                  <a:gd name="connsiteX5" fmla="*/ 14772 w 1031445"/>
                  <a:gd name="connsiteY5" fmla="*/ 337124 h 341439"/>
                  <a:gd name="connsiteX6" fmla="*/ 1490 w 1031445"/>
                  <a:gd name="connsiteY6" fmla="*/ 256045 h 341439"/>
                  <a:gd name="connsiteX7" fmla="*/ 93848 w 1031445"/>
                  <a:gd name="connsiteY7" fmla="*/ 127498 h 341439"/>
                  <a:gd name="connsiteX0" fmla="*/ 587531 w 1031445"/>
                  <a:gd name="connsiteY0" fmla="*/ 341439 h 432879"/>
                  <a:gd name="connsiteX1" fmla="*/ 14772 w 1031445"/>
                  <a:gd name="connsiteY1" fmla="*/ 337124 h 432879"/>
                  <a:gd name="connsiteX2" fmla="*/ 1490 w 1031445"/>
                  <a:gd name="connsiteY2" fmla="*/ 256045 h 432879"/>
                  <a:gd name="connsiteX3" fmla="*/ 93848 w 1031445"/>
                  <a:gd name="connsiteY3" fmla="*/ 127498 h 432879"/>
                  <a:gd name="connsiteX4" fmla="*/ 863045 w 1031445"/>
                  <a:gd name="connsiteY4" fmla="*/ 1489 h 432879"/>
                  <a:gd name="connsiteX5" fmla="*/ 991592 w 1031445"/>
                  <a:gd name="connsiteY5" fmla="*/ 93847 h 432879"/>
                  <a:gd name="connsiteX6" fmla="*/ 1031445 w 1031445"/>
                  <a:gd name="connsiteY6" fmla="*/ 337124 h 432879"/>
                  <a:gd name="connsiteX7" fmla="*/ 678971 w 1031445"/>
                  <a:gd name="connsiteY7" fmla="*/ 432879 h 432879"/>
                  <a:gd name="connsiteX0" fmla="*/ 587531 w 1031445"/>
                  <a:gd name="connsiteY0" fmla="*/ 341439 h 341439"/>
                  <a:gd name="connsiteX1" fmla="*/ 14772 w 1031445"/>
                  <a:gd name="connsiteY1" fmla="*/ 337124 h 341439"/>
                  <a:gd name="connsiteX2" fmla="*/ 1490 w 1031445"/>
                  <a:gd name="connsiteY2" fmla="*/ 256045 h 341439"/>
                  <a:gd name="connsiteX3" fmla="*/ 93848 w 1031445"/>
                  <a:gd name="connsiteY3" fmla="*/ 127498 h 341439"/>
                  <a:gd name="connsiteX4" fmla="*/ 863045 w 1031445"/>
                  <a:gd name="connsiteY4" fmla="*/ 1489 h 341439"/>
                  <a:gd name="connsiteX5" fmla="*/ 991592 w 1031445"/>
                  <a:gd name="connsiteY5" fmla="*/ 93847 h 341439"/>
                  <a:gd name="connsiteX6" fmla="*/ 1031445 w 1031445"/>
                  <a:gd name="connsiteY6" fmla="*/ 337124 h 341439"/>
                  <a:gd name="connsiteX0" fmla="*/ 14772 w 1031445"/>
                  <a:gd name="connsiteY0" fmla="*/ 337124 h 337124"/>
                  <a:gd name="connsiteX1" fmla="*/ 1490 w 1031445"/>
                  <a:gd name="connsiteY1" fmla="*/ 256045 h 337124"/>
                  <a:gd name="connsiteX2" fmla="*/ 93848 w 1031445"/>
                  <a:gd name="connsiteY2" fmla="*/ 127498 h 337124"/>
                  <a:gd name="connsiteX3" fmla="*/ 863045 w 1031445"/>
                  <a:gd name="connsiteY3" fmla="*/ 1489 h 337124"/>
                  <a:gd name="connsiteX4" fmla="*/ 991592 w 1031445"/>
                  <a:gd name="connsiteY4" fmla="*/ 93847 h 337124"/>
                  <a:gd name="connsiteX5" fmla="*/ 1031445 w 1031445"/>
                  <a:gd name="connsiteY5" fmla="*/ 337124 h 33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445" h="337124">
                    <a:moveTo>
                      <a:pt x="14772" y="337124"/>
                    </a:moveTo>
                    <a:lnTo>
                      <a:pt x="1490" y="256045"/>
                    </a:lnTo>
                    <a:cubicBezTo>
                      <a:pt x="-8504" y="195044"/>
                      <a:pt x="32847" y="137491"/>
                      <a:pt x="93848" y="127498"/>
                    </a:cubicBezTo>
                    <a:lnTo>
                      <a:pt x="863045" y="1489"/>
                    </a:lnTo>
                    <a:cubicBezTo>
                      <a:pt x="924046" y="-8504"/>
                      <a:pt x="981599" y="32846"/>
                      <a:pt x="991592" y="93847"/>
                    </a:cubicBezTo>
                    <a:lnTo>
                      <a:pt x="1031445" y="337124"/>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rot="558211">
                <a:off x="213075" y="4448894"/>
                <a:ext cx="1036946" cy="370710"/>
              </a:xfrm>
              <a:custGeom>
                <a:avLst/>
                <a:gdLst>
                  <a:gd name="connsiteX0" fmla="*/ 0 w 1036946"/>
                  <a:gd name="connsiteY0" fmla="*/ 1 h 370710"/>
                  <a:gd name="connsiteX1" fmla="*/ 1016673 w 1036946"/>
                  <a:gd name="connsiteY1" fmla="*/ 0 h 370710"/>
                  <a:gd name="connsiteX2" fmla="*/ 1035457 w 1036946"/>
                  <a:gd name="connsiteY2" fmla="*/ 114664 h 370710"/>
                  <a:gd name="connsiteX3" fmla="*/ 943099 w 1036946"/>
                  <a:gd name="connsiteY3" fmla="*/ 243211 h 370710"/>
                  <a:gd name="connsiteX4" fmla="*/ 173902 w 1036946"/>
                  <a:gd name="connsiteY4" fmla="*/ 369221 h 370710"/>
                  <a:gd name="connsiteX5" fmla="*/ 45355 w 1036946"/>
                  <a:gd name="connsiteY5" fmla="*/ 276862 h 370710"/>
                  <a:gd name="connsiteX6" fmla="*/ 0 w 1036946"/>
                  <a:gd name="connsiteY6" fmla="*/ 1 h 370710"/>
                  <a:gd name="connsiteX0" fmla="*/ 0 w 1036946"/>
                  <a:gd name="connsiteY0" fmla="*/ 644 h 371353"/>
                  <a:gd name="connsiteX1" fmla="*/ 591251 w 1036946"/>
                  <a:gd name="connsiteY1" fmla="*/ 0 h 371353"/>
                  <a:gd name="connsiteX2" fmla="*/ 1016673 w 1036946"/>
                  <a:gd name="connsiteY2" fmla="*/ 643 h 371353"/>
                  <a:gd name="connsiteX3" fmla="*/ 1035457 w 1036946"/>
                  <a:gd name="connsiteY3" fmla="*/ 115307 h 371353"/>
                  <a:gd name="connsiteX4" fmla="*/ 943099 w 1036946"/>
                  <a:gd name="connsiteY4" fmla="*/ 243854 h 371353"/>
                  <a:gd name="connsiteX5" fmla="*/ 173902 w 1036946"/>
                  <a:gd name="connsiteY5" fmla="*/ 369864 h 371353"/>
                  <a:gd name="connsiteX6" fmla="*/ 45355 w 1036946"/>
                  <a:gd name="connsiteY6" fmla="*/ 277505 h 371353"/>
                  <a:gd name="connsiteX7" fmla="*/ 0 w 1036946"/>
                  <a:gd name="connsiteY7" fmla="*/ 644 h 371353"/>
                  <a:gd name="connsiteX0" fmla="*/ 591251 w 1036946"/>
                  <a:gd name="connsiteY0" fmla="*/ 0 h 371353"/>
                  <a:gd name="connsiteX1" fmla="*/ 1016673 w 1036946"/>
                  <a:gd name="connsiteY1" fmla="*/ 643 h 371353"/>
                  <a:gd name="connsiteX2" fmla="*/ 1035457 w 1036946"/>
                  <a:gd name="connsiteY2" fmla="*/ 115307 h 371353"/>
                  <a:gd name="connsiteX3" fmla="*/ 943099 w 1036946"/>
                  <a:gd name="connsiteY3" fmla="*/ 243854 h 371353"/>
                  <a:gd name="connsiteX4" fmla="*/ 173902 w 1036946"/>
                  <a:gd name="connsiteY4" fmla="*/ 369864 h 371353"/>
                  <a:gd name="connsiteX5" fmla="*/ 45355 w 1036946"/>
                  <a:gd name="connsiteY5" fmla="*/ 277505 h 371353"/>
                  <a:gd name="connsiteX6" fmla="*/ 0 w 1036946"/>
                  <a:gd name="connsiteY6" fmla="*/ 644 h 371353"/>
                  <a:gd name="connsiteX7" fmla="*/ 682691 w 1036946"/>
                  <a:gd name="connsiteY7" fmla="*/ 91440 h 371353"/>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 name="connsiteX6" fmla="*/ 682691 w 1036946"/>
                  <a:gd name="connsiteY6" fmla="*/ 90797 h 370710"/>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6946" h="370710">
                    <a:moveTo>
                      <a:pt x="1016673" y="0"/>
                    </a:moveTo>
                    <a:lnTo>
                      <a:pt x="1035457" y="114664"/>
                    </a:lnTo>
                    <a:cubicBezTo>
                      <a:pt x="1045451" y="175665"/>
                      <a:pt x="1004100" y="233218"/>
                      <a:pt x="943099" y="243211"/>
                    </a:cubicBezTo>
                    <a:lnTo>
                      <a:pt x="173902" y="369221"/>
                    </a:lnTo>
                    <a:cubicBezTo>
                      <a:pt x="112901" y="379214"/>
                      <a:pt x="55348" y="337863"/>
                      <a:pt x="45355" y="276862"/>
                    </a:cubicBezTo>
                    <a:lnTo>
                      <a:pt x="0" y="1"/>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81481" y="4766938"/>
                <a:ext cx="328613" cy="172151"/>
              </a:xfrm>
              <a:prstGeom prst="roundRect">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368" y="4939089"/>
                <a:ext cx="604838" cy="0"/>
              </a:xfrm>
              <a:prstGeom prst="line">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cxnSp>
        </p:grpSp>
        <p:grpSp>
          <p:nvGrpSpPr>
            <p:cNvPr id="19" name="Group 18"/>
            <p:cNvGrpSpPr/>
            <p:nvPr/>
          </p:nvGrpSpPr>
          <p:grpSpPr>
            <a:xfrm>
              <a:off x="6767704" y="4344942"/>
              <a:ext cx="965486" cy="821786"/>
              <a:chOff x="213075" y="3968814"/>
              <a:chExt cx="1139940" cy="970275"/>
            </a:xfrm>
          </p:grpSpPr>
          <p:sp>
            <p:nvSpPr>
              <p:cNvPr id="20" name="Rounded Rectangle 19"/>
              <p:cNvSpPr/>
              <p:nvPr/>
            </p:nvSpPr>
            <p:spPr>
              <a:xfrm>
                <a:off x="360792" y="4141042"/>
                <a:ext cx="992223" cy="711620"/>
              </a:xfrm>
              <a:prstGeom prst="roundRect">
                <a:avLst>
                  <a:gd name="adj" fmla="val 7062"/>
                </a:avLst>
              </a:prstGeom>
              <a:solidFill>
                <a:srgbClr val="8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558211">
                <a:off x="255750" y="3968814"/>
                <a:ext cx="1031445" cy="337124"/>
              </a:xfrm>
              <a:custGeom>
                <a:avLst/>
                <a:gdLst>
                  <a:gd name="connsiteX0" fmla="*/ 93848 w 1031445"/>
                  <a:gd name="connsiteY0" fmla="*/ 127498 h 337124"/>
                  <a:gd name="connsiteX1" fmla="*/ 863045 w 1031445"/>
                  <a:gd name="connsiteY1" fmla="*/ 1489 h 337124"/>
                  <a:gd name="connsiteX2" fmla="*/ 991592 w 1031445"/>
                  <a:gd name="connsiteY2" fmla="*/ 93847 h 337124"/>
                  <a:gd name="connsiteX3" fmla="*/ 1031445 w 1031445"/>
                  <a:gd name="connsiteY3" fmla="*/ 337124 h 337124"/>
                  <a:gd name="connsiteX4" fmla="*/ 14772 w 1031445"/>
                  <a:gd name="connsiteY4" fmla="*/ 337124 h 337124"/>
                  <a:gd name="connsiteX5" fmla="*/ 1490 w 1031445"/>
                  <a:gd name="connsiteY5" fmla="*/ 256045 h 337124"/>
                  <a:gd name="connsiteX6" fmla="*/ 93848 w 1031445"/>
                  <a:gd name="connsiteY6" fmla="*/ 127498 h 337124"/>
                  <a:gd name="connsiteX0" fmla="*/ 93848 w 1031445"/>
                  <a:gd name="connsiteY0" fmla="*/ 127498 h 341439"/>
                  <a:gd name="connsiteX1" fmla="*/ 863045 w 1031445"/>
                  <a:gd name="connsiteY1" fmla="*/ 1489 h 341439"/>
                  <a:gd name="connsiteX2" fmla="*/ 991592 w 1031445"/>
                  <a:gd name="connsiteY2" fmla="*/ 93847 h 341439"/>
                  <a:gd name="connsiteX3" fmla="*/ 1031445 w 1031445"/>
                  <a:gd name="connsiteY3" fmla="*/ 337124 h 341439"/>
                  <a:gd name="connsiteX4" fmla="*/ 587531 w 1031445"/>
                  <a:gd name="connsiteY4" fmla="*/ 341439 h 341439"/>
                  <a:gd name="connsiteX5" fmla="*/ 14772 w 1031445"/>
                  <a:gd name="connsiteY5" fmla="*/ 337124 h 341439"/>
                  <a:gd name="connsiteX6" fmla="*/ 1490 w 1031445"/>
                  <a:gd name="connsiteY6" fmla="*/ 256045 h 341439"/>
                  <a:gd name="connsiteX7" fmla="*/ 93848 w 1031445"/>
                  <a:gd name="connsiteY7" fmla="*/ 127498 h 341439"/>
                  <a:gd name="connsiteX0" fmla="*/ 587531 w 1031445"/>
                  <a:gd name="connsiteY0" fmla="*/ 341439 h 432879"/>
                  <a:gd name="connsiteX1" fmla="*/ 14772 w 1031445"/>
                  <a:gd name="connsiteY1" fmla="*/ 337124 h 432879"/>
                  <a:gd name="connsiteX2" fmla="*/ 1490 w 1031445"/>
                  <a:gd name="connsiteY2" fmla="*/ 256045 h 432879"/>
                  <a:gd name="connsiteX3" fmla="*/ 93848 w 1031445"/>
                  <a:gd name="connsiteY3" fmla="*/ 127498 h 432879"/>
                  <a:gd name="connsiteX4" fmla="*/ 863045 w 1031445"/>
                  <a:gd name="connsiteY4" fmla="*/ 1489 h 432879"/>
                  <a:gd name="connsiteX5" fmla="*/ 991592 w 1031445"/>
                  <a:gd name="connsiteY5" fmla="*/ 93847 h 432879"/>
                  <a:gd name="connsiteX6" fmla="*/ 1031445 w 1031445"/>
                  <a:gd name="connsiteY6" fmla="*/ 337124 h 432879"/>
                  <a:gd name="connsiteX7" fmla="*/ 678971 w 1031445"/>
                  <a:gd name="connsiteY7" fmla="*/ 432879 h 432879"/>
                  <a:gd name="connsiteX0" fmla="*/ 587531 w 1031445"/>
                  <a:gd name="connsiteY0" fmla="*/ 341439 h 341439"/>
                  <a:gd name="connsiteX1" fmla="*/ 14772 w 1031445"/>
                  <a:gd name="connsiteY1" fmla="*/ 337124 h 341439"/>
                  <a:gd name="connsiteX2" fmla="*/ 1490 w 1031445"/>
                  <a:gd name="connsiteY2" fmla="*/ 256045 h 341439"/>
                  <a:gd name="connsiteX3" fmla="*/ 93848 w 1031445"/>
                  <a:gd name="connsiteY3" fmla="*/ 127498 h 341439"/>
                  <a:gd name="connsiteX4" fmla="*/ 863045 w 1031445"/>
                  <a:gd name="connsiteY4" fmla="*/ 1489 h 341439"/>
                  <a:gd name="connsiteX5" fmla="*/ 991592 w 1031445"/>
                  <a:gd name="connsiteY5" fmla="*/ 93847 h 341439"/>
                  <a:gd name="connsiteX6" fmla="*/ 1031445 w 1031445"/>
                  <a:gd name="connsiteY6" fmla="*/ 337124 h 341439"/>
                  <a:gd name="connsiteX0" fmla="*/ 14772 w 1031445"/>
                  <a:gd name="connsiteY0" fmla="*/ 337124 h 337124"/>
                  <a:gd name="connsiteX1" fmla="*/ 1490 w 1031445"/>
                  <a:gd name="connsiteY1" fmla="*/ 256045 h 337124"/>
                  <a:gd name="connsiteX2" fmla="*/ 93848 w 1031445"/>
                  <a:gd name="connsiteY2" fmla="*/ 127498 h 337124"/>
                  <a:gd name="connsiteX3" fmla="*/ 863045 w 1031445"/>
                  <a:gd name="connsiteY3" fmla="*/ 1489 h 337124"/>
                  <a:gd name="connsiteX4" fmla="*/ 991592 w 1031445"/>
                  <a:gd name="connsiteY4" fmla="*/ 93847 h 337124"/>
                  <a:gd name="connsiteX5" fmla="*/ 1031445 w 1031445"/>
                  <a:gd name="connsiteY5" fmla="*/ 337124 h 33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445" h="337124">
                    <a:moveTo>
                      <a:pt x="14772" y="337124"/>
                    </a:moveTo>
                    <a:lnTo>
                      <a:pt x="1490" y="256045"/>
                    </a:lnTo>
                    <a:cubicBezTo>
                      <a:pt x="-8504" y="195044"/>
                      <a:pt x="32847" y="137491"/>
                      <a:pt x="93848" y="127498"/>
                    </a:cubicBezTo>
                    <a:lnTo>
                      <a:pt x="863045" y="1489"/>
                    </a:lnTo>
                    <a:cubicBezTo>
                      <a:pt x="924046" y="-8504"/>
                      <a:pt x="981599" y="32846"/>
                      <a:pt x="991592" y="93847"/>
                    </a:cubicBezTo>
                    <a:lnTo>
                      <a:pt x="1031445" y="337124"/>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558211">
                <a:off x="213075" y="4448894"/>
                <a:ext cx="1036946" cy="370710"/>
              </a:xfrm>
              <a:custGeom>
                <a:avLst/>
                <a:gdLst>
                  <a:gd name="connsiteX0" fmla="*/ 0 w 1036946"/>
                  <a:gd name="connsiteY0" fmla="*/ 1 h 370710"/>
                  <a:gd name="connsiteX1" fmla="*/ 1016673 w 1036946"/>
                  <a:gd name="connsiteY1" fmla="*/ 0 h 370710"/>
                  <a:gd name="connsiteX2" fmla="*/ 1035457 w 1036946"/>
                  <a:gd name="connsiteY2" fmla="*/ 114664 h 370710"/>
                  <a:gd name="connsiteX3" fmla="*/ 943099 w 1036946"/>
                  <a:gd name="connsiteY3" fmla="*/ 243211 h 370710"/>
                  <a:gd name="connsiteX4" fmla="*/ 173902 w 1036946"/>
                  <a:gd name="connsiteY4" fmla="*/ 369221 h 370710"/>
                  <a:gd name="connsiteX5" fmla="*/ 45355 w 1036946"/>
                  <a:gd name="connsiteY5" fmla="*/ 276862 h 370710"/>
                  <a:gd name="connsiteX6" fmla="*/ 0 w 1036946"/>
                  <a:gd name="connsiteY6" fmla="*/ 1 h 370710"/>
                  <a:gd name="connsiteX0" fmla="*/ 0 w 1036946"/>
                  <a:gd name="connsiteY0" fmla="*/ 644 h 371353"/>
                  <a:gd name="connsiteX1" fmla="*/ 591251 w 1036946"/>
                  <a:gd name="connsiteY1" fmla="*/ 0 h 371353"/>
                  <a:gd name="connsiteX2" fmla="*/ 1016673 w 1036946"/>
                  <a:gd name="connsiteY2" fmla="*/ 643 h 371353"/>
                  <a:gd name="connsiteX3" fmla="*/ 1035457 w 1036946"/>
                  <a:gd name="connsiteY3" fmla="*/ 115307 h 371353"/>
                  <a:gd name="connsiteX4" fmla="*/ 943099 w 1036946"/>
                  <a:gd name="connsiteY4" fmla="*/ 243854 h 371353"/>
                  <a:gd name="connsiteX5" fmla="*/ 173902 w 1036946"/>
                  <a:gd name="connsiteY5" fmla="*/ 369864 h 371353"/>
                  <a:gd name="connsiteX6" fmla="*/ 45355 w 1036946"/>
                  <a:gd name="connsiteY6" fmla="*/ 277505 h 371353"/>
                  <a:gd name="connsiteX7" fmla="*/ 0 w 1036946"/>
                  <a:gd name="connsiteY7" fmla="*/ 644 h 371353"/>
                  <a:gd name="connsiteX0" fmla="*/ 591251 w 1036946"/>
                  <a:gd name="connsiteY0" fmla="*/ 0 h 371353"/>
                  <a:gd name="connsiteX1" fmla="*/ 1016673 w 1036946"/>
                  <a:gd name="connsiteY1" fmla="*/ 643 h 371353"/>
                  <a:gd name="connsiteX2" fmla="*/ 1035457 w 1036946"/>
                  <a:gd name="connsiteY2" fmla="*/ 115307 h 371353"/>
                  <a:gd name="connsiteX3" fmla="*/ 943099 w 1036946"/>
                  <a:gd name="connsiteY3" fmla="*/ 243854 h 371353"/>
                  <a:gd name="connsiteX4" fmla="*/ 173902 w 1036946"/>
                  <a:gd name="connsiteY4" fmla="*/ 369864 h 371353"/>
                  <a:gd name="connsiteX5" fmla="*/ 45355 w 1036946"/>
                  <a:gd name="connsiteY5" fmla="*/ 277505 h 371353"/>
                  <a:gd name="connsiteX6" fmla="*/ 0 w 1036946"/>
                  <a:gd name="connsiteY6" fmla="*/ 644 h 371353"/>
                  <a:gd name="connsiteX7" fmla="*/ 682691 w 1036946"/>
                  <a:gd name="connsiteY7" fmla="*/ 91440 h 371353"/>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 name="connsiteX6" fmla="*/ 682691 w 1036946"/>
                  <a:gd name="connsiteY6" fmla="*/ 90797 h 370710"/>
                  <a:gd name="connsiteX0" fmla="*/ 1016673 w 1036946"/>
                  <a:gd name="connsiteY0" fmla="*/ 0 h 370710"/>
                  <a:gd name="connsiteX1" fmla="*/ 1035457 w 1036946"/>
                  <a:gd name="connsiteY1" fmla="*/ 114664 h 370710"/>
                  <a:gd name="connsiteX2" fmla="*/ 943099 w 1036946"/>
                  <a:gd name="connsiteY2" fmla="*/ 243211 h 370710"/>
                  <a:gd name="connsiteX3" fmla="*/ 173902 w 1036946"/>
                  <a:gd name="connsiteY3" fmla="*/ 369221 h 370710"/>
                  <a:gd name="connsiteX4" fmla="*/ 45355 w 1036946"/>
                  <a:gd name="connsiteY4" fmla="*/ 276862 h 370710"/>
                  <a:gd name="connsiteX5" fmla="*/ 0 w 1036946"/>
                  <a:gd name="connsiteY5" fmla="*/ 1 h 37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6946" h="370710">
                    <a:moveTo>
                      <a:pt x="1016673" y="0"/>
                    </a:moveTo>
                    <a:lnTo>
                      <a:pt x="1035457" y="114664"/>
                    </a:lnTo>
                    <a:cubicBezTo>
                      <a:pt x="1045451" y="175665"/>
                      <a:pt x="1004100" y="233218"/>
                      <a:pt x="943099" y="243211"/>
                    </a:cubicBezTo>
                    <a:lnTo>
                      <a:pt x="173902" y="369221"/>
                    </a:lnTo>
                    <a:cubicBezTo>
                      <a:pt x="112901" y="379214"/>
                      <a:pt x="55348" y="337863"/>
                      <a:pt x="45355" y="276862"/>
                    </a:cubicBezTo>
                    <a:lnTo>
                      <a:pt x="0" y="1"/>
                    </a:lnTo>
                  </a:path>
                </a:pathLst>
              </a:cu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81481" y="4766938"/>
                <a:ext cx="328613" cy="172151"/>
              </a:xfrm>
              <a:prstGeom prst="roundRect">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443368" y="4939089"/>
                <a:ext cx="604838" cy="0"/>
              </a:xfrm>
              <a:prstGeom prst="line">
                <a:avLst/>
              </a:prstGeom>
              <a:noFill/>
              <a:ln w="762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cxnSp>
        </p:grpSp>
      </p:grpSp>
    </p:spTree>
    <p:extLst>
      <p:ext uri="{BB962C8B-B14F-4D97-AF65-F5344CB8AC3E}">
        <p14:creationId xmlns:p14="http://schemas.microsoft.com/office/powerpoint/2010/main" val="14300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4. HẠ TẦNG KỸ THUẬT</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12</a:t>
            </a:fld>
            <a:endParaRPr lang="en-US"/>
          </a:p>
        </p:txBody>
      </p:sp>
      <p:sp>
        <p:nvSpPr>
          <p:cNvPr id="4" name="Text Placeholder 3"/>
          <p:cNvSpPr>
            <a:spLocks noGrp="1"/>
          </p:cNvSpPr>
          <p:nvPr>
            <p:ph type="body" sz="quarter" idx="13"/>
          </p:nvPr>
        </p:nvSpPr>
        <p:spPr/>
        <p:txBody>
          <a:bodyPr/>
          <a:lstStyle/>
          <a:p>
            <a:r>
              <a:rPr lang="en-US" smtClean="0"/>
              <a:t>4.2 Thiết bị hiển thị</a:t>
            </a:r>
            <a:endParaRPr lang="en-US"/>
          </a:p>
        </p:txBody>
      </p:sp>
      <p:sp>
        <p:nvSpPr>
          <p:cNvPr id="5" name="Content Placeholder 4"/>
          <p:cNvSpPr>
            <a:spLocks noGrp="1"/>
          </p:cNvSpPr>
          <p:nvPr>
            <p:ph sz="quarter" idx="14"/>
          </p:nvPr>
        </p:nvSpPr>
        <p:spPr>
          <a:xfrm>
            <a:off x="395288" y="859518"/>
            <a:ext cx="8353425" cy="5216525"/>
          </a:xfrm>
        </p:spPr>
        <p:txBody>
          <a:bodyPr>
            <a:noAutofit/>
          </a:bodyPr>
          <a:lstStyle/>
          <a:p>
            <a:pPr marL="285750" indent="-285750">
              <a:lnSpc>
                <a:spcPct val="200000"/>
              </a:lnSpc>
              <a:spcBef>
                <a:spcPts val="0"/>
              </a:spcBef>
              <a:buFont typeface="Arial" panose="020B0604020202020204" pitchFamily="34" charset="0"/>
              <a:buChar char="•"/>
            </a:pPr>
            <a:r>
              <a:rPr lang="en-US" sz="1400" smtClean="0"/>
              <a:t>Bên cạnh màn hình để hiển thị thì thiết bị kết nối phụ trách đưa nội dung từ phần mềm quản lý đến màn hình cũng vô cùng quan trọng. </a:t>
            </a:r>
          </a:p>
          <a:p>
            <a:pPr marL="285750" indent="-285750">
              <a:lnSpc>
                <a:spcPct val="200000"/>
              </a:lnSpc>
              <a:spcBef>
                <a:spcPts val="0"/>
              </a:spcBef>
              <a:buFont typeface="Arial" panose="020B0604020202020204" pitchFamily="34" charset="0"/>
              <a:buChar char="•"/>
            </a:pPr>
            <a:r>
              <a:rPr lang="en-US" sz="1400" smtClean="0"/>
              <a:t>Có rất nhiều thiết bị nhưng điều kiện bắt buộc là thiết bị phải có khả năng truy cập vào mạng và hiển thị nội dung thông qua trang web/ứng dụng của phần mềm quản lý thông qua LAN hoặc WLAN</a:t>
            </a:r>
            <a:endParaRPr lang="en-US" sz="1400"/>
          </a:p>
        </p:txBody>
      </p:sp>
      <p:graphicFrame>
        <p:nvGraphicFramePr>
          <p:cNvPr id="33" name="Table 32"/>
          <p:cNvGraphicFramePr>
            <a:graphicFrameLocks noGrp="1"/>
          </p:cNvGraphicFramePr>
          <p:nvPr>
            <p:extLst>
              <p:ext uri="{D42A27DB-BD31-4B8C-83A1-F6EECF244321}">
                <p14:modId xmlns:p14="http://schemas.microsoft.com/office/powerpoint/2010/main" val="122886570"/>
              </p:ext>
            </p:extLst>
          </p:nvPr>
        </p:nvGraphicFramePr>
        <p:xfrm>
          <a:off x="491291" y="2658919"/>
          <a:ext cx="8385856" cy="3154680"/>
        </p:xfrm>
        <a:graphic>
          <a:graphicData uri="http://schemas.openxmlformats.org/drawingml/2006/table">
            <a:tbl>
              <a:tblPr>
                <a:tableStyleId>{5C22544A-7EE6-4342-B048-85BDC9FD1C3A}</a:tableStyleId>
              </a:tblPr>
              <a:tblGrid>
                <a:gridCol w="780369">
                  <a:extLst>
                    <a:ext uri="{9D8B030D-6E8A-4147-A177-3AD203B41FA5}">
                      <a16:colId xmlns:a16="http://schemas.microsoft.com/office/drawing/2014/main" val="780030194"/>
                    </a:ext>
                  </a:extLst>
                </a:gridCol>
                <a:gridCol w="7605487">
                  <a:extLst>
                    <a:ext uri="{9D8B030D-6E8A-4147-A177-3AD203B41FA5}">
                      <a16:colId xmlns:a16="http://schemas.microsoft.com/office/drawing/2014/main" val="3294331393"/>
                    </a:ext>
                  </a:extLst>
                </a:gridCol>
              </a:tblGrid>
              <a:tr h="1051560">
                <a:tc>
                  <a:txBody>
                    <a:bodyPr/>
                    <a:lstStyle/>
                    <a:p>
                      <a:endParaRPr lang="en-US"/>
                    </a:p>
                  </a:txBody>
                  <a:tcP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b="1" smtClean="0">
                          <a:latin typeface="Roboto Condensed" panose="02000000000000000000" pitchFamily="2" charset="0"/>
                          <a:ea typeface="Roboto Condensed" panose="02000000000000000000" pitchFamily="2" charset="0"/>
                        </a:rPr>
                        <a:t>Smart TV</a:t>
                      </a:r>
                      <a:r>
                        <a:rPr lang="vi-VN" sz="1400" b="1" smtClean="0">
                          <a:latin typeface="Roboto Condensed" panose="02000000000000000000" pitchFamily="2" charset="0"/>
                          <a:ea typeface="Roboto Condensed" panose="02000000000000000000" pitchFamily="2" charset="0"/>
                        </a:rPr>
                        <a:t>:</a:t>
                      </a:r>
                      <a:r>
                        <a:rPr lang="en-US" sz="1400" b="1" smtClean="0">
                          <a:latin typeface="Roboto Condensed" panose="02000000000000000000" pitchFamily="2" charset="0"/>
                          <a:ea typeface="Roboto Condensed" panose="02000000000000000000" pitchFamily="2" charset="0"/>
                        </a:rPr>
                        <a:t> </a:t>
                      </a:r>
                      <a:r>
                        <a:rPr lang="vi-VN" sz="1400" smtClean="0">
                          <a:latin typeface="Roboto Condensed" panose="02000000000000000000" pitchFamily="2" charset="0"/>
                          <a:ea typeface="Roboto Condensed" panose="02000000000000000000" pitchFamily="2" charset="0"/>
                        </a:rPr>
                        <a:t>Màn hình thông minh </a:t>
                      </a:r>
                      <a:r>
                        <a:rPr lang="en-US" sz="1400" smtClean="0">
                          <a:latin typeface="Roboto Condensed" panose="02000000000000000000" pitchFamily="2" charset="0"/>
                          <a:ea typeface="Roboto Condensed" panose="02000000000000000000" pitchFamily="2" charset="0"/>
                        </a:rPr>
                        <a:t>với</a:t>
                      </a:r>
                      <a:r>
                        <a:rPr lang="vi-VN" sz="1400" smtClean="0">
                          <a:latin typeface="Roboto Condensed" panose="02000000000000000000" pitchFamily="2" charset="0"/>
                          <a:ea typeface="Roboto Condensed" panose="02000000000000000000" pitchFamily="2" charset="0"/>
                        </a:rPr>
                        <a:t> hệ điều hành Android được tích hợp sẵn, cho phép chạy các ứng dụng Android và truy cập vào các nguồn thông tin trực tuyến</a:t>
                      </a:r>
                      <a:r>
                        <a:rPr lang="en-US" sz="1400" smtClean="0">
                          <a:latin typeface="Roboto Condensed" panose="02000000000000000000" pitchFamily="2" charset="0"/>
                          <a:ea typeface="Roboto Condensed" panose="02000000000000000000" pitchFamily="2" charset="0"/>
                        </a:rPr>
                        <a:t> thông qua trình duyệt.</a:t>
                      </a:r>
                    </a:p>
                  </a:txBody>
                  <a:tcPr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6247089"/>
                  </a:ext>
                </a:extLst>
              </a:tr>
              <a:tr h="1051560">
                <a:tc>
                  <a:txBody>
                    <a:bodyPr/>
                    <a:lstStyle/>
                    <a:p>
                      <a:endParaRPr lang="en-US"/>
                    </a:p>
                  </a:txBody>
                  <a:tcP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vi-VN" sz="1400" b="1" smtClean="0">
                          <a:latin typeface="Roboto Condensed" panose="02000000000000000000" pitchFamily="2" charset="0"/>
                          <a:ea typeface="Roboto Condensed" panose="02000000000000000000" pitchFamily="2" charset="0"/>
                        </a:rPr>
                        <a:t>Raspberry Pi: </a:t>
                      </a:r>
                      <a:r>
                        <a:rPr lang="vi-VN" sz="1400" smtClean="0">
                          <a:latin typeface="Roboto Condensed" panose="02000000000000000000" pitchFamily="2" charset="0"/>
                          <a:ea typeface="Roboto Condensed" panose="02000000000000000000" pitchFamily="2" charset="0"/>
                        </a:rPr>
                        <a:t>Raspberry Pi là một </a:t>
                      </a:r>
                      <a:r>
                        <a:rPr lang="en-US" sz="1400" smtClean="0">
                          <a:latin typeface="Roboto Condensed" panose="02000000000000000000" pitchFamily="2" charset="0"/>
                          <a:ea typeface="Roboto Condensed" panose="02000000000000000000" pitchFamily="2" charset="0"/>
                        </a:rPr>
                        <a:t>thiết</a:t>
                      </a:r>
                      <a:r>
                        <a:rPr lang="en-US" sz="1400" baseline="0" smtClean="0">
                          <a:latin typeface="Roboto Condensed" panose="02000000000000000000" pitchFamily="2" charset="0"/>
                          <a:ea typeface="Roboto Condensed" panose="02000000000000000000" pitchFamily="2" charset="0"/>
                        </a:rPr>
                        <a:t> bị</a:t>
                      </a:r>
                      <a:r>
                        <a:rPr lang="vi-VN" sz="1400" smtClean="0">
                          <a:latin typeface="Roboto Condensed" panose="02000000000000000000" pitchFamily="2" charset="0"/>
                          <a:ea typeface="Roboto Condensed" panose="02000000000000000000" pitchFamily="2" charset="0"/>
                        </a:rPr>
                        <a:t> có kích thước nhỏ và giá thành rẻ</a:t>
                      </a:r>
                      <a:r>
                        <a:rPr lang="en-US" sz="1400" baseline="0" smtClean="0">
                          <a:latin typeface="Roboto Condensed" panose="02000000000000000000" pitchFamily="2" charset="0"/>
                          <a:ea typeface="Roboto Condensed" panose="02000000000000000000" pitchFamily="2" charset="0"/>
                        </a:rPr>
                        <a:t> </a:t>
                      </a:r>
                      <a:r>
                        <a:rPr lang="vi-VN" sz="1400" smtClean="0">
                          <a:latin typeface="Roboto Condensed" panose="02000000000000000000" pitchFamily="2" charset="0"/>
                          <a:ea typeface="Roboto Condensed" panose="02000000000000000000" pitchFamily="2" charset="0"/>
                        </a:rPr>
                        <a:t>nhưng có hiệu năng đáng kể</a:t>
                      </a:r>
                      <a:endParaRPr lang="en-US" sz="1400" smtClean="0">
                        <a:latin typeface="Roboto Condensed" panose="02000000000000000000" pitchFamily="2" charset="0"/>
                        <a:ea typeface="Roboto Condensed" panose="02000000000000000000" pitchFamily="2" charset="0"/>
                      </a:endParaRPr>
                    </a:p>
                  </a:txBody>
                  <a:tcPr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1235288"/>
                  </a:ext>
                </a:extLst>
              </a:tr>
              <a:tr h="1051560">
                <a:tc>
                  <a:txBody>
                    <a:bodyPr/>
                    <a:lstStyle/>
                    <a:p>
                      <a:endParaRPr lang="en-US"/>
                    </a:p>
                  </a:txBody>
                  <a:tcPr>
                    <a:lnL w="12700" cmpd="sng">
                      <a:noFill/>
                    </a:lnL>
                    <a:lnR w="12700" cmpd="sng">
                      <a:noFill/>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b="1" smtClean="0">
                          <a:latin typeface="Roboto Condensed" panose="02000000000000000000" pitchFamily="2" charset="0"/>
                          <a:ea typeface="Roboto Condensed" panose="02000000000000000000" pitchFamily="2" charset="0"/>
                        </a:rPr>
                        <a:t>PC/</a:t>
                      </a:r>
                      <a:r>
                        <a:rPr lang="vi-VN" sz="1400" b="1" smtClean="0">
                          <a:latin typeface="Roboto Condensed" panose="02000000000000000000" pitchFamily="2" charset="0"/>
                          <a:ea typeface="Roboto Condensed" panose="02000000000000000000" pitchFamily="2" charset="0"/>
                        </a:rPr>
                        <a:t>Mini PC</a:t>
                      </a:r>
                      <a:r>
                        <a:rPr lang="en-US" sz="1400" b="1" smtClean="0">
                          <a:latin typeface="Roboto Condensed" panose="02000000000000000000" pitchFamily="2" charset="0"/>
                          <a:ea typeface="Roboto Condensed" panose="02000000000000000000" pitchFamily="2" charset="0"/>
                        </a:rPr>
                        <a:t>: </a:t>
                      </a:r>
                      <a:r>
                        <a:rPr lang="en-US" sz="1400" smtClean="0">
                          <a:latin typeface="Roboto Condensed" panose="02000000000000000000" pitchFamily="2" charset="0"/>
                          <a:ea typeface="Roboto Condensed" panose="02000000000000000000" pitchFamily="2" charset="0"/>
                        </a:rPr>
                        <a:t>Máy</a:t>
                      </a:r>
                      <a:r>
                        <a:rPr lang="en-US" sz="1400" baseline="0" smtClean="0">
                          <a:latin typeface="Roboto Condensed" panose="02000000000000000000" pitchFamily="2" charset="0"/>
                          <a:ea typeface="Roboto Condensed" panose="02000000000000000000" pitchFamily="2" charset="0"/>
                        </a:rPr>
                        <a:t> tính hoặc một máy tính cỡ nhỏ chỉ nhằm phục vụ mục đích chạy trình duyệt và hiển thị, không cần cấu hình quá cao</a:t>
                      </a:r>
                    </a:p>
                  </a:txBody>
                  <a:tcPr anchor="ctr">
                    <a:lnL w="12700" cmpd="sng">
                      <a:noFill/>
                    </a:lnL>
                    <a:lnR w="12700" cmpd="sng">
                      <a:noFill/>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8544868"/>
                  </a:ext>
                </a:extLst>
              </a:tr>
            </a:tbl>
          </a:graphicData>
        </a:graphic>
      </p:graphicFrame>
      <p:grpSp>
        <p:nvGrpSpPr>
          <p:cNvPr id="34" name="Group 33"/>
          <p:cNvGrpSpPr/>
          <p:nvPr/>
        </p:nvGrpSpPr>
        <p:grpSpPr>
          <a:xfrm>
            <a:off x="470458" y="2826955"/>
            <a:ext cx="754301" cy="754301"/>
            <a:chOff x="3135528" y="3541631"/>
            <a:chExt cx="979712" cy="979712"/>
          </a:xfrm>
        </p:grpSpPr>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528" y="3541631"/>
              <a:ext cx="979712" cy="979712"/>
            </a:xfrm>
            <a:prstGeom prst="rect">
              <a:avLst/>
            </a:prstGeom>
          </p:spPr>
        </p:pic>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31051" t="29366" r="31445" b="30879"/>
            <a:stretch/>
          </p:blipFill>
          <p:spPr>
            <a:xfrm>
              <a:off x="3470044" y="3784757"/>
              <a:ext cx="326292" cy="345869"/>
            </a:xfrm>
            <a:prstGeom prst="rect">
              <a:avLst/>
            </a:prstGeom>
          </p:spPr>
        </p:pic>
      </p:grpSp>
      <p:grpSp>
        <p:nvGrpSpPr>
          <p:cNvPr id="37" name="Group 36"/>
          <p:cNvGrpSpPr/>
          <p:nvPr/>
        </p:nvGrpSpPr>
        <p:grpSpPr>
          <a:xfrm>
            <a:off x="471673" y="3932894"/>
            <a:ext cx="751870" cy="751870"/>
            <a:chOff x="1701044" y="3541631"/>
            <a:chExt cx="979712" cy="979712"/>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044" y="3541631"/>
              <a:ext cx="979712" cy="979712"/>
            </a:xfrm>
            <a:prstGeom prst="rect">
              <a:avLst/>
            </a:prstGeom>
          </p:spPr>
        </p:pic>
        <p:grpSp>
          <p:nvGrpSpPr>
            <p:cNvPr id="39" name="Group 38"/>
            <p:cNvGrpSpPr/>
            <p:nvPr/>
          </p:nvGrpSpPr>
          <p:grpSpPr>
            <a:xfrm>
              <a:off x="1917475" y="3754212"/>
              <a:ext cx="546849" cy="381557"/>
              <a:chOff x="2287658" y="5248324"/>
              <a:chExt cx="1026461" cy="716199"/>
            </a:xfrm>
          </p:grpSpPr>
          <p:sp>
            <p:nvSpPr>
              <p:cNvPr id="40" name="Rounded Rectangle 39"/>
              <p:cNvSpPr/>
              <p:nvPr/>
            </p:nvSpPr>
            <p:spPr>
              <a:xfrm>
                <a:off x="2287658" y="5248324"/>
                <a:ext cx="1026461" cy="710072"/>
              </a:xfrm>
              <a:prstGeom prst="roundRect">
                <a:avLst>
                  <a:gd name="adj" fmla="val 16854"/>
                </a:avLst>
              </a:prstGeom>
              <a:solidFill>
                <a:srgbClr val="43A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2460102" y="5964523"/>
                <a:ext cx="107326" cy="0"/>
              </a:xfrm>
              <a:prstGeom prst="line">
                <a:avLst/>
              </a:prstGeom>
              <a:noFill/>
              <a:ln w="44450" cap="rnd">
                <a:solidFill>
                  <a:srgbClr val="DAE3F1"/>
                </a:solidFill>
              </a:ln>
            </p:spPr>
            <p:style>
              <a:lnRef idx="2">
                <a:schemeClr val="accent1">
                  <a:shade val="50000"/>
                </a:schemeClr>
              </a:lnRef>
              <a:fillRef idx="1">
                <a:schemeClr val="accent1"/>
              </a:fillRef>
              <a:effectRef idx="0">
                <a:schemeClr val="accent1"/>
              </a:effectRef>
              <a:fontRef idx="minor">
                <a:schemeClr val="lt1"/>
              </a:fontRef>
            </p:style>
          </p:cxnSp>
          <p:sp>
            <p:nvSpPr>
              <p:cNvPr id="42" name="Rounded Rectangle 41"/>
              <p:cNvSpPr/>
              <p:nvPr/>
            </p:nvSpPr>
            <p:spPr>
              <a:xfrm>
                <a:off x="2609257" y="5607345"/>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2399832" y="5479905"/>
                <a:ext cx="185852" cy="185852"/>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3065543" y="5501304"/>
                <a:ext cx="185852" cy="160396"/>
                <a:chOff x="1865888" y="5454592"/>
                <a:chExt cx="185852" cy="160396"/>
              </a:xfrm>
            </p:grpSpPr>
            <p:sp>
              <p:nvSpPr>
                <p:cNvPr id="58" name="Rounded Rectangle 57"/>
                <p:cNvSpPr/>
                <p:nvPr/>
              </p:nvSpPr>
              <p:spPr>
                <a:xfrm>
                  <a:off x="1865888" y="5454592"/>
                  <a:ext cx="185852" cy="84196"/>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1865888" y="5560633"/>
                  <a:ext cx="185852" cy="54355"/>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ounded Rectangle 44"/>
              <p:cNvSpPr/>
              <p:nvPr/>
            </p:nvSpPr>
            <p:spPr>
              <a:xfrm>
                <a:off x="2609257" y="5694678"/>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rot="5400000">
                <a:off x="2599168" y="5651652"/>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rot="5400000">
                <a:off x="2738313" y="5651653"/>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rot="19259975">
                <a:off x="2667361" y="5544765"/>
                <a:ext cx="355460" cy="299826"/>
              </a:xfrm>
              <a:custGeom>
                <a:avLst/>
                <a:gdLst>
                  <a:gd name="connsiteX0" fmla="*/ 228454 w 425473"/>
                  <a:gd name="connsiteY0" fmla="*/ 0 h 358883"/>
                  <a:gd name="connsiteX1" fmla="*/ 425473 w 425473"/>
                  <a:gd name="connsiteY1" fmla="*/ 159545 h 358883"/>
                  <a:gd name="connsiteX2" fmla="*/ 264049 w 425473"/>
                  <a:gd name="connsiteY2" fmla="*/ 358883 h 358883"/>
                  <a:gd name="connsiteX3" fmla="*/ 0 w 425473"/>
                  <a:gd name="connsiteY3" fmla="*/ 145057 h 358883"/>
                  <a:gd name="connsiteX4" fmla="*/ 117467 w 425473"/>
                  <a:gd name="connsiteY4" fmla="*/ 0 h 358883"/>
                  <a:gd name="connsiteX5" fmla="*/ 228454 w 425473"/>
                  <a:gd name="connsiteY5" fmla="*/ 0 h 35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473" h="358883">
                    <a:moveTo>
                      <a:pt x="228454" y="0"/>
                    </a:moveTo>
                    <a:lnTo>
                      <a:pt x="425473" y="159545"/>
                    </a:lnTo>
                    <a:lnTo>
                      <a:pt x="264049" y="358883"/>
                    </a:lnTo>
                    <a:lnTo>
                      <a:pt x="0" y="145057"/>
                    </a:lnTo>
                    <a:lnTo>
                      <a:pt x="117467" y="0"/>
                    </a:lnTo>
                    <a:lnTo>
                      <a:pt x="228454" y="0"/>
                    </a:lnTo>
                    <a:close/>
                  </a:path>
                </a:pathLst>
              </a:custGeom>
              <a:solidFill>
                <a:srgbClr val="18193F"/>
              </a:solidFill>
              <a:ln w="381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365065"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090196"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65065"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094666"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flipV="1">
                <a:off x="2561179" y="5342169"/>
                <a:ext cx="423862" cy="64311"/>
                <a:chOff x="210852" y="4667623"/>
                <a:chExt cx="615795" cy="93432"/>
              </a:xfrm>
              <a:solidFill>
                <a:srgbClr val="18193F"/>
              </a:solidFill>
            </p:grpSpPr>
            <p:sp>
              <p:nvSpPr>
                <p:cNvPr id="54" name="Oval 53"/>
                <p:cNvSpPr/>
                <p:nvPr/>
              </p:nvSpPr>
              <p:spPr>
                <a:xfrm>
                  <a:off x="210852" y="4667634"/>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84980"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59108"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33236" y="4667645"/>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896" y="4859200"/>
            <a:ext cx="809425" cy="809425"/>
          </a:xfrm>
          <a:prstGeom prst="rect">
            <a:avLst/>
          </a:prstGeom>
        </p:spPr>
      </p:pic>
    </p:spTree>
    <p:extLst>
      <p:ext uri="{BB962C8B-B14F-4D97-AF65-F5344CB8AC3E}">
        <p14:creationId xmlns:p14="http://schemas.microsoft.com/office/powerpoint/2010/main" val="7443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4. HẠ TẦNG KỸ THUẬT</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13</a:t>
            </a:fld>
            <a:endParaRPr lang="en-US"/>
          </a:p>
        </p:txBody>
      </p:sp>
      <p:sp>
        <p:nvSpPr>
          <p:cNvPr id="4" name="Text Placeholder 3"/>
          <p:cNvSpPr>
            <a:spLocks noGrp="1"/>
          </p:cNvSpPr>
          <p:nvPr>
            <p:ph type="body" sz="quarter" idx="13"/>
          </p:nvPr>
        </p:nvSpPr>
        <p:spPr/>
        <p:txBody>
          <a:bodyPr/>
          <a:lstStyle/>
          <a:p>
            <a:r>
              <a:rPr lang="en-US" smtClean="0"/>
              <a:t>4.2 Thiết bị hiển thị</a:t>
            </a:r>
            <a:endParaRPr lang="en-US"/>
          </a:p>
        </p:txBody>
      </p:sp>
      <p:graphicFrame>
        <p:nvGraphicFramePr>
          <p:cNvPr id="7" name="Content Placeholder 6"/>
          <p:cNvGraphicFramePr>
            <a:graphicFrameLocks noGrp="1"/>
          </p:cNvGraphicFramePr>
          <p:nvPr>
            <p:ph sz="quarter" idx="14"/>
            <p:extLst>
              <p:ext uri="{D42A27DB-BD31-4B8C-83A1-F6EECF244321}">
                <p14:modId xmlns:p14="http://schemas.microsoft.com/office/powerpoint/2010/main" val="2650119005"/>
              </p:ext>
            </p:extLst>
          </p:nvPr>
        </p:nvGraphicFramePr>
        <p:xfrm>
          <a:off x="395288" y="955675"/>
          <a:ext cx="8353426" cy="3810000"/>
        </p:xfrm>
        <a:graphic>
          <a:graphicData uri="http://schemas.openxmlformats.org/drawingml/2006/table">
            <a:tbl>
              <a:tblPr firstRow="1" bandRow="1">
                <a:tableStyleId>{7E9639D4-E3E2-4D34-9284-5A2195B3D0D7}</a:tableStyleId>
              </a:tblPr>
              <a:tblGrid>
                <a:gridCol w="544512">
                  <a:extLst>
                    <a:ext uri="{9D8B030D-6E8A-4147-A177-3AD203B41FA5}">
                      <a16:colId xmlns:a16="http://schemas.microsoft.com/office/drawing/2014/main" val="684210976"/>
                    </a:ext>
                  </a:extLst>
                </a:gridCol>
                <a:gridCol w="1371600">
                  <a:extLst>
                    <a:ext uri="{9D8B030D-6E8A-4147-A177-3AD203B41FA5}">
                      <a16:colId xmlns:a16="http://schemas.microsoft.com/office/drawing/2014/main" val="2065624632"/>
                    </a:ext>
                  </a:extLst>
                </a:gridCol>
                <a:gridCol w="1295400">
                  <a:extLst>
                    <a:ext uri="{9D8B030D-6E8A-4147-A177-3AD203B41FA5}">
                      <a16:colId xmlns:a16="http://schemas.microsoft.com/office/drawing/2014/main" val="1440550409"/>
                    </a:ext>
                  </a:extLst>
                </a:gridCol>
                <a:gridCol w="1079500">
                  <a:extLst>
                    <a:ext uri="{9D8B030D-6E8A-4147-A177-3AD203B41FA5}">
                      <a16:colId xmlns:a16="http://schemas.microsoft.com/office/drawing/2014/main" val="2669953708"/>
                    </a:ext>
                  </a:extLst>
                </a:gridCol>
                <a:gridCol w="1193800">
                  <a:extLst>
                    <a:ext uri="{9D8B030D-6E8A-4147-A177-3AD203B41FA5}">
                      <a16:colId xmlns:a16="http://schemas.microsoft.com/office/drawing/2014/main" val="195690796"/>
                    </a:ext>
                  </a:extLst>
                </a:gridCol>
                <a:gridCol w="2868614">
                  <a:extLst>
                    <a:ext uri="{9D8B030D-6E8A-4147-A177-3AD203B41FA5}">
                      <a16:colId xmlns:a16="http://schemas.microsoft.com/office/drawing/2014/main" val="2475355402"/>
                    </a:ext>
                  </a:extLst>
                </a:gridCol>
              </a:tblGrid>
              <a:tr h="370840">
                <a:tc>
                  <a:txBody>
                    <a:bodyPr/>
                    <a:lstStyle/>
                    <a:p>
                      <a:pPr algn="ctr"/>
                      <a:r>
                        <a:rPr lang="en-US" sz="1400" smtClean="0">
                          <a:latin typeface="Roboto Condensed" panose="02000000000000000000" pitchFamily="2" charset="0"/>
                          <a:ea typeface="Roboto Condensed" panose="02000000000000000000" pitchFamily="2" charset="0"/>
                        </a:rPr>
                        <a:t>No.</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algn="ctr"/>
                      <a:r>
                        <a:rPr lang="en-US" sz="1400" smtClean="0">
                          <a:latin typeface="Roboto Condensed" panose="02000000000000000000" pitchFamily="2" charset="0"/>
                          <a:ea typeface="Roboto Condensed" panose="02000000000000000000" pitchFamily="2" charset="0"/>
                        </a:rPr>
                        <a:t>Lựa</a:t>
                      </a:r>
                      <a:r>
                        <a:rPr lang="en-US" sz="1400" baseline="0" smtClean="0">
                          <a:latin typeface="Roboto Condensed" panose="02000000000000000000" pitchFamily="2" charset="0"/>
                          <a:ea typeface="Roboto Condensed" panose="02000000000000000000" pitchFamily="2" charset="0"/>
                        </a:rPr>
                        <a:t> chọn</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algn="ctr"/>
                      <a:r>
                        <a:rPr lang="en-US" sz="1400" smtClean="0">
                          <a:latin typeface="Roboto Condensed" panose="02000000000000000000" pitchFamily="2" charset="0"/>
                          <a:ea typeface="Roboto Condensed" panose="02000000000000000000" pitchFamily="2" charset="0"/>
                        </a:rPr>
                        <a:t>Không</a:t>
                      </a:r>
                      <a:r>
                        <a:rPr lang="en-US" sz="1400" baseline="0" smtClean="0">
                          <a:latin typeface="Roboto Condensed" panose="02000000000000000000" pitchFamily="2" charset="0"/>
                          <a:ea typeface="Roboto Condensed" panose="02000000000000000000" pitchFamily="2" charset="0"/>
                        </a:rPr>
                        <a:t> c</a:t>
                      </a:r>
                      <a:r>
                        <a:rPr lang="en-US" sz="1400" smtClean="0">
                          <a:latin typeface="Roboto Condensed" panose="02000000000000000000" pitchFamily="2" charset="0"/>
                          <a:ea typeface="Roboto Condensed" panose="02000000000000000000" pitchFamily="2" charset="0"/>
                        </a:rPr>
                        <a:t>ần</a:t>
                      </a:r>
                      <a:r>
                        <a:rPr lang="en-US" sz="1400" baseline="0" smtClean="0">
                          <a:latin typeface="Roboto Condensed" panose="02000000000000000000" pitchFamily="2" charset="0"/>
                          <a:ea typeface="Roboto Condensed" panose="02000000000000000000" pitchFamily="2" charset="0"/>
                        </a:rPr>
                        <a:t> bổ sung màn hình</a:t>
                      </a:r>
                      <a:endParaRPr lang="en-US" sz="1400">
                        <a:latin typeface="Roboto Condensed" panose="02000000000000000000" pitchFamily="2" charset="0"/>
                        <a:ea typeface="Roboto Condensed" panose="02000000000000000000" pitchFamily="2"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algn="ctr"/>
                      <a:r>
                        <a:rPr lang="en-US" sz="1400" smtClean="0">
                          <a:latin typeface="Roboto Condensed" panose="02000000000000000000" pitchFamily="2" charset="0"/>
                          <a:ea typeface="Roboto Condensed" panose="02000000000000000000" pitchFamily="2" charset="0"/>
                        </a:rPr>
                        <a:t>Tính</a:t>
                      </a:r>
                      <a:r>
                        <a:rPr lang="en-US" sz="1400" baseline="0" smtClean="0">
                          <a:latin typeface="Roboto Condensed" panose="02000000000000000000" pitchFamily="2" charset="0"/>
                          <a:ea typeface="Roboto Condensed" panose="02000000000000000000" pitchFamily="2" charset="0"/>
                        </a:rPr>
                        <a:t> tương thích cao</a:t>
                      </a:r>
                      <a:endParaRPr lang="en-US" sz="1400">
                        <a:latin typeface="Roboto Condensed" panose="02000000000000000000" pitchFamily="2" charset="0"/>
                        <a:ea typeface="Roboto Condensed" panose="02000000000000000000" pitchFamily="2"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algn="ctr"/>
                      <a:r>
                        <a:rPr lang="en-US" sz="1400" smtClean="0">
                          <a:latin typeface="Roboto Condensed" panose="02000000000000000000" pitchFamily="2" charset="0"/>
                          <a:ea typeface="Roboto Condensed" panose="02000000000000000000" pitchFamily="2" charset="0"/>
                        </a:rPr>
                        <a:t>Kích</a:t>
                      </a:r>
                      <a:r>
                        <a:rPr lang="en-US" sz="1400" baseline="0" smtClean="0">
                          <a:latin typeface="Roboto Condensed" panose="02000000000000000000" pitchFamily="2" charset="0"/>
                          <a:ea typeface="Roboto Condensed" panose="02000000000000000000" pitchFamily="2" charset="0"/>
                        </a:rPr>
                        <a:t> thước </a:t>
                      </a:r>
                    </a:p>
                    <a:p>
                      <a:pPr algn="ctr"/>
                      <a:r>
                        <a:rPr lang="en-US" sz="1400" baseline="0" smtClean="0">
                          <a:latin typeface="Roboto Condensed" panose="02000000000000000000" pitchFamily="2" charset="0"/>
                          <a:ea typeface="Roboto Condensed" panose="02000000000000000000" pitchFamily="2" charset="0"/>
                        </a:rPr>
                        <a:t>nhỏ gọn</a:t>
                      </a:r>
                      <a:endParaRPr lang="en-US" sz="1400">
                        <a:latin typeface="Roboto Condensed" panose="02000000000000000000" pitchFamily="2" charset="0"/>
                        <a:ea typeface="Roboto Condensed" panose="02000000000000000000" pitchFamily="2"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algn="ctr"/>
                      <a:r>
                        <a:rPr lang="en-US" sz="1400" smtClean="0">
                          <a:latin typeface="Roboto Condensed" panose="02000000000000000000" pitchFamily="2" charset="0"/>
                          <a:ea typeface="Roboto Condensed" panose="02000000000000000000" pitchFamily="2" charset="0"/>
                        </a:rPr>
                        <a:t>Giá</a:t>
                      </a:r>
                      <a:r>
                        <a:rPr lang="en-US" sz="1400" baseline="0" smtClean="0">
                          <a:latin typeface="Roboto Condensed" panose="02000000000000000000" pitchFamily="2" charset="0"/>
                          <a:ea typeface="Roboto Condensed" panose="02000000000000000000" pitchFamily="2" charset="0"/>
                        </a:rPr>
                        <a:t> thành</a:t>
                      </a:r>
                      <a:endParaRPr lang="en-US" sz="1400">
                        <a:latin typeface="Roboto Condensed" panose="02000000000000000000" pitchFamily="2" charset="0"/>
                        <a:ea typeface="Roboto Condensed" panose="02000000000000000000" pitchFamily="2"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89402789"/>
                  </a:ext>
                </a:extLst>
              </a:tr>
              <a:tr h="822960">
                <a:tc>
                  <a:txBody>
                    <a:bodyPr/>
                    <a:lstStyle/>
                    <a:p>
                      <a:pPr algn="ctr"/>
                      <a:r>
                        <a:rPr lang="en-US" sz="1400" smtClean="0">
                          <a:latin typeface="Roboto Condensed" panose="02000000000000000000" pitchFamily="2" charset="0"/>
                          <a:ea typeface="Roboto Condensed" panose="02000000000000000000" pitchFamily="2" charset="0"/>
                        </a:rPr>
                        <a:t>1</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smtClean="0">
                          <a:latin typeface="Roboto Condensed" panose="02000000000000000000" pitchFamily="2" charset="0"/>
                          <a:ea typeface="Roboto Condensed" panose="02000000000000000000" pitchFamily="2" charset="0"/>
                        </a:rPr>
                        <a:t>Smart TV</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smtClean="0">
                          <a:latin typeface="Roboto Condensed" panose="02000000000000000000" pitchFamily="2" charset="0"/>
                          <a:ea typeface="Roboto Condensed" panose="02000000000000000000" pitchFamily="2" charset="0"/>
                        </a:rPr>
                        <a:t>Thấp</a:t>
                      </a:r>
                      <a:r>
                        <a:rPr lang="en-US" sz="1400" baseline="0" smtClean="0">
                          <a:latin typeface="Roboto Condensed" panose="02000000000000000000" pitchFamily="2" charset="0"/>
                          <a:ea typeface="Roboto Condensed" panose="02000000000000000000" pitchFamily="2" charset="0"/>
                        </a:rPr>
                        <a:t> nhất là 8,000,000 VND cho loại 55 inch</a:t>
                      </a:r>
                    </a:p>
                    <a:p>
                      <a:pPr algn="r"/>
                      <a:r>
                        <a:rPr lang="en-US" sz="1100" i="1" baseline="0" smtClean="0">
                          <a:latin typeface="Roboto Condensed" panose="02000000000000000000" pitchFamily="2" charset="0"/>
                          <a:ea typeface="Roboto Condensed" panose="02000000000000000000" pitchFamily="2" charset="0"/>
                        </a:rPr>
                        <a:t>Tham khảo tại dienmayxanh.com 07/08/2023</a:t>
                      </a:r>
                      <a:endParaRPr lang="en-US" sz="1400" i="1">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6350" cap="flat" cmpd="sng" algn="ctr">
                      <a:noFill/>
                      <a:prstDash val="solid"/>
                      <a:miter lim="800000"/>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8663057"/>
                  </a:ext>
                </a:extLst>
              </a:tr>
              <a:tr h="822960">
                <a:tc>
                  <a:txBody>
                    <a:bodyPr/>
                    <a:lstStyle/>
                    <a:p>
                      <a:pPr algn="ctr"/>
                      <a:r>
                        <a:rPr lang="en-US" sz="1400" smtClean="0">
                          <a:latin typeface="Roboto Condensed" panose="02000000000000000000" pitchFamily="2" charset="0"/>
                          <a:ea typeface="Roboto Condensed" panose="02000000000000000000" pitchFamily="2" charset="0"/>
                        </a:rPr>
                        <a:t>2</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smtClean="0">
                          <a:latin typeface="Roboto Condensed" panose="02000000000000000000" pitchFamily="2" charset="0"/>
                          <a:ea typeface="Roboto Condensed" panose="02000000000000000000" pitchFamily="2" charset="0"/>
                        </a:rPr>
                        <a:t>Raspberry Pi</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smtClean="0">
                          <a:latin typeface="Roboto Condensed" panose="02000000000000000000" pitchFamily="2" charset="0"/>
                          <a:ea typeface="Roboto Condensed" panose="02000000000000000000" pitchFamily="2" charset="0"/>
                        </a:rPr>
                        <a:t>2,000,000</a:t>
                      </a:r>
                      <a:r>
                        <a:rPr lang="en-US" sz="1400" baseline="0" smtClean="0">
                          <a:latin typeface="Roboto Condensed" panose="02000000000000000000" pitchFamily="2" charset="0"/>
                          <a:ea typeface="Roboto Condensed" panose="02000000000000000000" pitchFamily="2" charset="0"/>
                        </a:rPr>
                        <a:t> VND ~ 5,000,000 VND tùy cấu hình</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100" i="1" baseline="0" smtClean="0">
                          <a:latin typeface="Roboto Condensed" panose="02000000000000000000" pitchFamily="2" charset="0"/>
                          <a:ea typeface="Roboto Condensed" panose="02000000000000000000" pitchFamily="2" charset="0"/>
                        </a:rPr>
                        <a:t>Tham khảo tại raspberrypi.vn 07/08/2023</a:t>
                      </a:r>
                      <a:endParaRPr lang="en-US" sz="1400" i="1" smtClean="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6350" cap="flat" cmpd="sng" algn="ctr">
                      <a:noFill/>
                      <a:prstDash val="solid"/>
                      <a:miter lim="800000"/>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6774623"/>
                  </a:ext>
                </a:extLst>
              </a:tr>
              <a:tr h="822960">
                <a:tc>
                  <a:txBody>
                    <a:bodyPr/>
                    <a:lstStyle/>
                    <a:p>
                      <a:pPr algn="ctr"/>
                      <a:r>
                        <a:rPr lang="en-US" sz="1400" smtClean="0">
                          <a:latin typeface="Roboto Condensed" panose="02000000000000000000" pitchFamily="2" charset="0"/>
                          <a:ea typeface="Roboto Condensed" panose="02000000000000000000" pitchFamily="2" charset="0"/>
                        </a:rPr>
                        <a:t>3</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smtClean="0">
                          <a:latin typeface="Roboto Condensed" panose="02000000000000000000" pitchFamily="2" charset="0"/>
                          <a:ea typeface="Roboto Condensed" panose="02000000000000000000" pitchFamily="2" charset="0"/>
                        </a:rPr>
                        <a:t>Mini</a:t>
                      </a:r>
                      <a:r>
                        <a:rPr lang="en-US" sz="1400" baseline="0" smtClean="0">
                          <a:latin typeface="Roboto Condensed" panose="02000000000000000000" pitchFamily="2" charset="0"/>
                          <a:ea typeface="Roboto Condensed" panose="02000000000000000000" pitchFamily="2" charset="0"/>
                        </a:rPr>
                        <a:t> PC (NUC)</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smtClean="0">
                          <a:latin typeface="Roboto Condensed" panose="02000000000000000000" pitchFamily="2" charset="0"/>
                          <a:ea typeface="Roboto Condensed" panose="02000000000000000000" pitchFamily="2" charset="0"/>
                        </a:rPr>
                        <a:t>3,000,000 VND ~ 13,000,000 VND tùy</a:t>
                      </a:r>
                      <a:r>
                        <a:rPr lang="en-US" sz="1400" baseline="0" smtClean="0">
                          <a:latin typeface="Roboto Condensed" panose="02000000000000000000" pitchFamily="2" charset="0"/>
                          <a:ea typeface="Roboto Condensed" panose="02000000000000000000" pitchFamily="2" charset="0"/>
                        </a:rPr>
                        <a:t> cấu hình</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100" i="1" baseline="0" smtClean="0">
                          <a:latin typeface="Roboto Condensed" panose="02000000000000000000" pitchFamily="2" charset="0"/>
                          <a:ea typeface="Roboto Condensed" panose="02000000000000000000" pitchFamily="2" charset="0"/>
                        </a:rPr>
                        <a:t>Tham khảo tại memoryzone.com.vn 07/08/2023</a:t>
                      </a:r>
                      <a:endParaRPr lang="en-US" sz="1400" i="1" smtClean="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6350" cap="flat" cmpd="sng" algn="ctr">
                      <a:noFill/>
                      <a:prstDash val="solid"/>
                      <a:miter lim="800000"/>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6090272"/>
                  </a:ext>
                </a:extLst>
              </a:tr>
              <a:tr h="822960">
                <a:tc>
                  <a:txBody>
                    <a:bodyPr/>
                    <a:lstStyle/>
                    <a:p>
                      <a:pPr algn="ctr"/>
                      <a:r>
                        <a:rPr lang="en-US" sz="1400" smtClean="0">
                          <a:latin typeface="Roboto Condensed" panose="02000000000000000000" pitchFamily="2" charset="0"/>
                          <a:ea typeface="Roboto Condensed" panose="02000000000000000000" pitchFamily="2" charset="0"/>
                        </a:rPr>
                        <a:t>4</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smtClean="0">
                          <a:latin typeface="Roboto Condensed" panose="02000000000000000000" pitchFamily="2" charset="0"/>
                          <a:ea typeface="Roboto Condensed" panose="02000000000000000000" pitchFamily="2" charset="0"/>
                        </a:rPr>
                        <a:t>PC đồng</a:t>
                      </a:r>
                      <a:r>
                        <a:rPr lang="en-US" sz="1400" baseline="0" smtClean="0">
                          <a:latin typeface="Roboto Condensed" panose="02000000000000000000" pitchFamily="2" charset="0"/>
                          <a:ea typeface="Roboto Condensed" panose="02000000000000000000" pitchFamily="2" charset="0"/>
                        </a:rPr>
                        <a:t> bộ</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mtClean="0">
                          <a:latin typeface="Roboto Condensed" panose="02000000000000000000" pitchFamily="2" charset="0"/>
                          <a:ea typeface="Roboto Condensed" panose="02000000000000000000" pitchFamily="2" charset="0"/>
                        </a:rPr>
                        <a:t>Từ</a:t>
                      </a:r>
                      <a:r>
                        <a:rPr lang="en-US" sz="1400" baseline="0" smtClean="0">
                          <a:latin typeface="Roboto Condensed" panose="02000000000000000000" pitchFamily="2" charset="0"/>
                          <a:ea typeface="Roboto Condensed" panose="02000000000000000000" pitchFamily="2" charset="0"/>
                        </a:rPr>
                        <a:t> 4,000,000 VND tùy cấu hình</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100" i="1" baseline="0" smtClean="0">
                          <a:latin typeface="Roboto Condensed" panose="02000000000000000000" pitchFamily="2" charset="0"/>
                          <a:ea typeface="Roboto Condensed" panose="02000000000000000000" pitchFamily="2" charset="0"/>
                        </a:rPr>
                        <a:t>Tham khảo tại </a:t>
                      </a:r>
                      <a:r>
                        <a:rPr lang="en-US" sz="1100" baseline="0" smtClean="0">
                          <a:latin typeface="Roboto Condensed" panose="02000000000000000000" pitchFamily="2" charset="0"/>
                          <a:ea typeface="Roboto Condensed" panose="02000000000000000000" pitchFamily="2" charset="0"/>
                        </a:rPr>
                        <a:t>dellpc.vn</a:t>
                      </a:r>
                      <a:r>
                        <a:rPr lang="en-US" sz="1100" i="1" baseline="0" smtClean="0">
                          <a:latin typeface="Roboto Condensed" panose="02000000000000000000" pitchFamily="2" charset="0"/>
                          <a:ea typeface="Roboto Condensed" panose="02000000000000000000" pitchFamily="2" charset="0"/>
                        </a:rPr>
                        <a:t> 07/08/2023</a:t>
                      </a:r>
                      <a:endParaRPr lang="en-US" sz="1400" i="1" smtClean="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6350" cap="flat" cmpd="sng" algn="ctr">
                      <a:noFill/>
                      <a:prstDash val="solid"/>
                      <a:miter lim="800000"/>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2453029"/>
                  </a:ext>
                </a:extLst>
              </a:tr>
            </a:tbl>
          </a:graphicData>
        </a:graphic>
      </p:graphicFrame>
      <p:sp>
        <p:nvSpPr>
          <p:cNvPr id="10" name="TextBox 9"/>
          <p:cNvSpPr txBox="1"/>
          <p:nvPr/>
        </p:nvSpPr>
        <p:spPr>
          <a:xfrm>
            <a:off x="303599" y="4789551"/>
            <a:ext cx="8445115" cy="1292662"/>
          </a:xfrm>
          <a:prstGeom prst="rect">
            <a:avLst/>
          </a:prstGeom>
          <a:noFill/>
        </p:spPr>
        <p:txBody>
          <a:bodyPr wrap="square" rtlCol="0">
            <a:spAutoFit/>
          </a:bodyPr>
          <a:lstStyle/>
          <a:p>
            <a:pPr>
              <a:lnSpc>
                <a:spcPct val="150000"/>
              </a:lnSpc>
            </a:pPr>
            <a:r>
              <a:rPr lang="en-US" sz="1400" b="1" smtClean="0">
                <a:latin typeface="Roboto Condensed" panose="02000000000000000000" pitchFamily="2" charset="0"/>
                <a:ea typeface="Roboto Condensed" panose="02000000000000000000" pitchFamily="2" charset="0"/>
              </a:rPr>
              <a:t>Note: </a:t>
            </a:r>
          </a:p>
          <a:p>
            <a:pPr marL="171450" indent="-171450">
              <a:lnSpc>
                <a:spcPct val="150000"/>
              </a:lnSpc>
              <a:buFont typeface="Arial" panose="020B0604020202020204" pitchFamily="34" charset="0"/>
              <a:buChar char="•"/>
            </a:pPr>
            <a:r>
              <a:rPr lang="en-US" sz="1200" smtClean="0">
                <a:latin typeface="Roboto Condensed" panose="02000000000000000000" pitchFamily="2" charset="0"/>
                <a:ea typeface="Roboto Condensed" panose="02000000000000000000" pitchFamily="2" charset="0"/>
              </a:rPr>
              <a:t>Hệ thống sử dụng trình duyệt để hiển thị nên đối với Smart TV cần thử nghiệm model phù hợp kỹ lưỡng để đảm bảo tương thích</a:t>
            </a:r>
          </a:p>
          <a:p>
            <a:pPr marL="171450" indent="-171450">
              <a:lnSpc>
                <a:spcPct val="150000"/>
              </a:lnSpc>
              <a:buFont typeface="Arial" panose="020B0604020202020204" pitchFamily="34" charset="0"/>
              <a:buChar char="•"/>
            </a:pPr>
            <a:r>
              <a:rPr lang="en-US" sz="1200" smtClean="0">
                <a:latin typeface="Roboto Condensed" panose="02000000000000000000" pitchFamily="2" charset="0"/>
                <a:ea typeface="Roboto Condensed" panose="02000000000000000000" pitchFamily="2" charset="0"/>
              </a:rPr>
              <a:t>Đối với các lựa chọn khác cần bổ sung màn hình có giá thành màn hình tương đối cao cho loại 55 inch (chưa tham khảo được giá) </a:t>
            </a:r>
          </a:p>
          <a:p>
            <a:pPr>
              <a:lnSpc>
                <a:spcPct val="150000"/>
              </a:lnSpc>
            </a:pPr>
            <a:r>
              <a:rPr lang="en-US" sz="1400" smtClean="0">
                <a:latin typeface="Roboto Condensed" panose="02000000000000000000" pitchFamily="2" charset="0"/>
                <a:ea typeface="Roboto Condensed" panose="02000000000000000000" pitchFamily="2" charset="0"/>
                <a:sym typeface="Wingdings 3" panose="05040102010807070707" pitchFamily="18" charset="2"/>
              </a:rPr>
              <a:t> </a:t>
            </a:r>
            <a:r>
              <a:rPr lang="en-US" sz="1400" b="1" smtClean="0">
                <a:latin typeface="Roboto Condensed" panose="02000000000000000000" pitchFamily="2" charset="0"/>
                <a:ea typeface="Roboto Condensed" panose="02000000000000000000" pitchFamily="2" charset="0"/>
              </a:rPr>
              <a:t>Đề </a:t>
            </a:r>
            <a:r>
              <a:rPr lang="en-US" sz="1400" b="1">
                <a:latin typeface="Roboto Condensed" panose="02000000000000000000" pitchFamily="2" charset="0"/>
                <a:ea typeface="Roboto Condensed" panose="02000000000000000000" pitchFamily="2" charset="0"/>
              </a:rPr>
              <a:t>xuất mua Smart TV loại rẻ nhất kết hợp với Raspberry PI hoặc Mini </a:t>
            </a:r>
            <a:r>
              <a:rPr lang="en-US" sz="1400" b="1" smtClean="0">
                <a:latin typeface="Roboto Condensed" panose="02000000000000000000" pitchFamily="2" charset="0"/>
                <a:ea typeface="Roboto Condensed" panose="02000000000000000000" pitchFamily="2" charset="0"/>
              </a:rPr>
              <a:t>PC để tối ưu độ tương thích và giá thành</a:t>
            </a:r>
            <a:endParaRPr lang="en-US" sz="1400" b="1">
              <a:latin typeface="Roboto Condensed" panose="02000000000000000000" pitchFamily="2" charset="0"/>
              <a:ea typeface="Roboto Condensed" panose="02000000000000000000" pitchFamily="2" charset="0"/>
            </a:endParaRPr>
          </a:p>
        </p:txBody>
      </p:sp>
      <p:grpSp>
        <p:nvGrpSpPr>
          <p:cNvPr id="6" name="Group 5"/>
          <p:cNvGrpSpPr/>
          <p:nvPr/>
        </p:nvGrpSpPr>
        <p:grpSpPr>
          <a:xfrm>
            <a:off x="2786460" y="1689100"/>
            <a:ext cx="2689542" cy="2846386"/>
            <a:chOff x="2786460" y="1689100"/>
            <a:chExt cx="2689542" cy="2846386"/>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6460" y="2537142"/>
              <a:ext cx="340042" cy="340042"/>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2960" y="2537142"/>
              <a:ext cx="340042" cy="340042"/>
            </a:xfrm>
            <a:prstGeom prst="rect">
              <a:avLst/>
            </a:prstGeom>
          </p:spPr>
        </p:pic>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6460" y="1689100"/>
              <a:ext cx="340042" cy="340042"/>
            </a:xfrm>
            <a:prstGeom prst="rect">
              <a:avLst/>
            </a:prstGeom>
          </p:spPr>
        </p:pic>
        <p:pic>
          <p:nvPicPr>
            <p:cNvPr id="63" name="Picture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6460" y="3366293"/>
              <a:ext cx="340042" cy="340042"/>
            </a:xfrm>
            <a:prstGeom prst="rect">
              <a:avLst/>
            </a:prstGeom>
          </p:spPr>
        </p:pic>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6460" y="4195444"/>
              <a:ext cx="340042" cy="340042"/>
            </a:xfrm>
            <a:prstGeom prst="rect">
              <a:avLst/>
            </a:prstGeom>
          </p:spPr>
        </p:pic>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2960" y="3366293"/>
              <a:ext cx="340042" cy="340042"/>
            </a:xfrm>
            <a:prstGeom prst="rect">
              <a:avLst/>
            </a:prstGeom>
          </p:spPr>
        </p:pic>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2960" y="4195444"/>
              <a:ext cx="340042" cy="340042"/>
            </a:xfrm>
            <a:prstGeom prst="rect">
              <a:avLst/>
            </a:prstGeom>
          </p:spPr>
        </p:pic>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5960" y="4195444"/>
              <a:ext cx="340042" cy="340042"/>
            </a:xfrm>
            <a:prstGeom prst="rect">
              <a:avLst/>
            </a:prstGeom>
          </p:spPr>
        </p:pic>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5960" y="3366293"/>
              <a:ext cx="340042" cy="340042"/>
            </a:xfrm>
            <a:prstGeom prst="rect">
              <a:avLst/>
            </a:prstGeom>
          </p:spPr>
        </p:pic>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5960" y="2537142"/>
              <a:ext cx="340042" cy="34004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2960" y="1690814"/>
              <a:ext cx="338328" cy="338328"/>
            </a:xfrm>
            <a:prstGeom prst="rect">
              <a:avLst/>
            </a:prstGeom>
          </p:spPr>
        </p:pic>
      </p:grpSp>
    </p:spTree>
    <p:extLst>
      <p:ext uri="{BB962C8B-B14F-4D97-AF65-F5344CB8AC3E}">
        <p14:creationId xmlns:p14="http://schemas.microsoft.com/office/powerpoint/2010/main" val="104971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 KẾ HOẠCH PHÁT TRIỂN</a:t>
            </a:r>
          </a:p>
        </p:txBody>
      </p:sp>
      <p:sp>
        <p:nvSpPr>
          <p:cNvPr id="3" name="Slide Number Placeholder 2"/>
          <p:cNvSpPr>
            <a:spLocks noGrp="1"/>
          </p:cNvSpPr>
          <p:nvPr>
            <p:ph type="sldNum" sz="quarter" idx="12"/>
          </p:nvPr>
        </p:nvSpPr>
        <p:spPr/>
        <p:txBody>
          <a:bodyPr/>
          <a:lstStyle/>
          <a:p>
            <a:fld id="{FF45A05B-5898-46D2-8475-3AEAC297C5EA}" type="slidenum">
              <a:rPr lang="en-US" smtClean="0"/>
              <a:t>14</a:t>
            </a:fld>
            <a:endParaRPr lang="en-US"/>
          </a:p>
        </p:txBody>
      </p:sp>
      <p:graphicFrame>
        <p:nvGraphicFramePr>
          <p:cNvPr id="33" name="Content Placeholder 6"/>
          <p:cNvGraphicFramePr>
            <a:graphicFrameLocks noGrp="1"/>
          </p:cNvGraphicFramePr>
          <p:nvPr>
            <p:ph sz="quarter" idx="14"/>
            <p:extLst>
              <p:ext uri="{D42A27DB-BD31-4B8C-83A1-F6EECF244321}">
                <p14:modId xmlns:p14="http://schemas.microsoft.com/office/powerpoint/2010/main" val="3611486090"/>
              </p:ext>
            </p:extLst>
          </p:nvPr>
        </p:nvGraphicFramePr>
        <p:xfrm>
          <a:off x="395288" y="1000170"/>
          <a:ext cx="8353425" cy="3799840"/>
        </p:xfrm>
        <a:graphic>
          <a:graphicData uri="http://schemas.openxmlformats.org/drawingml/2006/table">
            <a:tbl>
              <a:tblPr firstRow="1" bandRow="1">
                <a:tableStyleId>{7E9639D4-E3E2-4D34-9284-5A2195B3D0D7}</a:tableStyleId>
              </a:tblPr>
              <a:tblGrid>
                <a:gridCol w="468312">
                  <a:extLst>
                    <a:ext uri="{9D8B030D-6E8A-4147-A177-3AD203B41FA5}">
                      <a16:colId xmlns:a16="http://schemas.microsoft.com/office/drawing/2014/main" val="684210976"/>
                    </a:ext>
                  </a:extLst>
                </a:gridCol>
                <a:gridCol w="1562100">
                  <a:extLst>
                    <a:ext uri="{9D8B030D-6E8A-4147-A177-3AD203B41FA5}">
                      <a16:colId xmlns:a16="http://schemas.microsoft.com/office/drawing/2014/main" val="2065624632"/>
                    </a:ext>
                  </a:extLst>
                </a:gridCol>
                <a:gridCol w="2035197">
                  <a:extLst>
                    <a:ext uri="{9D8B030D-6E8A-4147-A177-3AD203B41FA5}">
                      <a16:colId xmlns:a16="http://schemas.microsoft.com/office/drawing/2014/main" val="3718454354"/>
                    </a:ext>
                  </a:extLst>
                </a:gridCol>
                <a:gridCol w="357318">
                  <a:extLst>
                    <a:ext uri="{9D8B030D-6E8A-4147-A177-3AD203B41FA5}">
                      <a16:colId xmlns:a16="http://schemas.microsoft.com/office/drawing/2014/main" val="1440550409"/>
                    </a:ext>
                  </a:extLst>
                </a:gridCol>
                <a:gridCol w="357318">
                  <a:extLst>
                    <a:ext uri="{9D8B030D-6E8A-4147-A177-3AD203B41FA5}">
                      <a16:colId xmlns:a16="http://schemas.microsoft.com/office/drawing/2014/main" val="2711549331"/>
                    </a:ext>
                  </a:extLst>
                </a:gridCol>
                <a:gridCol w="357318">
                  <a:extLst>
                    <a:ext uri="{9D8B030D-6E8A-4147-A177-3AD203B41FA5}">
                      <a16:colId xmlns:a16="http://schemas.microsoft.com/office/drawing/2014/main" val="2425923557"/>
                    </a:ext>
                  </a:extLst>
                </a:gridCol>
                <a:gridCol w="357318">
                  <a:extLst>
                    <a:ext uri="{9D8B030D-6E8A-4147-A177-3AD203B41FA5}">
                      <a16:colId xmlns:a16="http://schemas.microsoft.com/office/drawing/2014/main" val="4243009686"/>
                    </a:ext>
                  </a:extLst>
                </a:gridCol>
                <a:gridCol w="357318">
                  <a:extLst>
                    <a:ext uri="{9D8B030D-6E8A-4147-A177-3AD203B41FA5}">
                      <a16:colId xmlns:a16="http://schemas.microsoft.com/office/drawing/2014/main" val="2669953708"/>
                    </a:ext>
                  </a:extLst>
                </a:gridCol>
                <a:gridCol w="357318">
                  <a:extLst>
                    <a:ext uri="{9D8B030D-6E8A-4147-A177-3AD203B41FA5}">
                      <a16:colId xmlns:a16="http://schemas.microsoft.com/office/drawing/2014/main" val="1605975319"/>
                    </a:ext>
                  </a:extLst>
                </a:gridCol>
                <a:gridCol w="357318">
                  <a:extLst>
                    <a:ext uri="{9D8B030D-6E8A-4147-A177-3AD203B41FA5}">
                      <a16:colId xmlns:a16="http://schemas.microsoft.com/office/drawing/2014/main" val="3801841289"/>
                    </a:ext>
                  </a:extLst>
                </a:gridCol>
                <a:gridCol w="357318">
                  <a:extLst>
                    <a:ext uri="{9D8B030D-6E8A-4147-A177-3AD203B41FA5}">
                      <a16:colId xmlns:a16="http://schemas.microsoft.com/office/drawing/2014/main" val="2321374460"/>
                    </a:ext>
                  </a:extLst>
                </a:gridCol>
                <a:gridCol w="357318">
                  <a:extLst>
                    <a:ext uri="{9D8B030D-6E8A-4147-A177-3AD203B41FA5}">
                      <a16:colId xmlns:a16="http://schemas.microsoft.com/office/drawing/2014/main" val="195690796"/>
                    </a:ext>
                  </a:extLst>
                </a:gridCol>
                <a:gridCol w="357318">
                  <a:extLst>
                    <a:ext uri="{9D8B030D-6E8A-4147-A177-3AD203B41FA5}">
                      <a16:colId xmlns:a16="http://schemas.microsoft.com/office/drawing/2014/main" val="925012087"/>
                    </a:ext>
                  </a:extLst>
                </a:gridCol>
                <a:gridCol w="357318">
                  <a:extLst>
                    <a:ext uri="{9D8B030D-6E8A-4147-A177-3AD203B41FA5}">
                      <a16:colId xmlns:a16="http://schemas.microsoft.com/office/drawing/2014/main" val="426156986"/>
                    </a:ext>
                  </a:extLst>
                </a:gridCol>
                <a:gridCol w="357318">
                  <a:extLst>
                    <a:ext uri="{9D8B030D-6E8A-4147-A177-3AD203B41FA5}">
                      <a16:colId xmlns:a16="http://schemas.microsoft.com/office/drawing/2014/main" val="2234153399"/>
                    </a:ext>
                  </a:extLst>
                </a:gridCol>
              </a:tblGrid>
              <a:tr h="370840">
                <a:tc>
                  <a:txBody>
                    <a:bodyPr/>
                    <a:lstStyle/>
                    <a:p>
                      <a:pPr algn="ctr"/>
                      <a:r>
                        <a:rPr lang="en-US" sz="1400" smtClean="0">
                          <a:latin typeface="Roboto Condensed" panose="02000000000000000000" pitchFamily="2" charset="0"/>
                          <a:ea typeface="Roboto Condensed" panose="02000000000000000000" pitchFamily="2" charset="0"/>
                        </a:rPr>
                        <a:t>No.</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algn="ctr"/>
                      <a:r>
                        <a:rPr lang="en-US" sz="1400" smtClean="0">
                          <a:latin typeface="Roboto Condensed" panose="02000000000000000000" pitchFamily="2" charset="0"/>
                          <a:ea typeface="Roboto Condensed" panose="02000000000000000000" pitchFamily="2" charset="0"/>
                        </a:rPr>
                        <a:t>Giai đoạn</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algn="ctr"/>
                      <a:r>
                        <a:rPr lang="en-US" sz="1400" smtClean="0">
                          <a:latin typeface="Roboto Condensed" panose="02000000000000000000" pitchFamily="2" charset="0"/>
                          <a:ea typeface="Roboto Condensed" panose="02000000000000000000" pitchFamily="2" charset="0"/>
                        </a:rPr>
                        <a:t>Bước</a:t>
                      </a:r>
                      <a:endParaRPr lang="en-US" sz="1400">
                        <a:latin typeface="Roboto Condensed" panose="02000000000000000000" pitchFamily="2" charset="0"/>
                        <a:ea typeface="Roboto Condensed" panose="02000000000000000000" pitchFamily="2"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gridSpan="4">
                  <a:txBody>
                    <a:bodyPr/>
                    <a:lstStyle/>
                    <a:p>
                      <a:pPr algn="ctr"/>
                      <a:r>
                        <a:rPr lang="en-US" sz="1400" smtClean="0">
                          <a:latin typeface="Roboto Condensed" panose="02000000000000000000" pitchFamily="2" charset="0"/>
                          <a:ea typeface="Roboto Condensed" panose="02000000000000000000" pitchFamily="2" charset="0"/>
                        </a:rPr>
                        <a:t>08/2023</a:t>
                      </a:r>
                      <a:endParaRPr lang="en-US" sz="1400">
                        <a:latin typeface="Roboto Condensed" panose="02000000000000000000" pitchFamily="2" charset="0"/>
                        <a:ea typeface="Roboto Condensed" panose="02000000000000000000" pitchFamily="2"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400" smtClean="0">
                          <a:latin typeface="Roboto Condensed" panose="02000000000000000000" pitchFamily="2" charset="0"/>
                          <a:ea typeface="Roboto Condensed" panose="02000000000000000000" pitchFamily="2" charset="0"/>
                        </a:rPr>
                        <a:t>09/2023</a:t>
                      </a:r>
                      <a:endParaRPr lang="en-US" sz="1400">
                        <a:latin typeface="Roboto Condensed" panose="02000000000000000000" pitchFamily="2" charset="0"/>
                        <a:ea typeface="Roboto Condensed" panose="02000000000000000000" pitchFamily="2"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400" smtClean="0">
                          <a:latin typeface="Roboto Condensed" panose="02000000000000000000" pitchFamily="2" charset="0"/>
                          <a:ea typeface="Roboto Condensed" panose="02000000000000000000" pitchFamily="2" charset="0"/>
                        </a:rPr>
                        <a:t>10/2023</a:t>
                      </a:r>
                      <a:endParaRPr lang="en-US" sz="1400">
                        <a:latin typeface="Roboto Condensed" panose="02000000000000000000" pitchFamily="2" charset="0"/>
                        <a:ea typeface="Roboto Condensed" panose="02000000000000000000" pitchFamily="2"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89402789"/>
                  </a:ext>
                </a:extLst>
              </a:tr>
              <a:tr h="411480">
                <a:tc rowSpan="2">
                  <a:txBody>
                    <a:bodyPr/>
                    <a:lstStyle/>
                    <a:p>
                      <a:pPr algn="ctr"/>
                      <a:r>
                        <a:rPr lang="en-US" sz="1400" smtClean="0">
                          <a:latin typeface="Roboto Condensed" panose="02000000000000000000" pitchFamily="2" charset="0"/>
                          <a:ea typeface="Roboto Condensed" panose="02000000000000000000" pitchFamily="2" charset="0"/>
                        </a:rPr>
                        <a:t>1</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rowSpan="2">
                  <a:txBody>
                    <a:bodyPr/>
                    <a:lstStyle/>
                    <a:p>
                      <a:pPr lvl="0" algn="l" defTabSz="914400">
                        <a:defRPr/>
                      </a:pPr>
                      <a:r>
                        <a:rPr lang="en-US" sz="1400" b="1" smtClean="0">
                          <a:solidFill>
                            <a:srgbClr val="18193F"/>
                          </a:solidFill>
                          <a:latin typeface="Roboto Condensed" panose="02000000000000000000" pitchFamily="2" charset="0"/>
                          <a:ea typeface="Roboto Condensed" panose="02000000000000000000" pitchFamily="2" charset="0"/>
                        </a:rPr>
                        <a:t>Lập kế hoạch &amp; Phân tích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solidFill>
                            <a:schemeClr val="bg1">
                              <a:lumMod val="50000"/>
                            </a:schemeClr>
                          </a:solidFill>
                          <a:latin typeface="Roboto Condensed" panose="02000000000000000000" pitchFamily="2" charset="0"/>
                          <a:ea typeface="Roboto Condensed" panose="02000000000000000000" pitchFamily="2" charset="0"/>
                        </a:rPr>
                        <a:t>01/08/2023 – 18/08/2023</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altLang="ja-JP" sz="1200" smtClean="0">
                          <a:latin typeface="Roboto Condensed" panose="02000000000000000000" pitchFamily="2" charset="0"/>
                          <a:ea typeface="Roboto Condensed" panose="02000000000000000000" pitchFamily="2" charset="0"/>
                        </a:rPr>
                        <a:t>Thu thập</a:t>
                      </a:r>
                      <a:r>
                        <a:rPr lang="en-US" altLang="ja-JP" sz="1200" baseline="0" smtClean="0">
                          <a:latin typeface="Roboto Condensed" panose="02000000000000000000" pitchFamily="2" charset="0"/>
                          <a:ea typeface="Roboto Condensed" panose="02000000000000000000" pitchFamily="2" charset="0"/>
                        </a:rPr>
                        <a:t> yêu cầu</a:t>
                      </a:r>
                      <a:endParaRPr lang="en-US" altLang="ja-JP" sz="1200" smtClean="0">
                        <a:latin typeface="Roboto Condensed" panose="02000000000000000000" pitchFamily="2" charset="0"/>
                        <a:ea typeface="Roboto Condensed"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smtClean="0">
                          <a:solidFill>
                            <a:schemeClr val="bg1">
                              <a:lumMod val="50000"/>
                            </a:schemeClr>
                          </a:solidFill>
                          <a:latin typeface="Roboto Condensed" panose="02000000000000000000" pitchFamily="2" charset="0"/>
                          <a:ea typeface="Roboto Condensed" panose="02000000000000000000" pitchFamily="2" charset="0"/>
                        </a:rPr>
                        <a:t>01/08/</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 – 11</a:t>
                      </a:r>
                      <a:r>
                        <a:rPr lang="en-US" sz="1050" b="0" i="0" smtClean="0">
                          <a:solidFill>
                            <a:schemeClr val="bg1">
                              <a:lumMod val="50000"/>
                            </a:schemeClr>
                          </a:solidFill>
                          <a:latin typeface="Roboto Condensed" panose="02000000000000000000" pitchFamily="2" charset="0"/>
                          <a:ea typeface="Roboto Condensed" panose="02000000000000000000" pitchFamily="2" charset="0"/>
                        </a:rPr>
                        <a:t>/08/</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a:t>
                      </a:r>
                      <a:endParaRPr lang="en-US" sz="1050" smtClean="0">
                        <a:solidFill>
                          <a:schemeClr val="bg1">
                            <a:lumMod val="50000"/>
                          </a:schemeClr>
                        </a:solidFill>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6350" cap="flat" cmpd="sng" algn="ctr">
                      <a:noFill/>
                      <a:prstDash val="solid"/>
                      <a:miter lim="800000"/>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extLst>
                  <a:ext uri="{0D108BD9-81ED-4DB2-BD59-A6C34878D82A}">
                    <a16:rowId xmlns:a16="http://schemas.microsoft.com/office/drawing/2014/main" val="4148663057"/>
                  </a:ext>
                </a:extLst>
              </a:tr>
              <a:tr h="411480">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200" smtClean="0">
                          <a:latin typeface="Roboto Condensed" panose="02000000000000000000" pitchFamily="2" charset="0"/>
                          <a:ea typeface="Roboto Condensed" panose="02000000000000000000" pitchFamily="2" charset="0"/>
                        </a:rPr>
                        <a:t>Lập</a:t>
                      </a:r>
                      <a:r>
                        <a:rPr lang="en-US" altLang="ja-JP" sz="1200" baseline="0" smtClean="0">
                          <a:latin typeface="Roboto Condensed" panose="02000000000000000000" pitchFamily="2" charset="0"/>
                          <a:ea typeface="Roboto Condensed" panose="02000000000000000000" pitchFamily="2" charset="0"/>
                        </a:rPr>
                        <a:t> kế hoạch</a:t>
                      </a:r>
                      <a:endParaRPr lang="en-US" altLang="ja-JP" sz="1200" smtClean="0">
                        <a:latin typeface="Roboto Condensed" panose="02000000000000000000" pitchFamily="2" charset="0"/>
                        <a:ea typeface="Roboto Condensed"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i="0" smtClean="0">
                          <a:solidFill>
                            <a:schemeClr val="bg1">
                              <a:lumMod val="50000"/>
                            </a:schemeClr>
                          </a:solidFill>
                          <a:latin typeface="Roboto Condensed" panose="02000000000000000000" pitchFamily="2" charset="0"/>
                          <a:ea typeface="Roboto Condensed" panose="02000000000000000000" pitchFamily="2" charset="0"/>
                        </a:rPr>
                        <a:t>14/08/</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 – 18</a:t>
                      </a:r>
                      <a:r>
                        <a:rPr lang="en-US" sz="1050" b="0" i="0" smtClean="0">
                          <a:solidFill>
                            <a:schemeClr val="bg1">
                              <a:lumMod val="50000"/>
                            </a:schemeClr>
                          </a:solidFill>
                          <a:latin typeface="Roboto Condensed" panose="02000000000000000000" pitchFamily="2" charset="0"/>
                          <a:ea typeface="Roboto Condensed" panose="02000000000000000000" pitchFamily="2" charset="0"/>
                        </a:rPr>
                        <a:t>/08/</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a:t>
                      </a:r>
                      <a:endParaRPr lang="en-US" sz="1050" smtClean="0">
                        <a:solidFill>
                          <a:schemeClr val="bg1">
                            <a:lumMod val="50000"/>
                          </a:schemeClr>
                        </a:solidFill>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extLst>
                  <a:ext uri="{0D108BD9-81ED-4DB2-BD59-A6C34878D82A}">
                    <a16:rowId xmlns:a16="http://schemas.microsoft.com/office/drawing/2014/main" val="130830261"/>
                  </a:ext>
                </a:extLst>
              </a:tr>
              <a:tr h="411480">
                <a:tc rowSpan="2">
                  <a:txBody>
                    <a:bodyPr/>
                    <a:lstStyle/>
                    <a:p>
                      <a:pPr algn="ctr"/>
                      <a:r>
                        <a:rPr lang="en-US" sz="1400" smtClean="0">
                          <a:latin typeface="Roboto Condensed" panose="02000000000000000000" pitchFamily="2" charset="0"/>
                          <a:ea typeface="Roboto Condensed" panose="02000000000000000000" pitchFamily="2" charset="0"/>
                        </a:rPr>
                        <a:t>2</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rowSpan="2">
                  <a:txBody>
                    <a:bodyPr/>
                    <a:lstStyle/>
                    <a:p>
                      <a:pPr lvl="0" algn="l" defTabSz="914400">
                        <a:defRPr/>
                      </a:pPr>
                      <a:r>
                        <a:rPr lang="en-US" sz="1400" b="1" smtClean="0">
                          <a:solidFill>
                            <a:srgbClr val="18193F"/>
                          </a:solidFill>
                          <a:latin typeface="Roboto Condensed" panose="02000000000000000000" pitchFamily="2" charset="0"/>
                          <a:ea typeface="Roboto Condensed" panose="02000000000000000000" pitchFamily="2" charset="0"/>
                        </a:rPr>
                        <a:t>Thiết kế</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smtClean="0">
                          <a:solidFill>
                            <a:schemeClr val="bg1">
                              <a:lumMod val="50000"/>
                            </a:schemeClr>
                          </a:solidFill>
                          <a:latin typeface="Roboto Condensed" panose="02000000000000000000" pitchFamily="2" charset="0"/>
                          <a:ea typeface="Roboto Condensed" panose="02000000000000000000" pitchFamily="2" charset="0"/>
                        </a:rPr>
                        <a:t>21</a:t>
                      </a:r>
                      <a:r>
                        <a:rPr lang="en-US" sz="1050" smtClean="0">
                          <a:solidFill>
                            <a:schemeClr val="bg1">
                              <a:lumMod val="50000"/>
                            </a:schemeClr>
                          </a:solidFill>
                          <a:latin typeface="Roboto Condensed" panose="02000000000000000000" pitchFamily="2" charset="0"/>
                          <a:ea typeface="Roboto Condensed" panose="02000000000000000000" pitchFamily="2" charset="0"/>
                        </a:rPr>
                        <a:t>/08/2023 – 08/09/2023</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200" smtClean="0">
                          <a:latin typeface="Roboto Condensed" panose="02000000000000000000" pitchFamily="2" charset="0"/>
                          <a:ea typeface="Roboto Condensed" panose="02000000000000000000" pitchFamily="2" charset="0"/>
                        </a:rPr>
                        <a:t>Xây</a:t>
                      </a:r>
                      <a:r>
                        <a:rPr lang="en-US" altLang="ja-JP" sz="1200" baseline="0" smtClean="0">
                          <a:latin typeface="Roboto Condensed" panose="02000000000000000000" pitchFamily="2" charset="0"/>
                          <a:ea typeface="Roboto Condensed" panose="02000000000000000000" pitchFamily="2" charset="0"/>
                        </a:rPr>
                        <a:t> dựng kiến trúc hệ thống</a:t>
                      </a:r>
                      <a:endParaRPr lang="en-US" altLang="ja-JP" sz="1200" smtClean="0">
                        <a:latin typeface="Roboto Condensed" panose="02000000000000000000" pitchFamily="2" charset="0"/>
                        <a:ea typeface="Roboto Condensed"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050" b="0" i="0" smtClean="0">
                          <a:solidFill>
                            <a:schemeClr val="bg1">
                              <a:lumMod val="50000"/>
                            </a:schemeClr>
                          </a:solidFill>
                          <a:latin typeface="Roboto Condensed" panose="02000000000000000000" pitchFamily="2" charset="0"/>
                          <a:ea typeface="Roboto Condensed" panose="02000000000000000000" pitchFamily="2" charset="0"/>
                        </a:rPr>
                        <a:t>21</a:t>
                      </a:r>
                      <a:r>
                        <a:rPr lang="en-US" sz="1050" b="0" i="0" smtClean="0">
                          <a:solidFill>
                            <a:schemeClr val="bg1">
                              <a:lumMod val="50000"/>
                            </a:schemeClr>
                          </a:solidFill>
                          <a:latin typeface="Roboto Condensed" panose="02000000000000000000" pitchFamily="2" charset="0"/>
                          <a:ea typeface="Roboto Condensed" panose="02000000000000000000" pitchFamily="2" charset="0"/>
                        </a:rPr>
                        <a:t>/08/</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 – 25/08/2023</a:t>
                      </a:r>
                      <a:endParaRPr lang="en-US" sz="1050" smtClean="0">
                        <a:solidFill>
                          <a:schemeClr val="bg1">
                            <a:lumMod val="50000"/>
                          </a:schemeClr>
                        </a:solidFill>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extLst>
                  <a:ext uri="{0D108BD9-81ED-4DB2-BD59-A6C34878D82A}">
                    <a16:rowId xmlns:a16="http://schemas.microsoft.com/office/drawing/2014/main" val="1266774623"/>
                  </a:ext>
                </a:extLst>
              </a:tr>
              <a:tr h="411480">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200" smtClean="0">
                          <a:latin typeface="Roboto Condensed" panose="02000000000000000000" pitchFamily="2" charset="0"/>
                          <a:ea typeface="Roboto Condensed" panose="02000000000000000000" pitchFamily="2" charset="0"/>
                        </a:rPr>
                        <a:t>Thiết</a:t>
                      </a:r>
                      <a:r>
                        <a:rPr lang="en-US" altLang="ja-JP" sz="1200" baseline="0" smtClean="0">
                          <a:latin typeface="Roboto Condensed" panose="02000000000000000000" pitchFamily="2" charset="0"/>
                          <a:ea typeface="Roboto Condensed" panose="02000000000000000000" pitchFamily="2" charset="0"/>
                        </a:rPr>
                        <a:t> kế thành phần</a:t>
                      </a:r>
                      <a:endParaRPr lang="en-US" altLang="ja-JP" sz="1200" smtClean="0">
                        <a:latin typeface="Roboto Condensed" panose="02000000000000000000" pitchFamily="2" charset="0"/>
                        <a:ea typeface="Roboto Condensed"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050" b="0" i="0" smtClean="0">
                          <a:solidFill>
                            <a:schemeClr val="bg1">
                              <a:lumMod val="50000"/>
                            </a:schemeClr>
                          </a:solidFill>
                          <a:latin typeface="Roboto Condensed" panose="02000000000000000000" pitchFamily="2" charset="0"/>
                          <a:ea typeface="Roboto Condensed" panose="02000000000000000000" pitchFamily="2" charset="0"/>
                        </a:rPr>
                        <a:t>28</a:t>
                      </a:r>
                      <a:r>
                        <a:rPr lang="en-US" sz="1050" b="0" i="0" smtClean="0">
                          <a:solidFill>
                            <a:schemeClr val="bg1">
                              <a:lumMod val="50000"/>
                            </a:schemeClr>
                          </a:solidFill>
                          <a:latin typeface="Roboto Condensed" panose="02000000000000000000" pitchFamily="2" charset="0"/>
                          <a:ea typeface="Roboto Condensed" panose="02000000000000000000" pitchFamily="2" charset="0"/>
                        </a:rPr>
                        <a:t>/08/</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 – 08</a:t>
                      </a:r>
                      <a:r>
                        <a:rPr lang="en-US" sz="1050" b="0" i="0" smtClean="0">
                          <a:solidFill>
                            <a:schemeClr val="bg1">
                              <a:lumMod val="50000"/>
                            </a:schemeClr>
                          </a:solidFill>
                          <a:latin typeface="Roboto Condensed" panose="02000000000000000000" pitchFamily="2" charset="0"/>
                          <a:ea typeface="Roboto Condensed" panose="02000000000000000000" pitchFamily="2" charset="0"/>
                        </a:rPr>
                        <a:t>/09/</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a:t>
                      </a:r>
                      <a:endParaRPr lang="en-US" sz="1050" smtClean="0">
                        <a:solidFill>
                          <a:schemeClr val="bg1">
                            <a:lumMod val="50000"/>
                          </a:schemeClr>
                        </a:solidFill>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extLst>
                  <a:ext uri="{0D108BD9-81ED-4DB2-BD59-A6C34878D82A}">
                    <a16:rowId xmlns:a16="http://schemas.microsoft.com/office/drawing/2014/main" val="2826995889"/>
                  </a:ext>
                </a:extLst>
              </a:tr>
              <a:tr h="411480">
                <a:tc rowSpan="2">
                  <a:txBody>
                    <a:bodyPr/>
                    <a:lstStyle/>
                    <a:p>
                      <a:pPr algn="ctr"/>
                      <a:r>
                        <a:rPr lang="en-US" sz="1400" smtClean="0">
                          <a:latin typeface="Roboto Condensed" panose="02000000000000000000" pitchFamily="2" charset="0"/>
                          <a:ea typeface="Roboto Condensed" panose="02000000000000000000" pitchFamily="2" charset="0"/>
                        </a:rPr>
                        <a:t>3</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smtClean="0">
                          <a:solidFill>
                            <a:srgbClr val="18193F"/>
                          </a:solidFill>
                          <a:latin typeface="Roboto Condensed" panose="02000000000000000000" pitchFamily="2" charset="0"/>
                          <a:ea typeface="Roboto Condensed" panose="02000000000000000000" pitchFamily="2" charset="0"/>
                        </a:rPr>
                        <a:t>Triển khai &amp; Kiểm thử</a:t>
                      </a:r>
                      <a:br>
                        <a:rPr lang="en-US" sz="1400" b="1" smtClean="0">
                          <a:solidFill>
                            <a:srgbClr val="18193F"/>
                          </a:solidFill>
                          <a:latin typeface="Roboto Condensed" panose="02000000000000000000" pitchFamily="2" charset="0"/>
                          <a:ea typeface="Roboto Condensed" panose="02000000000000000000" pitchFamily="2" charset="0"/>
                        </a:rPr>
                      </a:br>
                      <a:r>
                        <a:rPr lang="en-US" sz="1050" smtClean="0">
                          <a:solidFill>
                            <a:schemeClr val="bg1">
                              <a:lumMod val="50000"/>
                            </a:schemeClr>
                          </a:solidFill>
                          <a:latin typeface="Roboto Condensed" panose="02000000000000000000" pitchFamily="2" charset="0"/>
                          <a:ea typeface="Roboto Condensed" panose="02000000000000000000" pitchFamily="2" charset="0"/>
                        </a:rPr>
                        <a:t>11/09/2023 – 06/10/2023</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smtClean="0">
                          <a:latin typeface="Roboto Condensed" panose="02000000000000000000" pitchFamily="2" charset="0"/>
                          <a:ea typeface="Roboto Condensed" panose="02000000000000000000" pitchFamily="2" charset="0"/>
                        </a:rPr>
                        <a:t>Xây</a:t>
                      </a:r>
                      <a:r>
                        <a:rPr lang="en-US" altLang="ja-JP" sz="1200" baseline="0" smtClean="0">
                          <a:latin typeface="Roboto Condensed" panose="02000000000000000000" pitchFamily="2" charset="0"/>
                          <a:ea typeface="Roboto Condensed" panose="02000000000000000000" pitchFamily="2" charset="0"/>
                        </a:rPr>
                        <a:t> dựng hệ thống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smtClean="0">
                          <a:solidFill>
                            <a:schemeClr val="bg1">
                              <a:lumMod val="50000"/>
                            </a:schemeClr>
                          </a:solidFill>
                          <a:latin typeface="Roboto Condensed" panose="02000000000000000000" pitchFamily="2" charset="0"/>
                          <a:ea typeface="Roboto Condensed" panose="02000000000000000000" pitchFamily="2" charset="0"/>
                        </a:rPr>
                        <a:t>11/09/</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 – 29</a:t>
                      </a:r>
                      <a:r>
                        <a:rPr lang="en-US" sz="1050" b="0" i="0" smtClean="0">
                          <a:solidFill>
                            <a:schemeClr val="bg1">
                              <a:lumMod val="50000"/>
                            </a:schemeClr>
                          </a:solidFill>
                          <a:latin typeface="Roboto Condensed" panose="02000000000000000000" pitchFamily="2" charset="0"/>
                          <a:ea typeface="Roboto Condensed" panose="02000000000000000000" pitchFamily="2" charset="0"/>
                        </a:rPr>
                        <a:t>/09/</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a:t>
                      </a:r>
                      <a:endParaRPr lang="en-US" sz="1050" smtClean="0">
                        <a:solidFill>
                          <a:schemeClr val="bg1">
                            <a:lumMod val="50000"/>
                          </a:schemeClr>
                        </a:solidFill>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extLst>
                  <a:ext uri="{0D108BD9-81ED-4DB2-BD59-A6C34878D82A}">
                    <a16:rowId xmlns:a16="http://schemas.microsoft.com/office/drawing/2014/main" val="2906090272"/>
                  </a:ext>
                </a:extLst>
              </a:tr>
              <a:tr h="411480">
                <a:tc vMerge="1">
                  <a:txBody>
                    <a:bodyPr/>
                    <a:lstStyle/>
                    <a:p>
                      <a:endParaRPr lang="en-US"/>
                    </a:p>
                  </a:txBody>
                  <a:tcPr/>
                </a:tc>
                <a:tc vMerge="1">
                  <a:txBody>
                    <a:bodyPr/>
                    <a:lstStyle/>
                    <a:p>
                      <a:endParaRPr lang="en-US"/>
                    </a:p>
                  </a:txBody>
                  <a:tcPr/>
                </a:tc>
                <a:tc>
                  <a:txBody>
                    <a:bodyPr/>
                    <a:lstStyle/>
                    <a:p>
                      <a:r>
                        <a:rPr lang="en-US" altLang="ja-JP" sz="1200" baseline="0" smtClean="0">
                          <a:latin typeface="Roboto Condensed" panose="02000000000000000000" pitchFamily="2" charset="0"/>
                          <a:ea typeface="Roboto Condensed" panose="02000000000000000000" pitchFamily="2" charset="0"/>
                        </a:rPr>
                        <a:t>Kiểm thử</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smtClean="0">
                          <a:solidFill>
                            <a:schemeClr val="bg1">
                              <a:lumMod val="50000"/>
                            </a:schemeClr>
                          </a:solidFill>
                          <a:latin typeface="Roboto Condensed" panose="02000000000000000000" pitchFamily="2" charset="0"/>
                          <a:ea typeface="Roboto Condensed" panose="02000000000000000000" pitchFamily="2" charset="0"/>
                        </a:rPr>
                        <a:t>02/10/</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 – 06</a:t>
                      </a:r>
                      <a:r>
                        <a:rPr lang="en-US" sz="1050" b="0" i="0" smtClean="0">
                          <a:solidFill>
                            <a:schemeClr val="bg1">
                              <a:lumMod val="50000"/>
                            </a:schemeClr>
                          </a:solidFill>
                          <a:latin typeface="Roboto Condensed" panose="02000000000000000000" pitchFamily="2" charset="0"/>
                          <a:ea typeface="Roboto Condensed" panose="02000000000000000000" pitchFamily="2" charset="0"/>
                        </a:rPr>
                        <a:t>/10/</a:t>
                      </a:r>
                      <a:r>
                        <a:rPr lang="en-US" sz="1050" b="0" i="0" baseline="0" smtClean="0">
                          <a:solidFill>
                            <a:schemeClr val="bg1">
                              <a:lumMod val="50000"/>
                            </a:schemeClr>
                          </a:solidFill>
                          <a:latin typeface="Roboto Condensed" panose="02000000000000000000" pitchFamily="2" charset="0"/>
                          <a:ea typeface="Roboto Condensed" panose="02000000000000000000" pitchFamily="2" charset="0"/>
                        </a:rPr>
                        <a:t>2023</a:t>
                      </a:r>
                      <a:endParaRPr lang="en-US" sz="1050" smtClean="0">
                        <a:solidFill>
                          <a:schemeClr val="bg1">
                            <a:lumMod val="50000"/>
                          </a:schemeClr>
                        </a:solidFill>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extLst>
                  <a:ext uri="{0D108BD9-81ED-4DB2-BD59-A6C34878D82A}">
                    <a16:rowId xmlns:a16="http://schemas.microsoft.com/office/drawing/2014/main" val="1178867773"/>
                  </a:ext>
                </a:extLst>
              </a:tr>
              <a:tr h="411480">
                <a:tc rowSpan="2">
                  <a:txBody>
                    <a:bodyPr/>
                    <a:lstStyle/>
                    <a:p>
                      <a:pPr algn="ctr"/>
                      <a:r>
                        <a:rPr lang="en-US" sz="1400" smtClean="0">
                          <a:latin typeface="Roboto Condensed" panose="02000000000000000000" pitchFamily="2" charset="0"/>
                          <a:ea typeface="Roboto Condensed" panose="02000000000000000000" pitchFamily="2" charset="0"/>
                        </a:rPr>
                        <a:t>4</a:t>
                      </a:r>
                      <a:endParaRPr lang="en-US" sz="1400">
                        <a:latin typeface="Roboto Condensed" panose="02000000000000000000" pitchFamily="2" charset="0"/>
                        <a:ea typeface="Roboto Condensed" panose="02000000000000000000" pitchFamily="2" charset="0"/>
                      </a:endParaRPr>
                    </a:p>
                  </a:txBody>
                  <a:tcPr anchor="ctr">
                    <a:lnL w="6350" cap="flat" cmpd="sng" algn="ctr">
                      <a:noFill/>
                      <a:prstDash val="solid"/>
                      <a:miter lim="800000"/>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rowSpan="2">
                  <a:txBody>
                    <a:bodyPr/>
                    <a:lstStyle/>
                    <a:p>
                      <a:pPr lvl="0" algn="l" defTabSz="914400">
                        <a:defRPr/>
                      </a:pPr>
                      <a:r>
                        <a:rPr lang="en-US" sz="1400" b="1" smtClean="0">
                          <a:solidFill>
                            <a:srgbClr val="18193F"/>
                          </a:solidFill>
                          <a:latin typeface="Roboto Condensed" panose="02000000000000000000" pitchFamily="2" charset="0"/>
                          <a:ea typeface="Roboto Condensed" panose="02000000000000000000" pitchFamily="2" charset="0"/>
                        </a:rPr>
                        <a:t>Triển khai &amp; Bảo trì</a:t>
                      </a:r>
                    </a:p>
                    <a:p>
                      <a:pPr lvl="0" algn="l" defTabSz="914400">
                        <a:defRPr/>
                      </a:pPr>
                      <a:r>
                        <a:rPr lang="en-US" sz="1050" kern="1200" smtClean="0">
                          <a:solidFill>
                            <a:schemeClr val="bg1">
                              <a:lumMod val="50000"/>
                            </a:schemeClr>
                          </a:solidFill>
                          <a:latin typeface="Roboto Condensed" panose="02000000000000000000" pitchFamily="2" charset="0"/>
                          <a:ea typeface="Roboto Condensed" panose="02000000000000000000" pitchFamily="2" charset="0"/>
                          <a:cs typeface="+mn-cs"/>
                        </a:rPr>
                        <a:t>10/2023</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smtClean="0">
                          <a:latin typeface="Roboto Condensed" panose="02000000000000000000" pitchFamily="2" charset="0"/>
                          <a:ea typeface="Roboto Condensed" panose="02000000000000000000" pitchFamily="2" charset="0"/>
                        </a:rPr>
                        <a:t>Triển</a:t>
                      </a:r>
                      <a:r>
                        <a:rPr lang="en-US" altLang="ja-JP" sz="1200" baseline="0" smtClean="0">
                          <a:latin typeface="Roboto Condensed" panose="02000000000000000000" pitchFamily="2" charset="0"/>
                          <a:ea typeface="Roboto Condensed" panose="02000000000000000000" pitchFamily="2" charset="0"/>
                        </a:rPr>
                        <a:t> khai hệ thống</a:t>
                      </a:r>
                      <a:endParaRPr lang="en-US" altLang="ja-JP" sz="1400" smtClean="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extLst>
                  <a:ext uri="{0D108BD9-81ED-4DB2-BD59-A6C34878D82A}">
                    <a16:rowId xmlns:a16="http://schemas.microsoft.com/office/drawing/2014/main" val="3262453029"/>
                  </a:ext>
                </a:extLst>
              </a:tr>
              <a:tr h="411480">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smtClean="0">
                          <a:latin typeface="Roboto Condensed" panose="02000000000000000000" pitchFamily="2" charset="0"/>
                          <a:ea typeface="Roboto Condensed" panose="02000000000000000000" pitchFamily="2" charset="0"/>
                        </a:rPr>
                        <a:t>Bảo</a:t>
                      </a:r>
                      <a:r>
                        <a:rPr lang="en-US" altLang="ja-JP" sz="1200" baseline="0" smtClean="0">
                          <a:latin typeface="Roboto Condensed" panose="02000000000000000000" pitchFamily="2" charset="0"/>
                          <a:ea typeface="Roboto Condensed" panose="02000000000000000000" pitchFamily="2" charset="0"/>
                        </a:rPr>
                        <a:t> trì và cập nhật</a:t>
                      </a:r>
                      <a:endParaRPr lang="en-US" sz="1200" baseline="0" smtClean="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cs typeface="Segoe UI Semibold" panose="020B0702040204020203"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tc>
                  <a:txBody>
                    <a:bodyPr/>
                    <a:lstStyle/>
                    <a:p>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E5E9EF"/>
                    </a:solidFill>
                  </a:tcPr>
                </a:tc>
                <a:extLst>
                  <a:ext uri="{0D108BD9-81ED-4DB2-BD59-A6C34878D82A}">
                    <a16:rowId xmlns:a16="http://schemas.microsoft.com/office/drawing/2014/main" val="1854208030"/>
                  </a:ext>
                </a:extLst>
              </a:tr>
            </a:tbl>
          </a:graphicData>
        </a:graphic>
      </p:graphicFrame>
      <p:sp>
        <p:nvSpPr>
          <p:cNvPr id="6" name="Rectangle 5"/>
          <p:cNvSpPr/>
          <p:nvPr/>
        </p:nvSpPr>
        <p:spPr>
          <a:xfrm>
            <a:off x="4467224" y="1433544"/>
            <a:ext cx="502445" cy="28130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969669" y="1865791"/>
            <a:ext cx="349471" cy="28130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19140" y="2320898"/>
            <a:ext cx="349471" cy="28130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668611" y="2746160"/>
            <a:ext cx="640749" cy="28130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09359" y="3178407"/>
            <a:ext cx="1010604" cy="28130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319963" y="3610654"/>
            <a:ext cx="354231" cy="28130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674195" y="4036551"/>
            <a:ext cx="949105" cy="28130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entagon 49"/>
          <p:cNvSpPr/>
          <p:nvPr/>
        </p:nvSpPr>
        <p:spPr>
          <a:xfrm>
            <a:off x="7901286" y="4459275"/>
            <a:ext cx="823913" cy="281305"/>
          </a:xfrm>
          <a:prstGeom prst="homePlat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45783" y="2472154"/>
            <a:ext cx="904415" cy="307777"/>
          </a:xfrm>
          <a:prstGeom prst="rect">
            <a:avLst/>
          </a:prstGeom>
          <a:noFill/>
        </p:spPr>
        <p:txBody>
          <a:bodyPr wrap="none" rtlCol="0">
            <a:spAutoFit/>
          </a:bodyPr>
          <a:lstStyle/>
          <a:p>
            <a:r>
              <a:rPr lang="en-US" sz="1400" b="1" smtClean="0">
                <a:latin typeface="Roboto Condensed" panose="02000000000000000000" pitchFamily="2" charset="0"/>
                <a:ea typeface="Roboto Condensed" panose="02000000000000000000" pitchFamily="2" charset="0"/>
              </a:rPr>
              <a:t>IT System</a:t>
            </a:r>
            <a:endParaRPr lang="en-US" sz="1400" b="1">
              <a:latin typeface="Roboto Condensed" panose="02000000000000000000" pitchFamily="2" charset="0"/>
              <a:ea typeface="Roboto Condensed" panose="02000000000000000000" pitchFamily="2" charset="0"/>
            </a:endParaRPr>
          </a:p>
        </p:txBody>
      </p:sp>
      <p:sp>
        <p:nvSpPr>
          <p:cNvPr id="149" name="TextBox 148"/>
          <p:cNvSpPr txBox="1"/>
          <p:nvPr/>
        </p:nvSpPr>
        <p:spPr>
          <a:xfrm>
            <a:off x="7200648" y="925411"/>
            <a:ext cx="1284326" cy="307777"/>
          </a:xfrm>
          <a:prstGeom prst="rect">
            <a:avLst/>
          </a:prstGeom>
          <a:noFill/>
        </p:spPr>
        <p:txBody>
          <a:bodyPr wrap="none" rtlCol="0">
            <a:spAutoFit/>
          </a:bodyPr>
          <a:lstStyle/>
          <a:p>
            <a:r>
              <a:rPr lang="en-US" sz="1400" b="1" smtClean="0">
                <a:latin typeface="Roboto Condensed" panose="02000000000000000000" pitchFamily="2" charset="0"/>
                <a:ea typeface="Roboto Condensed" panose="02000000000000000000" pitchFamily="2" charset="0"/>
              </a:rPr>
              <a:t>Display System</a:t>
            </a:r>
            <a:endParaRPr lang="en-US" sz="1400" b="1">
              <a:latin typeface="Roboto Condensed" panose="02000000000000000000" pitchFamily="2" charset="0"/>
              <a:ea typeface="Roboto Condensed" panose="02000000000000000000" pitchFamily="2" charset="0"/>
            </a:endParaRPr>
          </a:p>
        </p:txBody>
      </p:sp>
      <p:sp>
        <p:nvSpPr>
          <p:cNvPr id="146" name="Rounded Rectangle 145"/>
          <p:cNvSpPr/>
          <p:nvPr/>
        </p:nvSpPr>
        <p:spPr>
          <a:xfrm>
            <a:off x="7238475" y="1211771"/>
            <a:ext cx="1201114" cy="4148020"/>
          </a:xfrm>
          <a:prstGeom prst="roundRect">
            <a:avLst>
              <a:gd name="adj" fmla="val 8269"/>
            </a:avLst>
          </a:prstGeom>
          <a:solidFill>
            <a:srgbClr val="5B9BD5">
              <a:alpha val="40000"/>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452515" y="2624554"/>
            <a:ext cx="596638" cy="307777"/>
          </a:xfrm>
          <a:prstGeom prst="rect">
            <a:avLst/>
          </a:prstGeom>
          <a:noFill/>
        </p:spPr>
        <p:txBody>
          <a:bodyPr wrap="none" rtlCol="0">
            <a:spAutoFit/>
          </a:bodyPr>
          <a:lstStyle/>
          <a:p>
            <a:r>
              <a:rPr lang="en-US" sz="1400" b="1" smtClean="0">
                <a:latin typeface="Roboto Condensed" panose="02000000000000000000" pitchFamily="2" charset="0"/>
                <a:ea typeface="Roboto Condensed" panose="02000000000000000000" pitchFamily="2" charset="0"/>
              </a:rPr>
              <a:t>Users</a:t>
            </a:r>
            <a:endParaRPr lang="en-US" sz="1400" b="1">
              <a:latin typeface="Roboto Condensed" panose="02000000000000000000" pitchFamily="2" charset="0"/>
              <a:ea typeface="Roboto Condensed" panose="02000000000000000000" pitchFamily="2" charset="0"/>
            </a:endParaRPr>
          </a:p>
        </p:txBody>
      </p:sp>
      <p:sp>
        <p:nvSpPr>
          <p:cNvPr id="4" name="Rounded Rectangle 3"/>
          <p:cNvSpPr/>
          <p:nvPr/>
        </p:nvSpPr>
        <p:spPr>
          <a:xfrm>
            <a:off x="2423553" y="2776538"/>
            <a:ext cx="3234714" cy="1622620"/>
          </a:xfrm>
          <a:prstGeom prst="roundRect">
            <a:avLst>
              <a:gd name="adj" fmla="val 8269"/>
            </a:avLst>
          </a:prstGeom>
          <a:solidFill>
            <a:srgbClr val="5B9BD5">
              <a:alpha val="40000"/>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Elbow Connector 127"/>
          <p:cNvCxnSpPr>
            <a:endCxn id="125" idx="1"/>
          </p:cNvCxnSpPr>
          <p:nvPr/>
        </p:nvCxnSpPr>
        <p:spPr>
          <a:xfrm>
            <a:off x="3034787" y="3511145"/>
            <a:ext cx="711759" cy="467153"/>
          </a:xfrm>
          <a:prstGeom prst="bentConnector3">
            <a:avLst>
              <a:gd name="adj1" fmla="val -183"/>
            </a:avLst>
          </a:prstGeom>
          <a:ln w="44450" cap="rnd">
            <a:solidFill>
              <a:srgbClr val="18193F"/>
            </a:solidFill>
            <a:round/>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546" y="3658258"/>
            <a:ext cx="640080" cy="640080"/>
          </a:xfrm>
          <a:prstGeom prst="rect">
            <a:avLst/>
          </a:prstGeom>
        </p:spPr>
      </p:pic>
      <p:cxnSp>
        <p:nvCxnSpPr>
          <p:cNvPr id="129" name="Elbow Connector 128"/>
          <p:cNvCxnSpPr>
            <a:endCxn id="125" idx="3"/>
          </p:cNvCxnSpPr>
          <p:nvPr/>
        </p:nvCxnSpPr>
        <p:spPr>
          <a:xfrm rot="10800000" flipV="1">
            <a:off x="4386627" y="3439886"/>
            <a:ext cx="540179" cy="538411"/>
          </a:xfrm>
          <a:prstGeom prst="bentConnector3">
            <a:avLst>
              <a:gd name="adj1" fmla="val -254"/>
            </a:avLst>
          </a:prstGeom>
          <a:ln w="44450" cap="rnd">
            <a:solidFill>
              <a:srgbClr val="18193F"/>
            </a:solidFill>
            <a:round/>
          </a:ln>
        </p:spPr>
        <p:style>
          <a:lnRef idx="1">
            <a:schemeClr val="accent1"/>
          </a:lnRef>
          <a:fillRef idx="0">
            <a:schemeClr val="accent1"/>
          </a:fillRef>
          <a:effectRef idx="0">
            <a:schemeClr val="accent1"/>
          </a:effectRef>
          <a:fontRef idx="minor">
            <a:schemeClr val="tx1"/>
          </a:fontRef>
        </p:style>
      </p:cxnSp>
      <p:pic>
        <p:nvPicPr>
          <p:cNvPr id="7" name="Content Placeholder 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2714747" y="2871067"/>
            <a:ext cx="640080" cy="640080"/>
          </a:xfrm>
        </p:spPr>
      </p:pic>
      <p:sp>
        <p:nvSpPr>
          <p:cNvPr id="138" name="Freeform 137"/>
          <p:cNvSpPr/>
          <p:nvPr/>
        </p:nvSpPr>
        <p:spPr>
          <a:xfrm rot="10800000">
            <a:off x="2496154" y="3397312"/>
            <a:ext cx="1145613" cy="1094858"/>
          </a:xfrm>
          <a:custGeom>
            <a:avLst/>
            <a:gdLst>
              <a:gd name="connsiteX0" fmla="*/ 69441 w 1705567"/>
              <a:gd name="connsiteY0" fmla="*/ 0 h 1419867"/>
              <a:gd name="connsiteX1" fmla="*/ 1636126 w 1705567"/>
              <a:gd name="connsiteY1" fmla="*/ 0 h 1419867"/>
              <a:gd name="connsiteX2" fmla="*/ 1705567 w 1705567"/>
              <a:gd name="connsiteY2" fmla="*/ 69441 h 1419867"/>
              <a:gd name="connsiteX3" fmla="*/ 1705567 w 1705567"/>
              <a:gd name="connsiteY3" fmla="*/ 1002008 h 1419867"/>
              <a:gd name="connsiteX4" fmla="*/ 1636126 w 1705567"/>
              <a:gd name="connsiteY4" fmla="*/ 1071449 h 1419867"/>
              <a:gd name="connsiteX5" fmla="*/ 988126 w 1705567"/>
              <a:gd name="connsiteY5" fmla="*/ 1071449 h 1419867"/>
              <a:gd name="connsiteX6" fmla="*/ 786043 w 1705567"/>
              <a:gd name="connsiteY6" fmla="*/ 1419867 h 1419867"/>
              <a:gd name="connsiteX7" fmla="*/ 583961 w 1705567"/>
              <a:gd name="connsiteY7" fmla="*/ 1071449 h 1419867"/>
              <a:gd name="connsiteX8" fmla="*/ 69441 w 1705567"/>
              <a:gd name="connsiteY8" fmla="*/ 1071449 h 1419867"/>
              <a:gd name="connsiteX9" fmla="*/ 0 w 1705567"/>
              <a:gd name="connsiteY9" fmla="*/ 1002008 h 1419867"/>
              <a:gd name="connsiteX10" fmla="*/ 0 w 1705567"/>
              <a:gd name="connsiteY10" fmla="*/ 69441 h 1419867"/>
              <a:gd name="connsiteX11" fmla="*/ 69441 w 1705567"/>
              <a:gd name="connsiteY11" fmla="*/ 0 h 1419867"/>
              <a:gd name="connsiteX0" fmla="*/ 69441 w 1705567"/>
              <a:gd name="connsiteY0" fmla="*/ 0 h 1419867"/>
              <a:gd name="connsiteX1" fmla="*/ 1636126 w 1705567"/>
              <a:gd name="connsiteY1" fmla="*/ 0 h 1419867"/>
              <a:gd name="connsiteX2" fmla="*/ 1705567 w 1705567"/>
              <a:gd name="connsiteY2" fmla="*/ 69441 h 1419867"/>
              <a:gd name="connsiteX3" fmla="*/ 1705567 w 1705567"/>
              <a:gd name="connsiteY3" fmla="*/ 1002008 h 1419867"/>
              <a:gd name="connsiteX4" fmla="*/ 1419486 w 1705567"/>
              <a:gd name="connsiteY4" fmla="*/ 1074544 h 1419867"/>
              <a:gd name="connsiteX5" fmla="*/ 988126 w 1705567"/>
              <a:gd name="connsiteY5" fmla="*/ 1071449 h 1419867"/>
              <a:gd name="connsiteX6" fmla="*/ 786043 w 1705567"/>
              <a:gd name="connsiteY6" fmla="*/ 1419867 h 1419867"/>
              <a:gd name="connsiteX7" fmla="*/ 583961 w 1705567"/>
              <a:gd name="connsiteY7" fmla="*/ 1071449 h 1419867"/>
              <a:gd name="connsiteX8" fmla="*/ 69441 w 1705567"/>
              <a:gd name="connsiteY8" fmla="*/ 1071449 h 1419867"/>
              <a:gd name="connsiteX9" fmla="*/ 0 w 1705567"/>
              <a:gd name="connsiteY9" fmla="*/ 1002008 h 1419867"/>
              <a:gd name="connsiteX10" fmla="*/ 0 w 1705567"/>
              <a:gd name="connsiteY10" fmla="*/ 69441 h 1419867"/>
              <a:gd name="connsiteX11" fmla="*/ 69441 w 1705567"/>
              <a:gd name="connsiteY11" fmla="*/ 0 h 1419867"/>
              <a:gd name="connsiteX0" fmla="*/ 69441 w 1705567"/>
              <a:gd name="connsiteY0" fmla="*/ 0 h 1419867"/>
              <a:gd name="connsiteX1" fmla="*/ 1636126 w 1705567"/>
              <a:gd name="connsiteY1" fmla="*/ 0 h 1419867"/>
              <a:gd name="connsiteX2" fmla="*/ 1705567 w 1705567"/>
              <a:gd name="connsiteY2" fmla="*/ 69441 h 1419867"/>
              <a:gd name="connsiteX3" fmla="*/ 1488926 w 1705567"/>
              <a:gd name="connsiteY3" fmla="*/ 1002008 h 1419867"/>
              <a:gd name="connsiteX4" fmla="*/ 1419486 w 1705567"/>
              <a:gd name="connsiteY4" fmla="*/ 1074544 h 1419867"/>
              <a:gd name="connsiteX5" fmla="*/ 988126 w 1705567"/>
              <a:gd name="connsiteY5" fmla="*/ 1071449 h 1419867"/>
              <a:gd name="connsiteX6" fmla="*/ 786043 w 1705567"/>
              <a:gd name="connsiteY6" fmla="*/ 1419867 h 1419867"/>
              <a:gd name="connsiteX7" fmla="*/ 583961 w 1705567"/>
              <a:gd name="connsiteY7" fmla="*/ 1071449 h 1419867"/>
              <a:gd name="connsiteX8" fmla="*/ 69441 w 1705567"/>
              <a:gd name="connsiteY8" fmla="*/ 1071449 h 1419867"/>
              <a:gd name="connsiteX9" fmla="*/ 0 w 1705567"/>
              <a:gd name="connsiteY9" fmla="*/ 1002008 h 1419867"/>
              <a:gd name="connsiteX10" fmla="*/ 0 w 1705567"/>
              <a:gd name="connsiteY10" fmla="*/ 69441 h 1419867"/>
              <a:gd name="connsiteX11" fmla="*/ 69441 w 1705567"/>
              <a:gd name="connsiteY11" fmla="*/ 0 h 1419867"/>
              <a:gd name="connsiteX0" fmla="*/ 69441 w 1705567"/>
              <a:gd name="connsiteY0" fmla="*/ 3095 h 1422962"/>
              <a:gd name="connsiteX1" fmla="*/ 1425676 w 1705567"/>
              <a:gd name="connsiteY1" fmla="*/ 0 h 1422962"/>
              <a:gd name="connsiteX2" fmla="*/ 1705567 w 1705567"/>
              <a:gd name="connsiteY2" fmla="*/ 72536 h 1422962"/>
              <a:gd name="connsiteX3" fmla="*/ 1488926 w 1705567"/>
              <a:gd name="connsiteY3" fmla="*/ 1005103 h 1422962"/>
              <a:gd name="connsiteX4" fmla="*/ 1419486 w 1705567"/>
              <a:gd name="connsiteY4" fmla="*/ 1077639 h 1422962"/>
              <a:gd name="connsiteX5" fmla="*/ 988126 w 1705567"/>
              <a:gd name="connsiteY5" fmla="*/ 1074544 h 1422962"/>
              <a:gd name="connsiteX6" fmla="*/ 786043 w 1705567"/>
              <a:gd name="connsiteY6" fmla="*/ 1422962 h 1422962"/>
              <a:gd name="connsiteX7" fmla="*/ 583961 w 1705567"/>
              <a:gd name="connsiteY7" fmla="*/ 1074544 h 1422962"/>
              <a:gd name="connsiteX8" fmla="*/ 69441 w 1705567"/>
              <a:gd name="connsiteY8" fmla="*/ 1074544 h 1422962"/>
              <a:gd name="connsiteX9" fmla="*/ 0 w 1705567"/>
              <a:gd name="connsiteY9" fmla="*/ 1005103 h 1422962"/>
              <a:gd name="connsiteX10" fmla="*/ 0 w 1705567"/>
              <a:gd name="connsiteY10" fmla="*/ 72536 h 1422962"/>
              <a:gd name="connsiteX11" fmla="*/ 69441 w 1705567"/>
              <a:gd name="connsiteY11" fmla="*/ 3095 h 1422962"/>
              <a:gd name="connsiteX0" fmla="*/ 69441 w 1488926"/>
              <a:gd name="connsiteY0" fmla="*/ 3095 h 1422962"/>
              <a:gd name="connsiteX1" fmla="*/ 1425676 w 1488926"/>
              <a:gd name="connsiteY1" fmla="*/ 0 h 1422962"/>
              <a:gd name="connsiteX2" fmla="*/ 1482737 w 1488926"/>
              <a:gd name="connsiteY2" fmla="*/ 72536 h 1422962"/>
              <a:gd name="connsiteX3" fmla="*/ 1488926 w 1488926"/>
              <a:gd name="connsiteY3" fmla="*/ 1005103 h 1422962"/>
              <a:gd name="connsiteX4" fmla="*/ 1419486 w 1488926"/>
              <a:gd name="connsiteY4" fmla="*/ 1077639 h 1422962"/>
              <a:gd name="connsiteX5" fmla="*/ 988126 w 1488926"/>
              <a:gd name="connsiteY5" fmla="*/ 1074544 h 1422962"/>
              <a:gd name="connsiteX6" fmla="*/ 786043 w 1488926"/>
              <a:gd name="connsiteY6" fmla="*/ 1422962 h 1422962"/>
              <a:gd name="connsiteX7" fmla="*/ 583961 w 1488926"/>
              <a:gd name="connsiteY7" fmla="*/ 1074544 h 1422962"/>
              <a:gd name="connsiteX8" fmla="*/ 69441 w 1488926"/>
              <a:gd name="connsiteY8" fmla="*/ 1074544 h 1422962"/>
              <a:gd name="connsiteX9" fmla="*/ 0 w 1488926"/>
              <a:gd name="connsiteY9" fmla="*/ 1005103 h 1422962"/>
              <a:gd name="connsiteX10" fmla="*/ 0 w 1488926"/>
              <a:gd name="connsiteY10" fmla="*/ 72536 h 1422962"/>
              <a:gd name="connsiteX11" fmla="*/ 69441 w 1488926"/>
              <a:gd name="connsiteY11" fmla="*/ 3095 h 1422962"/>
              <a:gd name="connsiteX0" fmla="*/ 69441 w 1488927"/>
              <a:gd name="connsiteY0" fmla="*/ 3095 h 1422962"/>
              <a:gd name="connsiteX1" fmla="*/ 1425676 w 1488927"/>
              <a:gd name="connsiteY1" fmla="*/ 0 h 1422962"/>
              <a:gd name="connsiteX2" fmla="*/ 1488927 w 1488927"/>
              <a:gd name="connsiteY2" fmla="*/ 72536 h 1422962"/>
              <a:gd name="connsiteX3" fmla="*/ 1488926 w 1488927"/>
              <a:gd name="connsiteY3" fmla="*/ 1005103 h 1422962"/>
              <a:gd name="connsiteX4" fmla="*/ 1419486 w 1488927"/>
              <a:gd name="connsiteY4" fmla="*/ 1077639 h 1422962"/>
              <a:gd name="connsiteX5" fmla="*/ 988126 w 1488927"/>
              <a:gd name="connsiteY5" fmla="*/ 1074544 h 1422962"/>
              <a:gd name="connsiteX6" fmla="*/ 786043 w 1488927"/>
              <a:gd name="connsiteY6" fmla="*/ 1422962 h 1422962"/>
              <a:gd name="connsiteX7" fmla="*/ 583961 w 1488927"/>
              <a:gd name="connsiteY7" fmla="*/ 1074544 h 1422962"/>
              <a:gd name="connsiteX8" fmla="*/ 69441 w 1488927"/>
              <a:gd name="connsiteY8" fmla="*/ 1074544 h 1422962"/>
              <a:gd name="connsiteX9" fmla="*/ 0 w 1488927"/>
              <a:gd name="connsiteY9" fmla="*/ 1005103 h 1422962"/>
              <a:gd name="connsiteX10" fmla="*/ 0 w 1488927"/>
              <a:gd name="connsiteY10" fmla="*/ 72536 h 1422962"/>
              <a:gd name="connsiteX11" fmla="*/ 69441 w 1488927"/>
              <a:gd name="connsiteY11" fmla="*/ 3095 h 142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8927" h="1422962">
                <a:moveTo>
                  <a:pt x="69441" y="3095"/>
                </a:moveTo>
                <a:lnTo>
                  <a:pt x="1425676" y="0"/>
                </a:lnTo>
                <a:cubicBezTo>
                  <a:pt x="1464027" y="0"/>
                  <a:pt x="1488927" y="34185"/>
                  <a:pt x="1488927" y="72536"/>
                </a:cubicBezTo>
                <a:cubicBezTo>
                  <a:pt x="1488927" y="383392"/>
                  <a:pt x="1488926" y="694247"/>
                  <a:pt x="1488926" y="1005103"/>
                </a:cubicBezTo>
                <a:cubicBezTo>
                  <a:pt x="1488926" y="1043454"/>
                  <a:pt x="1457837" y="1077639"/>
                  <a:pt x="1419486" y="1077639"/>
                </a:cubicBezTo>
                <a:lnTo>
                  <a:pt x="988126" y="1074544"/>
                </a:lnTo>
                <a:lnTo>
                  <a:pt x="786043" y="1422962"/>
                </a:lnTo>
                <a:lnTo>
                  <a:pt x="583961" y="1074544"/>
                </a:lnTo>
                <a:lnTo>
                  <a:pt x="69441" y="1074544"/>
                </a:lnTo>
                <a:cubicBezTo>
                  <a:pt x="31090" y="1074544"/>
                  <a:pt x="0" y="1043454"/>
                  <a:pt x="0" y="1005103"/>
                </a:cubicBezTo>
                <a:lnTo>
                  <a:pt x="0" y="72536"/>
                </a:lnTo>
                <a:cubicBezTo>
                  <a:pt x="0" y="34185"/>
                  <a:pt x="31090" y="3095"/>
                  <a:pt x="69441" y="3095"/>
                </a:cubicBezTo>
                <a:close/>
              </a:path>
            </a:pathLst>
          </a:custGeom>
          <a:solidFill>
            <a:schemeClr val="bg1"/>
          </a:solidFill>
          <a:ln w="28575" cap="rnd">
            <a:noFill/>
            <a:round/>
          </a:ln>
          <a:effectLst>
            <a:outerShdw blurRad="381000" dist="127000" dir="30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mtClean="0"/>
              <a:t>6. TỔNG QUAN HỆ THỐNG</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15</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8345" y="2871067"/>
            <a:ext cx="640080" cy="640080"/>
          </a:xfrm>
          <a:prstGeom prst="rect">
            <a:avLst/>
          </a:prstGeom>
        </p:spPr>
      </p:pic>
      <p:cxnSp>
        <p:nvCxnSpPr>
          <p:cNvPr id="126" name="Straight Arrow Connector 125"/>
          <p:cNvCxnSpPr/>
          <p:nvPr/>
        </p:nvCxnSpPr>
        <p:spPr>
          <a:xfrm>
            <a:off x="1087321" y="3191107"/>
            <a:ext cx="1627426" cy="0"/>
          </a:xfrm>
          <a:prstGeom prst="straightConnector1">
            <a:avLst/>
          </a:prstGeom>
          <a:ln w="44450" cap="rnd">
            <a:solidFill>
              <a:srgbClr val="18193F"/>
            </a:solidFill>
            <a:prstDash val="solid"/>
            <a:round/>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3354827" y="3191107"/>
            <a:ext cx="1423518" cy="0"/>
          </a:xfrm>
          <a:prstGeom prst="straightConnector1">
            <a:avLst/>
          </a:prstGeom>
          <a:ln w="44450" cap="rnd">
            <a:solidFill>
              <a:srgbClr val="18193F"/>
            </a:solidFill>
            <a:prstDash val="sysDot"/>
            <a:round/>
            <a:tailEnd type="none"/>
          </a:ln>
        </p:spPr>
        <p:style>
          <a:lnRef idx="1">
            <a:schemeClr val="accent1"/>
          </a:lnRef>
          <a:fillRef idx="0">
            <a:schemeClr val="accent1"/>
          </a:fillRef>
          <a:effectRef idx="0">
            <a:schemeClr val="accent1"/>
          </a:effectRef>
          <a:fontRef idx="minor">
            <a:schemeClr val="tx1"/>
          </a:fontRef>
        </p:style>
      </p:cxnSp>
      <p:grpSp>
        <p:nvGrpSpPr>
          <p:cNvPr id="137" name="Group 136"/>
          <p:cNvGrpSpPr/>
          <p:nvPr/>
        </p:nvGrpSpPr>
        <p:grpSpPr>
          <a:xfrm rot="2700000">
            <a:off x="2554982" y="3108811"/>
            <a:ext cx="164592" cy="164592"/>
            <a:chOff x="1361641" y="2576513"/>
            <a:chExt cx="164592" cy="164592"/>
          </a:xfrm>
        </p:grpSpPr>
        <p:sp>
          <p:nvSpPr>
            <p:cNvPr id="131" name="Rounded Rectangle 130"/>
            <p:cNvSpPr/>
            <p:nvPr/>
          </p:nvSpPr>
          <p:spPr>
            <a:xfrm>
              <a:off x="1361641" y="2576513"/>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rot="5400000">
              <a:off x="1421077" y="26359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rot="2700000">
            <a:off x="4625019" y="3108811"/>
            <a:ext cx="164592" cy="164592"/>
            <a:chOff x="1361641" y="2576513"/>
            <a:chExt cx="164592" cy="164592"/>
          </a:xfrm>
        </p:grpSpPr>
        <p:sp>
          <p:nvSpPr>
            <p:cNvPr id="143" name="Rounded Rectangle 142"/>
            <p:cNvSpPr/>
            <p:nvPr/>
          </p:nvSpPr>
          <p:spPr>
            <a:xfrm>
              <a:off x="1361641" y="2576513"/>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rot="5400000">
              <a:off x="1421077" y="26359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7" name="Elbow Connector 146"/>
          <p:cNvCxnSpPr>
            <a:stCxn id="9" idx="0"/>
            <a:endCxn id="80" idx="1"/>
          </p:cNvCxnSpPr>
          <p:nvPr/>
        </p:nvCxnSpPr>
        <p:spPr>
          <a:xfrm rot="5400000" flipH="1" flipV="1">
            <a:off x="5697093" y="1111133"/>
            <a:ext cx="1161226" cy="2358643"/>
          </a:xfrm>
          <a:prstGeom prst="bentConnector2">
            <a:avLst/>
          </a:prstGeom>
          <a:ln w="44450" cap="rnd">
            <a:solidFill>
              <a:srgbClr val="18193F"/>
            </a:solidFill>
            <a:prstDash val="solid"/>
            <a:round/>
            <a:tailEnd type="non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9" idx="2"/>
            <a:endCxn id="82" idx="1"/>
          </p:cNvCxnSpPr>
          <p:nvPr/>
        </p:nvCxnSpPr>
        <p:spPr>
          <a:xfrm rot="16200000" flipH="1">
            <a:off x="5709761" y="2899770"/>
            <a:ext cx="1135891" cy="2358643"/>
          </a:xfrm>
          <a:prstGeom prst="bentConnector2">
            <a:avLst/>
          </a:prstGeom>
          <a:ln w="44450" cap="rnd">
            <a:solidFill>
              <a:srgbClr val="18193F"/>
            </a:solidFill>
            <a:prstDash val="solid"/>
            <a:round/>
            <a:tailEnd type="none"/>
          </a:ln>
        </p:spPr>
        <p:style>
          <a:lnRef idx="1">
            <a:schemeClr val="accent1"/>
          </a:lnRef>
          <a:fillRef idx="0">
            <a:schemeClr val="accent1"/>
          </a:fillRef>
          <a:effectRef idx="0">
            <a:schemeClr val="accent1"/>
          </a:effectRef>
          <a:fontRef idx="minor">
            <a:schemeClr val="tx1"/>
          </a:fontRef>
        </p:style>
      </p:cxnSp>
      <p:grpSp>
        <p:nvGrpSpPr>
          <p:cNvPr id="216" name="Group 215"/>
          <p:cNvGrpSpPr/>
          <p:nvPr/>
        </p:nvGrpSpPr>
        <p:grpSpPr>
          <a:xfrm>
            <a:off x="7342159" y="1331784"/>
            <a:ext cx="977625" cy="983876"/>
            <a:chOff x="7282402" y="1026126"/>
            <a:chExt cx="1182280" cy="1189842"/>
          </a:xfrm>
        </p:grpSpPr>
        <p:pic>
          <p:nvPicPr>
            <p:cNvPr id="80" name="Picture 7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1336" y="1026126"/>
              <a:ext cx="914400" cy="914400"/>
            </a:xfrm>
            <a:prstGeom prst="rect">
              <a:avLst/>
            </a:prstGeom>
          </p:spPr>
        </p:pic>
        <p:grpSp>
          <p:nvGrpSpPr>
            <p:cNvPr id="12" name="Group 11"/>
            <p:cNvGrpSpPr/>
            <p:nvPr/>
          </p:nvGrpSpPr>
          <p:grpSpPr>
            <a:xfrm>
              <a:off x="7654173" y="1254649"/>
              <a:ext cx="448725" cy="313092"/>
              <a:chOff x="2287658" y="5248324"/>
              <a:chExt cx="1026461" cy="716199"/>
            </a:xfrm>
          </p:grpSpPr>
          <p:sp>
            <p:nvSpPr>
              <p:cNvPr id="13" name="Rounded Rectangle 12"/>
              <p:cNvSpPr/>
              <p:nvPr/>
            </p:nvSpPr>
            <p:spPr>
              <a:xfrm>
                <a:off x="2287658" y="5248324"/>
                <a:ext cx="1026461" cy="710072"/>
              </a:xfrm>
              <a:prstGeom prst="roundRect">
                <a:avLst>
                  <a:gd name="adj" fmla="val 16854"/>
                </a:avLst>
              </a:prstGeom>
              <a:solidFill>
                <a:srgbClr val="43A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460102" y="5964523"/>
                <a:ext cx="107326" cy="0"/>
              </a:xfrm>
              <a:prstGeom prst="line">
                <a:avLst/>
              </a:prstGeom>
              <a:noFill/>
              <a:ln w="44450" cap="rnd">
                <a:solidFill>
                  <a:srgbClr val="DAE3F1"/>
                </a:solidFill>
              </a:ln>
            </p:spPr>
            <p:style>
              <a:lnRef idx="2">
                <a:schemeClr val="accent1">
                  <a:shade val="50000"/>
                </a:schemeClr>
              </a:lnRef>
              <a:fillRef idx="1">
                <a:schemeClr val="accent1"/>
              </a:fillRef>
              <a:effectRef idx="0">
                <a:schemeClr val="accent1"/>
              </a:effectRef>
              <a:fontRef idx="minor">
                <a:schemeClr val="lt1"/>
              </a:fontRef>
            </p:style>
          </p:cxnSp>
          <p:sp>
            <p:nvSpPr>
              <p:cNvPr id="15" name="Rounded Rectangle 14"/>
              <p:cNvSpPr/>
              <p:nvPr/>
            </p:nvSpPr>
            <p:spPr>
              <a:xfrm>
                <a:off x="2609257" y="5607345"/>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399832" y="5479905"/>
                <a:ext cx="185852" cy="185852"/>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3065543" y="5501304"/>
                <a:ext cx="185852" cy="160396"/>
                <a:chOff x="1865888" y="5454592"/>
                <a:chExt cx="185852" cy="160396"/>
              </a:xfrm>
            </p:grpSpPr>
            <p:sp>
              <p:nvSpPr>
                <p:cNvPr id="31" name="Rounded Rectangle 30"/>
                <p:cNvSpPr/>
                <p:nvPr/>
              </p:nvSpPr>
              <p:spPr>
                <a:xfrm>
                  <a:off x="1865888" y="5454592"/>
                  <a:ext cx="185852" cy="84196"/>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865888" y="5560633"/>
                  <a:ext cx="185852" cy="54355"/>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609257" y="5694678"/>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5400000">
                <a:off x="2599168" y="5651652"/>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5400000">
                <a:off x="2738313" y="5651653"/>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9259975">
                <a:off x="2667361" y="5544765"/>
                <a:ext cx="355460" cy="299826"/>
              </a:xfrm>
              <a:custGeom>
                <a:avLst/>
                <a:gdLst>
                  <a:gd name="connsiteX0" fmla="*/ 228454 w 425473"/>
                  <a:gd name="connsiteY0" fmla="*/ 0 h 358883"/>
                  <a:gd name="connsiteX1" fmla="*/ 425473 w 425473"/>
                  <a:gd name="connsiteY1" fmla="*/ 159545 h 358883"/>
                  <a:gd name="connsiteX2" fmla="*/ 264049 w 425473"/>
                  <a:gd name="connsiteY2" fmla="*/ 358883 h 358883"/>
                  <a:gd name="connsiteX3" fmla="*/ 0 w 425473"/>
                  <a:gd name="connsiteY3" fmla="*/ 145057 h 358883"/>
                  <a:gd name="connsiteX4" fmla="*/ 117467 w 425473"/>
                  <a:gd name="connsiteY4" fmla="*/ 0 h 358883"/>
                  <a:gd name="connsiteX5" fmla="*/ 228454 w 425473"/>
                  <a:gd name="connsiteY5" fmla="*/ 0 h 35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473" h="358883">
                    <a:moveTo>
                      <a:pt x="228454" y="0"/>
                    </a:moveTo>
                    <a:lnTo>
                      <a:pt x="425473" y="159545"/>
                    </a:lnTo>
                    <a:lnTo>
                      <a:pt x="264049" y="358883"/>
                    </a:lnTo>
                    <a:lnTo>
                      <a:pt x="0" y="145057"/>
                    </a:lnTo>
                    <a:lnTo>
                      <a:pt x="117467" y="0"/>
                    </a:lnTo>
                    <a:lnTo>
                      <a:pt x="228454" y="0"/>
                    </a:lnTo>
                    <a:close/>
                  </a:path>
                </a:pathLst>
              </a:custGeom>
              <a:solidFill>
                <a:srgbClr val="18193F"/>
              </a:solidFill>
              <a:ln w="381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365065"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090196"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65065"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094666"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flipV="1">
                <a:off x="2561179" y="5342169"/>
                <a:ext cx="423862" cy="64311"/>
                <a:chOff x="210852" y="4667623"/>
                <a:chExt cx="615795" cy="93432"/>
              </a:xfrm>
              <a:solidFill>
                <a:srgbClr val="18193F"/>
              </a:solidFill>
            </p:grpSpPr>
            <p:sp>
              <p:nvSpPr>
                <p:cNvPr id="27" name="Oval 26"/>
                <p:cNvSpPr/>
                <p:nvPr/>
              </p:nvSpPr>
              <p:spPr>
                <a:xfrm>
                  <a:off x="210852" y="4667634"/>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4980"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59108"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33236" y="4667645"/>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1" name="Group 190"/>
            <p:cNvGrpSpPr/>
            <p:nvPr/>
          </p:nvGrpSpPr>
          <p:grpSpPr>
            <a:xfrm rot="2700000">
              <a:off x="7282402" y="1400251"/>
              <a:ext cx="164592" cy="164591"/>
              <a:chOff x="1363677" y="2578549"/>
              <a:chExt cx="164592" cy="164591"/>
            </a:xfrm>
          </p:grpSpPr>
          <p:sp>
            <p:nvSpPr>
              <p:cNvPr id="192" name="Rounded Rectangle 191"/>
              <p:cNvSpPr/>
              <p:nvPr/>
            </p:nvSpPr>
            <p:spPr>
              <a:xfrm>
                <a:off x="1363677" y="25785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rot="5400000">
                <a:off x="1423113" y="2637985"/>
                <a:ext cx="164590"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TextBox 202"/>
            <p:cNvSpPr txBox="1"/>
            <p:nvPr/>
          </p:nvSpPr>
          <p:spPr>
            <a:xfrm>
              <a:off x="7291454" y="1843761"/>
              <a:ext cx="1173228" cy="372207"/>
            </a:xfrm>
            <a:prstGeom prst="rect">
              <a:avLst/>
            </a:prstGeom>
            <a:noFill/>
          </p:spPr>
          <p:txBody>
            <a:bodyPr wrap="none" rtlCol="0">
              <a:spAutoFit/>
            </a:bodyPr>
            <a:lstStyle/>
            <a:p>
              <a:r>
                <a:rPr lang="en-US" sz="1400" smtClean="0">
                  <a:latin typeface="Roboto Condensed" panose="02000000000000000000" pitchFamily="2" charset="0"/>
                  <a:ea typeface="Roboto Condensed" panose="02000000000000000000" pitchFamily="2" charset="0"/>
                </a:rPr>
                <a:t>Màn hình </a:t>
              </a:r>
              <a:r>
                <a:rPr lang="en-US" sz="1400" b="1" smtClean="0">
                  <a:latin typeface="Roboto Condensed" panose="02000000000000000000" pitchFamily="2" charset="0"/>
                  <a:ea typeface="Roboto Condensed" panose="02000000000000000000" pitchFamily="2" charset="0"/>
                </a:rPr>
                <a:t>1</a:t>
              </a:r>
              <a:endParaRPr lang="en-US" sz="1400" b="1">
                <a:latin typeface="Roboto Condensed" panose="02000000000000000000" pitchFamily="2" charset="0"/>
                <a:ea typeface="Roboto Condensed" panose="02000000000000000000" pitchFamily="2" charset="0"/>
              </a:endParaRPr>
            </a:p>
          </p:txBody>
        </p:sp>
      </p:grpSp>
      <p:grpSp>
        <p:nvGrpSpPr>
          <p:cNvPr id="218" name="Group 217"/>
          <p:cNvGrpSpPr/>
          <p:nvPr/>
        </p:nvGrpSpPr>
        <p:grpSpPr>
          <a:xfrm>
            <a:off x="7354375" y="2812477"/>
            <a:ext cx="970137" cy="980327"/>
            <a:chOff x="7297191" y="2737248"/>
            <a:chExt cx="1173227" cy="1185550"/>
          </a:xfrm>
        </p:grpSpPr>
        <p:pic>
          <p:nvPicPr>
            <p:cNvPr id="81" name="Picture 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336" y="2737248"/>
              <a:ext cx="914400" cy="914400"/>
            </a:xfrm>
            <a:prstGeom prst="rect">
              <a:avLst/>
            </a:prstGeom>
          </p:spPr>
        </p:pic>
        <p:grpSp>
          <p:nvGrpSpPr>
            <p:cNvPr id="83" name="Group 82"/>
            <p:cNvGrpSpPr/>
            <p:nvPr/>
          </p:nvGrpSpPr>
          <p:grpSpPr>
            <a:xfrm>
              <a:off x="7654173" y="2969119"/>
              <a:ext cx="448725" cy="313092"/>
              <a:chOff x="2287658" y="5248324"/>
              <a:chExt cx="1026461" cy="716199"/>
            </a:xfrm>
          </p:grpSpPr>
          <p:sp>
            <p:nvSpPr>
              <p:cNvPr id="84" name="Rounded Rectangle 83"/>
              <p:cNvSpPr/>
              <p:nvPr/>
            </p:nvSpPr>
            <p:spPr>
              <a:xfrm>
                <a:off x="2287658" y="5248324"/>
                <a:ext cx="1026461" cy="710072"/>
              </a:xfrm>
              <a:prstGeom prst="roundRect">
                <a:avLst>
                  <a:gd name="adj" fmla="val 16854"/>
                </a:avLst>
              </a:prstGeom>
              <a:solidFill>
                <a:srgbClr val="43A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p:nvPr/>
            </p:nvCxnSpPr>
            <p:spPr>
              <a:xfrm>
                <a:off x="2460102" y="5964523"/>
                <a:ext cx="107326" cy="0"/>
              </a:xfrm>
              <a:prstGeom prst="line">
                <a:avLst/>
              </a:prstGeom>
              <a:noFill/>
              <a:ln w="44450" cap="rnd">
                <a:solidFill>
                  <a:srgbClr val="DAE3F1"/>
                </a:solidFill>
              </a:ln>
            </p:spPr>
            <p:style>
              <a:lnRef idx="2">
                <a:schemeClr val="accent1">
                  <a:shade val="50000"/>
                </a:schemeClr>
              </a:lnRef>
              <a:fillRef idx="1">
                <a:schemeClr val="accent1"/>
              </a:fillRef>
              <a:effectRef idx="0">
                <a:schemeClr val="accent1"/>
              </a:effectRef>
              <a:fontRef idx="minor">
                <a:schemeClr val="lt1"/>
              </a:fontRef>
            </p:style>
          </p:cxnSp>
          <p:sp>
            <p:nvSpPr>
              <p:cNvPr id="86" name="Rounded Rectangle 85"/>
              <p:cNvSpPr/>
              <p:nvPr/>
            </p:nvSpPr>
            <p:spPr>
              <a:xfrm>
                <a:off x="2609257" y="5607345"/>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2399832" y="5479905"/>
                <a:ext cx="185852" cy="185852"/>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3065543" y="5501304"/>
                <a:ext cx="185852" cy="160396"/>
                <a:chOff x="1865888" y="5454592"/>
                <a:chExt cx="185852" cy="160396"/>
              </a:xfrm>
            </p:grpSpPr>
            <p:sp>
              <p:nvSpPr>
                <p:cNvPr id="102" name="Rounded Rectangle 101"/>
                <p:cNvSpPr/>
                <p:nvPr/>
              </p:nvSpPr>
              <p:spPr>
                <a:xfrm>
                  <a:off x="1865888" y="5454592"/>
                  <a:ext cx="185852" cy="84196"/>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865888" y="5560633"/>
                  <a:ext cx="185852" cy="54355"/>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p:cNvSpPr/>
              <p:nvPr/>
            </p:nvSpPr>
            <p:spPr>
              <a:xfrm>
                <a:off x="2609257" y="5694678"/>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rot="5400000">
                <a:off x="2599168" y="5651652"/>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rot="5400000">
                <a:off x="2738313" y="5651653"/>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rot="19259975">
                <a:off x="2667361" y="5544765"/>
                <a:ext cx="355460" cy="299826"/>
              </a:xfrm>
              <a:custGeom>
                <a:avLst/>
                <a:gdLst>
                  <a:gd name="connsiteX0" fmla="*/ 228454 w 425473"/>
                  <a:gd name="connsiteY0" fmla="*/ 0 h 358883"/>
                  <a:gd name="connsiteX1" fmla="*/ 425473 w 425473"/>
                  <a:gd name="connsiteY1" fmla="*/ 159545 h 358883"/>
                  <a:gd name="connsiteX2" fmla="*/ 264049 w 425473"/>
                  <a:gd name="connsiteY2" fmla="*/ 358883 h 358883"/>
                  <a:gd name="connsiteX3" fmla="*/ 0 w 425473"/>
                  <a:gd name="connsiteY3" fmla="*/ 145057 h 358883"/>
                  <a:gd name="connsiteX4" fmla="*/ 117467 w 425473"/>
                  <a:gd name="connsiteY4" fmla="*/ 0 h 358883"/>
                  <a:gd name="connsiteX5" fmla="*/ 228454 w 425473"/>
                  <a:gd name="connsiteY5" fmla="*/ 0 h 35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473" h="358883">
                    <a:moveTo>
                      <a:pt x="228454" y="0"/>
                    </a:moveTo>
                    <a:lnTo>
                      <a:pt x="425473" y="159545"/>
                    </a:lnTo>
                    <a:lnTo>
                      <a:pt x="264049" y="358883"/>
                    </a:lnTo>
                    <a:lnTo>
                      <a:pt x="0" y="145057"/>
                    </a:lnTo>
                    <a:lnTo>
                      <a:pt x="117467" y="0"/>
                    </a:lnTo>
                    <a:lnTo>
                      <a:pt x="228454" y="0"/>
                    </a:lnTo>
                    <a:close/>
                  </a:path>
                </a:pathLst>
              </a:custGeom>
              <a:solidFill>
                <a:srgbClr val="18193F"/>
              </a:solidFill>
              <a:ln w="381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65065"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090196"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365065"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094666"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p:cNvGrpSpPr/>
              <p:nvPr/>
            </p:nvGrpSpPr>
            <p:grpSpPr>
              <a:xfrm flipV="1">
                <a:off x="2561179" y="5342169"/>
                <a:ext cx="423862" cy="64311"/>
                <a:chOff x="210852" y="4667623"/>
                <a:chExt cx="615795" cy="93432"/>
              </a:xfrm>
              <a:solidFill>
                <a:srgbClr val="18193F"/>
              </a:solidFill>
            </p:grpSpPr>
            <p:sp>
              <p:nvSpPr>
                <p:cNvPr id="98" name="Oval 97"/>
                <p:cNvSpPr/>
                <p:nvPr/>
              </p:nvSpPr>
              <p:spPr>
                <a:xfrm>
                  <a:off x="210852" y="4667634"/>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84980"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559108"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733236" y="4667645"/>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4" name="TextBox 203"/>
            <p:cNvSpPr txBox="1"/>
            <p:nvPr/>
          </p:nvSpPr>
          <p:spPr>
            <a:xfrm>
              <a:off x="7297191" y="3550591"/>
              <a:ext cx="1173227" cy="372207"/>
            </a:xfrm>
            <a:prstGeom prst="rect">
              <a:avLst/>
            </a:prstGeom>
            <a:noFill/>
          </p:spPr>
          <p:txBody>
            <a:bodyPr wrap="none" rtlCol="0">
              <a:spAutoFit/>
            </a:bodyPr>
            <a:lstStyle/>
            <a:p>
              <a:pPr algn="ctr"/>
              <a:r>
                <a:rPr lang="en-US" sz="1400" smtClean="0">
                  <a:latin typeface="Roboto Condensed" panose="02000000000000000000" pitchFamily="2" charset="0"/>
                  <a:ea typeface="Roboto Condensed" panose="02000000000000000000" pitchFamily="2" charset="0"/>
                </a:rPr>
                <a:t>Màn hình </a:t>
              </a:r>
              <a:r>
                <a:rPr lang="en-US" sz="1400" b="1" smtClean="0">
                  <a:latin typeface="Roboto Condensed" panose="02000000000000000000" pitchFamily="2" charset="0"/>
                  <a:ea typeface="Roboto Condensed" panose="02000000000000000000" pitchFamily="2" charset="0"/>
                </a:rPr>
                <a:t>2</a:t>
              </a:r>
              <a:endParaRPr lang="en-US" sz="1400" b="1">
                <a:latin typeface="Roboto Condensed" panose="02000000000000000000" pitchFamily="2" charset="0"/>
                <a:ea typeface="Roboto Condensed" panose="02000000000000000000" pitchFamily="2" charset="0"/>
              </a:endParaRPr>
            </a:p>
          </p:txBody>
        </p:sp>
      </p:grpSp>
      <p:pic>
        <p:nvPicPr>
          <p:cNvPr id="82" name="Picture 8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7028" y="4268981"/>
            <a:ext cx="756114" cy="756114"/>
          </a:xfrm>
          <a:prstGeom prst="rect">
            <a:avLst/>
          </a:prstGeom>
        </p:spPr>
      </p:pic>
      <p:grpSp>
        <p:nvGrpSpPr>
          <p:cNvPr id="104" name="Group 103"/>
          <p:cNvGrpSpPr/>
          <p:nvPr/>
        </p:nvGrpSpPr>
        <p:grpSpPr>
          <a:xfrm>
            <a:off x="7649560" y="4457806"/>
            <a:ext cx="371049" cy="258895"/>
            <a:chOff x="2287658" y="5248324"/>
            <a:chExt cx="1026461" cy="716199"/>
          </a:xfrm>
        </p:grpSpPr>
        <p:sp>
          <p:nvSpPr>
            <p:cNvPr id="105" name="Rounded Rectangle 104"/>
            <p:cNvSpPr/>
            <p:nvPr/>
          </p:nvSpPr>
          <p:spPr>
            <a:xfrm>
              <a:off x="2287658" y="5248324"/>
              <a:ext cx="1026461" cy="710072"/>
            </a:xfrm>
            <a:prstGeom prst="roundRect">
              <a:avLst>
                <a:gd name="adj" fmla="val 16854"/>
              </a:avLst>
            </a:prstGeom>
            <a:solidFill>
              <a:srgbClr val="43A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2460102" y="5964523"/>
              <a:ext cx="107326" cy="0"/>
            </a:xfrm>
            <a:prstGeom prst="line">
              <a:avLst/>
            </a:prstGeom>
            <a:noFill/>
            <a:ln w="44450" cap="rnd">
              <a:solidFill>
                <a:srgbClr val="DAE3F1"/>
              </a:solidFill>
            </a:ln>
          </p:spPr>
          <p:style>
            <a:lnRef idx="2">
              <a:schemeClr val="accent1">
                <a:shade val="50000"/>
              </a:schemeClr>
            </a:lnRef>
            <a:fillRef idx="1">
              <a:schemeClr val="accent1"/>
            </a:fillRef>
            <a:effectRef idx="0">
              <a:schemeClr val="accent1"/>
            </a:effectRef>
            <a:fontRef idx="minor">
              <a:schemeClr val="lt1"/>
            </a:fontRef>
          </p:style>
        </p:cxnSp>
        <p:sp>
          <p:nvSpPr>
            <p:cNvPr id="107" name="Rounded Rectangle 106"/>
            <p:cNvSpPr/>
            <p:nvPr/>
          </p:nvSpPr>
          <p:spPr>
            <a:xfrm>
              <a:off x="2609257" y="5607345"/>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p:cNvSpPr/>
            <p:nvPr/>
          </p:nvSpPr>
          <p:spPr>
            <a:xfrm>
              <a:off x="2399832" y="5479905"/>
              <a:ext cx="185852" cy="185852"/>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p:cNvGrpSpPr/>
            <p:nvPr/>
          </p:nvGrpSpPr>
          <p:grpSpPr>
            <a:xfrm>
              <a:off x="3065543" y="5501304"/>
              <a:ext cx="185852" cy="160396"/>
              <a:chOff x="1865888" y="5454592"/>
              <a:chExt cx="185852" cy="160396"/>
            </a:xfrm>
          </p:grpSpPr>
          <p:sp>
            <p:nvSpPr>
              <p:cNvPr id="123" name="Rounded Rectangle 122"/>
              <p:cNvSpPr/>
              <p:nvPr/>
            </p:nvSpPr>
            <p:spPr>
              <a:xfrm>
                <a:off x="1865888" y="5454592"/>
                <a:ext cx="185852" cy="84196"/>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a:off x="1865888" y="5560633"/>
                <a:ext cx="185852" cy="54355"/>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ounded Rectangle 109"/>
            <p:cNvSpPr/>
            <p:nvPr/>
          </p:nvSpPr>
          <p:spPr>
            <a:xfrm>
              <a:off x="2609257" y="5694678"/>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rot="5400000">
              <a:off x="2599168" y="5651652"/>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rot="5400000">
              <a:off x="2738313" y="5651653"/>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rot="19259975">
              <a:off x="2667361" y="5544765"/>
              <a:ext cx="355460" cy="299826"/>
            </a:xfrm>
            <a:custGeom>
              <a:avLst/>
              <a:gdLst>
                <a:gd name="connsiteX0" fmla="*/ 228454 w 425473"/>
                <a:gd name="connsiteY0" fmla="*/ 0 h 358883"/>
                <a:gd name="connsiteX1" fmla="*/ 425473 w 425473"/>
                <a:gd name="connsiteY1" fmla="*/ 159545 h 358883"/>
                <a:gd name="connsiteX2" fmla="*/ 264049 w 425473"/>
                <a:gd name="connsiteY2" fmla="*/ 358883 h 358883"/>
                <a:gd name="connsiteX3" fmla="*/ 0 w 425473"/>
                <a:gd name="connsiteY3" fmla="*/ 145057 h 358883"/>
                <a:gd name="connsiteX4" fmla="*/ 117467 w 425473"/>
                <a:gd name="connsiteY4" fmla="*/ 0 h 358883"/>
                <a:gd name="connsiteX5" fmla="*/ 228454 w 425473"/>
                <a:gd name="connsiteY5" fmla="*/ 0 h 35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473" h="358883">
                  <a:moveTo>
                    <a:pt x="228454" y="0"/>
                  </a:moveTo>
                  <a:lnTo>
                    <a:pt x="425473" y="159545"/>
                  </a:lnTo>
                  <a:lnTo>
                    <a:pt x="264049" y="358883"/>
                  </a:lnTo>
                  <a:lnTo>
                    <a:pt x="0" y="145057"/>
                  </a:lnTo>
                  <a:lnTo>
                    <a:pt x="117467" y="0"/>
                  </a:lnTo>
                  <a:lnTo>
                    <a:pt x="228454" y="0"/>
                  </a:lnTo>
                  <a:close/>
                </a:path>
              </a:pathLst>
            </a:custGeom>
            <a:solidFill>
              <a:srgbClr val="18193F"/>
            </a:solidFill>
            <a:ln w="381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365065"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090196"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365065"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094666"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flipV="1">
              <a:off x="2561179" y="5342169"/>
              <a:ext cx="423862" cy="64311"/>
              <a:chOff x="210852" y="4667623"/>
              <a:chExt cx="615795" cy="93432"/>
            </a:xfrm>
            <a:solidFill>
              <a:srgbClr val="18193F"/>
            </a:solidFill>
          </p:grpSpPr>
          <p:sp>
            <p:nvSpPr>
              <p:cNvPr id="119" name="Oval 118"/>
              <p:cNvSpPr/>
              <p:nvPr/>
            </p:nvSpPr>
            <p:spPr>
              <a:xfrm>
                <a:off x="210852" y="4667634"/>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84980"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559108"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33236" y="4667645"/>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8" name="Group 187"/>
          <p:cNvGrpSpPr/>
          <p:nvPr/>
        </p:nvGrpSpPr>
        <p:grpSpPr>
          <a:xfrm rot="2700000">
            <a:off x="7342144" y="4578987"/>
            <a:ext cx="136101" cy="136101"/>
            <a:chOff x="1361641" y="2576513"/>
            <a:chExt cx="164592" cy="164592"/>
          </a:xfrm>
        </p:grpSpPr>
        <p:sp>
          <p:nvSpPr>
            <p:cNvPr id="189" name="Rounded Rectangle 188"/>
            <p:cNvSpPr/>
            <p:nvPr/>
          </p:nvSpPr>
          <p:spPr>
            <a:xfrm>
              <a:off x="1361641" y="2576513"/>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rot="5400000">
              <a:off x="1421077" y="26359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TextBox 204"/>
          <p:cNvSpPr txBox="1"/>
          <p:nvPr/>
        </p:nvSpPr>
        <p:spPr>
          <a:xfrm>
            <a:off x="7359346" y="4931768"/>
            <a:ext cx="966931" cy="307777"/>
          </a:xfrm>
          <a:prstGeom prst="rect">
            <a:avLst/>
          </a:prstGeom>
          <a:noFill/>
        </p:spPr>
        <p:txBody>
          <a:bodyPr wrap="none" rtlCol="0">
            <a:spAutoFit/>
          </a:bodyPr>
          <a:lstStyle/>
          <a:p>
            <a:r>
              <a:rPr lang="en-US" sz="1400" smtClean="0">
                <a:latin typeface="Roboto Condensed" panose="02000000000000000000" pitchFamily="2" charset="0"/>
                <a:ea typeface="Roboto Condensed" panose="02000000000000000000" pitchFamily="2" charset="0"/>
              </a:rPr>
              <a:t>Màn hình </a:t>
            </a:r>
            <a:r>
              <a:rPr lang="en-US" sz="1400" b="1" smtClean="0">
                <a:latin typeface="Roboto Condensed" panose="02000000000000000000" pitchFamily="2" charset="0"/>
                <a:ea typeface="Roboto Condensed" panose="02000000000000000000" pitchFamily="2" charset="0"/>
              </a:rPr>
              <a:t>n</a:t>
            </a:r>
            <a:endParaRPr lang="en-US" sz="1400" b="1">
              <a:latin typeface="Roboto Condensed" panose="02000000000000000000" pitchFamily="2" charset="0"/>
              <a:ea typeface="Roboto Condensed" panose="02000000000000000000" pitchFamily="2" charset="0"/>
            </a:endParaRPr>
          </a:p>
        </p:txBody>
      </p:sp>
      <p:grpSp>
        <p:nvGrpSpPr>
          <p:cNvPr id="215" name="Group 214"/>
          <p:cNvGrpSpPr/>
          <p:nvPr/>
        </p:nvGrpSpPr>
        <p:grpSpPr>
          <a:xfrm>
            <a:off x="447842" y="1650529"/>
            <a:ext cx="1601242" cy="1623541"/>
            <a:chOff x="771439" y="1650529"/>
            <a:chExt cx="1601242" cy="1623541"/>
          </a:xfrm>
        </p:grpSpPr>
        <p:sp>
          <p:nvSpPr>
            <p:cNvPr id="202" name="Oval 201">
              <a:extLst>
                <a:ext uri="{FF2B5EF4-FFF2-40B4-BE49-F238E27FC236}">
                  <a16:creationId xmlns:a16="http://schemas.microsoft.com/office/drawing/2014/main" id="{5BB67295-6C32-4046-A9D3-EDF1E1C6EFE3}"/>
                </a:ext>
              </a:extLst>
            </p:cNvPr>
            <p:cNvSpPr>
              <a:spLocks noChangeAspect="1"/>
            </p:cNvSpPr>
            <p:nvPr/>
          </p:nvSpPr>
          <p:spPr>
            <a:xfrm rot="10800000">
              <a:off x="1424730" y="3111500"/>
              <a:ext cx="162570" cy="162570"/>
            </a:xfrm>
            <a:prstGeom prst="ellipse">
              <a:avLst/>
            </a:prstGeom>
            <a:solidFill>
              <a:schemeClr val="bg1"/>
            </a:solidFill>
            <a:ln w="28575">
              <a:solidFill>
                <a:srgbClr val="18193F"/>
              </a:solidFill>
            </a:ln>
            <a:effectLst>
              <a:outerShdw blurRad="88900" dist="38100" dir="5400000" algn="t" rotWithShape="0">
                <a:prstClr val="black">
                  <a:alpha val="11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latin typeface="Arial" panose="020B0604020202020204" pitchFamily="34" charset="0"/>
                <a:ea typeface="Roboto Thin" charset="0"/>
                <a:cs typeface="Arial" panose="020B0604020202020204" pitchFamily="34" charset="0"/>
              </a:endParaRPr>
            </a:p>
          </p:txBody>
        </p:sp>
        <p:sp>
          <p:nvSpPr>
            <p:cNvPr id="213" name="Freeform 212"/>
            <p:cNvSpPr/>
            <p:nvPr/>
          </p:nvSpPr>
          <p:spPr>
            <a:xfrm>
              <a:off x="771439" y="1650529"/>
              <a:ext cx="1601242" cy="1333018"/>
            </a:xfrm>
            <a:custGeom>
              <a:avLst/>
              <a:gdLst>
                <a:gd name="connsiteX0" fmla="*/ 69441 w 1705567"/>
                <a:gd name="connsiteY0" fmla="*/ 0 h 1419867"/>
                <a:gd name="connsiteX1" fmla="*/ 1636126 w 1705567"/>
                <a:gd name="connsiteY1" fmla="*/ 0 h 1419867"/>
                <a:gd name="connsiteX2" fmla="*/ 1705567 w 1705567"/>
                <a:gd name="connsiteY2" fmla="*/ 69441 h 1419867"/>
                <a:gd name="connsiteX3" fmla="*/ 1705567 w 1705567"/>
                <a:gd name="connsiteY3" fmla="*/ 1002008 h 1419867"/>
                <a:gd name="connsiteX4" fmla="*/ 1636126 w 1705567"/>
                <a:gd name="connsiteY4" fmla="*/ 1071449 h 1419867"/>
                <a:gd name="connsiteX5" fmla="*/ 988126 w 1705567"/>
                <a:gd name="connsiteY5" fmla="*/ 1071449 h 1419867"/>
                <a:gd name="connsiteX6" fmla="*/ 786043 w 1705567"/>
                <a:gd name="connsiteY6" fmla="*/ 1419867 h 1419867"/>
                <a:gd name="connsiteX7" fmla="*/ 583961 w 1705567"/>
                <a:gd name="connsiteY7" fmla="*/ 1071449 h 1419867"/>
                <a:gd name="connsiteX8" fmla="*/ 69441 w 1705567"/>
                <a:gd name="connsiteY8" fmla="*/ 1071449 h 1419867"/>
                <a:gd name="connsiteX9" fmla="*/ 0 w 1705567"/>
                <a:gd name="connsiteY9" fmla="*/ 1002008 h 1419867"/>
                <a:gd name="connsiteX10" fmla="*/ 0 w 1705567"/>
                <a:gd name="connsiteY10" fmla="*/ 69441 h 1419867"/>
                <a:gd name="connsiteX11" fmla="*/ 69441 w 1705567"/>
                <a:gd name="connsiteY11" fmla="*/ 0 h 141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05567" h="1419867">
                  <a:moveTo>
                    <a:pt x="69441" y="0"/>
                  </a:moveTo>
                  <a:lnTo>
                    <a:pt x="1636126" y="0"/>
                  </a:lnTo>
                  <a:cubicBezTo>
                    <a:pt x="1674477" y="0"/>
                    <a:pt x="1705567" y="31090"/>
                    <a:pt x="1705567" y="69441"/>
                  </a:cubicBezTo>
                  <a:lnTo>
                    <a:pt x="1705567" y="1002008"/>
                  </a:lnTo>
                  <a:cubicBezTo>
                    <a:pt x="1705567" y="1040359"/>
                    <a:pt x="1674477" y="1071449"/>
                    <a:pt x="1636126" y="1071449"/>
                  </a:cubicBezTo>
                  <a:lnTo>
                    <a:pt x="988126" y="1071449"/>
                  </a:lnTo>
                  <a:lnTo>
                    <a:pt x="786043" y="1419867"/>
                  </a:lnTo>
                  <a:lnTo>
                    <a:pt x="583961" y="1071449"/>
                  </a:lnTo>
                  <a:lnTo>
                    <a:pt x="69441" y="1071449"/>
                  </a:lnTo>
                  <a:cubicBezTo>
                    <a:pt x="31090" y="1071449"/>
                    <a:pt x="0" y="1040359"/>
                    <a:pt x="0" y="1002008"/>
                  </a:cubicBezTo>
                  <a:lnTo>
                    <a:pt x="0" y="69441"/>
                  </a:lnTo>
                  <a:cubicBezTo>
                    <a:pt x="0" y="31090"/>
                    <a:pt x="31090" y="0"/>
                    <a:pt x="69441" y="0"/>
                  </a:cubicBezTo>
                  <a:close/>
                </a:path>
              </a:pathLst>
            </a:custGeom>
            <a:solidFill>
              <a:schemeClr val="bg1"/>
            </a:solidFill>
            <a:ln w="28575" cap="rnd">
              <a:noFill/>
              <a:round/>
            </a:ln>
            <a:effectLst>
              <a:outerShdw blurRad="381000" dist="127000" dir="30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a:off x="795814" y="1670707"/>
              <a:ext cx="1189749" cy="707886"/>
            </a:xfrm>
            <a:prstGeom prst="rect">
              <a:avLst/>
            </a:prstGeom>
            <a:noFill/>
          </p:spPr>
          <p:txBody>
            <a:bodyPr wrap="none" rtlCol="0">
              <a:spAutoFit/>
            </a:bodyPr>
            <a:lstStyle/>
            <a:p>
              <a:r>
                <a:rPr lang="en-US" sz="1400" smtClean="0">
                  <a:latin typeface="Roboto Condensed" panose="02000000000000000000" pitchFamily="2" charset="0"/>
                  <a:ea typeface="Roboto Condensed" panose="02000000000000000000" pitchFamily="2" charset="0"/>
                </a:rPr>
                <a:t>Màn hình</a:t>
              </a:r>
              <a:r>
                <a:rPr lang="en-US" sz="1600" smtClean="0">
                  <a:latin typeface="Roboto Condensed" panose="02000000000000000000" pitchFamily="2" charset="0"/>
                  <a:ea typeface="Roboto Condensed" panose="02000000000000000000" pitchFamily="2" charset="0"/>
                </a:rPr>
                <a:t>:</a:t>
              </a:r>
              <a:r>
                <a:rPr lang="en-US" sz="1600" b="1" smtClean="0">
                  <a:latin typeface="Roboto Condensed" panose="02000000000000000000" pitchFamily="2" charset="0"/>
                  <a:ea typeface="Roboto Condensed" panose="02000000000000000000" pitchFamily="2" charset="0"/>
                </a:rPr>
                <a:t>    1</a:t>
              </a:r>
            </a:p>
            <a:p>
              <a:pPr>
                <a:lnSpc>
                  <a:spcPct val="150000"/>
                </a:lnSpc>
              </a:pPr>
              <a:r>
                <a:rPr lang="en-US" sz="1400" smtClean="0">
                  <a:latin typeface="Roboto Condensed" panose="02000000000000000000" pitchFamily="2" charset="0"/>
                  <a:ea typeface="Roboto Condensed" panose="02000000000000000000" pitchFamily="2" charset="0"/>
                </a:rPr>
                <a:t>Nội dung</a:t>
              </a:r>
              <a:r>
                <a:rPr lang="en-US" sz="1600" smtClean="0">
                  <a:latin typeface="Roboto Condensed" panose="02000000000000000000" pitchFamily="2" charset="0"/>
                  <a:ea typeface="Roboto Condensed" panose="02000000000000000000" pitchFamily="2" charset="0"/>
                </a:rPr>
                <a:t>:</a:t>
              </a:r>
              <a:r>
                <a:rPr lang="en-US" sz="1600" b="1" smtClean="0">
                  <a:latin typeface="Roboto Condensed" panose="02000000000000000000" pitchFamily="2" charset="0"/>
                  <a:ea typeface="Roboto Condensed" panose="02000000000000000000" pitchFamily="2" charset="0"/>
                </a:rPr>
                <a:t> </a:t>
              </a:r>
            </a:p>
          </p:txBody>
        </p:sp>
        <p:pic>
          <p:nvPicPr>
            <p:cNvPr id="209" name="Picture 20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5112" y="1959139"/>
              <a:ext cx="607359" cy="607359"/>
            </a:xfrm>
            <a:prstGeom prst="rect">
              <a:avLst/>
            </a:prstGeom>
          </p:spPr>
        </p:pic>
      </p:grpSp>
      <p:cxnSp>
        <p:nvCxnSpPr>
          <p:cNvPr id="229" name="Straight Arrow Connector 228"/>
          <p:cNvCxnSpPr>
            <a:stCxn id="9" idx="3"/>
            <a:endCxn id="81" idx="1"/>
          </p:cNvCxnSpPr>
          <p:nvPr/>
        </p:nvCxnSpPr>
        <p:spPr>
          <a:xfrm flipV="1">
            <a:off x="5418425" y="3190534"/>
            <a:ext cx="2038603" cy="573"/>
          </a:xfrm>
          <a:prstGeom prst="straightConnector1">
            <a:avLst/>
          </a:prstGeom>
          <a:ln w="44450" cap="rnd">
            <a:solidFill>
              <a:srgbClr val="18193F"/>
            </a:solidFill>
            <a:prstDash val="solid"/>
            <a:round/>
            <a:tailEnd type="none"/>
          </a:ln>
        </p:spPr>
        <p:style>
          <a:lnRef idx="1">
            <a:schemeClr val="accent1"/>
          </a:lnRef>
          <a:fillRef idx="0">
            <a:schemeClr val="accent1"/>
          </a:fillRef>
          <a:effectRef idx="0">
            <a:schemeClr val="accent1"/>
          </a:effectRef>
          <a:fontRef idx="minor">
            <a:schemeClr val="tx1"/>
          </a:fontRef>
        </p:style>
      </p:cxnSp>
      <p:grpSp>
        <p:nvGrpSpPr>
          <p:cNvPr id="246" name="Group 245"/>
          <p:cNvGrpSpPr/>
          <p:nvPr/>
        </p:nvGrpSpPr>
        <p:grpSpPr>
          <a:xfrm rot="2700000">
            <a:off x="7342144" y="3126083"/>
            <a:ext cx="136101" cy="136101"/>
            <a:chOff x="1361641" y="2576513"/>
            <a:chExt cx="164592" cy="164592"/>
          </a:xfrm>
        </p:grpSpPr>
        <p:sp>
          <p:nvSpPr>
            <p:cNvPr id="247" name="Rounded Rectangle 246"/>
            <p:cNvSpPr/>
            <p:nvPr/>
          </p:nvSpPr>
          <p:spPr>
            <a:xfrm>
              <a:off x="1361641" y="2576513"/>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ounded Rectangle 247"/>
            <p:cNvSpPr/>
            <p:nvPr/>
          </p:nvSpPr>
          <p:spPr>
            <a:xfrm rot="5400000">
              <a:off x="1421077" y="26359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2" name="Oval 261"/>
          <p:cNvSpPr/>
          <p:nvPr/>
        </p:nvSpPr>
        <p:spPr>
          <a:xfrm>
            <a:off x="5224913" y="1646516"/>
            <a:ext cx="381765" cy="3817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7988429" y="1960927"/>
            <a:ext cx="381765" cy="3817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Text Placeholder 3"/>
          <p:cNvSpPr txBox="1">
            <a:spLocks/>
          </p:cNvSpPr>
          <p:nvPr/>
        </p:nvSpPr>
        <p:spPr>
          <a:xfrm>
            <a:off x="395289" y="638175"/>
            <a:ext cx="8353426" cy="342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smtClean="0">
                <a:solidFill>
                  <a:schemeClr val="accent3"/>
                </a:solidFill>
              </a:rPr>
              <a:t>6.1 Tổng quan</a:t>
            </a:r>
            <a:endParaRPr lang="en-US" sz="1600">
              <a:solidFill>
                <a:schemeClr val="accent3"/>
              </a:solidFill>
            </a:endParaRPr>
          </a:p>
        </p:txBody>
      </p:sp>
      <p:sp>
        <p:nvSpPr>
          <p:cNvPr id="277" name="Oval 276"/>
          <p:cNvSpPr/>
          <p:nvPr/>
        </p:nvSpPr>
        <p:spPr>
          <a:xfrm>
            <a:off x="2925445" y="3797261"/>
            <a:ext cx="335287" cy="3352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2872589" y="3767926"/>
            <a:ext cx="336498" cy="318385"/>
            <a:chOff x="1088232" y="4746632"/>
            <a:chExt cx="336498" cy="318385"/>
          </a:xfrm>
        </p:grpSpPr>
        <p:sp>
          <p:nvSpPr>
            <p:cNvPr id="271" name="Pie 270"/>
            <p:cNvSpPr/>
            <p:nvPr/>
          </p:nvSpPr>
          <p:spPr>
            <a:xfrm>
              <a:off x="1088232" y="4746632"/>
              <a:ext cx="159162" cy="318323"/>
            </a:xfrm>
            <a:custGeom>
              <a:avLst/>
              <a:gdLst>
                <a:gd name="connsiteX0" fmla="*/ 469106 w 938212"/>
                <a:gd name="connsiteY0" fmla="*/ 938212 h 938212"/>
                <a:gd name="connsiteX1" fmla="*/ 0 w 938212"/>
                <a:gd name="connsiteY1" fmla="*/ 469106 h 938212"/>
                <a:gd name="connsiteX2" fmla="*/ 469106 w 938212"/>
                <a:gd name="connsiteY2" fmla="*/ 0 h 938212"/>
                <a:gd name="connsiteX3" fmla="*/ 469106 w 938212"/>
                <a:gd name="connsiteY3" fmla="*/ 469106 h 938212"/>
                <a:gd name="connsiteX4" fmla="*/ 469106 w 938212"/>
                <a:gd name="connsiteY4" fmla="*/ 938212 h 938212"/>
                <a:gd name="connsiteX0" fmla="*/ 469106 w 560546"/>
                <a:gd name="connsiteY0" fmla="*/ 469106 h 938212"/>
                <a:gd name="connsiteX1" fmla="*/ 469106 w 560546"/>
                <a:gd name="connsiteY1" fmla="*/ 938212 h 938212"/>
                <a:gd name="connsiteX2" fmla="*/ 0 w 560546"/>
                <a:gd name="connsiteY2" fmla="*/ 469106 h 938212"/>
                <a:gd name="connsiteX3" fmla="*/ 469106 w 560546"/>
                <a:gd name="connsiteY3" fmla="*/ 0 h 938212"/>
                <a:gd name="connsiteX4" fmla="*/ 560546 w 560546"/>
                <a:gd name="connsiteY4" fmla="*/ 560546 h 938212"/>
                <a:gd name="connsiteX0" fmla="*/ 469106 w 469106"/>
                <a:gd name="connsiteY0" fmla="*/ 469106 h 938212"/>
                <a:gd name="connsiteX1" fmla="*/ 469106 w 469106"/>
                <a:gd name="connsiteY1" fmla="*/ 938212 h 938212"/>
                <a:gd name="connsiteX2" fmla="*/ 0 w 469106"/>
                <a:gd name="connsiteY2" fmla="*/ 469106 h 938212"/>
                <a:gd name="connsiteX3" fmla="*/ 469106 w 469106"/>
                <a:gd name="connsiteY3" fmla="*/ 0 h 938212"/>
                <a:gd name="connsiteX0" fmla="*/ 469106 w 469106"/>
                <a:gd name="connsiteY0" fmla="*/ 938212 h 938212"/>
                <a:gd name="connsiteX1" fmla="*/ 0 w 469106"/>
                <a:gd name="connsiteY1" fmla="*/ 469106 h 938212"/>
                <a:gd name="connsiteX2" fmla="*/ 469106 w 469106"/>
                <a:gd name="connsiteY2" fmla="*/ 0 h 938212"/>
              </a:gdLst>
              <a:ahLst/>
              <a:cxnLst>
                <a:cxn ang="0">
                  <a:pos x="connsiteX0" y="connsiteY0"/>
                </a:cxn>
                <a:cxn ang="0">
                  <a:pos x="connsiteX1" y="connsiteY1"/>
                </a:cxn>
                <a:cxn ang="0">
                  <a:pos x="connsiteX2" y="connsiteY2"/>
                </a:cxn>
              </a:cxnLst>
              <a:rect l="l" t="t" r="r" b="b"/>
              <a:pathLst>
                <a:path w="469106" h="938212">
                  <a:moveTo>
                    <a:pt x="469106" y="938212"/>
                  </a:moveTo>
                  <a:cubicBezTo>
                    <a:pt x="210026" y="938212"/>
                    <a:pt x="0" y="728186"/>
                    <a:pt x="0" y="469106"/>
                  </a:cubicBezTo>
                  <a:cubicBezTo>
                    <a:pt x="0" y="210026"/>
                    <a:pt x="210026" y="0"/>
                    <a:pt x="469106" y="0"/>
                  </a:cubicBezTo>
                </a:path>
              </a:pathLst>
            </a:custGeom>
            <a:noFill/>
            <a:ln w="3175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Pie 270"/>
            <p:cNvSpPr/>
            <p:nvPr/>
          </p:nvSpPr>
          <p:spPr>
            <a:xfrm rot="10800000">
              <a:off x="1287497" y="4746694"/>
              <a:ext cx="137233" cy="318323"/>
            </a:xfrm>
            <a:custGeom>
              <a:avLst/>
              <a:gdLst>
                <a:gd name="connsiteX0" fmla="*/ 469106 w 938212"/>
                <a:gd name="connsiteY0" fmla="*/ 938212 h 938212"/>
                <a:gd name="connsiteX1" fmla="*/ 0 w 938212"/>
                <a:gd name="connsiteY1" fmla="*/ 469106 h 938212"/>
                <a:gd name="connsiteX2" fmla="*/ 469106 w 938212"/>
                <a:gd name="connsiteY2" fmla="*/ 0 h 938212"/>
                <a:gd name="connsiteX3" fmla="*/ 469106 w 938212"/>
                <a:gd name="connsiteY3" fmla="*/ 469106 h 938212"/>
                <a:gd name="connsiteX4" fmla="*/ 469106 w 938212"/>
                <a:gd name="connsiteY4" fmla="*/ 938212 h 938212"/>
                <a:gd name="connsiteX0" fmla="*/ 469106 w 560546"/>
                <a:gd name="connsiteY0" fmla="*/ 469106 h 938212"/>
                <a:gd name="connsiteX1" fmla="*/ 469106 w 560546"/>
                <a:gd name="connsiteY1" fmla="*/ 938212 h 938212"/>
                <a:gd name="connsiteX2" fmla="*/ 0 w 560546"/>
                <a:gd name="connsiteY2" fmla="*/ 469106 h 938212"/>
                <a:gd name="connsiteX3" fmla="*/ 469106 w 560546"/>
                <a:gd name="connsiteY3" fmla="*/ 0 h 938212"/>
                <a:gd name="connsiteX4" fmla="*/ 560546 w 560546"/>
                <a:gd name="connsiteY4" fmla="*/ 560546 h 938212"/>
                <a:gd name="connsiteX0" fmla="*/ 469106 w 469106"/>
                <a:gd name="connsiteY0" fmla="*/ 469106 h 938212"/>
                <a:gd name="connsiteX1" fmla="*/ 469106 w 469106"/>
                <a:gd name="connsiteY1" fmla="*/ 938212 h 938212"/>
                <a:gd name="connsiteX2" fmla="*/ 0 w 469106"/>
                <a:gd name="connsiteY2" fmla="*/ 469106 h 938212"/>
                <a:gd name="connsiteX3" fmla="*/ 469106 w 469106"/>
                <a:gd name="connsiteY3" fmla="*/ 0 h 938212"/>
                <a:gd name="connsiteX0" fmla="*/ 469106 w 469106"/>
                <a:gd name="connsiteY0" fmla="*/ 938212 h 938212"/>
                <a:gd name="connsiteX1" fmla="*/ 0 w 469106"/>
                <a:gd name="connsiteY1" fmla="*/ 469106 h 938212"/>
                <a:gd name="connsiteX2" fmla="*/ 469106 w 469106"/>
                <a:gd name="connsiteY2" fmla="*/ 0 h 938212"/>
              </a:gdLst>
              <a:ahLst/>
              <a:cxnLst>
                <a:cxn ang="0">
                  <a:pos x="connsiteX0" y="connsiteY0"/>
                </a:cxn>
                <a:cxn ang="0">
                  <a:pos x="connsiteX1" y="connsiteY1"/>
                </a:cxn>
                <a:cxn ang="0">
                  <a:pos x="connsiteX2" y="connsiteY2"/>
                </a:cxn>
              </a:cxnLst>
              <a:rect l="l" t="t" r="r" b="b"/>
              <a:pathLst>
                <a:path w="469106" h="938212">
                  <a:moveTo>
                    <a:pt x="469106" y="938212"/>
                  </a:moveTo>
                  <a:cubicBezTo>
                    <a:pt x="210026" y="938212"/>
                    <a:pt x="0" y="728186"/>
                    <a:pt x="0" y="469106"/>
                  </a:cubicBezTo>
                  <a:cubicBezTo>
                    <a:pt x="0" y="210026"/>
                    <a:pt x="210026" y="0"/>
                    <a:pt x="469106" y="0"/>
                  </a:cubicBezTo>
                </a:path>
              </a:pathLst>
            </a:custGeom>
            <a:noFill/>
            <a:ln w="31750" cap="rnd">
              <a:solidFill>
                <a:srgbClr val="18193F"/>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9" name="TextBox 278"/>
          <p:cNvSpPr txBox="1"/>
          <p:nvPr/>
        </p:nvSpPr>
        <p:spPr>
          <a:xfrm>
            <a:off x="2500075" y="4161883"/>
            <a:ext cx="1173719" cy="307777"/>
          </a:xfrm>
          <a:prstGeom prst="rect">
            <a:avLst/>
          </a:prstGeom>
          <a:noFill/>
        </p:spPr>
        <p:txBody>
          <a:bodyPr wrap="none" rtlCol="0">
            <a:spAutoFit/>
          </a:bodyPr>
          <a:lstStyle/>
          <a:p>
            <a:r>
              <a:rPr lang="en-US" sz="1400" smtClean="0">
                <a:latin typeface="Roboto Condensed" panose="02000000000000000000" pitchFamily="2" charset="0"/>
                <a:ea typeface="Roboto Condensed" panose="02000000000000000000" pitchFamily="2" charset="0"/>
              </a:rPr>
              <a:t>Xử lý dữ liệu…</a:t>
            </a:r>
            <a:endParaRPr lang="en-US" sz="1400">
              <a:latin typeface="Roboto Condensed" panose="02000000000000000000" pitchFamily="2" charset="0"/>
              <a:ea typeface="Roboto Condensed" panose="02000000000000000000" pitchFamily="2" charset="0"/>
            </a:endParaRP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4435" y="2899407"/>
            <a:ext cx="565360" cy="565360"/>
          </a:xfrm>
          <a:prstGeom prst="rect">
            <a:avLst/>
          </a:prstGeom>
        </p:spPr>
      </p:pic>
      <p:sp>
        <p:nvSpPr>
          <p:cNvPr id="10" name="TextBox 9"/>
          <p:cNvSpPr txBox="1"/>
          <p:nvPr/>
        </p:nvSpPr>
        <p:spPr>
          <a:xfrm>
            <a:off x="3754763" y="5597525"/>
            <a:ext cx="1457450" cy="307777"/>
          </a:xfrm>
          <a:prstGeom prst="rect">
            <a:avLst/>
          </a:prstGeom>
          <a:noFill/>
        </p:spPr>
        <p:txBody>
          <a:bodyPr wrap="none" rtlCol="0">
            <a:spAutoFit/>
          </a:bodyPr>
          <a:lstStyle/>
          <a:p>
            <a:r>
              <a:rPr lang="en-US" sz="1400" smtClean="0">
                <a:latin typeface="Roboto Condensed" panose="02000000000000000000" pitchFamily="2" charset="0"/>
                <a:ea typeface="Roboto Condensed" panose="02000000000000000000" pitchFamily="2" charset="0"/>
              </a:rPr>
              <a:t>Kết nối mạng LAN</a:t>
            </a:r>
            <a:endParaRPr lang="en-US" sz="1400">
              <a:latin typeface="Roboto Condensed" panose="02000000000000000000" pitchFamily="2" charset="0"/>
              <a:ea typeface="Roboto Condensed" panose="02000000000000000000" pitchFamily="2" charset="0"/>
            </a:endParaRPr>
          </a:p>
        </p:txBody>
      </p:sp>
      <p:cxnSp>
        <p:nvCxnSpPr>
          <p:cNvPr id="152" name="Elbow Connector 151"/>
          <p:cNvCxnSpPr/>
          <p:nvPr/>
        </p:nvCxnSpPr>
        <p:spPr>
          <a:xfrm flipV="1">
            <a:off x="5153250" y="4634338"/>
            <a:ext cx="634775" cy="1117076"/>
          </a:xfrm>
          <a:prstGeom prst="bentConnector2">
            <a:avLst/>
          </a:prstGeom>
          <a:ln w="31750" cap="rnd">
            <a:solidFill>
              <a:schemeClr val="accent5"/>
            </a:solidFill>
            <a:prstDash val="sysDot"/>
            <a:round/>
            <a:tailEnd type="oval"/>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flipV="1">
            <a:off x="5153250" y="3190534"/>
            <a:ext cx="861850" cy="2560880"/>
          </a:xfrm>
          <a:prstGeom prst="bentConnector2">
            <a:avLst/>
          </a:prstGeom>
          <a:ln w="31750" cap="rnd">
            <a:solidFill>
              <a:schemeClr val="accent5"/>
            </a:solidFill>
            <a:prstDash val="sysDot"/>
            <a:round/>
            <a:tailEnd type="oval"/>
          </a:ln>
        </p:spPr>
        <p:style>
          <a:lnRef idx="1">
            <a:schemeClr val="dk1"/>
          </a:lnRef>
          <a:fillRef idx="0">
            <a:schemeClr val="dk1"/>
          </a:fillRef>
          <a:effectRef idx="0">
            <a:schemeClr val="dk1"/>
          </a:effectRef>
          <a:fontRef idx="minor">
            <a:schemeClr val="tx1"/>
          </a:fontRef>
        </p:style>
      </p:cxnSp>
      <p:cxnSp>
        <p:nvCxnSpPr>
          <p:cNvPr id="154" name="Elbow Connector 153"/>
          <p:cNvCxnSpPr/>
          <p:nvPr/>
        </p:nvCxnSpPr>
        <p:spPr>
          <a:xfrm flipV="1">
            <a:off x="5153250" y="1697458"/>
            <a:ext cx="1102664" cy="4053956"/>
          </a:xfrm>
          <a:prstGeom prst="bentConnector2">
            <a:avLst/>
          </a:prstGeom>
          <a:ln w="31750" cap="rnd">
            <a:solidFill>
              <a:schemeClr val="accent5"/>
            </a:solidFill>
            <a:prstDash val="sysDot"/>
            <a:round/>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750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250"/>
                                        <p:tgtEl>
                                          <p:spTgt spid="215"/>
                                        </p:tgtEl>
                                      </p:cBhvr>
                                    </p:animEffect>
                                  </p:childTnLst>
                                </p:cTn>
                              </p:par>
                            </p:childTnLst>
                          </p:cTn>
                        </p:par>
                        <p:par>
                          <p:cTn id="8" fill="hold">
                            <p:stCondLst>
                              <p:cond delay="750"/>
                            </p:stCondLst>
                            <p:childTnLst>
                              <p:par>
                                <p:cTn id="9" presetID="42" presetClass="path" presetSubtype="0" accel="50000" decel="50000" fill="hold" nodeType="afterEffect">
                                  <p:stCondLst>
                                    <p:cond delay="500"/>
                                  </p:stCondLst>
                                  <p:childTnLst>
                                    <p:animMotion origin="layout" path="M 1.66667E-6 2.22222E-6 L 0.20104 2.22222E-6 " pathEditMode="relative" rAng="0" ptsTypes="AA">
                                      <p:cBhvr>
                                        <p:cTn id="10" dur="1000" fill="hold"/>
                                        <p:tgtEl>
                                          <p:spTgt spid="215"/>
                                        </p:tgtEl>
                                        <p:attrNameLst>
                                          <p:attrName>ppt_x</p:attrName>
                                          <p:attrName>ppt_y</p:attrName>
                                        </p:attrNameLst>
                                      </p:cBhvr>
                                      <p:rCtr x="10052" y="0"/>
                                    </p:animMotion>
                                  </p:childTnLst>
                                </p:cTn>
                              </p:par>
                            </p:childTnLst>
                          </p:cTn>
                        </p:par>
                        <p:par>
                          <p:cTn id="11" fill="hold">
                            <p:stCondLst>
                              <p:cond delay="2250"/>
                            </p:stCondLst>
                            <p:childTnLst>
                              <p:par>
                                <p:cTn id="12" presetID="10" presetClass="entr" presetSubtype="0" fill="hold" nodeType="after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500"/>
                                        <p:tgtEl>
                                          <p:spTgt spid="27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fade">
                                      <p:cBhvr>
                                        <p:cTn id="17" dur="500"/>
                                        <p:tgtEl>
                                          <p:spTgt spid="27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fade">
                                      <p:cBhvr>
                                        <p:cTn id="20" dur="500"/>
                                        <p:tgtEl>
                                          <p:spTgt spid="13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9"/>
                                        </p:tgtEl>
                                        <p:attrNameLst>
                                          <p:attrName>style.visibility</p:attrName>
                                        </p:attrNameLst>
                                      </p:cBhvr>
                                      <p:to>
                                        <p:strVal val="visible"/>
                                      </p:to>
                                    </p:set>
                                    <p:animEffect transition="in" filter="fade">
                                      <p:cBhvr>
                                        <p:cTn id="23" dur="500"/>
                                        <p:tgtEl>
                                          <p:spTgt spid="279"/>
                                        </p:tgtEl>
                                      </p:cBhvr>
                                    </p:animEffect>
                                  </p:childTnLst>
                                </p:cTn>
                              </p:par>
                              <p:par>
                                <p:cTn id="24" presetID="8" presetClass="emph" presetSubtype="0" fill="hold" nodeType="withEffect">
                                  <p:stCondLst>
                                    <p:cond delay="0"/>
                                  </p:stCondLst>
                                  <p:childTnLst>
                                    <p:animRot by="21600000">
                                      <p:cBhvr>
                                        <p:cTn id="25" dur="2000" fill="hold"/>
                                        <p:tgtEl>
                                          <p:spTgt spid="278"/>
                                        </p:tgtEl>
                                        <p:attrNameLst>
                                          <p:attrName>r</p:attrName>
                                        </p:attrNameLst>
                                      </p:cBhvr>
                                    </p:animRot>
                                  </p:childTnLst>
                                </p:cTn>
                              </p:par>
                            </p:childTnLst>
                          </p:cTn>
                        </p:par>
                        <p:par>
                          <p:cTn id="26" fill="hold">
                            <p:stCondLst>
                              <p:cond delay="4250"/>
                            </p:stCondLst>
                            <p:childTnLst>
                              <p:par>
                                <p:cTn id="27" presetID="10" presetClass="exit" presetSubtype="0" fill="hold" nodeType="afterEffect">
                                  <p:stCondLst>
                                    <p:cond delay="0"/>
                                  </p:stCondLst>
                                  <p:childTnLst>
                                    <p:animEffect transition="out" filter="fade">
                                      <p:cBhvr>
                                        <p:cTn id="28" dur="500"/>
                                        <p:tgtEl>
                                          <p:spTgt spid="278"/>
                                        </p:tgtEl>
                                      </p:cBhvr>
                                    </p:animEffect>
                                    <p:set>
                                      <p:cBhvr>
                                        <p:cTn id="29" dur="1" fill="hold">
                                          <p:stCondLst>
                                            <p:cond delay="499"/>
                                          </p:stCondLst>
                                        </p:cTn>
                                        <p:tgtEl>
                                          <p:spTgt spid="27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77"/>
                                        </p:tgtEl>
                                      </p:cBhvr>
                                    </p:animEffect>
                                    <p:set>
                                      <p:cBhvr>
                                        <p:cTn id="32" dur="1" fill="hold">
                                          <p:stCondLst>
                                            <p:cond delay="499"/>
                                          </p:stCondLst>
                                        </p:cTn>
                                        <p:tgtEl>
                                          <p:spTgt spid="27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8"/>
                                        </p:tgtEl>
                                      </p:cBhvr>
                                    </p:animEffect>
                                    <p:set>
                                      <p:cBhvr>
                                        <p:cTn id="35" dur="1" fill="hold">
                                          <p:stCondLst>
                                            <p:cond delay="499"/>
                                          </p:stCondLst>
                                        </p:cTn>
                                        <p:tgtEl>
                                          <p:spTgt spid="13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79"/>
                                        </p:tgtEl>
                                      </p:cBhvr>
                                    </p:animEffect>
                                    <p:set>
                                      <p:cBhvr>
                                        <p:cTn id="38" dur="1" fill="hold">
                                          <p:stCondLst>
                                            <p:cond delay="499"/>
                                          </p:stCondLst>
                                        </p:cTn>
                                        <p:tgtEl>
                                          <p:spTgt spid="279"/>
                                        </p:tgtEl>
                                        <p:attrNameLst>
                                          <p:attrName>style.visibility</p:attrName>
                                        </p:attrNameLst>
                                      </p:cBhvr>
                                      <p:to>
                                        <p:strVal val="hidden"/>
                                      </p:to>
                                    </p:set>
                                  </p:childTnLst>
                                </p:cTn>
                              </p:par>
                            </p:childTnLst>
                          </p:cTn>
                        </p:par>
                        <p:par>
                          <p:cTn id="39" fill="hold">
                            <p:stCondLst>
                              <p:cond delay="4750"/>
                            </p:stCondLst>
                            <p:childTnLst>
                              <p:par>
                                <p:cTn id="40" presetID="63" presetClass="path" presetSubtype="0" accel="50000" decel="50000" fill="hold" nodeType="afterEffect">
                                  <p:stCondLst>
                                    <p:cond delay="0"/>
                                  </p:stCondLst>
                                  <p:childTnLst>
                                    <p:animMotion origin="layout" path="M 0.20104 2.22222E-6 L 0.42812 2.22222E-6 " pathEditMode="relative" rAng="0" ptsTypes="AA">
                                      <p:cBhvr>
                                        <p:cTn id="41" dur="1000" fill="hold"/>
                                        <p:tgtEl>
                                          <p:spTgt spid="215"/>
                                        </p:tgtEl>
                                        <p:attrNameLst>
                                          <p:attrName>ppt_x</p:attrName>
                                          <p:attrName>ppt_y</p:attrName>
                                        </p:attrNameLst>
                                      </p:cBhvr>
                                      <p:rCtr x="11354" y="0"/>
                                    </p:animMotion>
                                  </p:childTnLst>
                                </p:cTn>
                              </p:par>
                            </p:childTnLst>
                          </p:cTn>
                        </p:par>
                        <p:par>
                          <p:cTn id="42" fill="hold">
                            <p:stCondLst>
                              <p:cond delay="5750"/>
                            </p:stCondLst>
                            <p:childTnLst>
                              <p:par>
                                <p:cTn id="43" presetID="10" presetClass="entr" presetSubtype="0" fill="hold" grpId="0" nodeType="afterEffect">
                                  <p:stCondLst>
                                    <p:cond delay="0"/>
                                  </p:stCondLst>
                                  <p:childTnLst>
                                    <p:set>
                                      <p:cBhvr>
                                        <p:cTn id="44" dur="1" fill="hold">
                                          <p:stCondLst>
                                            <p:cond delay="0"/>
                                          </p:stCondLst>
                                        </p:cTn>
                                        <p:tgtEl>
                                          <p:spTgt spid="262"/>
                                        </p:tgtEl>
                                        <p:attrNameLst>
                                          <p:attrName>style.visibility</p:attrName>
                                        </p:attrNameLst>
                                      </p:cBhvr>
                                      <p:to>
                                        <p:strVal val="visible"/>
                                      </p:to>
                                    </p:set>
                                    <p:animEffect transition="in" filter="fade">
                                      <p:cBhvr>
                                        <p:cTn id="45" dur="500"/>
                                        <p:tgtEl>
                                          <p:spTgt spid="26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3"/>
                                        </p:tgtEl>
                                        <p:attrNameLst>
                                          <p:attrName>style.visibility</p:attrName>
                                        </p:attrNameLst>
                                      </p:cBhvr>
                                      <p:to>
                                        <p:strVal val="visible"/>
                                      </p:to>
                                    </p:set>
                                    <p:animEffect transition="in" filter="fade">
                                      <p:cBhvr>
                                        <p:cTn id="48" dur="500"/>
                                        <p:tgtEl>
                                          <p:spTgt spid="263"/>
                                        </p:tgtEl>
                                      </p:cBhvr>
                                    </p:animEffect>
                                  </p:childTnLst>
                                </p:cTn>
                              </p:par>
                            </p:childTnLst>
                          </p:cTn>
                        </p:par>
                        <p:par>
                          <p:cTn id="49" fill="hold">
                            <p:stCondLst>
                              <p:cond delay="6250"/>
                            </p:stCondLst>
                            <p:childTnLst>
                              <p:par>
                                <p:cTn id="50" presetID="10" presetClass="exit" presetSubtype="0" fill="hold" grpId="1" nodeType="afterEffect">
                                  <p:stCondLst>
                                    <p:cond delay="500"/>
                                  </p:stCondLst>
                                  <p:childTnLst>
                                    <p:animEffect transition="out" filter="fade">
                                      <p:cBhvr>
                                        <p:cTn id="51" dur="500"/>
                                        <p:tgtEl>
                                          <p:spTgt spid="262"/>
                                        </p:tgtEl>
                                      </p:cBhvr>
                                    </p:animEffect>
                                    <p:set>
                                      <p:cBhvr>
                                        <p:cTn id="52" dur="1" fill="hold">
                                          <p:stCondLst>
                                            <p:cond delay="499"/>
                                          </p:stCondLst>
                                        </p:cTn>
                                        <p:tgtEl>
                                          <p:spTgt spid="262"/>
                                        </p:tgtEl>
                                        <p:attrNameLst>
                                          <p:attrName>style.visibility</p:attrName>
                                        </p:attrNameLst>
                                      </p:cBhvr>
                                      <p:to>
                                        <p:strVal val="hidden"/>
                                      </p:to>
                                    </p:set>
                                  </p:childTnLst>
                                </p:cTn>
                              </p:par>
                              <p:par>
                                <p:cTn id="53" presetID="10" presetClass="exit" presetSubtype="0" fill="hold" grpId="1" nodeType="withEffect">
                                  <p:stCondLst>
                                    <p:cond delay="500"/>
                                  </p:stCondLst>
                                  <p:childTnLst>
                                    <p:animEffect transition="out" filter="fade">
                                      <p:cBhvr>
                                        <p:cTn id="54" dur="500"/>
                                        <p:tgtEl>
                                          <p:spTgt spid="263"/>
                                        </p:tgtEl>
                                      </p:cBhvr>
                                    </p:animEffect>
                                    <p:set>
                                      <p:cBhvr>
                                        <p:cTn id="55" dur="1" fill="hold">
                                          <p:stCondLst>
                                            <p:cond delay="499"/>
                                          </p:stCondLst>
                                        </p:cTn>
                                        <p:tgtEl>
                                          <p:spTgt spid="263"/>
                                        </p:tgtEl>
                                        <p:attrNameLst>
                                          <p:attrName>style.visibility</p:attrName>
                                        </p:attrNameLst>
                                      </p:cBhvr>
                                      <p:to>
                                        <p:strVal val="hidden"/>
                                      </p:to>
                                    </p:set>
                                  </p:childTnLst>
                                </p:cTn>
                              </p:par>
                              <p:par>
                                <p:cTn id="56" presetID="64" presetClass="path" presetSubtype="0" accel="50000" decel="50000" fill="hold" nodeType="withEffect">
                                  <p:stCondLst>
                                    <p:cond delay="750"/>
                                  </p:stCondLst>
                                  <p:childTnLst>
                                    <p:animMotion origin="layout" path="M 0.42813 2.22222E-6 L 0.42813 -0.21505 " pathEditMode="relative" rAng="0" ptsTypes="AA">
                                      <p:cBhvr>
                                        <p:cTn id="57" dur="1000" fill="hold"/>
                                        <p:tgtEl>
                                          <p:spTgt spid="215"/>
                                        </p:tgtEl>
                                        <p:attrNameLst>
                                          <p:attrName>ppt_x</p:attrName>
                                          <p:attrName>ppt_y</p:attrName>
                                        </p:attrNameLst>
                                      </p:cBhvr>
                                      <p:rCtr x="0" y="-10764"/>
                                    </p:animMotion>
                                  </p:childTnLst>
                                </p:cTn>
                              </p:par>
                            </p:childTnLst>
                          </p:cTn>
                        </p:par>
                        <p:par>
                          <p:cTn id="58" fill="hold">
                            <p:stCondLst>
                              <p:cond delay="8000"/>
                            </p:stCondLst>
                            <p:childTnLst>
                              <p:par>
                                <p:cTn id="59" presetID="63" presetClass="path" presetSubtype="0" accel="50000" decel="50000" fill="hold" nodeType="afterEffect">
                                  <p:stCondLst>
                                    <p:cond delay="0"/>
                                  </p:stCondLst>
                                  <p:childTnLst>
                                    <p:animMotion origin="layout" path="M 0.42951 -0.21505 L 0.64653 -0.21505 " pathEditMode="relative" rAng="0" ptsTypes="AA">
                                      <p:cBhvr>
                                        <p:cTn id="60" dur="1000" fill="hold"/>
                                        <p:tgtEl>
                                          <p:spTgt spid="215"/>
                                        </p:tgtEl>
                                        <p:attrNameLst>
                                          <p:attrName>ppt_x</p:attrName>
                                          <p:attrName>ppt_y</p:attrName>
                                        </p:attrNameLst>
                                      </p:cBhvr>
                                      <p:rCtr x="108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8" grpId="1" animBg="1"/>
      <p:bldP spid="262" grpId="0" animBg="1"/>
      <p:bldP spid="262" grpId="1" animBg="1"/>
      <p:bldP spid="263" grpId="0" animBg="1"/>
      <p:bldP spid="263" grpId="1" animBg="1"/>
      <p:bldP spid="277" grpId="0" animBg="1"/>
      <p:bldP spid="277" grpId="1" animBg="1"/>
      <p:bldP spid="279" grpId="0"/>
      <p:bldP spid="279" grpId="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345783" y="2472154"/>
            <a:ext cx="904415" cy="307777"/>
          </a:xfrm>
          <a:prstGeom prst="rect">
            <a:avLst/>
          </a:prstGeom>
          <a:noFill/>
        </p:spPr>
        <p:txBody>
          <a:bodyPr wrap="none" rtlCol="0">
            <a:spAutoFit/>
          </a:bodyPr>
          <a:lstStyle/>
          <a:p>
            <a:r>
              <a:rPr lang="en-US" sz="1400" b="1" smtClean="0">
                <a:latin typeface="Roboto Condensed" panose="02000000000000000000" pitchFamily="2" charset="0"/>
                <a:ea typeface="Roboto Condensed" panose="02000000000000000000" pitchFamily="2" charset="0"/>
              </a:rPr>
              <a:t>IT System</a:t>
            </a:r>
            <a:endParaRPr lang="en-US" sz="1400" b="1">
              <a:latin typeface="Roboto Condensed" panose="02000000000000000000" pitchFamily="2" charset="0"/>
              <a:ea typeface="Roboto Condensed" panose="02000000000000000000" pitchFamily="2" charset="0"/>
            </a:endParaRPr>
          </a:p>
        </p:txBody>
      </p:sp>
      <p:sp>
        <p:nvSpPr>
          <p:cNvPr id="149" name="TextBox 148"/>
          <p:cNvSpPr txBox="1"/>
          <p:nvPr/>
        </p:nvSpPr>
        <p:spPr>
          <a:xfrm>
            <a:off x="7200648" y="925411"/>
            <a:ext cx="1284326" cy="307777"/>
          </a:xfrm>
          <a:prstGeom prst="rect">
            <a:avLst/>
          </a:prstGeom>
          <a:noFill/>
        </p:spPr>
        <p:txBody>
          <a:bodyPr wrap="none" rtlCol="0">
            <a:spAutoFit/>
          </a:bodyPr>
          <a:lstStyle/>
          <a:p>
            <a:r>
              <a:rPr lang="en-US" sz="1400" b="1" smtClean="0">
                <a:latin typeface="Roboto Condensed" panose="02000000000000000000" pitchFamily="2" charset="0"/>
                <a:ea typeface="Roboto Condensed" panose="02000000000000000000" pitchFamily="2" charset="0"/>
              </a:rPr>
              <a:t>Display System</a:t>
            </a:r>
            <a:endParaRPr lang="en-US" sz="1400" b="1">
              <a:latin typeface="Roboto Condensed" panose="02000000000000000000" pitchFamily="2" charset="0"/>
              <a:ea typeface="Roboto Condensed" panose="02000000000000000000" pitchFamily="2" charset="0"/>
            </a:endParaRPr>
          </a:p>
        </p:txBody>
      </p:sp>
      <p:sp>
        <p:nvSpPr>
          <p:cNvPr id="146" name="Rounded Rectangle 145"/>
          <p:cNvSpPr/>
          <p:nvPr/>
        </p:nvSpPr>
        <p:spPr>
          <a:xfrm>
            <a:off x="7238475" y="1211771"/>
            <a:ext cx="1201114" cy="4148020"/>
          </a:xfrm>
          <a:prstGeom prst="roundRect">
            <a:avLst>
              <a:gd name="adj" fmla="val 8269"/>
            </a:avLst>
          </a:prstGeom>
          <a:solidFill>
            <a:srgbClr val="5B9BD5">
              <a:alpha val="40000"/>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452515" y="2624554"/>
            <a:ext cx="596638" cy="307777"/>
          </a:xfrm>
          <a:prstGeom prst="rect">
            <a:avLst/>
          </a:prstGeom>
          <a:noFill/>
        </p:spPr>
        <p:txBody>
          <a:bodyPr wrap="none" rtlCol="0">
            <a:spAutoFit/>
          </a:bodyPr>
          <a:lstStyle/>
          <a:p>
            <a:r>
              <a:rPr lang="en-US" sz="1400" b="1" smtClean="0">
                <a:latin typeface="Roboto Condensed" panose="02000000000000000000" pitchFamily="2" charset="0"/>
                <a:ea typeface="Roboto Condensed" panose="02000000000000000000" pitchFamily="2" charset="0"/>
              </a:rPr>
              <a:t>Users</a:t>
            </a:r>
            <a:endParaRPr lang="en-US" sz="1400" b="1">
              <a:latin typeface="Roboto Condensed" panose="02000000000000000000" pitchFamily="2" charset="0"/>
              <a:ea typeface="Roboto Condensed" panose="02000000000000000000" pitchFamily="2" charset="0"/>
            </a:endParaRPr>
          </a:p>
        </p:txBody>
      </p:sp>
      <p:sp>
        <p:nvSpPr>
          <p:cNvPr id="4" name="Rounded Rectangle 3"/>
          <p:cNvSpPr/>
          <p:nvPr/>
        </p:nvSpPr>
        <p:spPr>
          <a:xfrm>
            <a:off x="2423553" y="2776538"/>
            <a:ext cx="3234714" cy="1703912"/>
          </a:xfrm>
          <a:prstGeom prst="roundRect">
            <a:avLst>
              <a:gd name="adj" fmla="val 8269"/>
            </a:avLst>
          </a:prstGeom>
          <a:solidFill>
            <a:srgbClr val="5B9BD5">
              <a:alpha val="40000"/>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714747" y="2871067"/>
            <a:ext cx="640080" cy="640080"/>
          </a:xfrm>
        </p:spPr>
      </p:pic>
      <p:sp>
        <p:nvSpPr>
          <p:cNvPr id="2" name="Title 1"/>
          <p:cNvSpPr>
            <a:spLocks noGrp="1"/>
          </p:cNvSpPr>
          <p:nvPr>
            <p:ph type="title"/>
          </p:nvPr>
        </p:nvSpPr>
        <p:spPr/>
        <p:txBody>
          <a:bodyPr>
            <a:normAutofit fontScale="90000"/>
          </a:bodyPr>
          <a:lstStyle/>
          <a:p>
            <a:r>
              <a:rPr lang="en-US" smtClean="0"/>
              <a:t>6. TỔNG QUAN HỆ THỐNG</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16</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345" y="2871067"/>
            <a:ext cx="640080" cy="640080"/>
          </a:xfrm>
          <a:prstGeom prst="rect">
            <a:avLst/>
          </a:prstGeom>
        </p:spPr>
      </p:pic>
      <p:cxnSp>
        <p:nvCxnSpPr>
          <p:cNvPr id="126" name="Straight Arrow Connector 125"/>
          <p:cNvCxnSpPr/>
          <p:nvPr/>
        </p:nvCxnSpPr>
        <p:spPr>
          <a:xfrm>
            <a:off x="1087321" y="3191107"/>
            <a:ext cx="1627426" cy="0"/>
          </a:xfrm>
          <a:prstGeom prst="straightConnector1">
            <a:avLst/>
          </a:prstGeom>
          <a:ln w="44450" cap="rnd">
            <a:solidFill>
              <a:srgbClr val="18193F"/>
            </a:solidFill>
            <a:prstDash val="solid"/>
            <a:round/>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9" idx="1"/>
          </p:cNvCxnSpPr>
          <p:nvPr/>
        </p:nvCxnSpPr>
        <p:spPr>
          <a:xfrm>
            <a:off x="3354827" y="3191107"/>
            <a:ext cx="1423518" cy="0"/>
          </a:xfrm>
          <a:prstGeom prst="straightConnector1">
            <a:avLst/>
          </a:prstGeom>
          <a:ln w="44450" cap="rnd">
            <a:solidFill>
              <a:srgbClr val="18193F"/>
            </a:solidFill>
            <a:prstDash val="sysDot"/>
            <a:round/>
            <a:tailEnd type="none"/>
          </a:ln>
        </p:spPr>
        <p:style>
          <a:lnRef idx="1">
            <a:schemeClr val="accent1"/>
          </a:lnRef>
          <a:fillRef idx="0">
            <a:schemeClr val="accent1"/>
          </a:fillRef>
          <a:effectRef idx="0">
            <a:schemeClr val="accent1"/>
          </a:effectRef>
          <a:fontRef idx="minor">
            <a:schemeClr val="tx1"/>
          </a:fontRef>
        </p:style>
      </p:cxnSp>
      <p:grpSp>
        <p:nvGrpSpPr>
          <p:cNvPr id="137" name="Group 136"/>
          <p:cNvGrpSpPr/>
          <p:nvPr/>
        </p:nvGrpSpPr>
        <p:grpSpPr>
          <a:xfrm rot="2700000">
            <a:off x="2554982" y="3108811"/>
            <a:ext cx="164592" cy="164592"/>
            <a:chOff x="1361641" y="2576513"/>
            <a:chExt cx="164592" cy="164592"/>
          </a:xfrm>
        </p:grpSpPr>
        <p:sp>
          <p:nvSpPr>
            <p:cNvPr id="131" name="Rounded Rectangle 130"/>
            <p:cNvSpPr/>
            <p:nvPr/>
          </p:nvSpPr>
          <p:spPr>
            <a:xfrm>
              <a:off x="1361641" y="2576513"/>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rot="5400000">
              <a:off x="1421077" y="26359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7" name="Elbow Connector 146"/>
          <p:cNvCxnSpPr>
            <a:stCxn id="9" idx="0"/>
            <a:endCxn id="80" idx="1"/>
          </p:cNvCxnSpPr>
          <p:nvPr/>
        </p:nvCxnSpPr>
        <p:spPr>
          <a:xfrm rot="5400000" flipH="1" flipV="1">
            <a:off x="5697093" y="1111133"/>
            <a:ext cx="1161226" cy="2358643"/>
          </a:xfrm>
          <a:prstGeom prst="bentConnector2">
            <a:avLst/>
          </a:prstGeom>
          <a:ln w="44450" cap="rnd">
            <a:solidFill>
              <a:srgbClr val="18193F"/>
            </a:solidFill>
            <a:prstDash val="solid"/>
            <a:round/>
            <a:tailEnd type="non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9" idx="2"/>
            <a:endCxn id="82" idx="1"/>
          </p:cNvCxnSpPr>
          <p:nvPr/>
        </p:nvCxnSpPr>
        <p:spPr>
          <a:xfrm rot="16200000" flipH="1">
            <a:off x="5709761" y="2899770"/>
            <a:ext cx="1135891" cy="2358643"/>
          </a:xfrm>
          <a:prstGeom prst="bentConnector2">
            <a:avLst/>
          </a:prstGeom>
          <a:ln w="44450" cap="rnd">
            <a:solidFill>
              <a:srgbClr val="18193F"/>
            </a:solidFill>
            <a:prstDash val="solid"/>
            <a:round/>
            <a:tailEnd type="none"/>
          </a:ln>
        </p:spPr>
        <p:style>
          <a:lnRef idx="1">
            <a:schemeClr val="accent1"/>
          </a:lnRef>
          <a:fillRef idx="0">
            <a:schemeClr val="accent1"/>
          </a:fillRef>
          <a:effectRef idx="0">
            <a:schemeClr val="accent1"/>
          </a:effectRef>
          <a:fontRef idx="minor">
            <a:schemeClr val="tx1"/>
          </a:fontRef>
        </p:style>
      </p:cxnSp>
      <p:grpSp>
        <p:nvGrpSpPr>
          <p:cNvPr id="216" name="Group 215"/>
          <p:cNvGrpSpPr/>
          <p:nvPr/>
        </p:nvGrpSpPr>
        <p:grpSpPr>
          <a:xfrm>
            <a:off x="7342159" y="1331784"/>
            <a:ext cx="977625" cy="983876"/>
            <a:chOff x="7282402" y="1026126"/>
            <a:chExt cx="1182280" cy="1189842"/>
          </a:xfrm>
        </p:grpSpPr>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336" y="1026126"/>
              <a:ext cx="914400" cy="914400"/>
            </a:xfrm>
            <a:prstGeom prst="rect">
              <a:avLst/>
            </a:prstGeom>
          </p:spPr>
        </p:pic>
        <p:grpSp>
          <p:nvGrpSpPr>
            <p:cNvPr id="12" name="Group 11"/>
            <p:cNvGrpSpPr/>
            <p:nvPr/>
          </p:nvGrpSpPr>
          <p:grpSpPr>
            <a:xfrm>
              <a:off x="7654173" y="1254649"/>
              <a:ext cx="448725" cy="313092"/>
              <a:chOff x="2287658" y="5248324"/>
              <a:chExt cx="1026461" cy="716199"/>
            </a:xfrm>
          </p:grpSpPr>
          <p:sp>
            <p:nvSpPr>
              <p:cNvPr id="13" name="Rounded Rectangle 12"/>
              <p:cNvSpPr/>
              <p:nvPr/>
            </p:nvSpPr>
            <p:spPr>
              <a:xfrm>
                <a:off x="2287658" y="5248324"/>
                <a:ext cx="1026461" cy="710072"/>
              </a:xfrm>
              <a:prstGeom prst="roundRect">
                <a:avLst>
                  <a:gd name="adj" fmla="val 16854"/>
                </a:avLst>
              </a:prstGeom>
              <a:solidFill>
                <a:srgbClr val="43A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460102" y="5964523"/>
                <a:ext cx="107326" cy="0"/>
              </a:xfrm>
              <a:prstGeom prst="line">
                <a:avLst/>
              </a:prstGeom>
              <a:noFill/>
              <a:ln w="44450" cap="rnd">
                <a:solidFill>
                  <a:srgbClr val="DAE3F1"/>
                </a:solidFill>
              </a:ln>
            </p:spPr>
            <p:style>
              <a:lnRef idx="2">
                <a:schemeClr val="accent1">
                  <a:shade val="50000"/>
                </a:schemeClr>
              </a:lnRef>
              <a:fillRef idx="1">
                <a:schemeClr val="accent1"/>
              </a:fillRef>
              <a:effectRef idx="0">
                <a:schemeClr val="accent1"/>
              </a:effectRef>
              <a:fontRef idx="minor">
                <a:schemeClr val="lt1"/>
              </a:fontRef>
            </p:style>
          </p:cxnSp>
          <p:sp>
            <p:nvSpPr>
              <p:cNvPr id="15" name="Rounded Rectangle 14"/>
              <p:cNvSpPr/>
              <p:nvPr/>
            </p:nvSpPr>
            <p:spPr>
              <a:xfrm>
                <a:off x="2609257" y="5607345"/>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399832" y="5479905"/>
                <a:ext cx="185852" cy="185852"/>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3065543" y="5501304"/>
                <a:ext cx="185852" cy="160396"/>
                <a:chOff x="1865888" y="5454592"/>
                <a:chExt cx="185852" cy="160396"/>
              </a:xfrm>
            </p:grpSpPr>
            <p:sp>
              <p:nvSpPr>
                <p:cNvPr id="31" name="Rounded Rectangle 30"/>
                <p:cNvSpPr/>
                <p:nvPr/>
              </p:nvSpPr>
              <p:spPr>
                <a:xfrm>
                  <a:off x="1865888" y="5454592"/>
                  <a:ext cx="185852" cy="84196"/>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865888" y="5560633"/>
                  <a:ext cx="185852" cy="54355"/>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609257" y="5694678"/>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5400000">
                <a:off x="2599168" y="5651652"/>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5400000">
                <a:off x="2738313" y="5651653"/>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9259975">
                <a:off x="2667361" y="5544765"/>
                <a:ext cx="355460" cy="299826"/>
              </a:xfrm>
              <a:custGeom>
                <a:avLst/>
                <a:gdLst>
                  <a:gd name="connsiteX0" fmla="*/ 228454 w 425473"/>
                  <a:gd name="connsiteY0" fmla="*/ 0 h 358883"/>
                  <a:gd name="connsiteX1" fmla="*/ 425473 w 425473"/>
                  <a:gd name="connsiteY1" fmla="*/ 159545 h 358883"/>
                  <a:gd name="connsiteX2" fmla="*/ 264049 w 425473"/>
                  <a:gd name="connsiteY2" fmla="*/ 358883 h 358883"/>
                  <a:gd name="connsiteX3" fmla="*/ 0 w 425473"/>
                  <a:gd name="connsiteY3" fmla="*/ 145057 h 358883"/>
                  <a:gd name="connsiteX4" fmla="*/ 117467 w 425473"/>
                  <a:gd name="connsiteY4" fmla="*/ 0 h 358883"/>
                  <a:gd name="connsiteX5" fmla="*/ 228454 w 425473"/>
                  <a:gd name="connsiteY5" fmla="*/ 0 h 35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473" h="358883">
                    <a:moveTo>
                      <a:pt x="228454" y="0"/>
                    </a:moveTo>
                    <a:lnTo>
                      <a:pt x="425473" y="159545"/>
                    </a:lnTo>
                    <a:lnTo>
                      <a:pt x="264049" y="358883"/>
                    </a:lnTo>
                    <a:lnTo>
                      <a:pt x="0" y="145057"/>
                    </a:lnTo>
                    <a:lnTo>
                      <a:pt x="117467" y="0"/>
                    </a:lnTo>
                    <a:lnTo>
                      <a:pt x="228454" y="0"/>
                    </a:lnTo>
                    <a:close/>
                  </a:path>
                </a:pathLst>
              </a:custGeom>
              <a:solidFill>
                <a:srgbClr val="18193F"/>
              </a:solidFill>
              <a:ln w="381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365065"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090196"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65065"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094666"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flipV="1">
                <a:off x="2561179" y="5342169"/>
                <a:ext cx="423862" cy="64311"/>
                <a:chOff x="210852" y="4667623"/>
                <a:chExt cx="615795" cy="93432"/>
              </a:xfrm>
              <a:solidFill>
                <a:srgbClr val="18193F"/>
              </a:solidFill>
            </p:grpSpPr>
            <p:sp>
              <p:nvSpPr>
                <p:cNvPr id="27" name="Oval 26"/>
                <p:cNvSpPr/>
                <p:nvPr/>
              </p:nvSpPr>
              <p:spPr>
                <a:xfrm>
                  <a:off x="210852" y="4667634"/>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4980"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59108"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33236" y="4667645"/>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1" name="Group 190"/>
            <p:cNvGrpSpPr/>
            <p:nvPr/>
          </p:nvGrpSpPr>
          <p:grpSpPr>
            <a:xfrm rot="2700000">
              <a:off x="7282402" y="1400251"/>
              <a:ext cx="164592" cy="164591"/>
              <a:chOff x="1363677" y="2578549"/>
              <a:chExt cx="164592" cy="164591"/>
            </a:xfrm>
          </p:grpSpPr>
          <p:sp>
            <p:nvSpPr>
              <p:cNvPr id="192" name="Rounded Rectangle 191"/>
              <p:cNvSpPr/>
              <p:nvPr/>
            </p:nvSpPr>
            <p:spPr>
              <a:xfrm>
                <a:off x="1363677" y="25785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rot="5400000">
                <a:off x="1423113" y="2637985"/>
                <a:ext cx="164591"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TextBox 202"/>
            <p:cNvSpPr txBox="1"/>
            <p:nvPr/>
          </p:nvSpPr>
          <p:spPr>
            <a:xfrm>
              <a:off x="7291454" y="1843761"/>
              <a:ext cx="1173228" cy="372207"/>
            </a:xfrm>
            <a:prstGeom prst="rect">
              <a:avLst/>
            </a:prstGeom>
            <a:noFill/>
          </p:spPr>
          <p:txBody>
            <a:bodyPr wrap="none" rtlCol="0">
              <a:spAutoFit/>
            </a:bodyPr>
            <a:lstStyle/>
            <a:p>
              <a:r>
                <a:rPr lang="en-US" sz="1400" smtClean="0">
                  <a:latin typeface="Roboto Condensed" panose="02000000000000000000" pitchFamily="2" charset="0"/>
                  <a:ea typeface="Roboto Condensed" panose="02000000000000000000" pitchFamily="2" charset="0"/>
                </a:rPr>
                <a:t>Màn hình </a:t>
              </a:r>
              <a:r>
                <a:rPr lang="en-US" sz="1400" b="1" smtClean="0">
                  <a:latin typeface="Roboto Condensed" panose="02000000000000000000" pitchFamily="2" charset="0"/>
                  <a:ea typeface="Roboto Condensed" panose="02000000000000000000" pitchFamily="2" charset="0"/>
                </a:rPr>
                <a:t>1</a:t>
              </a:r>
              <a:endParaRPr lang="en-US" sz="1400" b="1">
                <a:latin typeface="Roboto Condensed" panose="02000000000000000000" pitchFamily="2" charset="0"/>
                <a:ea typeface="Roboto Condensed" panose="02000000000000000000" pitchFamily="2" charset="0"/>
              </a:endParaRPr>
            </a:p>
          </p:txBody>
        </p:sp>
      </p:grpSp>
      <p:grpSp>
        <p:nvGrpSpPr>
          <p:cNvPr id="218" name="Group 217"/>
          <p:cNvGrpSpPr/>
          <p:nvPr/>
        </p:nvGrpSpPr>
        <p:grpSpPr>
          <a:xfrm>
            <a:off x="7354375" y="2812477"/>
            <a:ext cx="970137" cy="980327"/>
            <a:chOff x="7297191" y="2737248"/>
            <a:chExt cx="1173227" cy="1185550"/>
          </a:xfrm>
        </p:grpSpPr>
        <p:pic>
          <p:nvPicPr>
            <p:cNvPr id="81" name="Picture 8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1336" y="2737248"/>
              <a:ext cx="914400" cy="914400"/>
            </a:xfrm>
            <a:prstGeom prst="rect">
              <a:avLst/>
            </a:prstGeom>
          </p:spPr>
        </p:pic>
        <p:grpSp>
          <p:nvGrpSpPr>
            <p:cNvPr id="83" name="Group 82"/>
            <p:cNvGrpSpPr/>
            <p:nvPr/>
          </p:nvGrpSpPr>
          <p:grpSpPr>
            <a:xfrm>
              <a:off x="7654173" y="2969119"/>
              <a:ext cx="448725" cy="313092"/>
              <a:chOff x="2287658" y="5248324"/>
              <a:chExt cx="1026461" cy="716199"/>
            </a:xfrm>
          </p:grpSpPr>
          <p:sp>
            <p:nvSpPr>
              <p:cNvPr id="84" name="Rounded Rectangle 83"/>
              <p:cNvSpPr/>
              <p:nvPr/>
            </p:nvSpPr>
            <p:spPr>
              <a:xfrm>
                <a:off x="2287658" y="5248324"/>
                <a:ext cx="1026461" cy="710072"/>
              </a:xfrm>
              <a:prstGeom prst="roundRect">
                <a:avLst>
                  <a:gd name="adj" fmla="val 16854"/>
                </a:avLst>
              </a:prstGeom>
              <a:solidFill>
                <a:srgbClr val="43A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p:nvPr/>
            </p:nvCxnSpPr>
            <p:spPr>
              <a:xfrm>
                <a:off x="2460102" y="5964523"/>
                <a:ext cx="107326" cy="0"/>
              </a:xfrm>
              <a:prstGeom prst="line">
                <a:avLst/>
              </a:prstGeom>
              <a:noFill/>
              <a:ln w="44450" cap="rnd">
                <a:solidFill>
                  <a:srgbClr val="DAE3F1"/>
                </a:solidFill>
              </a:ln>
            </p:spPr>
            <p:style>
              <a:lnRef idx="2">
                <a:schemeClr val="accent1">
                  <a:shade val="50000"/>
                </a:schemeClr>
              </a:lnRef>
              <a:fillRef idx="1">
                <a:schemeClr val="accent1"/>
              </a:fillRef>
              <a:effectRef idx="0">
                <a:schemeClr val="accent1"/>
              </a:effectRef>
              <a:fontRef idx="minor">
                <a:schemeClr val="lt1"/>
              </a:fontRef>
            </p:style>
          </p:cxnSp>
          <p:sp>
            <p:nvSpPr>
              <p:cNvPr id="86" name="Rounded Rectangle 85"/>
              <p:cNvSpPr/>
              <p:nvPr/>
            </p:nvSpPr>
            <p:spPr>
              <a:xfrm>
                <a:off x="2609257" y="5607345"/>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2399832" y="5479905"/>
                <a:ext cx="185852" cy="185852"/>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3065543" y="5501304"/>
                <a:ext cx="185852" cy="160396"/>
                <a:chOff x="1865888" y="5454592"/>
                <a:chExt cx="185852" cy="160396"/>
              </a:xfrm>
            </p:grpSpPr>
            <p:sp>
              <p:nvSpPr>
                <p:cNvPr id="102" name="Rounded Rectangle 101"/>
                <p:cNvSpPr/>
                <p:nvPr/>
              </p:nvSpPr>
              <p:spPr>
                <a:xfrm>
                  <a:off x="1865888" y="5454592"/>
                  <a:ext cx="185852" cy="84196"/>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865888" y="5560633"/>
                  <a:ext cx="185852" cy="54355"/>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p:cNvSpPr/>
              <p:nvPr/>
            </p:nvSpPr>
            <p:spPr>
              <a:xfrm>
                <a:off x="2609257" y="5694678"/>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rot="5400000">
                <a:off x="2599168" y="5651652"/>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rot="5400000">
                <a:off x="2738313" y="5651653"/>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rot="19259975">
                <a:off x="2667361" y="5544765"/>
                <a:ext cx="355460" cy="299826"/>
              </a:xfrm>
              <a:custGeom>
                <a:avLst/>
                <a:gdLst>
                  <a:gd name="connsiteX0" fmla="*/ 228454 w 425473"/>
                  <a:gd name="connsiteY0" fmla="*/ 0 h 358883"/>
                  <a:gd name="connsiteX1" fmla="*/ 425473 w 425473"/>
                  <a:gd name="connsiteY1" fmla="*/ 159545 h 358883"/>
                  <a:gd name="connsiteX2" fmla="*/ 264049 w 425473"/>
                  <a:gd name="connsiteY2" fmla="*/ 358883 h 358883"/>
                  <a:gd name="connsiteX3" fmla="*/ 0 w 425473"/>
                  <a:gd name="connsiteY3" fmla="*/ 145057 h 358883"/>
                  <a:gd name="connsiteX4" fmla="*/ 117467 w 425473"/>
                  <a:gd name="connsiteY4" fmla="*/ 0 h 358883"/>
                  <a:gd name="connsiteX5" fmla="*/ 228454 w 425473"/>
                  <a:gd name="connsiteY5" fmla="*/ 0 h 35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473" h="358883">
                    <a:moveTo>
                      <a:pt x="228454" y="0"/>
                    </a:moveTo>
                    <a:lnTo>
                      <a:pt x="425473" y="159545"/>
                    </a:lnTo>
                    <a:lnTo>
                      <a:pt x="264049" y="358883"/>
                    </a:lnTo>
                    <a:lnTo>
                      <a:pt x="0" y="145057"/>
                    </a:lnTo>
                    <a:lnTo>
                      <a:pt x="117467" y="0"/>
                    </a:lnTo>
                    <a:lnTo>
                      <a:pt x="228454" y="0"/>
                    </a:lnTo>
                    <a:close/>
                  </a:path>
                </a:pathLst>
              </a:custGeom>
              <a:solidFill>
                <a:srgbClr val="18193F"/>
              </a:solidFill>
              <a:ln w="381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65065"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090196"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365065"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094666"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p:cNvGrpSpPr/>
              <p:nvPr/>
            </p:nvGrpSpPr>
            <p:grpSpPr>
              <a:xfrm flipV="1">
                <a:off x="2561179" y="5342169"/>
                <a:ext cx="423862" cy="64311"/>
                <a:chOff x="210852" y="4667623"/>
                <a:chExt cx="615795" cy="93432"/>
              </a:xfrm>
              <a:solidFill>
                <a:srgbClr val="18193F"/>
              </a:solidFill>
            </p:grpSpPr>
            <p:sp>
              <p:nvSpPr>
                <p:cNvPr id="98" name="Oval 97"/>
                <p:cNvSpPr/>
                <p:nvPr/>
              </p:nvSpPr>
              <p:spPr>
                <a:xfrm>
                  <a:off x="210852" y="4667634"/>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84980"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559108"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733236" y="4667645"/>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4" name="TextBox 203"/>
            <p:cNvSpPr txBox="1"/>
            <p:nvPr/>
          </p:nvSpPr>
          <p:spPr>
            <a:xfrm>
              <a:off x="7297191" y="3550591"/>
              <a:ext cx="1173227" cy="372207"/>
            </a:xfrm>
            <a:prstGeom prst="rect">
              <a:avLst/>
            </a:prstGeom>
            <a:noFill/>
          </p:spPr>
          <p:txBody>
            <a:bodyPr wrap="none" rtlCol="0">
              <a:spAutoFit/>
            </a:bodyPr>
            <a:lstStyle/>
            <a:p>
              <a:pPr algn="ctr"/>
              <a:r>
                <a:rPr lang="en-US" sz="1400" smtClean="0">
                  <a:latin typeface="Roboto Condensed" panose="02000000000000000000" pitchFamily="2" charset="0"/>
                  <a:ea typeface="Roboto Condensed" panose="02000000000000000000" pitchFamily="2" charset="0"/>
                </a:rPr>
                <a:t>Màn hình </a:t>
              </a:r>
              <a:r>
                <a:rPr lang="en-US" sz="1400" b="1" smtClean="0">
                  <a:latin typeface="Roboto Condensed" panose="02000000000000000000" pitchFamily="2" charset="0"/>
                  <a:ea typeface="Roboto Condensed" panose="02000000000000000000" pitchFamily="2" charset="0"/>
                </a:rPr>
                <a:t>2</a:t>
              </a:r>
              <a:endParaRPr lang="en-US" sz="1400" b="1">
                <a:latin typeface="Roboto Condensed" panose="02000000000000000000" pitchFamily="2" charset="0"/>
                <a:ea typeface="Roboto Condensed" panose="02000000000000000000" pitchFamily="2" charset="0"/>
              </a:endParaRPr>
            </a:p>
          </p:txBody>
        </p:sp>
      </p:gr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7028" y="4268981"/>
            <a:ext cx="756114" cy="756114"/>
          </a:xfrm>
          <a:prstGeom prst="rect">
            <a:avLst/>
          </a:prstGeom>
        </p:spPr>
      </p:pic>
      <p:grpSp>
        <p:nvGrpSpPr>
          <p:cNvPr id="104" name="Group 103"/>
          <p:cNvGrpSpPr/>
          <p:nvPr/>
        </p:nvGrpSpPr>
        <p:grpSpPr>
          <a:xfrm>
            <a:off x="7649560" y="4457806"/>
            <a:ext cx="371049" cy="258895"/>
            <a:chOff x="2287658" y="5248324"/>
            <a:chExt cx="1026461" cy="716199"/>
          </a:xfrm>
        </p:grpSpPr>
        <p:sp>
          <p:nvSpPr>
            <p:cNvPr id="105" name="Rounded Rectangle 104"/>
            <p:cNvSpPr/>
            <p:nvPr/>
          </p:nvSpPr>
          <p:spPr>
            <a:xfrm>
              <a:off x="2287658" y="5248324"/>
              <a:ext cx="1026461" cy="710072"/>
            </a:xfrm>
            <a:prstGeom prst="roundRect">
              <a:avLst>
                <a:gd name="adj" fmla="val 16854"/>
              </a:avLst>
            </a:prstGeom>
            <a:solidFill>
              <a:srgbClr val="43A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2460102" y="5964523"/>
              <a:ext cx="107326" cy="0"/>
            </a:xfrm>
            <a:prstGeom prst="line">
              <a:avLst/>
            </a:prstGeom>
            <a:noFill/>
            <a:ln w="44450" cap="rnd">
              <a:solidFill>
                <a:srgbClr val="DAE3F1"/>
              </a:solidFill>
            </a:ln>
          </p:spPr>
          <p:style>
            <a:lnRef idx="2">
              <a:schemeClr val="accent1">
                <a:shade val="50000"/>
              </a:schemeClr>
            </a:lnRef>
            <a:fillRef idx="1">
              <a:schemeClr val="accent1"/>
            </a:fillRef>
            <a:effectRef idx="0">
              <a:schemeClr val="accent1"/>
            </a:effectRef>
            <a:fontRef idx="minor">
              <a:schemeClr val="lt1"/>
            </a:fontRef>
          </p:style>
        </p:cxnSp>
        <p:sp>
          <p:nvSpPr>
            <p:cNvPr id="107" name="Rounded Rectangle 106"/>
            <p:cNvSpPr/>
            <p:nvPr/>
          </p:nvSpPr>
          <p:spPr>
            <a:xfrm>
              <a:off x="2609257" y="5607345"/>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p:cNvSpPr/>
            <p:nvPr/>
          </p:nvSpPr>
          <p:spPr>
            <a:xfrm>
              <a:off x="2399832" y="5479905"/>
              <a:ext cx="185852" cy="185852"/>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p:cNvGrpSpPr/>
            <p:nvPr/>
          </p:nvGrpSpPr>
          <p:grpSpPr>
            <a:xfrm>
              <a:off x="3065543" y="5501304"/>
              <a:ext cx="185852" cy="160396"/>
              <a:chOff x="1865888" y="5454592"/>
              <a:chExt cx="185852" cy="160396"/>
            </a:xfrm>
          </p:grpSpPr>
          <p:sp>
            <p:nvSpPr>
              <p:cNvPr id="123" name="Rounded Rectangle 122"/>
              <p:cNvSpPr/>
              <p:nvPr/>
            </p:nvSpPr>
            <p:spPr>
              <a:xfrm>
                <a:off x="1865888" y="5454592"/>
                <a:ext cx="185852" cy="84196"/>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a:off x="1865888" y="5560633"/>
                <a:ext cx="185852" cy="54355"/>
              </a:xfrm>
              <a:prstGeom prst="roundRect">
                <a:avLst>
                  <a:gd name="adj" fmla="val 16667"/>
                </a:avLst>
              </a:prstGeom>
              <a:solidFill>
                <a:srgbClr val="DA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ounded Rectangle 109"/>
            <p:cNvSpPr/>
            <p:nvPr/>
          </p:nvSpPr>
          <p:spPr>
            <a:xfrm>
              <a:off x="2609257" y="5694678"/>
              <a:ext cx="43702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rot="5400000">
              <a:off x="2599168" y="5651652"/>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rot="5400000">
              <a:off x="2738313" y="5651653"/>
              <a:ext cx="365760" cy="45719"/>
            </a:xfrm>
            <a:prstGeom prst="roundRect">
              <a:avLst>
                <a:gd name="adj" fmla="val 50000"/>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rot="19259975">
              <a:off x="2667361" y="5544765"/>
              <a:ext cx="355460" cy="299826"/>
            </a:xfrm>
            <a:custGeom>
              <a:avLst/>
              <a:gdLst>
                <a:gd name="connsiteX0" fmla="*/ 228454 w 425473"/>
                <a:gd name="connsiteY0" fmla="*/ 0 h 358883"/>
                <a:gd name="connsiteX1" fmla="*/ 425473 w 425473"/>
                <a:gd name="connsiteY1" fmla="*/ 159545 h 358883"/>
                <a:gd name="connsiteX2" fmla="*/ 264049 w 425473"/>
                <a:gd name="connsiteY2" fmla="*/ 358883 h 358883"/>
                <a:gd name="connsiteX3" fmla="*/ 0 w 425473"/>
                <a:gd name="connsiteY3" fmla="*/ 145057 h 358883"/>
                <a:gd name="connsiteX4" fmla="*/ 117467 w 425473"/>
                <a:gd name="connsiteY4" fmla="*/ 0 h 358883"/>
                <a:gd name="connsiteX5" fmla="*/ 228454 w 425473"/>
                <a:gd name="connsiteY5" fmla="*/ 0 h 35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473" h="358883">
                  <a:moveTo>
                    <a:pt x="228454" y="0"/>
                  </a:moveTo>
                  <a:lnTo>
                    <a:pt x="425473" y="159545"/>
                  </a:lnTo>
                  <a:lnTo>
                    <a:pt x="264049" y="358883"/>
                  </a:lnTo>
                  <a:lnTo>
                    <a:pt x="0" y="145057"/>
                  </a:lnTo>
                  <a:lnTo>
                    <a:pt x="117467" y="0"/>
                  </a:lnTo>
                  <a:lnTo>
                    <a:pt x="228454" y="0"/>
                  </a:lnTo>
                  <a:close/>
                </a:path>
              </a:pathLst>
            </a:custGeom>
            <a:solidFill>
              <a:srgbClr val="18193F"/>
            </a:solidFill>
            <a:ln w="38100" cap="rnd">
              <a:solidFill>
                <a:srgbClr val="18193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365065"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090196" y="5328949"/>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365065"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094666" y="5776982"/>
              <a:ext cx="109728" cy="109728"/>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flipV="1">
              <a:off x="2561179" y="5342169"/>
              <a:ext cx="423862" cy="64311"/>
              <a:chOff x="210852" y="4667623"/>
              <a:chExt cx="615795" cy="93432"/>
            </a:xfrm>
            <a:solidFill>
              <a:srgbClr val="18193F"/>
            </a:solidFill>
          </p:grpSpPr>
          <p:sp>
            <p:nvSpPr>
              <p:cNvPr id="119" name="Oval 118"/>
              <p:cNvSpPr/>
              <p:nvPr/>
            </p:nvSpPr>
            <p:spPr>
              <a:xfrm>
                <a:off x="210852" y="4667634"/>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84980"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559108" y="4667623"/>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33236" y="4667645"/>
                <a:ext cx="93411" cy="93410"/>
              </a:xfrm>
              <a:prstGeom prst="ellipse">
                <a:avLst/>
              </a:prstGeom>
              <a:solidFill>
                <a:srgbClr val="FEC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8" name="Group 187"/>
          <p:cNvGrpSpPr/>
          <p:nvPr/>
        </p:nvGrpSpPr>
        <p:grpSpPr>
          <a:xfrm rot="2700000">
            <a:off x="7342144" y="4578987"/>
            <a:ext cx="136101" cy="136101"/>
            <a:chOff x="1361641" y="2576513"/>
            <a:chExt cx="164592" cy="164592"/>
          </a:xfrm>
        </p:grpSpPr>
        <p:sp>
          <p:nvSpPr>
            <p:cNvPr id="189" name="Rounded Rectangle 188"/>
            <p:cNvSpPr/>
            <p:nvPr/>
          </p:nvSpPr>
          <p:spPr>
            <a:xfrm>
              <a:off x="1361641" y="2576513"/>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rot="5400000">
              <a:off x="1421077" y="26359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TextBox 204"/>
          <p:cNvSpPr txBox="1"/>
          <p:nvPr/>
        </p:nvSpPr>
        <p:spPr>
          <a:xfrm>
            <a:off x="7359346" y="4931768"/>
            <a:ext cx="966931" cy="307777"/>
          </a:xfrm>
          <a:prstGeom prst="rect">
            <a:avLst/>
          </a:prstGeom>
          <a:noFill/>
        </p:spPr>
        <p:txBody>
          <a:bodyPr wrap="none" rtlCol="0">
            <a:spAutoFit/>
          </a:bodyPr>
          <a:lstStyle/>
          <a:p>
            <a:r>
              <a:rPr lang="en-US" sz="1400" smtClean="0">
                <a:latin typeface="Roboto Condensed" panose="02000000000000000000" pitchFamily="2" charset="0"/>
                <a:ea typeface="Roboto Condensed" panose="02000000000000000000" pitchFamily="2" charset="0"/>
              </a:rPr>
              <a:t>Màn hình </a:t>
            </a:r>
            <a:r>
              <a:rPr lang="en-US" sz="1400" b="1" smtClean="0">
                <a:latin typeface="Roboto Condensed" panose="02000000000000000000" pitchFamily="2" charset="0"/>
                <a:ea typeface="Roboto Condensed" panose="02000000000000000000" pitchFamily="2" charset="0"/>
              </a:rPr>
              <a:t>n</a:t>
            </a:r>
            <a:endParaRPr lang="en-US" sz="1400" b="1">
              <a:latin typeface="Roboto Condensed" panose="02000000000000000000" pitchFamily="2" charset="0"/>
              <a:ea typeface="Roboto Condensed" panose="02000000000000000000" pitchFamily="2" charset="0"/>
            </a:endParaRPr>
          </a:p>
        </p:txBody>
      </p:sp>
      <p:cxnSp>
        <p:nvCxnSpPr>
          <p:cNvPr id="229" name="Straight Arrow Connector 228"/>
          <p:cNvCxnSpPr>
            <a:stCxn id="9" idx="3"/>
            <a:endCxn id="81" idx="1"/>
          </p:cNvCxnSpPr>
          <p:nvPr/>
        </p:nvCxnSpPr>
        <p:spPr>
          <a:xfrm flipV="1">
            <a:off x="5418425" y="3190534"/>
            <a:ext cx="2038603" cy="573"/>
          </a:xfrm>
          <a:prstGeom prst="straightConnector1">
            <a:avLst/>
          </a:prstGeom>
          <a:ln w="44450" cap="rnd">
            <a:solidFill>
              <a:srgbClr val="18193F"/>
            </a:solidFill>
            <a:prstDash val="solid"/>
            <a:round/>
            <a:tailEnd type="none"/>
          </a:ln>
        </p:spPr>
        <p:style>
          <a:lnRef idx="1">
            <a:schemeClr val="accent1"/>
          </a:lnRef>
          <a:fillRef idx="0">
            <a:schemeClr val="accent1"/>
          </a:fillRef>
          <a:effectRef idx="0">
            <a:schemeClr val="accent1"/>
          </a:effectRef>
          <a:fontRef idx="minor">
            <a:schemeClr val="tx1"/>
          </a:fontRef>
        </p:style>
      </p:cxnSp>
      <p:grpSp>
        <p:nvGrpSpPr>
          <p:cNvPr id="246" name="Group 245"/>
          <p:cNvGrpSpPr/>
          <p:nvPr/>
        </p:nvGrpSpPr>
        <p:grpSpPr>
          <a:xfrm rot="2700000">
            <a:off x="7342144" y="3126083"/>
            <a:ext cx="136101" cy="136101"/>
            <a:chOff x="1361641" y="2576513"/>
            <a:chExt cx="164592" cy="164592"/>
          </a:xfrm>
        </p:grpSpPr>
        <p:sp>
          <p:nvSpPr>
            <p:cNvPr id="247" name="Rounded Rectangle 246"/>
            <p:cNvSpPr/>
            <p:nvPr/>
          </p:nvSpPr>
          <p:spPr>
            <a:xfrm>
              <a:off x="1361641" y="2576513"/>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ounded Rectangle 247"/>
            <p:cNvSpPr/>
            <p:nvPr/>
          </p:nvSpPr>
          <p:spPr>
            <a:xfrm rot="5400000">
              <a:off x="1421077" y="26359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6" name="Text Placeholder 3"/>
          <p:cNvSpPr txBox="1">
            <a:spLocks/>
          </p:cNvSpPr>
          <p:nvPr/>
        </p:nvSpPr>
        <p:spPr>
          <a:xfrm>
            <a:off x="395289" y="638175"/>
            <a:ext cx="8353426" cy="342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smtClean="0">
                <a:solidFill>
                  <a:schemeClr val="accent3"/>
                </a:solidFill>
              </a:rPr>
              <a:t>6.1 Tổng quan</a:t>
            </a:r>
            <a:endParaRPr lang="en-US" sz="1600">
              <a:solidFill>
                <a:schemeClr val="accent3"/>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435" y="2899407"/>
            <a:ext cx="565360" cy="565360"/>
          </a:xfrm>
          <a:prstGeom prst="rect">
            <a:avLst/>
          </a:prstGeom>
        </p:spPr>
      </p:pic>
      <p:sp>
        <p:nvSpPr>
          <p:cNvPr id="125" name="TextBox 124"/>
          <p:cNvSpPr txBox="1"/>
          <p:nvPr/>
        </p:nvSpPr>
        <p:spPr>
          <a:xfrm>
            <a:off x="3754376" y="5597525"/>
            <a:ext cx="1457450" cy="307777"/>
          </a:xfrm>
          <a:prstGeom prst="rect">
            <a:avLst/>
          </a:prstGeom>
          <a:noFill/>
        </p:spPr>
        <p:txBody>
          <a:bodyPr wrap="none" rtlCol="0">
            <a:spAutoFit/>
          </a:bodyPr>
          <a:lstStyle/>
          <a:p>
            <a:r>
              <a:rPr lang="en-US" sz="1400" smtClean="0">
                <a:latin typeface="Roboto Condensed" panose="02000000000000000000" pitchFamily="2" charset="0"/>
                <a:ea typeface="Roboto Condensed" panose="02000000000000000000" pitchFamily="2" charset="0"/>
              </a:rPr>
              <a:t>Kết nối mạng LAN</a:t>
            </a:r>
            <a:endParaRPr lang="en-US" sz="1400">
              <a:latin typeface="Roboto Condensed" panose="02000000000000000000" pitchFamily="2" charset="0"/>
              <a:ea typeface="Roboto Condensed" panose="02000000000000000000" pitchFamily="2" charset="0"/>
            </a:endParaRPr>
          </a:p>
        </p:txBody>
      </p:sp>
      <p:cxnSp>
        <p:nvCxnSpPr>
          <p:cNvPr id="129" name="Elbow Connector 128"/>
          <p:cNvCxnSpPr/>
          <p:nvPr/>
        </p:nvCxnSpPr>
        <p:spPr>
          <a:xfrm flipV="1">
            <a:off x="5153250" y="4634338"/>
            <a:ext cx="634775" cy="1117076"/>
          </a:xfrm>
          <a:prstGeom prst="bentConnector2">
            <a:avLst/>
          </a:prstGeom>
          <a:ln w="31750" cap="rnd">
            <a:solidFill>
              <a:schemeClr val="accent5"/>
            </a:solidFill>
            <a:prstDash val="sysDot"/>
            <a:round/>
            <a:tailEnd type="oval"/>
          </a:ln>
        </p:spPr>
        <p:style>
          <a:lnRef idx="1">
            <a:schemeClr val="dk1"/>
          </a:lnRef>
          <a:fillRef idx="0">
            <a:schemeClr val="dk1"/>
          </a:fillRef>
          <a:effectRef idx="0">
            <a:schemeClr val="dk1"/>
          </a:effectRef>
          <a:fontRef idx="minor">
            <a:schemeClr val="tx1"/>
          </a:fontRef>
        </p:style>
      </p:cxnSp>
      <p:cxnSp>
        <p:nvCxnSpPr>
          <p:cNvPr id="130" name="Elbow Connector 129"/>
          <p:cNvCxnSpPr/>
          <p:nvPr/>
        </p:nvCxnSpPr>
        <p:spPr>
          <a:xfrm flipV="1">
            <a:off x="5153250" y="3190534"/>
            <a:ext cx="861850" cy="2560880"/>
          </a:xfrm>
          <a:prstGeom prst="bentConnector2">
            <a:avLst/>
          </a:prstGeom>
          <a:ln w="31750" cap="rnd">
            <a:solidFill>
              <a:schemeClr val="accent5"/>
            </a:solidFill>
            <a:prstDash val="sysDot"/>
            <a:round/>
            <a:tailEnd type="oval"/>
          </a:ln>
        </p:spPr>
        <p:style>
          <a:lnRef idx="1">
            <a:schemeClr val="dk1"/>
          </a:lnRef>
          <a:fillRef idx="0">
            <a:schemeClr val="dk1"/>
          </a:fillRef>
          <a:effectRef idx="0">
            <a:schemeClr val="dk1"/>
          </a:effectRef>
          <a:fontRef idx="minor">
            <a:schemeClr val="tx1"/>
          </a:fontRef>
        </p:style>
      </p:cxnSp>
      <p:cxnSp>
        <p:nvCxnSpPr>
          <p:cNvPr id="132" name="Elbow Connector 131"/>
          <p:cNvCxnSpPr/>
          <p:nvPr/>
        </p:nvCxnSpPr>
        <p:spPr>
          <a:xfrm flipV="1">
            <a:off x="5153250" y="1697458"/>
            <a:ext cx="1102664" cy="4053956"/>
          </a:xfrm>
          <a:prstGeom prst="bentConnector2">
            <a:avLst/>
          </a:prstGeom>
          <a:ln w="31750" cap="rnd">
            <a:solidFill>
              <a:schemeClr val="accent5"/>
            </a:solidFill>
            <a:prstDash val="sysDot"/>
            <a:round/>
            <a:tailEnd type="ova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6546" y="3658258"/>
            <a:ext cx="640080" cy="640080"/>
          </a:xfrm>
          <a:prstGeom prst="rect">
            <a:avLst/>
          </a:prstGeom>
        </p:spPr>
      </p:pic>
      <p:cxnSp>
        <p:nvCxnSpPr>
          <p:cNvPr id="11" name="Elbow Connector 10"/>
          <p:cNvCxnSpPr>
            <a:endCxn id="8" idx="1"/>
          </p:cNvCxnSpPr>
          <p:nvPr/>
        </p:nvCxnSpPr>
        <p:spPr>
          <a:xfrm>
            <a:off x="3034787" y="3511145"/>
            <a:ext cx="711759" cy="467153"/>
          </a:xfrm>
          <a:prstGeom prst="bentConnector3">
            <a:avLst>
              <a:gd name="adj1" fmla="val -183"/>
            </a:avLst>
          </a:prstGeom>
          <a:ln w="44450" cap="rnd">
            <a:solidFill>
              <a:srgbClr val="18193F"/>
            </a:solidFill>
            <a:round/>
          </a:ln>
        </p:spPr>
        <p:style>
          <a:lnRef idx="1">
            <a:schemeClr val="accent1"/>
          </a:lnRef>
          <a:fillRef idx="0">
            <a:schemeClr val="accent1"/>
          </a:fillRef>
          <a:effectRef idx="0">
            <a:schemeClr val="accent1"/>
          </a:effectRef>
          <a:fontRef idx="minor">
            <a:schemeClr val="tx1"/>
          </a:fontRef>
        </p:style>
      </p:cxnSp>
      <p:cxnSp>
        <p:nvCxnSpPr>
          <p:cNvPr id="226" name="Elbow Connector 225"/>
          <p:cNvCxnSpPr>
            <a:endCxn id="8" idx="3"/>
          </p:cNvCxnSpPr>
          <p:nvPr/>
        </p:nvCxnSpPr>
        <p:spPr>
          <a:xfrm rot="10800000" flipV="1">
            <a:off x="4386627" y="3439886"/>
            <a:ext cx="540179" cy="538411"/>
          </a:xfrm>
          <a:prstGeom prst="bentConnector3">
            <a:avLst>
              <a:gd name="adj1" fmla="val -254"/>
            </a:avLst>
          </a:prstGeom>
          <a:ln w="44450" cap="rnd">
            <a:solidFill>
              <a:srgbClr val="18193F"/>
            </a:solidFill>
            <a:round/>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rot="2700000">
            <a:off x="4625019" y="3108811"/>
            <a:ext cx="164592" cy="164592"/>
            <a:chOff x="1361641" y="2576513"/>
            <a:chExt cx="164592" cy="164592"/>
          </a:xfrm>
        </p:grpSpPr>
        <p:sp>
          <p:nvSpPr>
            <p:cNvPr id="133" name="Rounded Rectangle 132"/>
            <p:cNvSpPr/>
            <p:nvPr/>
          </p:nvSpPr>
          <p:spPr>
            <a:xfrm>
              <a:off x="1361641" y="2576513"/>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rot="5400000">
              <a:off x="1421077" y="2635949"/>
              <a:ext cx="164592" cy="45720"/>
            </a:xfrm>
            <a:prstGeom prst="roundRect">
              <a:avLst>
                <a:gd name="adj" fmla="val 50000"/>
              </a:avLst>
            </a:prstGeom>
            <a:solidFill>
              <a:srgbClr val="181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026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smtClean="0"/>
              <a:t>CATEGORY</a:t>
            </a:r>
            <a:endParaRPr lang="en-US" dirty="0"/>
          </a:p>
        </p:txBody>
      </p:sp>
      <p:sp>
        <p:nvSpPr>
          <p:cNvPr id="43" name="Rectangle 42"/>
          <p:cNvSpPr/>
          <p:nvPr/>
        </p:nvSpPr>
        <p:spPr>
          <a:xfrm>
            <a:off x="1596209" y="894442"/>
            <a:ext cx="45719" cy="4495800"/>
          </a:xfrm>
          <a:prstGeom prst="rect">
            <a:avLst/>
          </a:prstGeom>
          <a:solidFill>
            <a:srgbClr val="2A4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lide Number Placeholder 44"/>
          <p:cNvSpPr>
            <a:spLocks noGrp="1"/>
          </p:cNvSpPr>
          <p:nvPr>
            <p:ph type="sldNum" sz="quarter" idx="12"/>
          </p:nvPr>
        </p:nvSpPr>
        <p:spPr/>
        <p:txBody>
          <a:bodyPr/>
          <a:lstStyle/>
          <a:p>
            <a:fld id="{FF45A05B-5898-46D2-8475-3AEAC297C5EA}" type="slidenum">
              <a:rPr lang="en-US" smtClean="0"/>
              <a:t>2</a:t>
            </a:fld>
            <a:endParaRPr lang="en-US"/>
          </a:p>
        </p:txBody>
      </p:sp>
      <p:grpSp>
        <p:nvGrpSpPr>
          <p:cNvPr id="66" name="Group 65"/>
          <p:cNvGrpSpPr/>
          <p:nvPr/>
        </p:nvGrpSpPr>
        <p:grpSpPr>
          <a:xfrm>
            <a:off x="651328" y="1118696"/>
            <a:ext cx="2655545" cy="342900"/>
            <a:chOff x="2349500" y="1278354"/>
            <a:chExt cx="2655545" cy="342900"/>
          </a:xfrm>
        </p:grpSpPr>
        <p:sp>
          <p:nvSpPr>
            <p:cNvPr id="46" name="TextBox 45"/>
            <p:cNvSpPr txBox="1"/>
            <p:nvPr/>
          </p:nvSpPr>
          <p:spPr>
            <a:xfrm>
              <a:off x="2349500" y="1280527"/>
              <a:ext cx="830677" cy="338554"/>
            </a:xfrm>
            <a:prstGeom prst="rect">
              <a:avLst/>
            </a:prstGeom>
            <a:noFill/>
          </p:spPr>
          <p:txBody>
            <a:bodyPr wrap="none" rtlCol="0">
              <a:spAutoFit/>
            </a:bodyPr>
            <a:lstStyle/>
            <a:p>
              <a:r>
                <a:rPr lang="en-US" sz="1600">
                  <a:latin typeface="Roboto Condensed" panose="02000000000000000000" pitchFamily="2" charset="0"/>
                  <a:ea typeface="Roboto Condensed" panose="02000000000000000000" pitchFamily="2" charset="0"/>
                </a:rPr>
                <a:t>Slide 03</a:t>
              </a:r>
            </a:p>
          </p:txBody>
        </p:sp>
        <p:grpSp>
          <p:nvGrpSpPr>
            <p:cNvPr id="65" name="Group 64"/>
            <p:cNvGrpSpPr/>
            <p:nvPr/>
          </p:nvGrpSpPr>
          <p:grpSpPr>
            <a:xfrm>
              <a:off x="3552825" y="1278354"/>
              <a:ext cx="1452220" cy="342900"/>
              <a:chOff x="3552825" y="1278354"/>
              <a:chExt cx="1452220" cy="342900"/>
            </a:xfrm>
          </p:grpSpPr>
          <p:sp>
            <p:nvSpPr>
              <p:cNvPr id="52" name="TextBox 51"/>
              <p:cNvSpPr txBox="1"/>
              <p:nvPr/>
            </p:nvSpPr>
            <p:spPr>
              <a:xfrm>
                <a:off x="3924300" y="1280527"/>
                <a:ext cx="1080745" cy="338554"/>
              </a:xfrm>
              <a:prstGeom prst="rect">
                <a:avLst/>
              </a:prstGeom>
              <a:noFill/>
            </p:spPr>
            <p:txBody>
              <a:bodyPr wrap="none" rtlCol="0">
                <a:spAutoFit/>
              </a:bodyPr>
              <a:lstStyle/>
              <a:p>
                <a:r>
                  <a:rPr lang="en-US" altLang="ja-JP" sz="1600" smtClean="0">
                    <a:latin typeface="Roboto Condensed" panose="02000000000000000000" pitchFamily="2" charset="0"/>
                    <a:ea typeface="Roboto Condensed" panose="02000000000000000000" pitchFamily="2" charset="0"/>
                  </a:rPr>
                  <a:t>GIỚI THIỆU</a:t>
                </a:r>
                <a:endParaRPr lang="en-US" sz="1600" dirty="0">
                  <a:latin typeface="Roboto Condensed" panose="02000000000000000000" pitchFamily="2" charset="0"/>
                  <a:ea typeface="Roboto Condensed" panose="02000000000000000000" pitchFamily="2" charset="0"/>
                </a:endParaRPr>
              </a:p>
            </p:txBody>
          </p:sp>
          <p:sp>
            <p:nvSpPr>
              <p:cNvPr id="58" name="Rectangle 57"/>
              <p:cNvSpPr/>
              <p:nvPr/>
            </p:nvSpPr>
            <p:spPr>
              <a:xfrm>
                <a:off x="3552825" y="1278354"/>
                <a:ext cx="342900" cy="342900"/>
              </a:xfrm>
              <a:prstGeom prst="rect">
                <a:avLst/>
              </a:prstGeom>
              <a:solidFill>
                <a:srgbClr val="2A4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Roboto Condensed" panose="02000000000000000000" pitchFamily="2" charset="0"/>
                    <a:ea typeface="Roboto Condensed" panose="02000000000000000000" pitchFamily="2" charset="0"/>
                  </a:rPr>
                  <a:t>1</a:t>
                </a:r>
              </a:p>
            </p:txBody>
          </p:sp>
        </p:grpSp>
      </p:grpSp>
      <p:grpSp>
        <p:nvGrpSpPr>
          <p:cNvPr id="17" name="Group 16"/>
          <p:cNvGrpSpPr/>
          <p:nvPr/>
        </p:nvGrpSpPr>
        <p:grpSpPr>
          <a:xfrm>
            <a:off x="651328" y="2133746"/>
            <a:ext cx="3067516" cy="342900"/>
            <a:chOff x="2349500" y="1655776"/>
            <a:chExt cx="3067516" cy="342900"/>
          </a:xfrm>
        </p:grpSpPr>
        <p:sp>
          <p:nvSpPr>
            <p:cNvPr id="18" name="TextBox 17"/>
            <p:cNvSpPr txBox="1"/>
            <p:nvPr/>
          </p:nvSpPr>
          <p:spPr>
            <a:xfrm>
              <a:off x="2349500" y="1657949"/>
              <a:ext cx="830677" cy="338554"/>
            </a:xfrm>
            <a:prstGeom prst="rect">
              <a:avLst/>
            </a:prstGeom>
            <a:noFill/>
          </p:spPr>
          <p:txBody>
            <a:bodyPr wrap="none" rtlCol="0">
              <a:spAutoFit/>
            </a:bodyPr>
            <a:lstStyle/>
            <a:p>
              <a:r>
                <a:rPr lang="en-US" sz="1600" dirty="0">
                  <a:latin typeface="Roboto Condensed" panose="02000000000000000000" pitchFamily="2" charset="0"/>
                  <a:ea typeface="Roboto Condensed" panose="02000000000000000000" pitchFamily="2" charset="0"/>
                </a:rPr>
                <a:t>Slide </a:t>
              </a:r>
              <a:r>
                <a:rPr lang="en-US" sz="1600" dirty="0" smtClean="0">
                  <a:latin typeface="Roboto Condensed" panose="02000000000000000000" pitchFamily="2" charset="0"/>
                  <a:ea typeface="Roboto Condensed" panose="02000000000000000000" pitchFamily="2" charset="0"/>
                </a:rPr>
                <a:t>05</a:t>
              </a:r>
              <a:endParaRPr lang="en-US" sz="1600" dirty="0">
                <a:latin typeface="Roboto Condensed" panose="02000000000000000000" pitchFamily="2" charset="0"/>
                <a:ea typeface="Roboto Condensed" panose="02000000000000000000" pitchFamily="2" charset="0"/>
              </a:endParaRPr>
            </a:p>
          </p:txBody>
        </p:sp>
        <p:grpSp>
          <p:nvGrpSpPr>
            <p:cNvPr id="19" name="Group 18"/>
            <p:cNvGrpSpPr/>
            <p:nvPr/>
          </p:nvGrpSpPr>
          <p:grpSpPr>
            <a:xfrm>
              <a:off x="3552825" y="1655776"/>
              <a:ext cx="1864191" cy="342900"/>
              <a:chOff x="3552825" y="1655776"/>
              <a:chExt cx="1864191" cy="342900"/>
            </a:xfrm>
          </p:grpSpPr>
          <p:sp>
            <p:nvSpPr>
              <p:cNvPr id="20" name="TextBox 19"/>
              <p:cNvSpPr txBox="1"/>
              <p:nvPr/>
            </p:nvSpPr>
            <p:spPr>
              <a:xfrm>
                <a:off x="3924300" y="1657949"/>
                <a:ext cx="1492716" cy="338554"/>
              </a:xfrm>
              <a:prstGeom prst="rect">
                <a:avLst/>
              </a:prstGeom>
              <a:noFill/>
            </p:spPr>
            <p:txBody>
              <a:bodyPr wrap="none" rtlCol="0">
                <a:spAutoFit/>
              </a:bodyPr>
              <a:lstStyle/>
              <a:p>
                <a:r>
                  <a:rPr lang="en-US" altLang="ja-JP" sz="1600" smtClean="0">
                    <a:latin typeface="Roboto Condensed" panose="02000000000000000000" pitchFamily="2" charset="0"/>
                    <a:ea typeface="Roboto Condensed" panose="02000000000000000000" pitchFamily="2" charset="0"/>
                  </a:rPr>
                  <a:t>PHẠM VI DỰ ÁN</a:t>
                </a:r>
                <a:endParaRPr lang="ja-JP" altLang="en-US" sz="1600" dirty="0">
                  <a:latin typeface="Roboto Condensed" panose="02000000000000000000" pitchFamily="2" charset="0"/>
                </a:endParaRPr>
              </a:p>
            </p:txBody>
          </p:sp>
          <p:sp>
            <p:nvSpPr>
              <p:cNvPr id="21" name="Rectangle 20"/>
              <p:cNvSpPr/>
              <p:nvPr/>
            </p:nvSpPr>
            <p:spPr>
              <a:xfrm>
                <a:off x="3552825" y="1655776"/>
                <a:ext cx="342900" cy="342900"/>
              </a:xfrm>
              <a:prstGeom prst="rect">
                <a:avLst/>
              </a:prstGeom>
              <a:solidFill>
                <a:srgbClr val="2A4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Roboto Condensed" panose="02000000000000000000" pitchFamily="2" charset="0"/>
                    <a:ea typeface="Roboto Condensed" panose="02000000000000000000" pitchFamily="2" charset="0"/>
                  </a:rPr>
                  <a:t>3</a:t>
                </a:r>
                <a:endParaRPr lang="en-US" b="1">
                  <a:latin typeface="Roboto Condensed" panose="02000000000000000000" pitchFamily="2" charset="0"/>
                  <a:ea typeface="Roboto Condensed" panose="02000000000000000000" pitchFamily="2" charset="0"/>
                </a:endParaRPr>
              </a:p>
            </p:txBody>
          </p:sp>
        </p:grpSp>
      </p:grpSp>
      <p:grpSp>
        <p:nvGrpSpPr>
          <p:cNvPr id="33" name="Group 32"/>
          <p:cNvGrpSpPr/>
          <p:nvPr/>
        </p:nvGrpSpPr>
        <p:grpSpPr>
          <a:xfrm>
            <a:off x="651328" y="2641271"/>
            <a:ext cx="3413765" cy="342900"/>
            <a:chOff x="2349500" y="1278354"/>
            <a:chExt cx="3413765" cy="342900"/>
          </a:xfrm>
        </p:grpSpPr>
        <p:sp>
          <p:nvSpPr>
            <p:cNvPr id="34" name="TextBox 33"/>
            <p:cNvSpPr txBox="1"/>
            <p:nvPr/>
          </p:nvSpPr>
          <p:spPr>
            <a:xfrm>
              <a:off x="2349500" y="1280527"/>
              <a:ext cx="830677" cy="338554"/>
            </a:xfrm>
            <a:prstGeom prst="rect">
              <a:avLst/>
            </a:prstGeom>
            <a:noFill/>
          </p:spPr>
          <p:txBody>
            <a:bodyPr wrap="none" rtlCol="0">
              <a:spAutoFit/>
            </a:bodyPr>
            <a:lstStyle/>
            <a:p>
              <a:r>
                <a:rPr lang="en-US" sz="1600">
                  <a:latin typeface="Roboto Condensed" panose="02000000000000000000" pitchFamily="2" charset="0"/>
                  <a:ea typeface="Roboto Condensed" panose="02000000000000000000" pitchFamily="2" charset="0"/>
                </a:rPr>
                <a:t>Slide </a:t>
              </a:r>
              <a:r>
                <a:rPr lang="en-US" sz="1600" smtClean="0">
                  <a:latin typeface="Roboto Condensed" panose="02000000000000000000" pitchFamily="2" charset="0"/>
                  <a:ea typeface="Roboto Condensed" panose="02000000000000000000" pitchFamily="2" charset="0"/>
                </a:rPr>
                <a:t>07</a:t>
              </a:r>
              <a:endParaRPr lang="en-US" sz="1600">
                <a:latin typeface="Roboto Condensed" panose="02000000000000000000" pitchFamily="2" charset="0"/>
                <a:ea typeface="Roboto Condensed" panose="02000000000000000000" pitchFamily="2" charset="0"/>
              </a:endParaRPr>
            </a:p>
          </p:txBody>
        </p:sp>
        <p:grpSp>
          <p:nvGrpSpPr>
            <p:cNvPr id="35" name="Group 34"/>
            <p:cNvGrpSpPr/>
            <p:nvPr/>
          </p:nvGrpSpPr>
          <p:grpSpPr>
            <a:xfrm>
              <a:off x="3552825" y="1278354"/>
              <a:ext cx="2210440" cy="342900"/>
              <a:chOff x="3552825" y="1278354"/>
              <a:chExt cx="2210440" cy="342900"/>
            </a:xfrm>
          </p:grpSpPr>
          <p:sp>
            <p:nvSpPr>
              <p:cNvPr id="36" name="TextBox 35"/>
              <p:cNvSpPr txBox="1"/>
              <p:nvPr/>
            </p:nvSpPr>
            <p:spPr>
              <a:xfrm>
                <a:off x="3924300" y="1280527"/>
                <a:ext cx="1838965" cy="338554"/>
              </a:xfrm>
              <a:prstGeom prst="rect">
                <a:avLst/>
              </a:prstGeom>
              <a:noFill/>
            </p:spPr>
            <p:txBody>
              <a:bodyPr wrap="none" rtlCol="0">
                <a:spAutoFit/>
              </a:bodyPr>
              <a:lstStyle/>
              <a:p>
                <a:r>
                  <a:rPr lang="vi-VN" altLang="ja-JP" sz="1600" smtClean="0">
                    <a:latin typeface="Roboto Condensed" panose="02000000000000000000" pitchFamily="2" charset="0"/>
                    <a:ea typeface="Roboto Condensed" panose="02000000000000000000" pitchFamily="2" charset="0"/>
                  </a:rPr>
                  <a:t>HẠ TẦNG KỸ THUẬT</a:t>
                </a:r>
                <a:endParaRPr lang="en-US" sz="1600" dirty="0">
                  <a:latin typeface="Roboto Condensed" panose="02000000000000000000" pitchFamily="2" charset="0"/>
                  <a:ea typeface="Roboto Condensed" panose="02000000000000000000" pitchFamily="2" charset="0"/>
                </a:endParaRPr>
              </a:p>
            </p:txBody>
          </p:sp>
          <p:sp>
            <p:nvSpPr>
              <p:cNvPr id="37" name="Rectangle 36"/>
              <p:cNvSpPr/>
              <p:nvPr/>
            </p:nvSpPr>
            <p:spPr>
              <a:xfrm>
                <a:off x="3552825" y="1278354"/>
                <a:ext cx="342900" cy="342900"/>
              </a:xfrm>
              <a:prstGeom prst="rect">
                <a:avLst/>
              </a:prstGeom>
              <a:solidFill>
                <a:srgbClr val="2A4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Roboto Condensed" panose="02000000000000000000" pitchFamily="2" charset="0"/>
                    <a:ea typeface="Roboto Condensed" panose="02000000000000000000" pitchFamily="2" charset="0"/>
                  </a:rPr>
                  <a:t>4</a:t>
                </a:r>
                <a:endParaRPr lang="en-US" b="1">
                  <a:latin typeface="Roboto Condensed" panose="02000000000000000000" pitchFamily="2" charset="0"/>
                  <a:ea typeface="Roboto Condensed" panose="02000000000000000000" pitchFamily="2" charset="0"/>
                </a:endParaRPr>
              </a:p>
            </p:txBody>
          </p:sp>
        </p:grpSp>
      </p:grpSp>
      <p:grpSp>
        <p:nvGrpSpPr>
          <p:cNvPr id="22" name="Group 21"/>
          <p:cNvGrpSpPr/>
          <p:nvPr/>
        </p:nvGrpSpPr>
        <p:grpSpPr>
          <a:xfrm>
            <a:off x="651328" y="1626221"/>
            <a:ext cx="2796609" cy="342900"/>
            <a:chOff x="2349500" y="1655776"/>
            <a:chExt cx="2796609" cy="342900"/>
          </a:xfrm>
        </p:grpSpPr>
        <p:sp>
          <p:nvSpPr>
            <p:cNvPr id="23" name="TextBox 22"/>
            <p:cNvSpPr txBox="1"/>
            <p:nvPr/>
          </p:nvSpPr>
          <p:spPr>
            <a:xfrm>
              <a:off x="2349500" y="1657949"/>
              <a:ext cx="830677" cy="338554"/>
            </a:xfrm>
            <a:prstGeom prst="rect">
              <a:avLst/>
            </a:prstGeom>
            <a:noFill/>
          </p:spPr>
          <p:txBody>
            <a:bodyPr wrap="none" rtlCol="0">
              <a:spAutoFit/>
            </a:bodyPr>
            <a:lstStyle/>
            <a:p>
              <a:r>
                <a:rPr lang="en-US" sz="1600" dirty="0">
                  <a:latin typeface="Roboto Condensed" panose="02000000000000000000" pitchFamily="2" charset="0"/>
                  <a:ea typeface="Roboto Condensed" panose="02000000000000000000" pitchFamily="2" charset="0"/>
                </a:rPr>
                <a:t>Slide </a:t>
              </a:r>
              <a:r>
                <a:rPr lang="en-US" sz="1600" dirty="0" smtClean="0">
                  <a:latin typeface="Roboto Condensed" panose="02000000000000000000" pitchFamily="2" charset="0"/>
                  <a:ea typeface="Roboto Condensed" panose="02000000000000000000" pitchFamily="2" charset="0"/>
                </a:rPr>
                <a:t>05</a:t>
              </a:r>
              <a:endParaRPr lang="en-US" sz="1600" dirty="0">
                <a:latin typeface="Roboto Condensed" panose="02000000000000000000" pitchFamily="2" charset="0"/>
                <a:ea typeface="Roboto Condensed" panose="02000000000000000000" pitchFamily="2" charset="0"/>
              </a:endParaRPr>
            </a:p>
          </p:txBody>
        </p:sp>
        <p:grpSp>
          <p:nvGrpSpPr>
            <p:cNvPr id="24" name="Group 23"/>
            <p:cNvGrpSpPr/>
            <p:nvPr/>
          </p:nvGrpSpPr>
          <p:grpSpPr>
            <a:xfrm>
              <a:off x="3552825" y="1655776"/>
              <a:ext cx="1593284" cy="342900"/>
              <a:chOff x="3552825" y="1655776"/>
              <a:chExt cx="1593284" cy="342900"/>
            </a:xfrm>
          </p:grpSpPr>
          <p:sp>
            <p:nvSpPr>
              <p:cNvPr id="25" name="TextBox 24"/>
              <p:cNvSpPr txBox="1"/>
              <p:nvPr/>
            </p:nvSpPr>
            <p:spPr>
              <a:xfrm>
                <a:off x="3924300" y="1657949"/>
                <a:ext cx="1221809" cy="338554"/>
              </a:xfrm>
              <a:prstGeom prst="rect">
                <a:avLst/>
              </a:prstGeom>
              <a:noFill/>
            </p:spPr>
            <p:txBody>
              <a:bodyPr wrap="none" rtlCol="0">
                <a:spAutoFit/>
              </a:bodyPr>
              <a:lstStyle/>
              <a:p>
                <a:r>
                  <a:rPr lang="en-US" altLang="ja-JP" sz="1600" smtClean="0">
                    <a:latin typeface="Roboto Condensed" panose="02000000000000000000" pitchFamily="2" charset="0"/>
                    <a:ea typeface="Roboto Condensed" panose="02000000000000000000" pitchFamily="2" charset="0"/>
                  </a:rPr>
                  <a:t>HIỆN TRẠNG</a:t>
                </a:r>
                <a:endParaRPr lang="ja-JP" altLang="en-US" sz="1600" dirty="0">
                  <a:latin typeface="Roboto Condensed" panose="02000000000000000000" pitchFamily="2" charset="0"/>
                </a:endParaRPr>
              </a:p>
            </p:txBody>
          </p:sp>
          <p:sp>
            <p:nvSpPr>
              <p:cNvPr id="26" name="Rectangle 25"/>
              <p:cNvSpPr/>
              <p:nvPr/>
            </p:nvSpPr>
            <p:spPr>
              <a:xfrm>
                <a:off x="3552825" y="1655776"/>
                <a:ext cx="342900" cy="342900"/>
              </a:xfrm>
              <a:prstGeom prst="rect">
                <a:avLst/>
              </a:prstGeom>
              <a:solidFill>
                <a:srgbClr val="2A4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Roboto Condensed" panose="02000000000000000000" pitchFamily="2" charset="0"/>
                    <a:ea typeface="Roboto Condensed" panose="02000000000000000000" pitchFamily="2" charset="0"/>
                  </a:rPr>
                  <a:t>2</a:t>
                </a:r>
                <a:endParaRPr lang="en-US" b="1">
                  <a:latin typeface="Roboto Condensed" panose="02000000000000000000" pitchFamily="2" charset="0"/>
                  <a:ea typeface="Roboto Condensed" panose="02000000000000000000" pitchFamily="2" charset="0"/>
                </a:endParaRPr>
              </a:p>
            </p:txBody>
          </p:sp>
        </p:grpSp>
      </p:grpSp>
      <p:grpSp>
        <p:nvGrpSpPr>
          <p:cNvPr id="27" name="Group 26"/>
          <p:cNvGrpSpPr/>
          <p:nvPr/>
        </p:nvGrpSpPr>
        <p:grpSpPr>
          <a:xfrm>
            <a:off x="651328" y="3148796"/>
            <a:ext cx="3689481" cy="342900"/>
            <a:chOff x="2349500" y="1655776"/>
            <a:chExt cx="3689481" cy="342900"/>
          </a:xfrm>
        </p:grpSpPr>
        <p:sp>
          <p:nvSpPr>
            <p:cNvPr id="28" name="TextBox 27"/>
            <p:cNvSpPr txBox="1"/>
            <p:nvPr/>
          </p:nvSpPr>
          <p:spPr>
            <a:xfrm>
              <a:off x="2349500" y="1657949"/>
              <a:ext cx="830677" cy="338554"/>
            </a:xfrm>
            <a:prstGeom prst="rect">
              <a:avLst/>
            </a:prstGeom>
            <a:noFill/>
          </p:spPr>
          <p:txBody>
            <a:bodyPr wrap="none" rtlCol="0">
              <a:spAutoFit/>
            </a:bodyPr>
            <a:lstStyle/>
            <a:p>
              <a:r>
                <a:rPr lang="en-US" sz="1600" dirty="0">
                  <a:latin typeface="Roboto Condensed" panose="02000000000000000000" pitchFamily="2" charset="0"/>
                  <a:ea typeface="Roboto Condensed" panose="02000000000000000000" pitchFamily="2" charset="0"/>
                </a:rPr>
                <a:t>Slide </a:t>
              </a:r>
              <a:r>
                <a:rPr lang="en-US" sz="1600" dirty="0" smtClean="0">
                  <a:latin typeface="Roboto Condensed" panose="02000000000000000000" pitchFamily="2" charset="0"/>
                  <a:ea typeface="Roboto Condensed" panose="02000000000000000000" pitchFamily="2" charset="0"/>
                </a:rPr>
                <a:t>05</a:t>
              </a:r>
              <a:endParaRPr lang="en-US" sz="1600" dirty="0">
                <a:latin typeface="Roboto Condensed" panose="02000000000000000000" pitchFamily="2" charset="0"/>
                <a:ea typeface="Roboto Condensed" panose="02000000000000000000" pitchFamily="2" charset="0"/>
              </a:endParaRPr>
            </a:p>
          </p:txBody>
        </p:sp>
        <p:grpSp>
          <p:nvGrpSpPr>
            <p:cNvPr id="29" name="Group 28"/>
            <p:cNvGrpSpPr/>
            <p:nvPr/>
          </p:nvGrpSpPr>
          <p:grpSpPr>
            <a:xfrm>
              <a:off x="3552825" y="1655776"/>
              <a:ext cx="2486156" cy="342900"/>
              <a:chOff x="3552825" y="1655776"/>
              <a:chExt cx="2486156" cy="342900"/>
            </a:xfrm>
          </p:grpSpPr>
          <p:sp>
            <p:nvSpPr>
              <p:cNvPr id="30" name="TextBox 29"/>
              <p:cNvSpPr txBox="1"/>
              <p:nvPr/>
            </p:nvSpPr>
            <p:spPr>
              <a:xfrm>
                <a:off x="3924300" y="1657949"/>
                <a:ext cx="2114681" cy="338554"/>
              </a:xfrm>
              <a:prstGeom prst="rect">
                <a:avLst/>
              </a:prstGeom>
              <a:noFill/>
            </p:spPr>
            <p:txBody>
              <a:bodyPr wrap="none" rtlCol="0">
                <a:spAutoFit/>
              </a:bodyPr>
              <a:lstStyle/>
              <a:p>
                <a:r>
                  <a:rPr lang="en-US" altLang="ja-JP" sz="1600" smtClean="0">
                    <a:latin typeface="Roboto Condensed" panose="02000000000000000000" pitchFamily="2" charset="0"/>
                  </a:rPr>
                  <a:t>KẾ HOẠCH PHÁT TRIỂN</a:t>
                </a:r>
                <a:endParaRPr lang="ja-JP" altLang="en-US" sz="1600" dirty="0">
                  <a:latin typeface="Roboto Condensed" panose="02000000000000000000" pitchFamily="2" charset="0"/>
                </a:endParaRPr>
              </a:p>
            </p:txBody>
          </p:sp>
          <p:sp>
            <p:nvSpPr>
              <p:cNvPr id="31" name="Rectangle 30"/>
              <p:cNvSpPr/>
              <p:nvPr/>
            </p:nvSpPr>
            <p:spPr>
              <a:xfrm>
                <a:off x="3552825" y="1655776"/>
                <a:ext cx="342900" cy="342900"/>
              </a:xfrm>
              <a:prstGeom prst="rect">
                <a:avLst/>
              </a:prstGeom>
              <a:solidFill>
                <a:srgbClr val="2A4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Roboto Condensed" panose="02000000000000000000" pitchFamily="2" charset="0"/>
                    <a:ea typeface="Roboto Condensed" panose="02000000000000000000" pitchFamily="2" charset="0"/>
                  </a:rPr>
                  <a:t>5</a:t>
                </a:r>
                <a:endParaRPr lang="en-US" b="1">
                  <a:latin typeface="Roboto Condensed" panose="02000000000000000000" pitchFamily="2" charset="0"/>
                  <a:ea typeface="Roboto Condensed" panose="02000000000000000000" pitchFamily="2" charset="0"/>
                </a:endParaRPr>
              </a:p>
            </p:txBody>
          </p:sp>
        </p:grpSp>
      </p:grpSp>
      <p:grpSp>
        <p:nvGrpSpPr>
          <p:cNvPr id="32" name="Group 31"/>
          <p:cNvGrpSpPr/>
          <p:nvPr/>
        </p:nvGrpSpPr>
        <p:grpSpPr>
          <a:xfrm>
            <a:off x="651328" y="3656320"/>
            <a:ext cx="3697497" cy="342900"/>
            <a:chOff x="2349500" y="1278354"/>
            <a:chExt cx="3697497" cy="342900"/>
          </a:xfrm>
        </p:grpSpPr>
        <p:sp>
          <p:nvSpPr>
            <p:cNvPr id="38" name="TextBox 37"/>
            <p:cNvSpPr txBox="1"/>
            <p:nvPr/>
          </p:nvSpPr>
          <p:spPr>
            <a:xfrm>
              <a:off x="2349500" y="1280527"/>
              <a:ext cx="830677" cy="338554"/>
            </a:xfrm>
            <a:prstGeom prst="rect">
              <a:avLst/>
            </a:prstGeom>
            <a:noFill/>
          </p:spPr>
          <p:txBody>
            <a:bodyPr wrap="none" rtlCol="0">
              <a:spAutoFit/>
            </a:bodyPr>
            <a:lstStyle/>
            <a:p>
              <a:r>
                <a:rPr lang="en-US" sz="1600">
                  <a:latin typeface="Roboto Condensed" panose="02000000000000000000" pitchFamily="2" charset="0"/>
                  <a:ea typeface="Roboto Condensed" panose="02000000000000000000" pitchFamily="2" charset="0"/>
                </a:rPr>
                <a:t>Slide </a:t>
              </a:r>
              <a:r>
                <a:rPr lang="en-US" sz="1600" smtClean="0">
                  <a:latin typeface="Roboto Condensed" panose="02000000000000000000" pitchFamily="2" charset="0"/>
                  <a:ea typeface="Roboto Condensed" panose="02000000000000000000" pitchFamily="2" charset="0"/>
                </a:rPr>
                <a:t>07</a:t>
              </a:r>
              <a:endParaRPr lang="en-US" sz="1600">
                <a:latin typeface="Roboto Condensed" panose="02000000000000000000" pitchFamily="2" charset="0"/>
                <a:ea typeface="Roboto Condensed" panose="02000000000000000000" pitchFamily="2" charset="0"/>
              </a:endParaRPr>
            </a:p>
          </p:txBody>
        </p:sp>
        <p:grpSp>
          <p:nvGrpSpPr>
            <p:cNvPr id="39" name="Group 38"/>
            <p:cNvGrpSpPr/>
            <p:nvPr/>
          </p:nvGrpSpPr>
          <p:grpSpPr>
            <a:xfrm>
              <a:off x="3552825" y="1278354"/>
              <a:ext cx="2494172" cy="342900"/>
              <a:chOff x="3552825" y="1278354"/>
              <a:chExt cx="2494172" cy="342900"/>
            </a:xfrm>
          </p:grpSpPr>
          <p:sp>
            <p:nvSpPr>
              <p:cNvPr id="40" name="TextBox 39"/>
              <p:cNvSpPr txBox="1"/>
              <p:nvPr/>
            </p:nvSpPr>
            <p:spPr>
              <a:xfrm>
                <a:off x="3924300" y="1280527"/>
                <a:ext cx="2122697" cy="338554"/>
              </a:xfrm>
              <a:prstGeom prst="rect">
                <a:avLst/>
              </a:prstGeom>
              <a:noFill/>
            </p:spPr>
            <p:txBody>
              <a:bodyPr wrap="none" rtlCol="0">
                <a:spAutoFit/>
              </a:bodyPr>
              <a:lstStyle/>
              <a:p>
                <a:r>
                  <a:rPr lang="en-US" altLang="ja-JP" sz="1600">
                    <a:latin typeface="Roboto Condensed" panose="02000000000000000000" pitchFamily="2" charset="0"/>
                  </a:rPr>
                  <a:t>TỔNG QUAN HỆ THỐNG</a:t>
                </a:r>
                <a:endParaRPr lang="ja-JP" altLang="en-US" sz="1600" dirty="0">
                  <a:latin typeface="Roboto Condensed" panose="02000000000000000000" pitchFamily="2" charset="0"/>
                </a:endParaRPr>
              </a:p>
            </p:txBody>
          </p:sp>
          <p:sp>
            <p:nvSpPr>
              <p:cNvPr id="41" name="Rectangle 40"/>
              <p:cNvSpPr/>
              <p:nvPr/>
            </p:nvSpPr>
            <p:spPr>
              <a:xfrm>
                <a:off x="3552825" y="1278354"/>
                <a:ext cx="342900" cy="342900"/>
              </a:xfrm>
              <a:prstGeom prst="rect">
                <a:avLst/>
              </a:prstGeom>
              <a:solidFill>
                <a:srgbClr val="2A4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Roboto Condensed" panose="02000000000000000000" pitchFamily="2" charset="0"/>
                    <a:ea typeface="Roboto Condensed" panose="02000000000000000000" pitchFamily="2" charset="0"/>
                  </a:rPr>
                  <a:t>6</a:t>
                </a:r>
                <a:endParaRPr lang="en-US" b="1">
                  <a:latin typeface="Roboto Condensed" panose="02000000000000000000" pitchFamily="2" charset="0"/>
                  <a:ea typeface="Roboto Condensed" panose="02000000000000000000" pitchFamily="2" charset="0"/>
                </a:endParaRPr>
              </a:p>
            </p:txBody>
          </p:sp>
        </p:grpSp>
      </p:grpSp>
    </p:spTree>
    <p:extLst>
      <p:ext uri="{BB962C8B-B14F-4D97-AF65-F5344CB8AC3E}">
        <p14:creationId xmlns:p14="http://schemas.microsoft.com/office/powerpoint/2010/main" val="405373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smtClean="0"/>
              <a:t>1. GIỚI THIỆU</a:t>
            </a:r>
            <a:endParaRPr lang="en-US" sz="1800" dirty="0"/>
          </a:p>
        </p:txBody>
      </p:sp>
      <p:sp>
        <p:nvSpPr>
          <p:cNvPr id="45" name="Slide Number Placeholder 44"/>
          <p:cNvSpPr>
            <a:spLocks noGrp="1"/>
          </p:cNvSpPr>
          <p:nvPr>
            <p:ph type="sldNum" sz="quarter" idx="12"/>
          </p:nvPr>
        </p:nvSpPr>
        <p:spPr/>
        <p:txBody>
          <a:bodyPr/>
          <a:lstStyle/>
          <a:p>
            <a:fld id="{FF45A05B-5898-46D2-8475-3AEAC297C5EA}" type="slidenum">
              <a:rPr lang="en-US" smtClean="0"/>
              <a:t>3</a:t>
            </a:fld>
            <a:endParaRPr lang="en-US"/>
          </a:p>
        </p:txBody>
      </p:sp>
      <p:sp>
        <p:nvSpPr>
          <p:cNvPr id="6" name="Text Placeholder 5"/>
          <p:cNvSpPr>
            <a:spLocks noGrp="1"/>
          </p:cNvSpPr>
          <p:nvPr>
            <p:ph type="body" sz="quarter" idx="13"/>
          </p:nvPr>
        </p:nvSpPr>
        <p:spPr/>
        <p:txBody>
          <a:bodyPr>
            <a:normAutofit/>
          </a:bodyPr>
          <a:lstStyle/>
          <a:p>
            <a:r>
              <a:rPr lang="en-US" sz="1600" smtClean="0"/>
              <a:t>1.1 Định nghĩa</a:t>
            </a:r>
            <a:endParaRPr lang="en-US" sz="1600"/>
          </a:p>
        </p:txBody>
      </p:sp>
      <p:sp>
        <p:nvSpPr>
          <p:cNvPr id="3" name="TextBox 2"/>
          <p:cNvSpPr txBox="1"/>
          <p:nvPr/>
        </p:nvSpPr>
        <p:spPr>
          <a:xfrm>
            <a:off x="395289" y="981075"/>
            <a:ext cx="4554082" cy="235449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sz="1400" b="1">
                <a:latin typeface="Roboto Condensed" panose="02000000000000000000"/>
              </a:rPr>
              <a:t>Digital Signage </a:t>
            </a:r>
            <a:r>
              <a:rPr lang="vi-VN" sz="1400">
                <a:latin typeface="Roboto Condensed" panose="02000000000000000000"/>
              </a:rPr>
              <a:t>là hệ thống trình chiếu thông tin kỹ thuật số.</a:t>
            </a:r>
          </a:p>
          <a:p>
            <a:pPr marL="285750" indent="-285750" algn="just">
              <a:lnSpc>
                <a:spcPct val="150000"/>
              </a:lnSpc>
              <a:buFont typeface="Arial" panose="020B0604020202020204" pitchFamily="34" charset="0"/>
              <a:buChar char="•"/>
            </a:pPr>
            <a:r>
              <a:rPr lang="en-US" sz="1400">
                <a:latin typeface="Roboto Condensed" panose="02000000000000000000"/>
              </a:rPr>
              <a:t>S</a:t>
            </a:r>
            <a:r>
              <a:rPr lang="vi-VN" sz="1400" smtClean="0">
                <a:latin typeface="Roboto Condensed" panose="02000000000000000000"/>
              </a:rPr>
              <a:t>ử </a:t>
            </a:r>
            <a:r>
              <a:rPr lang="vi-VN" sz="1400">
                <a:latin typeface="Roboto Condensed" panose="02000000000000000000"/>
              </a:rPr>
              <a:t>dụng các màn hình LED, LCD hoặc tương tự để hiển thị nội dung đa dạng như hình ảnh, video, văn bản và thông tin đa phương tiện.</a:t>
            </a:r>
          </a:p>
          <a:p>
            <a:pPr marL="285750" indent="-285750" algn="just">
              <a:lnSpc>
                <a:spcPct val="150000"/>
              </a:lnSpc>
              <a:buFont typeface="Arial" panose="020B0604020202020204" pitchFamily="34" charset="0"/>
              <a:buChar char="•"/>
            </a:pPr>
            <a:r>
              <a:rPr lang="vi-VN" sz="1400">
                <a:latin typeface="Roboto Condensed" panose="02000000000000000000"/>
              </a:rPr>
              <a:t>Dự án </a:t>
            </a:r>
            <a:r>
              <a:rPr lang="vi-VN" sz="1400" b="1">
                <a:latin typeface="Roboto Condensed" panose="02000000000000000000"/>
              </a:rPr>
              <a:t>Digital Signage </a:t>
            </a:r>
            <a:r>
              <a:rPr lang="vi-VN" sz="1400">
                <a:latin typeface="Roboto Condensed" panose="02000000000000000000"/>
              </a:rPr>
              <a:t>giúp </a:t>
            </a:r>
            <a:r>
              <a:rPr lang="vi-VN" sz="1400" smtClean="0">
                <a:latin typeface="Roboto Condensed" panose="02000000000000000000"/>
              </a:rPr>
              <a:t>truyền </a:t>
            </a:r>
            <a:r>
              <a:rPr lang="vi-VN" sz="1400">
                <a:latin typeface="Roboto Condensed" panose="02000000000000000000"/>
              </a:rPr>
              <a:t>tải thông tin, quảng cáo, tin tức và thông báo một cách nhanh chóng và hiệu quả</a:t>
            </a:r>
            <a:r>
              <a:rPr lang="vi-VN" sz="1400" smtClean="0">
                <a:latin typeface="Roboto Condensed" panose="02000000000000000000"/>
              </a:rPr>
              <a:t>.</a:t>
            </a:r>
            <a:endParaRPr lang="vi-VN" sz="1400">
              <a:latin typeface="Roboto Condensed" panose="02000000000000000000"/>
            </a:endParaRPr>
          </a:p>
        </p:txBody>
      </p:sp>
      <p:pic>
        <p:nvPicPr>
          <p:cNvPr id="2052" name="Picture 4" descr="Menu Điện Tử | Xu Hướng Công Nghệ 4.0 Cho Nhà Hàng, Caf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2505" y="3589298"/>
            <a:ext cx="3656209" cy="215720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digitalsignagetoday.com/static_media/editorial/2015/11/25/netpresenter_cargoco_incident-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90" y="3588712"/>
            <a:ext cx="3836067" cy="21577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intelisa.in/wp-content/uploads/2020/09/drive-real-tim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505" y="1019175"/>
            <a:ext cx="3656209" cy="217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68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916" y="4161156"/>
            <a:ext cx="2560320" cy="2560320"/>
          </a:xfrm>
          <a:prstGeom prst="rect">
            <a:avLst/>
          </a:prstGeom>
        </p:spPr>
      </p:pic>
      <p:sp>
        <p:nvSpPr>
          <p:cNvPr id="45" name="Slide Number Placeholder 44"/>
          <p:cNvSpPr>
            <a:spLocks noGrp="1"/>
          </p:cNvSpPr>
          <p:nvPr>
            <p:ph type="sldNum" sz="quarter" idx="12"/>
          </p:nvPr>
        </p:nvSpPr>
        <p:spPr/>
        <p:txBody>
          <a:bodyPr/>
          <a:lstStyle/>
          <a:p>
            <a:fld id="{FF45A05B-5898-46D2-8475-3AEAC297C5EA}" type="slidenum">
              <a:rPr lang="en-US" smtClean="0"/>
              <a:t>4</a:t>
            </a:fld>
            <a:endParaRPr lang="en-US"/>
          </a:p>
        </p:txBody>
      </p:sp>
      <p:sp>
        <p:nvSpPr>
          <p:cNvPr id="22" name="Text Placeholder 5"/>
          <p:cNvSpPr>
            <a:spLocks noGrp="1"/>
          </p:cNvSpPr>
          <p:nvPr>
            <p:ph type="body" sz="quarter" idx="13"/>
          </p:nvPr>
        </p:nvSpPr>
        <p:spPr/>
        <p:txBody>
          <a:bodyPr>
            <a:normAutofit/>
          </a:bodyPr>
          <a:lstStyle/>
          <a:p>
            <a:r>
              <a:rPr lang="en-US" sz="1600" smtClean="0"/>
              <a:t>1.2 Mục tiêu dự án</a:t>
            </a:r>
            <a:endParaRPr lang="en-US" sz="1600"/>
          </a:p>
        </p:txBody>
      </p:sp>
      <p:sp>
        <p:nvSpPr>
          <p:cNvPr id="7" name="Content Placeholder 6"/>
          <p:cNvSpPr>
            <a:spLocks noGrp="1"/>
          </p:cNvSpPr>
          <p:nvPr>
            <p:ph sz="quarter" idx="14"/>
          </p:nvPr>
        </p:nvSpPr>
        <p:spPr/>
        <p:txBody>
          <a:bodyPr>
            <a:normAutofit/>
          </a:bodyPr>
          <a:lstStyle/>
          <a:p>
            <a:pPr marL="285750" indent="-285750" algn="just">
              <a:buFont typeface="Arial" panose="020B0604020202020204" pitchFamily="34" charset="0"/>
              <a:buChar char="•"/>
            </a:pPr>
            <a:r>
              <a:rPr lang="en-US" b="1" smtClean="0">
                <a:latin typeface="Roboto Condensed" panose="02000000000000000000"/>
              </a:rPr>
              <a:t>Tăng cường năng suất: </a:t>
            </a:r>
            <a:r>
              <a:rPr lang="en-US" smtClean="0">
                <a:latin typeface="Roboto Condensed" panose="02000000000000000000"/>
              </a:rPr>
              <a:t>Cung cấp số liệu, tiến độ sản xuất theo thời gian thực để có thể đưa ra các chiến lược sản xuất phù hợp</a:t>
            </a:r>
          </a:p>
          <a:p>
            <a:pPr marL="285750" indent="-285750" algn="just">
              <a:buFont typeface="Arial" panose="020B0604020202020204" pitchFamily="34" charset="0"/>
              <a:buChar char="•"/>
            </a:pPr>
            <a:r>
              <a:rPr lang="en-US" b="1" smtClean="0"/>
              <a:t>Cảnh báo an toàn: </a:t>
            </a:r>
            <a:r>
              <a:rPr lang="en-US" smtClean="0"/>
              <a:t>Nâng cao mức độ an toàn tại nơi làm việc với các cảnh báo, lời nhắc và thông báo quy định an toàn</a:t>
            </a:r>
          </a:p>
          <a:p>
            <a:pPr marL="285750" indent="-285750" algn="just">
              <a:buFont typeface="Arial" panose="020B0604020202020204" pitchFamily="34" charset="0"/>
              <a:buChar char="•"/>
            </a:pPr>
            <a:r>
              <a:rPr lang="en-US" b="1" smtClean="0"/>
              <a:t>Tăng cường thông tin: </a:t>
            </a:r>
            <a:r>
              <a:rPr lang="vi-VN"/>
              <a:t>Hiển thị thông báo quan trọng, </a:t>
            </a:r>
            <a:r>
              <a:rPr lang="en-US" smtClean="0"/>
              <a:t>bài </a:t>
            </a:r>
            <a:r>
              <a:rPr lang="en-US"/>
              <a:t>phát biểu của tổng giám đốc</a:t>
            </a:r>
            <a:r>
              <a:rPr lang="vi-VN"/>
              <a:t>, </a:t>
            </a:r>
            <a:r>
              <a:rPr lang="en-US"/>
              <a:t>biến động nhân sự, </a:t>
            </a:r>
            <a:r>
              <a:rPr lang="vi-VN"/>
              <a:t>lịch làm việc đối với tất cả </a:t>
            </a:r>
            <a:r>
              <a:rPr lang="en-US"/>
              <a:t>công </a:t>
            </a:r>
            <a:r>
              <a:rPr lang="vi-VN"/>
              <a:t>nhân viên, và thông tin hữu ích khác</a:t>
            </a:r>
            <a:r>
              <a:rPr lang="vi-VN" smtClean="0"/>
              <a:t>.</a:t>
            </a:r>
            <a:endParaRPr lang="en-US" smtClean="0"/>
          </a:p>
          <a:p>
            <a:pPr marL="285750" indent="-285750" algn="just">
              <a:buFont typeface="Arial" panose="020B0604020202020204" pitchFamily="34" charset="0"/>
              <a:buChar char="•"/>
            </a:pPr>
            <a:r>
              <a:rPr lang="en-US" b="1" smtClean="0"/>
              <a:t>Quản lý tập trung: </a:t>
            </a:r>
            <a:r>
              <a:rPr lang="en-US" smtClean="0"/>
              <a:t>Quản lý tập trung các thiết bị trình chiếu, thống nhất các phương pháp cập nhật, lưu trữ và hiển thị thông tin</a:t>
            </a:r>
            <a:endParaRPr lang="vi-VN"/>
          </a:p>
          <a:p>
            <a:pPr algn="just"/>
            <a:endParaRPr lang="vi-VN" b="1"/>
          </a:p>
        </p:txBody>
      </p:sp>
      <p:sp>
        <p:nvSpPr>
          <p:cNvPr id="21" name="Title 1"/>
          <p:cNvSpPr txBox="1">
            <a:spLocks/>
          </p:cNvSpPr>
          <p:nvPr/>
        </p:nvSpPr>
        <p:spPr>
          <a:xfrm>
            <a:off x="395289" y="282575"/>
            <a:ext cx="8353425" cy="3175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kern="1200">
                <a:solidFill>
                  <a:schemeClr val="tx1"/>
                </a:solidFill>
                <a:latin typeface="Roboto Condensed" panose="02000000000000000000" pitchFamily="2" charset="0"/>
                <a:ea typeface="Roboto Condensed" panose="02000000000000000000" pitchFamily="2" charset="0"/>
                <a:cs typeface="+mj-cs"/>
              </a:defRPr>
            </a:lvl1pPr>
          </a:lstStyle>
          <a:p>
            <a:r>
              <a:rPr lang="en-US" sz="1800"/>
              <a:t>1. GIỚI THIỆU</a:t>
            </a:r>
            <a:endParaRPr lang="en-US" sz="1800" dirty="0"/>
          </a:p>
        </p:txBody>
      </p:sp>
    </p:spTree>
    <p:extLst>
      <p:ext uri="{BB962C8B-B14F-4D97-AF65-F5344CB8AC3E}">
        <p14:creationId xmlns:p14="http://schemas.microsoft.com/office/powerpoint/2010/main" val="246626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smtClean="0"/>
              <a:t>2. HIỆN TRẠNG</a:t>
            </a:r>
            <a:endParaRPr lang="en-US" sz="1800" dirty="0"/>
          </a:p>
        </p:txBody>
      </p:sp>
      <p:sp>
        <p:nvSpPr>
          <p:cNvPr id="45" name="Slide Number Placeholder 44"/>
          <p:cNvSpPr>
            <a:spLocks noGrp="1"/>
          </p:cNvSpPr>
          <p:nvPr>
            <p:ph type="sldNum" sz="quarter" idx="12"/>
          </p:nvPr>
        </p:nvSpPr>
        <p:spPr/>
        <p:txBody>
          <a:bodyPr/>
          <a:lstStyle/>
          <a:p>
            <a:fld id="{FF45A05B-5898-46D2-8475-3AEAC297C5EA}" type="slidenum">
              <a:rPr lang="en-US" smtClean="0"/>
              <a:t>5</a:t>
            </a:fld>
            <a:endParaRPr lang="en-US"/>
          </a:p>
        </p:txBody>
      </p:sp>
      <p:sp>
        <p:nvSpPr>
          <p:cNvPr id="6" name="Text Placeholder 5"/>
          <p:cNvSpPr>
            <a:spLocks noGrp="1"/>
          </p:cNvSpPr>
          <p:nvPr>
            <p:ph type="body" sz="quarter" idx="13"/>
          </p:nvPr>
        </p:nvSpPr>
        <p:spPr/>
        <p:txBody>
          <a:bodyPr>
            <a:normAutofit/>
          </a:bodyPr>
          <a:lstStyle/>
          <a:p>
            <a:r>
              <a:rPr lang="en-US" sz="1600" smtClean="0"/>
              <a:t>2.1 Số lượng màn hình</a:t>
            </a:r>
            <a:endParaRPr lang="en-US" sz="1600"/>
          </a:p>
        </p:txBody>
      </p:sp>
      <p:graphicFrame>
        <p:nvGraphicFramePr>
          <p:cNvPr id="5" name="Content Placeholder 4"/>
          <p:cNvGraphicFramePr>
            <a:graphicFrameLocks noGrp="1"/>
          </p:cNvGraphicFramePr>
          <p:nvPr>
            <p:ph sz="quarter" idx="14"/>
            <p:extLst>
              <p:ext uri="{D42A27DB-BD31-4B8C-83A1-F6EECF244321}">
                <p14:modId xmlns:p14="http://schemas.microsoft.com/office/powerpoint/2010/main" val="2340476244"/>
              </p:ext>
            </p:extLst>
          </p:nvPr>
        </p:nvGraphicFramePr>
        <p:xfrm>
          <a:off x="395288" y="1019175"/>
          <a:ext cx="8353426" cy="3803699"/>
        </p:xfrm>
        <a:graphic>
          <a:graphicData uri="http://schemas.openxmlformats.org/drawingml/2006/table">
            <a:tbl>
              <a:tblPr firstRow="1" bandRow="1">
                <a:tableStyleId>{5C22544A-7EE6-4342-B048-85BDC9FD1C3A}</a:tableStyleId>
              </a:tblPr>
              <a:tblGrid>
                <a:gridCol w="2390115">
                  <a:extLst>
                    <a:ext uri="{9D8B030D-6E8A-4147-A177-3AD203B41FA5}">
                      <a16:colId xmlns:a16="http://schemas.microsoft.com/office/drawing/2014/main" val="2795827112"/>
                    </a:ext>
                  </a:extLst>
                </a:gridCol>
                <a:gridCol w="1252025">
                  <a:extLst>
                    <a:ext uri="{9D8B030D-6E8A-4147-A177-3AD203B41FA5}">
                      <a16:colId xmlns:a16="http://schemas.microsoft.com/office/drawing/2014/main" val="765782810"/>
                    </a:ext>
                  </a:extLst>
                </a:gridCol>
                <a:gridCol w="4711286">
                  <a:extLst>
                    <a:ext uri="{9D8B030D-6E8A-4147-A177-3AD203B41FA5}">
                      <a16:colId xmlns:a16="http://schemas.microsoft.com/office/drawing/2014/main" val="1019670770"/>
                    </a:ext>
                  </a:extLst>
                </a:gridCol>
              </a:tblGrid>
              <a:tr h="668948">
                <a:tc>
                  <a:txBody>
                    <a:bodyPr/>
                    <a:lstStyle/>
                    <a:p>
                      <a:pPr algn="ctr"/>
                      <a:r>
                        <a:rPr lang="en-US" sz="1400" smtClean="0">
                          <a:latin typeface="Roboto Condensed" panose="02000000000000000000" pitchFamily="2" charset="0"/>
                          <a:ea typeface="Roboto Condensed" panose="02000000000000000000" pitchFamily="2" charset="0"/>
                        </a:rPr>
                        <a:t>Phòng</a:t>
                      </a:r>
                      <a:r>
                        <a:rPr lang="en-US" sz="1400" baseline="0" smtClean="0">
                          <a:latin typeface="Roboto Condensed" panose="02000000000000000000" pitchFamily="2" charset="0"/>
                          <a:ea typeface="Roboto Condensed" panose="02000000000000000000" pitchFamily="2" charset="0"/>
                        </a:rPr>
                        <a:t> ban</a:t>
                      </a:r>
                      <a:endParaRPr lang="en-US" sz="1400">
                        <a:latin typeface="Roboto Condensed" panose="02000000000000000000" pitchFamily="2" charset="0"/>
                        <a:ea typeface="Roboto Condensed" panose="02000000000000000000" pitchFamily="2" charset="0"/>
                      </a:endParaRPr>
                    </a:p>
                  </a:txBody>
                  <a:tcPr anchor="ctr">
                    <a:lnB w="38100" cmpd="sng">
                      <a:noFill/>
                    </a:lnB>
                    <a:solidFill>
                      <a:schemeClr val="tx2"/>
                    </a:solidFill>
                  </a:tcPr>
                </a:tc>
                <a:tc>
                  <a:txBody>
                    <a:bodyPr/>
                    <a:lstStyle/>
                    <a:p>
                      <a:pPr algn="ctr"/>
                      <a:r>
                        <a:rPr lang="en-US" sz="1400" smtClean="0">
                          <a:latin typeface="Roboto Condensed" panose="02000000000000000000" pitchFamily="2" charset="0"/>
                          <a:ea typeface="Roboto Condensed" panose="02000000000000000000" pitchFamily="2" charset="0"/>
                        </a:rPr>
                        <a:t>Số</a:t>
                      </a:r>
                      <a:r>
                        <a:rPr lang="en-US" sz="1400" baseline="0" smtClean="0">
                          <a:latin typeface="Roboto Condensed" panose="02000000000000000000" pitchFamily="2" charset="0"/>
                          <a:ea typeface="Roboto Condensed" panose="02000000000000000000" pitchFamily="2" charset="0"/>
                        </a:rPr>
                        <a:t> lượng</a:t>
                      </a:r>
                      <a:endParaRPr lang="en-US" sz="1400">
                        <a:latin typeface="Roboto Condensed" panose="02000000000000000000" pitchFamily="2" charset="0"/>
                        <a:ea typeface="Roboto Condensed" panose="02000000000000000000" pitchFamily="2" charset="0"/>
                      </a:endParaRPr>
                    </a:p>
                  </a:txBody>
                  <a:tcPr anchor="ctr">
                    <a:lnB w="38100" cmpd="sng">
                      <a:noFill/>
                    </a:lnB>
                    <a:solidFill>
                      <a:schemeClr val="tx2"/>
                    </a:solidFill>
                  </a:tcPr>
                </a:tc>
                <a:tc>
                  <a:txBody>
                    <a:bodyPr/>
                    <a:lstStyle/>
                    <a:p>
                      <a:pPr algn="ctr"/>
                      <a:r>
                        <a:rPr lang="en-US" sz="1400" smtClean="0">
                          <a:latin typeface="Roboto Condensed" panose="02000000000000000000" pitchFamily="2" charset="0"/>
                          <a:ea typeface="Roboto Condensed" panose="02000000000000000000" pitchFamily="2" charset="0"/>
                        </a:rPr>
                        <a:t>Cách</a:t>
                      </a:r>
                      <a:r>
                        <a:rPr lang="en-US" sz="1400" baseline="0" smtClean="0">
                          <a:latin typeface="Roboto Condensed" panose="02000000000000000000" pitchFamily="2" charset="0"/>
                          <a:ea typeface="Roboto Condensed" panose="02000000000000000000" pitchFamily="2" charset="0"/>
                        </a:rPr>
                        <a:t> thức </a:t>
                      </a:r>
                    </a:p>
                    <a:p>
                      <a:pPr algn="ctr"/>
                      <a:r>
                        <a:rPr lang="en-US" sz="1400" baseline="0" smtClean="0">
                          <a:latin typeface="Roboto Condensed" panose="02000000000000000000" pitchFamily="2" charset="0"/>
                          <a:ea typeface="Roboto Condensed" panose="02000000000000000000" pitchFamily="2" charset="0"/>
                        </a:rPr>
                        <a:t>cập nhật nội dung</a:t>
                      </a:r>
                      <a:endParaRPr lang="en-US" sz="1400">
                        <a:latin typeface="Roboto Condensed" panose="02000000000000000000" pitchFamily="2" charset="0"/>
                        <a:ea typeface="Roboto Condensed" panose="02000000000000000000" pitchFamily="2" charset="0"/>
                      </a:endParaRPr>
                    </a:p>
                  </a:txBody>
                  <a:tcPr anchor="ctr">
                    <a:lnB w="38100" cmpd="sng">
                      <a:noFill/>
                    </a:lnB>
                    <a:solidFill>
                      <a:schemeClr val="tx2"/>
                    </a:solidFill>
                  </a:tcPr>
                </a:tc>
                <a:extLst>
                  <a:ext uri="{0D108BD9-81ED-4DB2-BD59-A6C34878D82A}">
                    <a16:rowId xmlns:a16="http://schemas.microsoft.com/office/drawing/2014/main" val="816063695"/>
                  </a:ext>
                </a:extLst>
              </a:tr>
              <a:tr h="0">
                <a:tc>
                  <a:txBody>
                    <a:bodyPr/>
                    <a:lstStyle/>
                    <a:p>
                      <a:r>
                        <a:rPr lang="en-US" sz="1400" smtClean="0">
                          <a:latin typeface="Roboto Condensed" panose="02000000000000000000" pitchFamily="2" charset="0"/>
                          <a:ea typeface="Roboto Condensed" panose="02000000000000000000" pitchFamily="2" charset="0"/>
                        </a:rPr>
                        <a:t>Bộ phận kỹ thuật chế tạo</a:t>
                      </a:r>
                    </a:p>
                    <a:p>
                      <a:r>
                        <a:rPr lang="ja-JP" altLang="en-US" sz="1400" smtClean="0">
                          <a:latin typeface="Meiryo UI" panose="020B0604030504040204" pitchFamily="50" charset="-128"/>
                          <a:ea typeface="Meiryo UI" panose="020B0604030504040204" pitchFamily="50" charset="-128"/>
                        </a:rPr>
                        <a:t>製造技術部</a:t>
                      </a:r>
                      <a:endParaRPr lang="en-US" sz="1400">
                        <a:latin typeface="Meiryo UI" panose="020B0604030504040204" pitchFamily="50" charset="-128"/>
                        <a:ea typeface="Meiryo UI" panose="020B0604030504040204" pitchFamily="50" charset="-128"/>
                      </a:endParaRPr>
                    </a:p>
                  </a:txBody>
                  <a:tcPr anchor="ctr">
                    <a:lnL w="12700" cmpd="sng">
                      <a:noFill/>
                    </a:lnL>
                    <a:lnR w="12700" cap="flat" cmpd="sng" algn="ctr">
                      <a:solidFill>
                        <a:schemeClr val="tx1"/>
                      </a:solidFill>
                      <a:prstDash val="sysDot"/>
                      <a:round/>
                      <a:headEnd type="none" w="med" len="med"/>
                      <a:tailEnd type="none" w="med" len="med"/>
                    </a:lnR>
                    <a:lnT w="381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smtClean="0">
                          <a:latin typeface="Roboto Condensed" panose="02000000000000000000" pitchFamily="2" charset="0"/>
                          <a:ea typeface="Roboto Condensed" panose="02000000000000000000" pitchFamily="2" charset="0"/>
                        </a:rPr>
                        <a:t>1</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smtClean="0">
                          <a:latin typeface="Roboto Condensed" panose="02000000000000000000" pitchFamily="2" charset="0"/>
                          <a:ea typeface="Roboto Condensed" panose="02000000000000000000" pitchFamily="2" charset="0"/>
                        </a:rPr>
                        <a:t>Copy nội</a:t>
                      </a:r>
                      <a:r>
                        <a:rPr lang="en-US" sz="1400" baseline="0" smtClean="0">
                          <a:latin typeface="Roboto Condensed" panose="02000000000000000000" pitchFamily="2" charset="0"/>
                          <a:ea typeface="Roboto Condensed" panose="02000000000000000000" pitchFamily="2" charset="0"/>
                        </a:rPr>
                        <a:t> dung vào bộ nhớ màn hình thông qua USB</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81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3425344"/>
                  </a:ext>
                </a:extLst>
              </a:tr>
              <a:tr h="0">
                <a:tc>
                  <a:txBody>
                    <a:bodyPr/>
                    <a:lstStyle/>
                    <a:p>
                      <a:r>
                        <a:rPr lang="en-US" sz="1400" smtClean="0">
                          <a:latin typeface="Roboto Condensed" panose="02000000000000000000" pitchFamily="2" charset="0"/>
                          <a:ea typeface="Roboto Condensed" panose="02000000000000000000" pitchFamily="2" charset="0"/>
                        </a:rPr>
                        <a:t>Bộ phận hành chính nhân sự</a:t>
                      </a:r>
                    </a:p>
                    <a:p>
                      <a:r>
                        <a:rPr lang="ja-JP" altLang="en-US" sz="1400" b="0" smtClean="0">
                          <a:latin typeface="Meiryo UI" panose="020B0604030504040204" pitchFamily="50" charset="-128"/>
                          <a:ea typeface="Meiryo UI" panose="020B0604030504040204" pitchFamily="50" charset="-128"/>
                        </a:rPr>
                        <a:t>総務人事部</a:t>
                      </a:r>
                      <a:endParaRPr lang="en-US" sz="1400" b="0">
                        <a:latin typeface="Meiryo UI" panose="020B0604030504040204" pitchFamily="50" charset="-128"/>
                        <a:ea typeface="Meiryo UI" panose="020B0604030504040204" pitchFamily="50" charset="-128"/>
                      </a:endParaRPr>
                    </a:p>
                  </a:txBody>
                  <a:tcPr anchor="ct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smtClean="0">
                          <a:latin typeface="Roboto Condensed" panose="02000000000000000000" pitchFamily="2" charset="0"/>
                          <a:ea typeface="Roboto Condensed" panose="02000000000000000000" pitchFamily="2" charset="0"/>
                        </a:rPr>
                        <a:t>13</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smtClean="0">
                          <a:latin typeface="Roboto Condensed" panose="02000000000000000000" pitchFamily="2" charset="0"/>
                          <a:ea typeface="Roboto Condensed" panose="02000000000000000000" pitchFamily="2" charset="0"/>
                        </a:rPr>
                        <a:t>Copy nội</a:t>
                      </a:r>
                      <a:r>
                        <a:rPr lang="en-US" sz="1400" baseline="0" smtClean="0">
                          <a:latin typeface="Roboto Condensed" panose="02000000000000000000" pitchFamily="2" charset="0"/>
                          <a:ea typeface="Roboto Condensed" panose="02000000000000000000" pitchFamily="2" charset="0"/>
                        </a:rPr>
                        <a:t> dung vào bộ nhớ màn hình thông qua USB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smtClean="0">
                          <a:latin typeface="Roboto Condensed" panose="02000000000000000000" pitchFamily="2" charset="0"/>
                          <a:ea typeface="Roboto Condensed" panose="02000000000000000000" pitchFamily="2" charset="0"/>
                        </a:rPr>
                        <a:t>Một số tổ hợp màn hình sẽ hiển thị chung thông qua một thiết bị chuyên dụng</a:t>
                      </a:r>
                      <a:endParaRPr lang="en-US" sz="1400" smtClean="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7114919"/>
                  </a:ext>
                </a:extLst>
              </a:tr>
              <a:tr h="0">
                <a:tc>
                  <a:txBody>
                    <a:bodyPr/>
                    <a:lstStyle/>
                    <a:p>
                      <a:r>
                        <a:rPr lang="en-US" sz="1400" smtClean="0">
                          <a:latin typeface="Roboto Condensed" panose="02000000000000000000" pitchFamily="2" charset="0"/>
                          <a:ea typeface="Roboto Condensed" panose="02000000000000000000" pitchFamily="2" charset="0"/>
                        </a:rPr>
                        <a:t>Bộ phận chế tạo máy</a:t>
                      </a:r>
                    </a:p>
                    <a:p>
                      <a:r>
                        <a:rPr lang="ja-JP" altLang="en-US" sz="1400" smtClean="0">
                          <a:latin typeface="Meiryo UI" panose="020B0604030504040204" pitchFamily="50" charset="-128"/>
                          <a:ea typeface="Meiryo UI" panose="020B0604030504040204" pitchFamily="50" charset="-128"/>
                        </a:rPr>
                        <a:t>機器製造部</a:t>
                      </a:r>
                      <a:endParaRPr lang="en-US" sz="1400">
                        <a:latin typeface="Meiryo UI" panose="020B0604030504040204" pitchFamily="50" charset="-128"/>
                        <a:ea typeface="Meiryo UI" panose="020B0604030504040204" pitchFamily="50" charset="-128"/>
                      </a:endParaRPr>
                    </a:p>
                  </a:txBody>
                  <a:tcPr anchor="ct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smtClean="0">
                          <a:latin typeface="Roboto Condensed" panose="02000000000000000000" pitchFamily="2" charset="0"/>
                          <a:ea typeface="Roboto Condensed" panose="02000000000000000000" pitchFamily="2" charset="0"/>
                        </a:rPr>
                        <a:t>1</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smtClean="0">
                          <a:latin typeface="Roboto Condensed" panose="02000000000000000000" pitchFamily="2" charset="0"/>
                          <a:ea typeface="Roboto Condensed" panose="02000000000000000000" pitchFamily="2" charset="0"/>
                        </a:rPr>
                        <a:t>Sử</a:t>
                      </a:r>
                      <a:r>
                        <a:rPr lang="en-US" sz="1400" baseline="0" smtClean="0">
                          <a:latin typeface="Roboto Condensed" panose="02000000000000000000" pitchFamily="2" charset="0"/>
                          <a:ea typeface="Roboto Condensed" panose="02000000000000000000" pitchFamily="2" charset="0"/>
                        </a:rPr>
                        <a:t> dụng streaming file video đặt trên file server với VLC</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5409702"/>
                  </a:ext>
                </a:extLst>
              </a:tr>
              <a:tr h="635391">
                <a:tc>
                  <a:txBody>
                    <a:bodyPr/>
                    <a:lstStyle/>
                    <a:p>
                      <a:r>
                        <a:rPr lang="en-US" sz="1400" smtClean="0">
                          <a:latin typeface="Roboto Condensed" panose="02000000000000000000" pitchFamily="2" charset="0"/>
                          <a:ea typeface="Roboto Condensed" panose="02000000000000000000" pitchFamily="2" charset="0"/>
                        </a:rPr>
                        <a:t>Bộ phận xuất nhập hàng hóa</a:t>
                      </a:r>
                    </a:p>
                    <a:p>
                      <a:r>
                        <a:rPr lang="ja-JP" altLang="en-US" sz="1400" smtClean="0">
                          <a:latin typeface="Roboto Condensed" panose="02000000000000000000" pitchFamily="2" charset="0"/>
                          <a:ea typeface="Roboto Condensed" panose="02000000000000000000" pitchFamily="2" charset="0"/>
                        </a:rPr>
                        <a:t>物流部</a:t>
                      </a:r>
                      <a:endParaRPr lang="en-US" sz="1400">
                        <a:latin typeface="Meiryo UI" panose="020B0604030504040204" pitchFamily="50" charset="-128"/>
                        <a:ea typeface="Meiryo UI" panose="020B0604030504040204" pitchFamily="50" charset="-128"/>
                      </a:endParaRPr>
                    </a:p>
                  </a:txBody>
                  <a:tcPr anchor="ct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smtClean="0">
                          <a:latin typeface="Roboto Condensed" panose="02000000000000000000" pitchFamily="2" charset="0"/>
                          <a:ea typeface="Roboto Condensed" panose="02000000000000000000" pitchFamily="2" charset="0"/>
                        </a:rPr>
                        <a:t>11</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Font typeface="Arial" panose="020B0604020202020204" pitchFamily="34" charset="0"/>
                        <a:buNone/>
                      </a:pPr>
                      <a:r>
                        <a:rPr lang="en-US" sz="1400" smtClean="0">
                          <a:latin typeface="Roboto Condensed" panose="02000000000000000000" pitchFamily="2" charset="0"/>
                          <a:ea typeface="Roboto Condensed" panose="02000000000000000000" pitchFamily="2" charset="0"/>
                        </a:rPr>
                        <a:t>Một</a:t>
                      </a:r>
                      <a:r>
                        <a:rPr lang="en-US" sz="1400" baseline="0" smtClean="0">
                          <a:latin typeface="Roboto Condensed" panose="02000000000000000000" pitchFamily="2" charset="0"/>
                          <a:ea typeface="Roboto Condensed" panose="02000000000000000000" pitchFamily="2" charset="0"/>
                        </a:rPr>
                        <a:t> trong hai cách tùy loại:</a:t>
                      </a:r>
                      <a:endParaRPr lang="en-US" sz="1400" smtClean="0">
                        <a:latin typeface="Roboto Condensed" panose="02000000000000000000" pitchFamily="2" charset="0"/>
                        <a:ea typeface="Roboto Condensed" panose="02000000000000000000" pitchFamily="2" charset="0"/>
                      </a:endParaRPr>
                    </a:p>
                    <a:p>
                      <a:pPr marL="285750" indent="-285750">
                        <a:buFont typeface="Arial" panose="020B0604020202020204" pitchFamily="34" charset="0"/>
                        <a:buChar char="•"/>
                      </a:pPr>
                      <a:r>
                        <a:rPr lang="en-US" sz="1400" smtClean="0">
                          <a:latin typeface="Roboto Condensed" panose="02000000000000000000" pitchFamily="2" charset="0"/>
                          <a:ea typeface="Roboto Condensed" panose="02000000000000000000" pitchFamily="2" charset="0"/>
                        </a:rPr>
                        <a:t>Copy nội</a:t>
                      </a:r>
                      <a:r>
                        <a:rPr lang="en-US" sz="1400" baseline="0" smtClean="0">
                          <a:latin typeface="Roboto Condensed" panose="02000000000000000000" pitchFamily="2" charset="0"/>
                          <a:ea typeface="Roboto Condensed" panose="02000000000000000000" pitchFamily="2" charset="0"/>
                        </a:rPr>
                        <a:t> dung vào bộ nhớ màn hình thông qua USB</a:t>
                      </a:r>
                      <a:endParaRPr lang="en-US" sz="1400" smtClean="0">
                        <a:latin typeface="Roboto Condensed" panose="02000000000000000000" pitchFamily="2" charset="0"/>
                        <a:ea typeface="Roboto Condensed" panose="02000000000000000000" pitchFamily="2" charset="0"/>
                      </a:endParaRPr>
                    </a:p>
                    <a:p>
                      <a:pPr marL="285750" indent="-285750">
                        <a:buFont typeface="Arial" panose="020B0604020202020204" pitchFamily="34" charset="0"/>
                        <a:buChar char="•"/>
                      </a:pPr>
                      <a:r>
                        <a:rPr lang="en-US" sz="1400" smtClean="0">
                          <a:latin typeface="Roboto Condensed" panose="02000000000000000000" pitchFamily="2" charset="0"/>
                          <a:ea typeface="Roboto Condensed" panose="02000000000000000000" pitchFamily="2" charset="0"/>
                        </a:rPr>
                        <a:t>Sử</a:t>
                      </a:r>
                      <a:r>
                        <a:rPr lang="en-US" sz="1400" baseline="0" smtClean="0">
                          <a:latin typeface="Roboto Condensed" panose="02000000000000000000" pitchFamily="2" charset="0"/>
                          <a:ea typeface="Roboto Condensed" panose="02000000000000000000" pitchFamily="2" charset="0"/>
                        </a:rPr>
                        <a:t> dụng trình duyệt hiển thị nội dung từ hệ thống của IT</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9210206"/>
                  </a:ext>
                </a:extLst>
              </a:tr>
              <a:tr h="635391">
                <a:tc>
                  <a:txBody>
                    <a:bodyPr/>
                    <a:lstStyle/>
                    <a:p>
                      <a:r>
                        <a:rPr lang="en-US" sz="1400" smtClean="0">
                          <a:latin typeface="Roboto Condensed" panose="02000000000000000000" pitchFamily="2" charset="0"/>
                          <a:ea typeface="Roboto Condensed" panose="02000000000000000000" pitchFamily="2" charset="0"/>
                        </a:rPr>
                        <a:t>Bộ phận kỹ thuật sản xuất</a:t>
                      </a:r>
                    </a:p>
                    <a:p>
                      <a:r>
                        <a:rPr lang="ja-JP" altLang="en-US" sz="1400" smtClean="0">
                          <a:latin typeface="Meiryo UI" panose="020B0604030504040204" pitchFamily="50" charset="-128"/>
                          <a:ea typeface="Meiryo UI" panose="020B0604030504040204" pitchFamily="50" charset="-128"/>
                        </a:rPr>
                        <a:t>生産技術部</a:t>
                      </a:r>
                      <a:endParaRPr lang="en-US" sz="1400">
                        <a:latin typeface="Meiryo UI" panose="020B0604030504040204" pitchFamily="50" charset="-128"/>
                        <a:ea typeface="Meiryo UI" panose="020B0604030504040204" pitchFamily="50" charset="-128"/>
                      </a:endParaRPr>
                    </a:p>
                  </a:txBody>
                  <a:tcPr anchor="ct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smtClean="0">
                          <a:latin typeface="Roboto Condensed" panose="02000000000000000000" pitchFamily="2" charset="0"/>
                          <a:ea typeface="Roboto Condensed" panose="02000000000000000000" pitchFamily="2" charset="0"/>
                        </a:rPr>
                        <a:t>30</a:t>
                      </a:r>
                      <a:r>
                        <a:rPr lang="en-US" sz="1400" smtClean="0">
                          <a:latin typeface="Roboto Condensed" panose="02000000000000000000" pitchFamily="2" charset="0"/>
                          <a:ea typeface="Roboto Condensed" panose="02000000000000000000" pitchFamily="2" charset="0"/>
                        </a:rPr>
                        <a:t>+</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indent="0">
                        <a:buFont typeface="Arial" panose="020B0604020202020204" pitchFamily="34" charset="0"/>
                        <a:buNone/>
                      </a:pPr>
                      <a:r>
                        <a:rPr lang="en-US" sz="1400" smtClean="0">
                          <a:latin typeface="Roboto Condensed" panose="02000000000000000000" pitchFamily="2" charset="0"/>
                          <a:ea typeface="Roboto Condensed" panose="02000000000000000000" pitchFamily="2" charset="0"/>
                        </a:rPr>
                        <a:t>Sử</a:t>
                      </a:r>
                      <a:r>
                        <a:rPr lang="en-US" sz="1400" baseline="0" smtClean="0">
                          <a:latin typeface="Roboto Condensed" panose="02000000000000000000" pitchFamily="2" charset="0"/>
                          <a:ea typeface="Roboto Condensed" panose="02000000000000000000" pitchFamily="2" charset="0"/>
                        </a:rPr>
                        <a:t> dụng phần mềm do KTSX phát triển</a:t>
                      </a:r>
                      <a:endParaRPr lang="en-US" sz="1400">
                        <a:latin typeface="Roboto Condensed" panose="02000000000000000000" pitchFamily="2" charset="0"/>
                        <a:ea typeface="Roboto Condensed" panose="02000000000000000000" pitchFamily="2" charset="0"/>
                      </a:endParaRPr>
                    </a:p>
                  </a:txBody>
                  <a:tcPr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3703912"/>
                  </a:ext>
                </a:extLst>
              </a:tr>
            </a:tbl>
          </a:graphicData>
        </a:graphic>
      </p:graphicFrame>
      <p:grpSp>
        <p:nvGrpSpPr>
          <p:cNvPr id="12" name="Group 11"/>
          <p:cNvGrpSpPr/>
          <p:nvPr/>
        </p:nvGrpSpPr>
        <p:grpSpPr>
          <a:xfrm>
            <a:off x="395288" y="4881105"/>
            <a:ext cx="8330537" cy="1094246"/>
            <a:chOff x="528655" y="4664636"/>
            <a:chExt cx="8330537" cy="1094246"/>
          </a:xfrm>
        </p:grpSpPr>
        <p:sp>
          <p:nvSpPr>
            <p:cNvPr id="4" name="Rounded Rectangle 3"/>
            <p:cNvSpPr/>
            <p:nvPr/>
          </p:nvSpPr>
          <p:spPr>
            <a:xfrm>
              <a:off x="528655" y="5010692"/>
              <a:ext cx="8330537" cy="748190"/>
            </a:xfrm>
            <a:prstGeom prst="roundRect">
              <a:avLst>
                <a:gd name="adj" fmla="val 6068"/>
              </a:avLst>
            </a:prstGeom>
            <a:solidFill>
              <a:srgbClr val="FCC9C9">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28655" y="4664636"/>
              <a:ext cx="817853" cy="307778"/>
            </a:xfrm>
            <a:prstGeom prst="rect">
              <a:avLst/>
            </a:prstGeom>
            <a:noFill/>
          </p:spPr>
          <p:txBody>
            <a:bodyPr wrap="none" rtlCol="0">
              <a:spAutoFit/>
            </a:bodyPr>
            <a:lstStyle/>
            <a:p>
              <a:r>
                <a:rPr lang="en-US" sz="1400" b="1" smtClean="0">
                  <a:solidFill>
                    <a:srgbClr val="FF0000"/>
                  </a:solidFill>
                  <a:latin typeface="Roboto Condensed" panose="02000000000000000000" pitchFamily="2" charset="0"/>
                  <a:ea typeface="Roboto Condensed" panose="02000000000000000000" pitchFamily="2" charset="0"/>
                </a:rPr>
                <a:t>Hạn chế:</a:t>
              </a:r>
              <a:endParaRPr lang="en-US" sz="1400" b="1">
                <a:solidFill>
                  <a:srgbClr val="FF0000"/>
                </a:solidFill>
                <a:latin typeface="Roboto Condensed" panose="02000000000000000000" pitchFamily="2" charset="0"/>
                <a:ea typeface="Roboto Condensed" panose="02000000000000000000" pitchFamily="2" charset="0"/>
              </a:endParaRPr>
            </a:p>
          </p:txBody>
        </p:sp>
        <p:sp>
          <p:nvSpPr>
            <p:cNvPr id="9" name="TextBox 8"/>
            <p:cNvSpPr txBox="1"/>
            <p:nvPr/>
          </p:nvSpPr>
          <p:spPr>
            <a:xfrm>
              <a:off x="528656" y="5006149"/>
              <a:ext cx="8167621" cy="73866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1400" smtClean="0">
                  <a:latin typeface="Roboto Condensed" panose="02000000000000000000" pitchFamily="2" charset="0"/>
                  <a:ea typeface="Roboto Condensed" panose="02000000000000000000" pitchFamily="2" charset="0"/>
                </a:rPr>
                <a:t>Thao tác cập nhật dữ liệu còn thủ công, phải đối ứng riêng lẻ từng màn hình, gây mất nhiều thời gian thao tác</a:t>
              </a:r>
            </a:p>
            <a:p>
              <a:pPr marL="285750" indent="-285750">
                <a:lnSpc>
                  <a:spcPct val="150000"/>
                </a:lnSpc>
                <a:buFont typeface="Arial" panose="020B0604020202020204" pitchFamily="34" charset="0"/>
                <a:buChar char="•"/>
              </a:pPr>
              <a:r>
                <a:rPr lang="en-US" sz="1400" smtClean="0">
                  <a:latin typeface="Roboto Condensed" panose="02000000000000000000" pitchFamily="2" charset="0"/>
                  <a:ea typeface="Roboto Condensed" panose="02000000000000000000" pitchFamily="2" charset="0"/>
                </a:rPr>
                <a:t>Không quản lý tập trung màn hình và nội dung hiển thị, </a:t>
              </a:r>
              <a:r>
                <a:rPr lang="en-US" sz="1400">
                  <a:latin typeface="Roboto Condensed" panose="02000000000000000000" pitchFamily="2" charset="0"/>
                  <a:ea typeface="Roboto Condensed" panose="02000000000000000000" pitchFamily="2" charset="0"/>
                </a:rPr>
                <a:t>p</a:t>
              </a:r>
              <a:r>
                <a:rPr lang="en-US" sz="1400" smtClean="0">
                  <a:latin typeface="Roboto Condensed" panose="02000000000000000000" pitchFamily="2" charset="0"/>
                  <a:ea typeface="Roboto Condensed" panose="02000000000000000000" pitchFamily="2" charset="0"/>
                </a:rPr>
                <a:t>hương thức cập nhật dữ liệu không đồng nhất</a:t>
              </a:r>
            </a:p>
          </p:txBody>
        </p:sp>
      </p:grpSp>
    </p:spTree>
    <p:extLst>
      <p:ext uri="{BB962C8B-B14F-4D97-AF65-F5344CB8AC3E}">
        <p14:creationId xmlns:p14="http://schemas.microsoft.com/office/powerpoint/2010/main" val="139864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3. PHẠM VI DỰ ÁN</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6</a:t>
            </a:fld>
            <a:endParaRPr lang="en-US"/>
          </a:p>
        </p:txBody>
      </p:sp>
      <p:sp>
        <p:nvSpPr>
          <p:cNvPr id="4" name="Text Placeholder 3"/>
          <p:cNvSpPr>
            <a:spLocks noGrp="1"/>
          </p:cNvSpPr>
          <p:nvPr>
            <p:ph type="body" sz="quarter" idx="13"/>
          </p:nvPr>
        </p:nvSpPr>
        <p:spPr/>
        <p:txBody>
          <a:bodyPr>
            <a:normAutofit/>
          </a:bodyPr>
          <a:lstStyle/>
          <a:p>
            <a:r>
              <a:rPr lang="en-US" sz="1600" smtClean="0"/>
              <a:t>3.1 Khu vực triển khai</a:t>
            </a:r>
            <a:endParaRPr lang="en-US" sz="1600"/>
          </a:p>
        </p:txBody>
      </p:sp>
      <p:sp>
        <p:nvSpPr>
          <p:cNvPr id="5" name="Content Placeholder 4"/>
          <p:cNvSpPr>
            <a:spLocks noGrp="1"/>
          </p:cNvSpPr>
          <p:nvPr>
            <p:ph sz="quarter" idx="14"/>
          </p:nvPr>
        </p:nvSpPr>
        <p:spPr/>
        <p:txBody>
          <a:bodyPr>
            <a:normAutofit/>
          </a:bodyPr>
          <a:lstStyle/>
          <a:p>
            <a:pPr marL="342900" indent="-342900">
              <a:buFont typeface="+mj-lt"/>
              <a:buAutoNum type="alphaLcParenR"/>
            </a:pPr>
            <a:r>
              <a:rPr lang="en-US" sz="1400" b="1" smtClean="0"/>
              <a:t>Khu vực văn phòng</a:t>
            </a:r>
            <a:r>
              <a:rPr lang="vi-VN" sz="1400" b="1" smtClean="0"/>
              <a:t>: </a:t>
            </a:r>
            <a:r>
              <a:rPr lang="vi-VN" sz="1400"/>
              <a:t>Các tầng lầu, khu vực chung và phòng làm việc của nhân viên sẽ được trang bị màn hình để chia sẻ thông tin nội bộ và các tin tức công ty</a:t>
            </a:r>
            <a:r>
              <a:rPr lang="vi-VN" sz="1400" smtClean="0"/>
              <a:t>.</a:t>
            </a:r>
            <a:endParaRPr lang="en-US" sz="1400" smtClean="0"/>
          </a:p>
          <a:p>
            <a:pPr marL="342900" indent="-342900">
              <a:buFont typeface="+mj-lt"/>
              <a:buAutoNum type="alphaLcParenR"/>
            </a:pPr>
            <a:r>
              <a:rPr lang="vi-VN" sz="1400" b="1" smtClean="0"/>
              <a:t> Khu </a:t>
            </a:r>
            <a:r>
              <a:rPr lang="vi-VN" sz="1400" b="1"/>
              <a:t>vực sản xuất: </a:t>
            </a:r>
            <a:r>
              <a:rPr lang="vi-VN" sz="1400"/>
              <a:t>Đặt màn hình </a:t>
            </a:r>
            <a:r>
              <a:rPr lang="vi-VN" sz="1400" smtClean="0"/>
              <a:t>tại </a:t>
            </a:r>
            <a:r>
              <a:rPr lang="vi-VN" sz="1400"/>
              <a:t>khu vực sản xuất để thông báo </a:t>
            </a:r>
            <a:r>
              <a:rPr lang="en-US" sz="1400" smtClean="0"/>
              <a:t>tiến độ </a:t>
            </a:r>
            <a:r>
              <a:rPr lang="vi-VN" sz="1400" smtClean="0"/>
              <a:t>sản </a:t>
            </a:r>
            <a:r>
              <a:rPr lang="vi-VN" sz="1400"/>
              <a:t>xuất, quy trình an toàn, và các chỉ tiêu sản xuất hàng ngày</a:t>
            </a:r>
            <a:r>
              <a:rPr lang="vi-VN" sz="1400" smtClean="0"/>
              <a:t>.</a:t>
            </a:r>
            <a:endParaRPr lang="en-US" sz="1400" smtClean="0"/>
          </a:p>
          <a:p>
            <a:pPr marL="342900" indent="-342900">
              <a:buFont typeface="+mj-lt"/>
              <a:buAutoNum type="alphaLcParenR"/>
            </a:pPr>
            <a:r>
              <a:rPr lang="en-US" sz="1400" b="1" smtClean="0"/>
              <a:t>Khu vực khác: </a:t>
            </a:r>
            <a:r>
              <a:rPr lang="en-US" sz="1400" smtClean="0"/>
              <a:t>Nhà ăn, khu vực nghỉ ngơi…</a:t>
            </a:r>
            <a:endParaRPr lang="vi-VN" sz="1400" b="1"/>
          </a:p>
        </p:txBody>
      </p:sp>
    </p:spTree>
    <p:extLst>
      <p:ext uri="{BB962C8B-B14F-4D97-AF65-F5344CB8AC3E}">
        <p14:creationId xmlns:p14="http://schemas.microsoft.com/office/powerpoint/2010/main" val="60424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3. PHẠM VI DỰ ÁN</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7</a:t>
            </a:fld>
            <a:endParaRPr lang="en-US"/>
          </a:p>
        </p:txBody>
      </p:sp>
      <p:sp>
        <p:nvSpPr>
          <p:cNvPr id="4" name="Text Placeholder 3"/>
          <p:cNvSpPr>
            <a:spLocks noGrp="1"/>
          </p:cNvSpPr>
          <p:nvPr>
            <p:ph type="body" sz="quarter" idx="13"/>
          </p:nvPr>
        </p:nvSpPr>
        <p:spPr/>
        <p:txBody>
          <a:bodyPr>
            <a:normAutofit/>
          </a:bodyPr>
          <a:lstStyle/>
          <a:p>
            <a:r>
              <a:rPr lang="en-US" sz="1600" smtClean="0"/>
              <a:t>3.2 Thông tin hiển thị</a:t>
            </a:r>
            <a:endParaRPr lang="en-US" sz="1600"/>
          </a:p>
        </p:txBody>
      </p:sp>
      <p:sp>
        <p:nvSpPr>
          <p:cNvPr id="5" name="Content Placeholder 4"/>
          <p:cNvSpPr>
            <a:spLocks noGrp="1"/>
          </p:cNvSpPr>
          <p:nvPr>
            <p:ph sz="quarter" idx="14"/>
          </p:nvPr>
        </p:nvSpPr>
        <p:spPr/>
        <p:txBody>
          <a:bodyPr>
            <a:normAutofit/>
          </a:bodyPr>
          <a:lstStyle/>
          <a:p>
            <a:pPr marL="342900" indent="-342900">
              <a:buFont typeface="+mj-lt"/>
              <a:buAutoNum type="alphaLcParenR"/>
            </a:pPr>
            <a:r>
              <a:rPr lang="vi-VN" sz="1400" b="1" smtClean="0"/>
              <a:t>Thông báo công ty: </a:t>
            </a:r>
            <a:r>
              <a:rPr lang="vi-VN" sz="1400" smtClean="0"/>
              <a:t>Hiển thị thông báo quan trọng, thông tin về </a:t>
            </a:r>
            <a:r>
              <a:rPr lang="en-US" sz="1400" smtClean="0"/>
              <a:t>bài phát biểu của tổng giám đốc</a:t>
            </a:r>
            <a:r>
              <a:rPr lang="vi-VN" sz="1400" smtClean="0"/>
              <a:t>, </a:t>
            </a:r>
            <a:r>
              <a:rPr lang="en-US" sz="1400" smtClean="0"/>
              <a:t>biến động nhân sự, </a:t>
            </a:r>
            <a:r>
              <a:rPr lang="vi-VN" sz="1400" smtClean="0"/>
              <a:t>lịch làm việc đối với tất cả </a:t>
            </a:r>
            <a:r>
              <a:rPr lang="en-US" sz="1400" smtClean="0"/>
              <a:t>công </a:t>
            </a:r>
            <a:r>
              <a:rPr lang="vi-VN" sz="1400" smtClean="0"/>
              <a:t>nhân viên, và thông tin hữu ích khác.</a:t>
            </a:r>
          </a:p>
          <a:p>
            <a:pPr marL="342900" indent="-342900">
              <a:buFont typeface="+mj-lt"/>
              <a:buAutoNum type="alphaLcParenR"/>
            </a:pPr>
            <a:r>
              <a:rPr lang="en-US" sz="1400" b="1" smtClean="0"/>
              <a:t>Thông tin sản xuất</a:t>
            </a:r>
            <a:r>
              <a:rPr lang="vi-VN" sz="1400" b="1" smtClean="0"/>
              <a:t>: </a:t>
            </a:r>
            <a:r>
              <a:rPr lang="en-US" sz="1400" smtClean="0"/>
              <a:t>Các số liệu tiến độ sản xuất, thành tích đạt được</a:t>
            </a:r>
          </a:p>
          <a:p>
            <a:pPr marL="342900" indent="-342900">
              <a:buFont typeface="+mj-lt"/>
              <a:buAutoNum type="alphaLcParenR"/>
            </a:pPr>
            <a:r>
              <a:rPr lang="vi-VN" sz="1400" b="1" smtClean="0"/>
              <a:t>Sự </a:t>
            </a:r>
            <a:r>
              <a:rPr lang="vi-VN" sz="1400" b="1"/>
              <a:t>kiện và hoạt động: </a:t>
            </a:r>
            <a:r>
              <a:rPr lang="vi-VN" sz="1400"/>
              <a:t>Thông báo về các sự kiện nội bộ như buổi tiệc cuối năm, </a:t>
            </a:r>
            <a:r>
              <a:rPr lang="en-US" sz="1400" smtClean="0"/>
              <a:t>lễ hội</a:t>
            </a:r>
            <a:r>
              <a:rPr lang="vi-VN" sz="1400" smtClean="0"/>
              <a:t>, </a:t>
            </a:r>
            <a:r>
              <a:rPr lang="vi-VN" sz="1400"/>
              <a:t>hoạt động </a:t>
            </a:r>
            <a:r>
              <a:rPr lang="en-US" sz="1400" smtClean="0"/>
              <a:t>thể dục thể thao</a:t>
            </a:r>
            <a:r>
              <a:rPr lang="vi-VN" sz="1400" smtClean="0"/>
              <a:t>, </a:t>
            </a:r>
            <a:r>
              <a:rPr lang="vi-VN" sz="1400"/>
              <a:t>v.v.</a:t>
            </a:r>
          </a:p>
          <a:p>
            <a:pPr marL="342900" indent="-342900">
              <a:buFont typeface="+mj-lt"/>
              <a:buAutoNum type="alphaLcParenR"/>
            </a:pPr>
            <a:r>
              <a:rPr lang="vi-VN" sz="1400" b="1" smtClean="0"/>
              <a:t>Chương </a:t>
            </a:r>
            <a:r>
              <a:rPr lang="vi-VN" sz="1400" b="1"/>
              <a:t>trình đào tạo và hướng dẫn: </a:t>
            </a:r>
            <a:r>
              <a:rPr lang="vi-VN" sz="1400"/>
              <a:t>Hiển thị các video hướng dẫn, chia sẻ kiến thức, và các tài liệu đào tạo hữu ích cho </a:t>
            </a:r>
            <a:r>
              <a:rPr lang="en-US" sz="1400" smtClean="0"/>
              <a:t>công </a:t>
            </a:r>
            <a:r>
              <a:rPr lang="vi-VN" sz="1400" smtClean="0"/>
              <a:t>nhân </a:t>
            </a:r>
            <a:r>
              <a:rPr lang="vi-VN" sz="1400"/>
              <a:t>viên</a:t>
            </a:r>
            <a:r>
              <a:rPr lang="vi-VN" sz="1400" smtClean="0"/>
              <a:t>.</a:t>
            </a:r>
            <a:endParaRPr lang="en-US" sz="1400" smtClean="0"/>
          </a:p>
          <a:p>
            <a:pPr marL="342900" indent="-342900">
              <a:buFont typeface="+mj-lt"/>
              <a:buAutoNum type="alphaLcParenR"/>
            </a:pPr>
            <a:r>
              <a:rPr lang="vi-VN" sz="1400" b="1"/>
              <a:t>Thông tin </a:t>
            </a:r>
            <a:r>
              <a:rPr lang="en-US" sz="1400" b="1" smtClean="0"/>
              <a:t>khác</a:t>
            </a:r>
            <a:r>
              <a:rPr lang="vi-VN" sz="1400" b="1" smtClean="0"/>
              <a:t>: </a:t>
            </a:r>
            <a:r>
              <a:rPr lang="en-US" sz="1400" smtClean="0"/>
              <a:t>Thông tin suất ăn, thông tin tuyển dụng, v.v.</a:t>
            </a:r>
            <a:endParaRPr lang="vi-VN" sz="140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916" y="4161156"/>
            <a:ext cx="2560320" cy="2560320"/>
          </a:xfrm>
          <a:prstGeom prst="rect">
            <a:avLst/>
          </a:prstGeom>
        </p:spPr>
      </p:pic>
    </p:spTree>
    <p:extLst>
      <p:ext uri="{BB962C8B-B14F-4D97-AF65-F5344CB8AC3E}">
        <p14:creationId xmlns:p14="http://schemas.microsoft.com/office/powerpoint/2010/main" val="14789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4. HẠ TẦNG KỸ THUẬT</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8</a:t>
            </a:fld>
            <a:endParaRPr lang="en-US"/>
          </a:p>
        </p:txBody>
      </p:sp>
      <p:sp>
        <p:nvSpPr>
          <p:cNvPr id="4" name="Text Placeholder 3"/>
          <p:cNvSpPr>
            <a:spLocks noGrp="1"/>
          </p:cNvSpPr>
          <p:nvPr>
            <p:ph type="body" sz="quarter" idx="13"/>
          </p:nvPr>
        </p:nvSpPr>
        <p:spPr/>
        <p:txBody>
          <a:bodyPr/>
          <a:lstStyle/>
          <a:p>
            <a:r>
              <a:rPr lang="en-US" smtClean="0"/>
              <a:t>4.1 Màn hình hiển thị</a:t>
            </a:r>
            <a:endParaRPr lang="en-US"/>
          </a:p>
        </p:txBody>
      </p:sp>
      <p:sp>
        <p:nvSpPr>
          <p:cNvPr id="5" name="Content Placeholder 4"/>
          <p:cNvSpPr>
            <a:spLocks noGrp="1"/>
          </p:cNvSpPr>
          <p:nvPr>
            <p:ph sz="quarter" idx="14"/>
          </p:nvPr>
        </p:nvSpPr>
        <p:spPr>
          <a:xfrm>
            <a:off x="395288" y="863059"/>
            <a:ext cx="8353425" cy="5216525"/>
          </a:xfrm>
        </p:spPr>
        <p:txBody>
          <a:bodyPr>
            <a:normAutofit/>
          </a:bodyPr>
          <a:lstStyle/>
          <a:p>
            <a:pPr marL="342900" indent="-342900">
              <a:lnSpc>
                <a:spcPct val="200000"/>
              </a:lnSpc>
              <a:spcBef>
                <a:spcPts val="0"/>
              </a:spcBef>
              <a:buFont typeface="+mj-lt"/>
              <a:buAutoNum type="alphaLcParenR"/>
            </a:pPr>
            <a:r>
              <a:rPr lang="vi-VN" sz="1400" b="1" smtClean="0"/>
              <a:t>Chọn </a:t>
            </a:r>
            <a:r>
              <a:rPr lang="vi-VN" sz="1400" b="1"/>
              <a:t>loại màn hình phù hợp: </a:t>
            </a:r>
            <a:r>
              <a:rPr lang="vi-VN" sz="1400"/>
              <a:t>LED, LCD hoặc OLED. Quyết định chọn loại màn hình sẽ phụ thuộc vào yêu cầu hiển thị, kích thước và vị trí lắp đặt</a:t>
            </a:r>
            <a:r>
              <a:rPr lang="vi-VN" sz="1400" smtClean="0"/>
              <a:t>.</a:t>
            </a:r>
            <a:r>
              <a:rPr lang="en-US" sz="1400" smtClean="0"/>
              <a:t> Ví dụ:</a:t>
            </a:r>
          </a:p>
          <a:p>
            <a:pPr marL="800100" lvl="1" indent="-342900">
              <a:lnSpc>
                <a:spcPct val="200000"/>
              </a:lnSpc>
              <a:spcBef>
                <a:spcPts val="0"/>
              </a:spcBef>
              <a:buFont typeface="Wingdings" panose="05000000000000000000" pitchFamily="2" charset="2"/>
              <a:buChar char="Ø"/>
            </a:pPr>
            <a:r>
              <a:rPr lang="en-US" sz="1400" b="1" smtClean="0"/>
              <a:t>Khu vực </a:t>
            </a:r>
            <a:r>
              <a:rPr lang="vi-VN" sz="1400" b="1" smtClean="0"/>
              <a:t>văn phòng</a:t>
            </a:r>
            <a:r>
              <a:rPr lang="en-US" sz="1400" smtClean="0"/>
              <a:t>: Cần chọn m</a:t>
            </a:r>
            <a:r>
              <a:rPr lang="vi-VN" sz="1400" smtClean="0"/>
              <a:t>àn hình LED hoặc LCD có độ phân giải tốt và góc nhìn rộng, phù hợp để hiển thị thông tin công ty, tin tức nội bộ và thông báo cho nhân viên trong văn phòng</a:t>
            </a:r>
            <a:endParaRPr lang="en-US" sz="1400"/>
          </a:p>
          <a:p>
            <a:pPr marL="800100" lvl="1" indent="-342900">
              <a:lnSpc>
                <a:spcPct val="200000"/>
              </a:lnSpc>
              <a:spcBef>
                <a:spcPts val="0"/>
              </a:spcBef>
              <a:buFont typeface="Wingdings" panose="05000000000000000000" pitchFamily="2" charset="2"/>
              <a:buChar char="Ø"/>
            </a:pPr>
            <a:r>
              <a:rPr lang="en-US" sz="1400" b="1" smtClean="0"/>
              <a:t>Khu vực sản xuất</a:t>
            </a:r>
            <a:r>
              <a:rPr lang="en-US" sz="1400" smtClean="0"/>
              <a:t>: Cụ thể khu vực thông báo sản lượng chuyền vì có nội dung ít + kích thước nội dung lớn nên không cần độ phân giải cao nhưng vẫn cần có góc nhìn rộng do đặc thù diện tích xưởng lớn</a:t>
            </a:r>
            <a:endParaRPr lang="en-US" sz="1400" b="1" smtClean="0"/>
          </a:p>
          <a:p>
            <a:pPr marL="800100" lvl="1" indent="-342900">
              <a:lnSpc>
                <a:spcPct val="200000"/>
              </a:lnSpc>
              <a:spcBef>
                <a:spcPts val="0"/>
              </a:spcBef>
              <a:buFont typeface="Wingdings" panose="05000000000000000000" pitchFamily="2" charset="2"/>
              <a:buChar char="Ø"/>
            </a:pPr>
            <a:r>
              <a:rPr lang="en-US" sz="1400" b="1" smtClean="0"/>
              <a:t>Khu vực ăn uống: </a:t>
            </a:r>
            <a:r>
              <a:rPr lang="en-US" sz="1400"/>
              <a:t>C</a:t>
            </a:r>
            <a:r>
              <a:rPr lang="en-US" sz="1400" smtClean="0"/>
              <a:t>ần chọn màn hình có chống bụi, chống nước tốt do đặc thù môi trường.</a:t>
            </a:r>
            <a:endParaRPr lang="vi-VN" sz="1400"/>
          </a:p>
        </p:txBody>
      </p:sp>
    </p:spTree>
    <p:extLst>
      <p:ext uri="{BB962C8B-B14F-4D97-AF65-F5344CB8AC3E}">
        <p14:creationId xmlns:p14="http://schemas.microsoft.com/office/powerpoint/2010/main" val="249606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4. HẠ TẦNG KỸ THUẬT</a:t>
            </a:r>
            <a:endParaRPr lang="en-US"/>
          </a:p>
        </p:txBody>
      </p:sp>
      <p:sp>
        <p:nvSpPr>
          <p:cNvPr id="3" name="Slide Number Placeholder 2"/>
          <p:cNvSpPr>
            <a:spLocks noGrp="1"/>
          </p:cNvSpPr>
          <p:nvPr>
            <p:ph type="sldNum" sz="quarter" idx="12"/>
          </p:nvPr>
        </p:nvSpPr>
        <p:spPr/>
        <p:txBody>
          <a:bodyPr/>
          <a:lstStyle/>
          <a:p>
            <a:fld id="{FF45A05B-5898-46D2-8475-3AEAC297C5EA}" type="slidenum">
              <a:rPr lang="en-US" smtClean="0"/>
              <a:t>9</a:t>
            </a:fld>
            <a:endParaRPr lang="en-US"/>
          </a:p>
        </p:txBody>
      </p:sp>
      <p:sp>
        <p:nvSpPr>
          <p:cNvPr id="4" name="Text Placeholder 3"/>
          <p:cNvSpPr>
            <a:spLocks noGrp="1"/>
          </p:cNvSpPr>
          <p:nvPr>
            <p:ph type="body" sz="quarter" idx="13"/>
          </p:nvPr>
        </p:nvSpPr>
        <p:spPr/>
        <p:txBody>
          <a:bodyPr/>
          <a:lstStyle/>
          <a:p>
            <a:r>
              <a:rPr lang="en-US" smtClean="0"/>
              <a:t>4.1 </a:t>
            </a:r>
            <a:r>
              <a:rPr lang="en-US"/>
              <a:t>Màn hình hiển thị</a:t>
            </a:r>
          </a:p>
        </p:txBody>
      </p:sp>
      <p:sp>
        <p:nvSpPr>
          <p:cNvPr id="5" name="Content Placeholder 4"/>
          <p:cNvSpPr>
            <a:spLocks noGrp="1"/>
          </p:cNvSpPr>
          <p:nvPr>
            <p:ph sz="quarter" idx="14"/>
          </p:nvPr>
        </p:nvSpPr>
        <p:spPr>
          <a:xfrm>
            <a:off x="395288" y="863063"/>
            <a:ext cx="8353425" cy="5216525"/>
          </a:xfrm>
        </p:spPr>
        <p:txBody>
          <a:bodyPr>
            <a:normAutofit/>
          </a:bodyPr>
          <a:lstStyle/>
          <a:p>
            <a:pPr marL="342900" indent="-342900">
              <a:spcBef>
                <a:spcPts val="0"/>
              </a:spcBef>
              <a:buFont typeface="+mj-lt"/>
              <a:buAutoNum type="alphaLcParenR" startAt="2"/>
            </a:pPr>
            <a:r>
              <a:rPr lang="vi-VN" sz="1400" b="1" smtClean="0"/>
              <a:t>Độ </a:t>
            </a:r>
            <a:r>
              <a:rPr lang="vi-VN" sz="1400" b="1"/>
              <a:t>phân giải: </a:t>
            </a:r>
            <a:r>
              <a:rPr lang="vi-VN" sz="1400"/>
              <a:t>Đảm bảo màn hình có độ phân giải cao để đảm bảo chất lượng hình ảnh và video được hiển thị một cách rõ nét và hấp dẫn</a:t>
            </a:r>
            <a:r>
              <a:rPr lang="vi-VN" sz="1400" smtClean="0"/>
              <a:t>.</a:t>
            </a:r>
            <a:r>
              <a:rPr lang="en-US" sz="1400" smtClean="0"/>
              <a:t> Ví dụ:</a:t>
            </a:r>
          </a:p>
          <a:p>
            <a:pPr marL="742950" lvl="1" indent="-285750">
              <a:spcBef>
                <a:spcPts val="0"/>
              </a:spcBef>
              <a:buFont typeface="Wingdings" panose="05000000000000000000" pitchFamily="2" charset="2"/>
              <a:buChar char="Ø"/>
            </a:pPr>
            <a:r>
              <a:rPr lang="vi-VN" sz="1400" b="1" smtClean="0"/>
              <a:t>Khu </a:t>
            </a:r>
            <a:r>
              <a:rPr lang="vi-VN" sz="1400" b="1"/>
              <a:t>vực làm việc </a:t>
            </a:r>
            <a:r>
              <a:rPr lang="vi-VN" sz="1400" b="1" smtClean="0"/>
              <a:t>chung:</a:t>
            </a:r>
            <a:r>
              <a:rPr lang="en-US" sz="1400" b="1" smtClean="0"/>
              <a:t> </a:t>
            </a:r>
            <a:r>
              <a:rPr lang="vi-VN" sz="1400" smtClean="0"/>
              <a:t>1080p </a:t>
            </a:r>
            <a:r>
              <a:rPr lang="vi-VN" sz="1400"/>
              <a:t>(1920x1080 pixel</a:t>
            </a:r>
            <a:r>
              <a:rPr lang="vi-VN" sz="1400" smtClean="0"/>
              <a:t>)</a:t>
            </a:r>
            <a:endParaRPr lang="vi-VN" sz="1400"/>
          </a:p>
          <a:p>
            <a:pPr marL="1200150" lvl="2" indent="-285750">
              <a:spcBef>
                <a:spcPts val="0"/>
              </a:spcBef>
              <a:buFont typeface="Arial" panose="020B0604020202020204" pitchFamily="34" charset="0"/>
              <a:buChar char="•"/>
            </a:pPr>
            <a:r>
              <a:rPr lang="vi-VN" sz="1400" b="1"/>
              <a:t>Lý do</a:t>
            </a:r>
            <a:r>
              <a:rPr lang="vi-VN" sz="1400"/>
              <a:t>: Khu vực làm việc chung là nơi mà nhân viên làm việc hàng ngày. Một màn hình </a:t>
            </a:r>
            <a:r>
              <a:rPr lang="vi-VN" sz="1400" smtClean="0"/>
              <a:t>với </a:t>
            </a:r>
            <a:r>
              <a:rPr lang="vi-VN" sz="1400"/>
              <a:t>độ phân giải Full HD là đủ để hiển thị thông tin cần thiết như tin tức công ty, thông báo nội bộ và thông tin sự kiện.</a:t>
            </a:r>
          </a:p>
          <a:p>
            <a:pPr marL="742950" lvl="1" indent="-285750">
              <a:spcBef>
                <a:spcPts val="0"/>
              </a:spcBef>
              <a:buFont typeface="Wingdings" panose="05000000000000000000" pitchFamily="2" charset="2"/>
              <a:buChar char="Ø"/>
            </a:pPr>
            <a:r>
              <a:rPr lang="vi-VN" sz="1400" b="1"/>
              <a:t>Khu vực làm việc chung:</a:t>
            </a:r>
            <a:r>
              <a:rPr lang="en-US" sz="1400" b="1"/>
              <a:t> </a:t>
            </a:r>
            <a:r>
              <a:rPr lang="vi-VN" sz="1400"/>
              <a:t>1080p (1920x1080 pixel)</a:t>
            </a:r>
          </a:p>
          <a:p>
            <a:pPr marL="1200150" lvl="2" indent="-285750">
              <a:spcBef>
                <a:spcPts val="0"/>
              </a:spcBef>
              <a:buFont typeface="Arial" panose="020B0604020202020204" pitchFamily="34" charset="0"/>
              <a:buChar char="•"/>
            </a:pPr>
            <a:r>
              <a:rPr lang="vi-VN" sz="1400" b="1"/>
              <a:t>Lý do</a:t>
            </a:r>
            <a:r>
              <a:rPr lang="vi-VN" sz="1400"/>
              <a:t>: Khu vực làm việc chung là nơi mà nhân viên làm việc hàng ngày. Một màn hình với độ phân giải Full HD là đủ để hiển thị thông tin cần thiết như tin tức công ty, thông báo nội bộ và thông tin sự kiện.</a:t>
            </a:r>
          </a:p>
          <a:p>
            <a:pPr marL="742950" lvl="1" indent="-285750">
              <a:spcBef>
                <a:spcPts val="0"/>
              </a:spcBef>
              <a:buFont typeface="Wingdings" panose="05000000000000000000" pitchFamily="2" charset="2"/>
              <a:buChar char="Ø"/>
            </a:pPr>
            <a:r>
              <a:rPr lang="vi-VN" sz="1400" b="1" smtClean="0"/>
              <a:t>Khu vực </a:t>
            </a:r>
            <a:r>
              <a:rPr lang="en-US" sz="1400" b="1" smtClean="0"/>
              <a:t>kho và sản xuất</a:t>
            </a:r>
            <a:r>
              <a:rPr lang="vi-VN" sz="1400" b="1" smtClean="0"/>
              <a:t>:</a:t>
            </a:r>
            <a:r>
              <a:rPr lang="en-US" sz="1400" b="1" smtClean="0"/>
              <a:t> </a:t>
            </a:r>
            <a:r>
              <a:rPr lang="vi-VN" sz="1400" smtClean="0"/>
              <a:t>720p (1280x720 pixel)</a:t>
            </a:r>
          </a:p>
          <a:p>
            <a:pPr marL="1200150" lvl="2" indent="-285750">
              <a:spcBef>
                <a:spcPts val="0"/>
              </a:spcBef>
              <a:buFont typeface="Arial" panose="020B0604020202020204" pitchFamily="34" charset="0"/>
              <a:buChar char="•"/>
            </a:pPr>
            <a:r>
              <a:rPr lang="vi-VN" sz="1400" b="1" smtClean="0"/>
              <a:t>Lý </a:t>
            </a:r>
            <a:r>
              <a:rPr lang="vi-VN" sz="1400" b="1"/>
              <a:t>do: </a:t>
            </a:r>
            <a:r>
              <a:rPr lang="vi-VN" sz="1400"/>
              <a:t>Khu vực này có môi trường làm việc khắc </a:t>
            </a:r>
            <a:r>
              <a:rPr lang="vi-VN" sz="1400" smtClean="0"/>
              <a:t>nghiệt</a:t>
            </a:r>
            <a:r>
              <a:rPr lang="en-US" sz="1400" smtClean="0"/>
              <a:t> (ví dụ nhiệt độ cao ở kho)</a:t>
            </a:r>
            <a:r>
              <a:rPr lang="vi-VN" sz="1400" smtClean="0"/>
              <a:t> </a:t>
            </a:r>
            <a:r>
              <a:rPr lang="vi-VN" sz="1400"/>
              <a:t>và cần sử dụng màn hình có độ bền cao. Độ phân giải HD sẽ đáp ứng đủ yêu cầu hiển thị thông tin cơ bản và thông báo liên quan đến quy trình sản xuất</a:t>
            </a:r>
            <a:r>
              <a:rPr lang="vi-VN" sz="1400" smtClean="0"/>
              <a:t>.</a:t>
            </a:r>
            <a:endParaRPr lang="vi-VN" sz="1400"/>
          </a:p>
        </p:txBody>
      </p:sp>
    </p:spTree>
    <p:extLst>
      <p:ext uri="{BB962C8B-B14F-4D97-AF65-F5344CB8AC3E}">
        <p14:creationId xmlns:p14="http://schemas.microsoft.com/office/powerpoint/2010/main" val="378231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4557</TotalTime>
  <Words>2019</Words>
  <Application>Microsoft Office PowerPoint</Application>
  <PresentationFormat>On-screen Show (4:3)</PresentationFormat>
  <Paragraphs>211</Paragraphs>
  <Slides>16</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ＭＳ Ｐゴシック</vt:lpstr>
      <vt:lpstr>游ゴシック</vt:lpstr>
      <vt:lpstr>Calibri</vt:lpstr>
      <vt:lpstr>Roboto Condensed</vt:lpstr>
      <vt:lpstr>Meiryo UI</vt:lpstr>
      <vt:lpstr>Arial Rounded MT Bold</vt:lpstr>
      <vt:lpstr>Wingdings</vt:lpstr>
      <vt:lpstr>Wingdings 3</vt:lpstr>
      <vt:lpstr>Roboto Thin</vt:lpstr>
      <vt:lpstr>Segoe UI Semibold</vt:lpstr>
      <vt:lpstr>Arial</vt:lpstr>
      <vt:lpstr>Office Theme</vt:lpstr>
      <vt:lpstr>PowerPoint Presentation</vt:lpstr>
      <vt:lpstr>CATEGORY</vt:lpstr>
      <vt:lpstr>1. GIỚI THIỆU</vt:lpstr>
      <vt:lpstr>PowerPoint Presentation</vt:lpstr>
      <vt:lpstr>2. HIỆN TRẠNG</vt:lpstr>
      <vt:lpstr>3. PHẠM VI DỰ ÁN</vt:lpstr>
      <vt:lpstr>3. PHẠM VI DỰ ÁN</vt:lpstr>
      <vt:lpstr>4. HẠ TẦNG KỸ THUẬT</vt:lpstr>
      <vt:lpstr>4. HẠ TẦNG KỸ THUẬT</vt:lpstr>
      <vt:lpstr>4. HẠ TẦNG KỸ THUẬT</vt:lpstr>
      <vt:lpstr>4. HẠ TẦNG KỸ THUẬT</vt:lpstr>
      <vt:lpstr>4. HẠ TẦNG KỸ THUẬT</vt:lpstr>
      <vt:lpstr>4. HẠ TẦNG KỸ THUẬT</vt:lpstr>
      <vt:lpstr>5. KẾ HOẠCH PHÁT TRIỂN</vt:lpstr>
      <vt:lpstr>6. TỔNG QUAN HỆ THỐNG</vt:lpstr>
      <vt:lpstr>6. TỔNG QUAN HỆ THỐNG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Vũ Đức Hưng(Vu Duc Hung)</dc:creator>
  <cp:lastModifiedBy>Vũ Đức Hưng(Vu Duc Hung)</cp:lastModifiedBy>
  <cp:revision>310</cp:revision>
  <dcterms:created xsi:type="dcterms:W3CDTF">2022-04-08T01:14:28Z</dcterms:created>
  <dcterms:modified xsi:type="dcterms:W3CDTF">2023-08-14T01:09:01Z</dcterms:modified>
</cp:coreProperties>
</file>