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D0771B-5777-4934-9E98-06DC54D78663}">
  <a:tblStyle styleId="{77D0771B-5777-4934-9E98-06DC54D7866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4ff036b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4ff036b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6d962ca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6d962ca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6d962ca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6d962ca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4ff036bb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4ff036bb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4ff036bb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4ff036bb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4ff036bb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4ff036bb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4ff036bb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4ff036bb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4ff036bb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4ff036bb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473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Sartorious Experiments Summary Statistics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best viscosity parameters: (manual testing)</a:t>
            </a:r>
            <a:endParaRPr/>
          </a:p>
        </p:txBody>
      </p:sp>
      <p:graphicFrame>
        <p:nvGraphicFramePr>
          <p:cNvPr id="60" name="Google Shape;60;p14"/>
          <p:cNvGraphicFramePr/>
          <p:nvPr/>
        </p:nvGraphicFramePr>
        <p:xfrm>
          <a:off x="152400" y="101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{77D0771B-5777-4934-9E98-06DC54D78663}</a:tableStyleId>
              </a:tblPr>
              <a:tblGrid>
                <a:gridCol w="1109650"/>
                <a:gridCol w="964925"/>
                <a:gridCol w="964925"/>
                <a:gridCol w="964925"/>
                <a:gridCol w="964925"/>
                <a:gridCol w="964925"/>
                <a:gridCol w="964925"/>
                <a:gridCol w="964925"/>
                <a:gridCol w="964925"/>
              </a:tblGrid>
              <a:tr h="55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84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80.960961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-0.992463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-0.665249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-3.022089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99.166667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-1.767441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-1.275127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-3.49754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63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240.000000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-1.031009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-1.581433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-3.491137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3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320.000000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-2.759218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-3.829765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-4.086789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563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670.000000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-2.467078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-3.796428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-2.442059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best viscosity parameters: (BOTorch)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best viscosity parameters: (IPOPT)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153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Graph of experiment results (Viscosity standard 204 manual)</a:t>
            </a:r>
            <a:endParaRPr sz="2420"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224" y="624325"/>
            <a:ext cx="6431550" cy="34301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" name="Google Shape;77;p17"/>
          <p:cNvGraphicFramePr/>
          <p:nvPr/>
        </p:nvGraphicFramePr>
        <p:xfrm>
          <a:off x="214313" y="417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{77D0771B-5777-4934-9E98-06DC54D78663}</a:tableStyleId>
              </a:tblPr>
              <a:tblGrid>
                <a:gridCol w="1095375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80.960961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-0.992463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-0.665249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-3.022089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688" y="16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Graph of experiment results (Viscosity standard 398 manual)</a:t>
            </a:r>
            <a:endParaRPr sz="2420"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625" y="740875"/>
            <a:ext cx="6360724" cy="33923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4" name="Google Shape;84;p18"/>
          <p:cNvGraphicFramePr/>
          <p:nvPr/>
        </p:nvGraphicFramePr>
        <p:xfrm>
          <a:off x="214300" y="41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{77D0771B-5777-4934-9E98-06DC54D78663}</a:tableStyleId>
              </a:tblPr>
              <a:tblGrid>
                <a:gridCol w="1095375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99.166667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-1.767441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-1.275127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-3.49754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19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Graph of experiment results (Viscosity standard 505 manual)</a:t>
            </a:r>
            <a:endParaRPr sz="2420"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937" y="770025"/>
            <a:ext cx="6224126" cy="33195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1" name="Google Shape;91;p19"/>
          <p:cNvGraphicFramePr/>
          <p:nvPr/>
        </p:nvGraphicFramePr>
        <p:xfrm>
          <a:off x="116913" y="420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{77D0771B-5777-4934-9E98-06DC54D78663}</a:tableStyleId>
              </a:tblPr>
              <a:tblGrid>
                <a:gridCol w="1095375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240.000000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-1.031009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-1.581433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-3.491137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13" y="16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Graph of experiment results (Viscosity standard 817 manual)</a:t>
            </a:r>
            <a:endParaRPr sz="2420"/>
          </a:p>
        </p:txBody>
      </p:sp>
      <p:pic>
        <p:nvPicPr>
          <p:cNvPr id="97" name="Google Shape;9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8100" y="740875"/>
            <a:ext cx="6207750" cy="331081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8" name="Google Shape;98;p20"/>
          <p:cNvGraphicFramePr/>
          <p:nvPr/>
        </p:nvGraphicFramePr>
        <p:xfrm>
          <a:off x="214300" y="411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{77D0771B-5777-4934-9E98-06DC54D78663}</a:tableStyleId>
              </a:tblPr>
              <a:tblGrid>
                <a:gridCol w="1095375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320.000000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-2.759218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-3.829765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-4.086789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116925" y="139025"/>
            <a:ext cx="871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Graph of experiment results (Viscosity standard 1275 manual)</a:t>
            </a:r>
            <a:endParaRPr sz="2400"/>
          </a:p>
        </p:txBody>
      </p:sp>
      <p:graphicFrame>
        <p:nvGraphicFramePr>
          <p:cNvPr id="104" name="Google Shape;104;p21"/>
          <p:cNvGraphicFramePr/>
          <p:nvPr/>
        </p:nvGraphicFramePr>
        <p:xfrm>
          <a:off x="214313" y="413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{77D0771B-5777-4934-9E98-06DC54D78663}</a:tableStyleId>
              </a:tblPr>
              <a:tblGrid>
                <a:gridCol w="1095375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670.000000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-2.467078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-3.796428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-2.442059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150" y="711725"/>
            <a:ext cx="6243713" cy="332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