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7399D5-C182-49A0-9BD4-F557E47F9192}">
  <a:tblStyle styleId="{257399D5-C182-49A0-9BD4-F557E47F919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a8f36052c08f3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a8f36052c08f3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0747a89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0747a89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a8f36052c08f3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a8f36052c08f3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747a89c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747a89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a8f36052c08f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a8f36052c08f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747a89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747a89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a8f36052c08f3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a8f36052c08f3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747a89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0747a89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a8f36052c08f3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a8f36052c08f3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a8f36052c08f3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a8f36052c08f3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a8f36052c08f3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a8f36052c08f3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a8f36052c08f3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a8f36052c08f3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a8f36052c08f3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a8f36052c08f3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a8f36052c08f3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a8f36052c08f3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8f36052c08f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8f36052c08f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8f36052c08f3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8f36052c08f3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6d962c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6d962c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a8f36052c08f3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a8f36052c08f3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817 manual)</a:t>
            </a:r>
            <a:endParaRPr sz="2420"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00" y="740875"/>
            <a:ext cx="6207750" cy="3310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22"/>
          <p:cNvGraphicFramePr/>
          <p:nvPr/>
        </p:nvGraphicFramePr>
        <p:xfrm>
          <a:off x="214300" y="41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6925" y="139025"/>
            <a:ext cx="87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Graph of experiment results (Viscosity standard 1275 manual)</a:t>
            </a:r>
            <a:endParaRPr sz="24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214313" y="41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50" y="711725"/>
            <a:ext cx="6243713" cy="33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2)</a:t>
            </a:r>
            <a:endParaRPr sz="2200"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177575" y="7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02575"/>
                <a:gridCol w="1002150"/>
                <a:gridCol w="1002150"/>
                <a:gridCol w="1002150"/>
                <a:gridCol w="1002150"/>
                <a:gridCol w="1002150"/>
                <a:gridCol w="1002150"/>
                <a:gridCol w="15733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4050"/>
            <a:ext cx="9144000" cy="25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54551" cy="24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2)</a:t>
            </a:r>
            <a:endParaRPr sz="2200"/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-25" y="8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233075"/>
            <a:ext cx="9144026" cy="2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4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3800"/>
            <a:ext cx="9144000" cy="2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2)</a:t>
            </a:r>
            <a:endParaRPr sz="2200"/>
          </a:p>
        </p:txBody>
      </p:sp>
      <p:graphicFrame>
        <p:nvGraphicFramePr>
          <p:cNvPr id="149" name="Google Shape;149;p28"/>
          <p:cNvGraphicFramePr/>
          <p:nvPr/>
        </p:nvGraphicFramePr>
        <p:xfrm>
          <a:off x="135500" y="9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14075"/>
                <a:gridCol w="1011750"/>
                <a:gridCol w="1011750"/>
                <a:gridCol w="1011750"/>
                <a:gridCol w="1011750"/>
                <a:gridCol w="1011750"/>
                <a:gridCol w="1011750"/>
                <a:gridCol w="1588425"/>
              </a:tblGrid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8750"/>
            <a:ext cx="9144000" cy="2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1342" r="1342" t="0"/>
          <a:stretch/>
        </p:blipFill>
        <p:spPr>
          <a:xfrm>
            <a:off x="0" y="0"/>
            <a:ext cx="91440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4">
            <a:alphaModFix/>
          </a:blip>
          <a:srcRect b="0" l="1342" r="1342" t="0"/>
          <a:stretch/>
        </p:blipFill>
        <p:spPr>
          <a:xfrm>
            <a:off x="0" y="2667600"/>
            <a:ext cx="9035610" cy="2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2)</a:t>
            </a:r>
            <a:endParaRPr sz="2200"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35163" y="87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14175"/>
                <a:gridCol w="1011825"/>
                <a:gridCol w="1011825"/>
                <a:gridCol w="1011825"/>
                <a:gridCol w="1011825"/>
                <a:gridCol w="1011825"/>
                <a:gridCol w="1011825"/>
                <a:gridCol w="1588550"/>
              </a:tblGrid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3.867115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4.755213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488.886211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-7.390287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6.522269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5.229181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364.555419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-3.853138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10.888369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8.013913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236.624113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-4.110001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2257100"/>
            <a:ext cx="9144000" cy="26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2588" r="2597" t="0"/>
          <a:stretch/>
        </p:blipFill>
        <p:spPr>
          <a:xfrm>
            <a:off x="0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4">
            <a:alphaModFix/>
          </a:blip>
          <a:srcRect b="0" l="2588" r="2597" t="0"/>
          <a:stretch/>
        </p:blipFill>
        <p:spPr>
          <a:xfrm>
            <a:off x="-50" y="2571750"/>
            <a:ext cx="91441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-0.383575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-1.518704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-2.589177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3)</a:t>
            </a:r>
            <a:endParaRPr sz="2200"/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0" y="38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102.939013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15.379469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94.736242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-1.985911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-0.948609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-2.128154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-1.687558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575"/>
            <a:ext cx="9124950" cy="24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3)</a:t>
            </a:r>
            <a:endParaRPr sz="2200"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9525" y="36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43.183051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7.278616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180.545995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-1.779452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-1.975233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-1.791012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923775"/>
            <a:ext cx="9144000" cy="24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3)</a:t>
            </a:r>
            <a:endParaRPr sz="2200"/>
          </a:p>
        </p:txBody>
      </p:sp>
      <p:graphicFrame>
        <p:nvGraphicFramePr>
          <p:cNvPr id="189" name="Google Shape;189;p34"/>
          <p:cNvGraphicFramePr/>
          <p:nvPr/>
        </p:nvGraphicFramePr>
        <p:xfrm>
          <a:off x="9525" y="36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-0.573375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-2.046668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-3.174586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-1.931543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4125"/>
            <a:ext cx="9124950" cy="243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3)</a:t>
            </a:r>
            <a:endParaRPr sz="2200"/>
          </a:p>
        </p:txBody>
      </p:sp>
      <p:graphicFrame>
        <p:nvGraphicFramePr>
          <p:cNvPr id="196" name="Google Shape;196;p35"/>
          <p:cNvGraphicFramePr/>
          <p:nvPr/>
        </p:nvGraphicFramePr>
        <p:xfrm>
          <a:off x="9525" y="36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6680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4.095164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6.424205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419.851735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-2.824018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-3.963222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-5.928058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-4.238433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820945"/>
            <a:ext cx="9144000" cy="243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IPOPT exp 2)</a:t>
            </a:r>
            <a:endParaRPr sz="2200"/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</a:t>
            </a:r>
            <a:r>
              <a:rPr lang="en" sz="2200"/>
              <a:t>505</a:t>
            </a:r>
            <a:r>
              <a:rPr lang="en" sz="2200"/>
              <a:t> IPOPT exp 2)</a:t>
            </a:r>
            <a:endParaRPr sz="2200"/>
          </a:p>
        </p:txBody>
      </p:sp>
      <p:graphicFrame>
        <p:nvGraphicFramePr>
          <p:cNvPr id="209" name="Google Shape;209;p37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2)</a:t>
            </a:r>
            <a:endParaRPr sz="2420"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11375" y="1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143000"/>
                <a:gridCol w="952500"/>
                <a:gridCol w="952500"/>
                <a:gridCol w="952500"/>
                <a:gridCol w="952500"/>
                <a:gridCol w="952500"/>
                <a:gridCol w="952500"/>
                <a:gridCol w="1457325"/>
              </a:tblGrid>
              <a:tr h="2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3.867115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4.755213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488.886211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-7.390287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6.522269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5.229181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364.555419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-3.853138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10.888369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8.013913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236.624113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-4.110001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3)</a:t>
            </a:r>
            <a:endParaRPr sz="2420"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115500" y="12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</a:tblGrid>
              <a:tr h="6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98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102.939013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15.379469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94.736242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-1.985911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-0.948609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-2.128154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-1.687558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43.183051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7.278616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180.545995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-1.779452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-1.975233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-1.791012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-0.573375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-2.046668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-3.174586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-1.931543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4.095164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6.424205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419.851735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-2.824018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-3.963222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-5.928058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-4.238433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2)</a:t>
            </a:r>
            <a:endParaRPr sz="24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3)</a:t>
            </a:r>
            <a:endParaRPr sz="2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1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204 manual)</a:t>
            </a:r>
            <a:endParaRPr sz="2420"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9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-0.383575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-1.518704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-2.589177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398 manual)</a:t>
            </a:r>
            <a:endParaRPr sz="242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25" y="740875"/>
            <a:ext cx="6360724" cy="3392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20"/>
          <p:cNvGraphicFramePr/>
          <p:nvPr/>
        </p:nvGraphicFramePr>
        <p:xfrm>
          <a:off x="214300" y="41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505 manual)</a:t>
            </a:r>
            <a:endParaRPr sz="242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37" y="770025"/>
            <a:ext cx="6224126" cy="3319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21"/>
          <p:cNvGraphicFramePr/>
          <p:nvPr/>
        </p:nvGraphicFramePr>
        <p:xfrm>
          <a:off x="116913" y="42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{257399D5-C182-49A0-9BD4-F557E47F9192}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