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499-748C-4715-AB87-03C43838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BCDAC-14E8-4F3E-A5AF-C55EA732B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FAE3-58BB-4903-BEAE-6F4C5E4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D283-E797-4806-98AC-F8B3ABC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3AE7-8750-4374-A1AA-5B3766F1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368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5DDB-7E18-4295-93BE-8A36DC30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641D-FFE8-43BE-B8A3-982DDEE4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8DAA-AC3E-4DCF-B73D-55B881AA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19C1-A2E3-4FA5-8E8E-986433ED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CE64-F1E8-4F1C-B435-0F609C53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91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2FAB1-128C-42AD-9974-8832FD8C6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4F3B5-5934-4046-89BB-98D95EBE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B9F5-1CBE-42CD-8D06-D74248E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32BC-4113-4109-A71B-60EA72C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D685-BDE7-4A56-BC45-88757C9E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20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02-F0FB-404D-8E7C-3991DEA6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5FD-AA3D-4912-A0CB-F2A6D66C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3FDC-97E0-49AF-B36C-0E80802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33A5B-C6B3-4496-B5D5-EB7D54C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93FF-EC6B-4138-A6B3-FC06BE99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82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A223-53F7-4722-94F6-7D45F80D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D24B-81A5-4F77-8AAF-E9752B98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E361-98BC-4FA9-9174-9ED778C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7ADC-A40F-40FC-B590-892DEDED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00CA-DCD9-4453-B60D-EA6DA4FD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5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87D-CF9B-4EF5-BB2E-171CAF74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DC14-CEAF-4CA4-AEDF-BE1A1C13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E653-5B31-4525-94A7-19FA3FDD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5F0B1-BC20-4688-93BE-5E12640C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4BD96-BA88-4DAA-80F7-8799813D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2056F-6618-4D5B-9C6D-9317D4F9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6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729-6DA2-40AC-95FA-676009C8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447D-DF74-480C-BFCE-38D54061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A1953-9F0A-4C1F-972B-4B3ACAB8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B46DB-7ECB-43E8-A883-BAC3EBCEA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E6E78-19D2-4385-BF2B-BF9BEF14C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A40E1-4299-45BE-B228-4AD998E0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5E064-B974-4C90-A9E7-FDA373B9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8CD43-AF05-49FC-B031-8F6BAC07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3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D6D9-433B-4D8B-9713-D18231E8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31AC-45D6-48FA-8102-9C7F576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9E853-79FE-4228-9319-30EDEFFF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1A13-51A2-4151-9FC5-545AFE2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E57D-7B47-4F32-B6EE-5C9AEFD6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5D51B-1D3C-43E7-B01E-670C8BF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AD4B-D7F7-4665-9FAF-DA804950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4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828-F050-4168-AEA1-9B297ED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0E7B-DF8A-4DD2-BCFA-6CAAD21E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B27C9-D423-4486-860B-93E4C9F5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4632-EA24-48B9-891F-3EECA69F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5651-8F2A-45ED-B676-B049333E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1A283-12F2-4BE9-AF33-B4F26118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1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CDA7-65F3-420C-9CD5-8D0409F9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2464-CC8A-4BF5-9D62-7145A70E5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87F2-3791-4957-9366-D5AEEC31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61F90-7324-4EF8-AD4B-9E19E80A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2B52E-6D89-49A8-A0DF-FE06EDC6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62264-0B3C-4F73-AAF7-139F1E4A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81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21CE4-5A1A-482B-B211-417E6452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656DF-0355-4F44-81DB-29B7BD8AC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1CDA-EF09-474D-9FC5-346DC94FA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D497-8CAB-4DDE-9EA5-FB7E7FB0E57A}" type="datetimeFigureOut">
              <a:rPr lang="en-SG" smtClean="0"/>
              <a:t>10/3/2023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B65D-3359-4014-A39A-0F675768D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35DB-4506-4825-AFCC-5DB58956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09D9-2D0E-48C7-8CD7-D4960BBB6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41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F602-5A4B-47FC-B20D-AADDFEE5F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optimization of liquid handling </a:t>
            </a:r>
            <a:r>
              <a:rPr lang="en-US" dirty="0" err="1"/>
              <a:t>paramters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A3AA6-ADE2-4F26-8D5B-DDD321580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4065-80CB-4476-BBAA-DE37AA83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Opentrons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D36B-1197-498A-A069-B6EE400A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64" y="1784026"/>
            <a:ext cx="10622872" cy="3074850"/>
          </a:xfrm>
        </p:spPr>
        <p:txBody>
          <a:bodyPr>
            <a:normAutofit fontScale="92500" lnSpcReduction="10000"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Train a </a:t>
            </a:r>
            <a:r>
              <a:rPr lang="en-US" dirty="0">
                <a:effectLst/>
                <a:latin typeface="Calibri" panose="020F0502020204030204" pitchFamily="34" charset="0"/>
              </a:rPr>
              <a:t>model that fits linear or </a:t>
            </a:r>
            <a:r>
              <a:rPr lang="en-US" dirty="0" err="1">
                <a:effectLst/>
                <a:latin typeface="Calibri" panose="020F0502020204030204" pitchFamily="34" charset="0"/>
              </a:rPr>
              <a:t>gpr</a:t>
            </a:r>
            <a:r>
              <a:rPr lang="en-US" dirty="0">
                <a:effectLst/>
                <a:latin typeface="Calibri" panose="020F0502020204030204" pitchFamily="34" charset="0"/>
              </a:rPr>
              <a:t> function on experimental data.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</a:endParaRP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</a:rPr>
              <a:t>Use Bayesian optimization that  evaluate how different parameters affected the error.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SG" dirty="0"/>
              <a:t>Gravimetric experiment run in </a:t>
            </a:r>
            <a:r>
              <a:rPr lang="en-SG" dirty="0" err="1"/>
              <a:t>Opentrons</a:t>
            </a:r>
            <a:r>
              <a:rPr lang="en-SG" dirty="0"/>
              <a:t>, and the real error is used to update the training set used to train model at step 1.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endParaRPr lang="en-SG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SG" dirty="0"/>
              <a:t>Iterate through steps 1-3</a:t>
            </a:r>
          </a:p>
        </p:txBody>
      </p:sp>
    </p:spTree>
    <p:extLst>
      <p:ext uri="{BB962C8B-B14F-4D97-AF65-F5344CB8AC3E}">
        <p14:creationId xmlns:p14="http://schemas.microsoft.com/office/powerpoint/2010/main" val="38207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E3A9-4D26-4A1B-93C4-E76F7158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Closer look step 2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2196-DF3F-434F-838C-F7743A4A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2146"/>
            <a:ext cx="10924713" cy="5613862"/>
          </a:xfrm>
        </p:spPr>
        <p:txBody>
          <a:bodyPr>
            <a:normAutofit fontScale="85000" lnSpcReduction="10000"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dirty="0">
                <a:effectLst/>
                <a:latin typeface="Calibri" panose="020F0502020204030204" pitchFamily="34" charset="0"/>
              </a:rPr>
              <a:t>Use Bayesian optimization that  evaluate how different parameters affected the error.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An optimization function is defined, it takes a combination of liquid handling parameters and  outputs a prediction using the model trained in step 1.  The model penalize longe</a:t>
            </a:r>
            <a:r>
              <a:rPr lang="en-US" sz="2000" dirty="0">
                <a:latin typeface="Calibri" panose="020F0502020204030204" pitchFamily="34" charset="0"/>
              </a:rPr>
              <a:t>r times by multiplying the predicted error by (1/</a:t>
            </a:r>
            <a:r>
              <a:rPr lang="en-US" sz="2000" dirty="0" err="1">
                <a:latin typeface="Calibri" panose="020F0502020204030204" pitchFamily="34" charset="0"/>
              </a:rPr>
              <a:t>aspiration_rate</a:t>
            </a:r>
            <a:r>
              <a:rPr lang="en-US" sz="2000" dirty="0">
                <a:latin typeface="Calibri" panose="020F0502020204030204" pitchFamily="34" charset="0"/>
              </a:rPr>
              <a:t> + 1/</a:t>
            </a:r>
            <a:r>
              <a:rPr lang="en-US" sz="2000" dirty="0" err="1">
                <a:latin typeface="Calibri" panose="020F0502020204030204" pitchFamily="34" charset="0"/>
              </a:rPr>
              <a:t>dispense_rate</a:t>
            </a:r>
            <a:r>
              <a:rPr lang="en-US" sz="2000" dirty="0">
                <a:latin typeface="Calibri" panose="020F0502020204030204" pitchFamily="34" charset="0"/>
              </a:rPr>
              <a:t>) 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BO is initialized by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n_initial_points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 (default =10) randomly generated combination of liquid handling parameters taken from a predetermined parametric space. This parameters are fed into the objective function.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After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n_initial_points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 (default =10) random samplings, the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gp_minimize</a:t>
            </a:r>
            <a:r>
              <a:rPr lang="en-US" sz="2000" dirty="0">
                <a:effectLst/>
                <a:latin typeface="Calibri" panose="020F0502020204030204" pitchFamily="34" charset="0"/>
              </a:rPr>
              <a:t>() algorithm will use the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base_estimator</a:t>
            </a:r>
            <a:r>
              <a:rPr lang="en-US" sz="2000" dirty="0">
                <a:effectLst/>
                <a:latin typeface="Calibri" panose="020F0502020204030204" pitchFamily="34" charset="0"/>
              </a:rPr>
              <a:t> (gaussian process regression) to model the relationship of the predicted error by the objective function </a:t>
            </a:r>
            <a:r>
              <a:rPr lang="en-US" sz="2000" dirty="0">
                <a:latin typeface="Calibri" panose="020F0502020204030204" pitchFamily="34" charset="0"/>
              </a:rPr>
              <a:t>for the parameters sampled by the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the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n_initial_points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 . The generated model is called the gaussian prior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The gaussian prior will be minimized by an </a:t>
            </a:r>
            <a:r>
              <a:rPr lang="en-US" sz="2000" dirty="0" err="1">
                <a:latin typeface="Calibri" panose="020F0502020204030204" pitchFamily="34" charset="0"/>
              </a:rPr>
              <a:t>acquisition_function</a:t>
            </a:r>
            <a:r>
              <a:rPr lang="en-US" sz="2000" dirty="0">
                <a:latin typeface="Calibri" panose="020F0502020204030204" pitchFamily="34" charset="0"/>
              </a:rPr>
              <a:t> that computes a probability for </a:t>
            </a:r>
            <a:r>
              <a:rPr lang="en-US" sz="2000" dirty="0" err="1">
                <a:latin typeface="Calibri" panose="020F0502020204030204" pitchFamily="34" charset="0"/>
              </a:rPr>
              <a:t>n_points</a:t>
            </a:r>
            <a:r>
              <a:rPr lang="en-US" sz="2000" dirty="0">
                <a:latin typeface="Calibri" panose="020F0502020204030204" pitchFamily="34" charset="0"/>
              </a:rPr>
              <a:t> (default = 1000) in the search space on how likely is to find the minimum of the gaussian prior function.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</a:rPr>
              <a:t>acq_optimizer</a:t>
            </a:r>
            <a:r>
              <a:rPr lang="en-US" sz="2000" dirty="0">
                <a:latin typeface="Calibri" panose="020F0502020204030204" pitchFamily="34" charset="0"/>
              </a:rPr>
              <a:t> selects the point that maximizes the acquisition function and feeds to the objective function.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Steps 2.3-2.5 occur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n_calls</a:t>
            </a:r>
            <a:r>
              <a:rPr lang="en-US" sz="2000" dirty="0">
                <a:effectLst/>
                <a:latin typeface="Calibri" panose="020F0502020204030204" pitchFamily="34" charset="0"/>
              </a:rPr>
              <a:t> - </a:t>
            </a:r>
            <a:r>
              <a:rPr lang="en-US" sz="2000" dirty="0" err="1">
                <a:effectLst/>
                <a:latin typeface="Calibri" panose="020F0502020204030204" pitchFamily="34" charset="0"/>
              </a:rPr>
              <a:t>n_initial_points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 times (default = 50-10 = 40).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</a:rPr>
              <a:t>The values obtained through 2.3-2.6 are evaluated with model trained in step 1 to obtain predicted error. The parameters with the smallest predicted error are selected and ordered according to time. 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</a:endParaRP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</a:rPr>
              <a:t>The top set of parameters are suggested by the model for next iteration</a:t>
            </a:r>
          </a:p>
          <a:p>
            <a:pPr marL="971550" lvl="1" indent="-514350">
              <a:buFont typeface="+mj-lt"/>
              <a:buAutoNum type="arabicPeriod" startAt="2"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3408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9AF-2EDD-49A3-B826-AC7BE2F2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study?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5BD44-015D-472F-82D7-9A9DEBE23483}"/>
              </a:ext>
            </a:extLst>
          </p:cNvPr>
          <p:cNvSpPr txBox="1"/>
          <p:nvPr/>
        </p:nvSpPr>
        <p:spPr>
          <a:xfrm>
            <a:off x="907742" y="1475105"/>
            <a:ext cx="10446058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effect of implementing the following ML models as surrogate models: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Multilinear regression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process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effect of training model with a different amount of data using the following ML models as surrogate models (full, half, quarter, single value):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Multilinear regression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process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of effect of hyperparameter selection for the selection of best transfer parameters using BO: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Acquisition function (which area to explore)</a:t>
            </a: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kappa (exploration vs exploitation)</a:t>
            </a:r>
          </a:p>
          <a:p>
            <a:pPr marL="742950" lvl="1" indent="-285750" algn="just">
              <a:lnSpc>
                <a:spcPct val="106000"/>
              </a:lnSpc>
              <a:buFont typeface="+mj-lt"/>
              <a:buAutoNum type="alphaL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Parametric space range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443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Automated optimization of liquid handling paramters</vt:lpstr>
      <vt:lpstr>Opentrons</vt:lpstr>
      <vt:lpstr>Closer look step 2</vt:lpstr>
      <vt:lpstr>What to study?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optimization of liquid handling paramters</dc:title>
  <dc:creator>Pablo Quijano Velasco</dc:creator>
  <cp:lastModifiedBy>Pablo Quijano Velasco</cp:lastModifiedBy>
  <cp:revision>1</cp:revision>
  <dcterms:created xsi:type="dcterms:W3CDTF">2023-03-10T01:12:55Z</dcterms:created>
  <dcterms:modified xsi:type="dcterms:W3CDTF">2023-03-10T02:19:16Z</dcterms:modified>
</cp:coreProperties>
</file>