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0CF4C0-647B-4F63-898F-965760BCD2A5}">
  <a:tblStyle styleId="{B40CF4C0-647B-4F63-898F-965760BCD2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a8f36052c08f3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a8f36052c08f3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a8f36052c08f3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a8f36052c08f3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a8f36052c08f3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a8f36052c08f3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a8f36052c08f3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a8f36052c08f3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a8f36052c08f3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a8f36052c08f3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a8f36052c08f3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a8f36052c08f3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a8f36052c08f3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a8f36052c08f3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a8f36052c08f3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a8f36052c08f3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a8f36052c08f3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a8f36052c08f3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a8f36052c08f3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a8f36052c08f3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a8f36052c08f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a8f36052c08f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a8f36052c08f3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a8f36052c08f3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6d962ca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6d962ca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a8f36052c08f3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a8f36052c08f3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817 manual)</a:t>
            </a:r>
            <a:endParaRPr sz="2420"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00" y="740875"/>
            <a:ext cx="6207750" cy="3310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22"/>
          <p:cNvGraphicFramePr/>
          <p:nvPr/>
        </p:nvGraphicFramePr>
        <p:xfrm>
          <a:off x="214300" y="41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16925" y="139025"/>
            <a:ext cx="87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Graph of experiment results (Viscosity standard 1275 manual)</a:t>
            </a:r>
            <a:endParaRPr sz="24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214313" y="413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50" y="711725"/>
            <a:ext cx="6243713" cy="33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2)</a:t>
            </a:r>
            <a:endParaRPr sz="2200"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177600" y="388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02575"/>
                <a:gridCol w="1002150"/>
                <a:gridCol w="1002150"/>
                <a:gridCol w="1002150"/>
                <a:gridCol w="1002150"/>
                <a:gridCol w="1002150"/>
                <a:gridCol w="1002150"/>
                <a:gridCol w="15733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63" y="711725"/>
            <a:ext cx="5777126" cy="30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2)</a:t>
            </a:r>
            <a:endParaRPr sz="2200"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2)</a:t>
            </a:r>
            <a:endParaRPr sz="2200"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93450" y="39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14075"/>
                <a:gridCol w="1011750"/>
                <a:gridCol w="1011750"/>
                <a:gridCol w="1011750"/>
                <a:gridCol w="1011750"/>
                <a:gridCol w="1011750"/>
                <a:gridCol w="1011750"/>
                <a:gridCol w="1588425"/>
              </a:tblGrid>
              <a:tr h="39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2)</a:t>
            </a:r>
            <a:endParaRPr sz="2200"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BOTorch exp 3)</a:t>
            </a:r>
            <a:endParaRPr sz="2200"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505 BOTorch exp 3)</a:t>
            </a:r>
            <a:endParaRPr sz="2200"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817 BOTorch exp 3)</a:t>
            </a:r>
            <a:endParaRPr sz="2200"/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1275 BOTorch exp 3)</a:t>
            </a:r>
            <a:endParaRPr sz="2200"/>
          </a:p>
        </p:txBody>
      </p:sp>
      <p:graphicFrame>
        <p:nvGraphicFramePr>
          <p:cNvPr id="171" name="Google Shape;171;p31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-2.467078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-3.796428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-2.442059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204 IPOPT exp 2)</a:t>
            </a:r>
            <a:endParaRPr sz="2200"/>
          </a:p>
        </p:txBody>
      </p:sp>
      <p:graphicFrame>
        <p:nvGraphicFramePr>
          <p:cNvPr id="178" name="Google Shape;178;p32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177600" y="139025"/>
            <a:ext cx="87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Graph of experiment results (Viscosity standard </a:t>
            </a:r>
            <a:r>
              <a:rPr lang="en" sz="2200"/>
              <a:t>505</a:t>
            </a:r>
            <a:r>
              <a:rPr lang="en" sz="2200"/>
              <a:t> IPOPT exp 2)</a:t>
            </a:r>
            <a:endParaRPr sz="2200"/>
          </a:p>
        </p:txBody>
      </p:sp>
      <p:graphicFrame>
        <p:nvGraphicFramePr>
          <p:cNvPr id="185" name="Google Shape;185;p33"/>
          <p:cNvGraphicFramePr/>
          <p:nvPr/>
        </p:nvGraphicFramePr>
        <p:xfrm>
          <a:off x="-37" y="40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251175"/>
                <a:gridCol w="1042650"/>
                <a:gridCol w="1042650"/>
                <a:gridCol w="1042650"/>
                <a:gridCol w="1042650"/>
                <a:gridCol w="1042650"/>
                <a:gridCol w="1042650"/>
                <a:gridCol w="1636950"/>
              </a:tblGrid>
              <a:tr h="41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584600"/>
            <a:ext cx="6180274" cy="3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2)</a:t>
            </a:r>
            <a:endParaRPr sz="2420"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11375" y="1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143000"/>
                <a:gridCol w="952500"/>
                <a:gridCol w="952500"/>
                <a:gridCol w="952500"/>
                <a:gridCol w="952500"/>
                <a:gridCol w="952500"/>
                <a:gridCol w="952500"/>
                <a:gridCol w="1457325"/>
              </a:tblGrid>
              <a:tr h="2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114.512228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21.217443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75.863723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-2.516088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81.16671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13.787268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104.851008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-1.138641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75.041981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18.239168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88.152937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-0.472968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72.83177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15.894114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96.646646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-2.098918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44.717819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9.656528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145.91934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-0.464922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57.178353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9.26094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145.469537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-1.708971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76.261096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16.650269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93.171934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-1.468999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18.027723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8.830124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188.718812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-3.56471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16.438385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7.963184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206.411129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-1.56475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15.946734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13.577798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156.35841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-2.210176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3.867115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4.755213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488.886211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-7.390287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6.522269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5.229181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364.555419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-3.853138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00">
                <a:tc v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10.888369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8.013913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236.624113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-4.110001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(BOTorch Experiment 3)</a:t>
            </a:r>
            <a:endParaRPr sz="2420"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115500" y="12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  <a:gridCol w="892300"/>
              </a:tblGrid>
              <a:tr h="6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98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102.939013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15.379469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94.736242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-1.985911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-0.948609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-2.128154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-1.687558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43.183051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7.278616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180.545995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-1.618352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-1.779452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-1.975233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-1.791012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6.699781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10.184027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267.451605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-1.511394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-2.982966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-4.167108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-2.887156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4.095164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6.424205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419.851735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-2.824018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-3.963222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-5.928058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-4.238433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2)</a:t>
            </a:r>
            <a:endParaRPr sz="24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Table of best viscosity parameters: (IPOPT Experiment 3)</a:t>
            </a:r>
            <a:endParaRPr sz="24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1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204 manual)</a:t>
            </a:r>
            <a:endParaRPr sz="2420"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4" y="62432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9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398 manual)</a:t>
            </a:r>
            <a:endParaRPr sz="242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25" y="740875"/>
            <a:ext cx="6360724" cy="33923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20"/>
          <p:cNvGraphicFramePr/>
          <p:nvPr/>
        </p:nvGraphicFramePr>
        <p:xfrm>
          <a:off x="214300" y="41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Graph of experiment results (Viscosity standard 505 manual)</a:t>
            </a:r>
            <a:endParaRPr sz="242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37" y="770025"/>
            <a:ext cx="6224126" cy="3319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21"/>
          <p:cNvGraphicFramePr/>
          <p:nvPr/>
        </p:nvGraphicFramePr>
        <p:xfrm>
          <a:off x="116913" y="42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{B40CF4C0-647B-4F63-898F-965760BCD2A5}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-1.031009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-1.581433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-3.491137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