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58" r:id="rId5"/>
    <p:sldId id="259" r:id="rId6"/>
    <p:sldId id="264" r:id="rId7"/>
    <p:sldId id="265" r:id="rId8"/>
    <p:sldId id="267" r:id="rId9"/>
    <p:sldId id="268" r:id="rId10"/>
    <p:sldId id="269" r:id="rId11"/>
    <p:sldId id="270" r:id="rId12"/>
    <p:sldId id="271" r:id="rId13"/>
    <p:sldId id="274" r:id="rId14"/>
    <p:sldId id="275" r:id="rId15"/>
    <p:sldId id="277" r:id="rId16"/>
    <p:sldId id="278" r:id="rId17"/>
    <p:sldId id="279" r:id="rId18"/>
    <p:sldId id="280" r:id="rId19"/>
    <p:sldId id="272" r:id="rId2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p:cNvSpPr>
            <a:spLocks noGrp="1"/>
          </p:cNvSpPr>
          <p:nvPr>
            <p:ph type="dt" sz="half" idx="10"/>
          </p:nvPr>
        </p:nvSpPr>
        <p:spPr/>
        <p:txBody>
          <a:bodyPr/>
          <a:lstStyle/>
          <a:p>
            <a:fld id="{1A01EC20-EE10-45B5-92A7-854B636DFAE6}" type="datetimeFigureOut">
              <a:rPr lang="es-MX" smtClean="0"/>
              <a:t>27/11/2017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D205D277-BD63-4B53-91EC-44970D365180}" type="slidenum">
              <a:rPr lang="es-MX" smtClean="0"/>
              <a:t>‹Nº›</a:t>
            </a:fld>
            <a:endParaRPr lang="es-MX"/>
          </a:p>
        </p:txBody>
      </p:sp>
    </p:spTree>
    <p:extLst>
      <p:ext uri="{BB962C8B-B14F-4D97-AF65-F5344CB8AC3E}">
        <p14:creationId xmlns:p14="http://schemas.microsoft.com/office/powerpoint/2010/main" val="3714685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1A01EC20-EE10-45B5-92A7-854B636DFAE6}" type="datetimeFigureOut">
              <a:rPr lang="es-MX" smtClean="0"/>
              <a:t>27/11/2017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D205D277-BD63-4B53-91EC-44970D365180}" type="slidenum">
              <a:rPr lang="es-MX" smtClean="0"/>
              <a:t>‹Nº›</a:t>
            </a:fld>
            <a:endParaRPr lang="es-MX"/>
          </a:p>
        </p:txBody>
      </p:sp>
    </p:spTree>
    <p:extLst>
      <p:ext uri="{BB962C8B-B14F-4D97-AF65-F5344CB8AC3E}">
        <p14:creationId xmlns:p14="http://schemas.microsoft.com/office/powerpoint/2010/main" val="218246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1A01EC20-EE10-45B5-92A7-854B636DFAE6}" type="datetimeFigureOut">
              <a:rPr lang="es-MX" smtClean="0"/>
              <a:t>27/11/2017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D205D277-BD63-4B53-91EC-44970D365180}" type="slidenum">
              <a:rPr lang="es-MX" smtClean="0"/>
              <a:t>‹Nº›</a:t>
            </a:fld>
            <a:endParaRPr lang="es-MX"/>
          </a:p>
        </p:txBody>
      </p:sp>
    </p:spTree>
    <p:extLst>
      <p:ext uri="{BB962C8B-B14F-4D97-AF65-F5344CB8AC3E}">
        <p14:creationId xmlns:p14="http://schemas.microsoft.com/office/powerpoint/2010/main" val="3758703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1A01EC20-EE10-45B5-92A7-854B636DFAE6}" type="datetimeFigureOut">
              <a:rPr lang="es-MX" smtClean="0"/>
              <a:t>27/11/2017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D205D277-BD63-4B53-91EC-44970D365180}" type="slidenum">
              <a:rPr lang="es-MX" smtClean="0"/>
              <a:t>‹Nº›</a:t>
            </a:fld>
            <a:endParaRPr lang="es-MX"/>
          </a:p>
        </p:txBody>
      </p:sp>
    </p:spTree>
    <p:extLst>
      <p:ext uri="{BB962C8B-B14F-4D97-AF65-F5344CB8AC3E}">
        <p14:creationId xmlns:p14="http://schemas.microsoft.com/office/powerpoint/2010/main" val="3386951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1A01EC20-EE10-45B5-92A7-854B636DFAE6}" type="datetimeFigureOut">
              <a:rPr lang="es-MX" smtClean="0"/>
              <a:t>27/11/2017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D205D277-BD63-4B53-91EC-44970D365180}" type="slidenum">
              <a:rPr lang="es-MX" smtClean="0"/>
              <a:t>‹Nº›</a:t>
            </a:fld>
            <a:endParaRPr lang="es-MX"/>
          </a:p>
        </p:txBody>
      </p:sp>
    </p:spTree>
    <p:extLst>
      <p:ext uri="{BB962C8B-B14F-4D97-AF65-F5344CB8AC3E}">
        <p14:creationId xmlns:p14="http://schemas.microsoft.com/office/powerpoint/2010/main" val="3655215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p:cNvSpPr>
            <a:spLocks noGrp="1"/>
          </p:cNvSpPr>
          <p:nvPr>
            <p:ph type="dt" sz="half" idx="10"/>
          </p:nvPr>
        </p:nvSpPr>
        <p:spPr/>
        <p:txBody>
          <a:bodyPr/>
          <a:lstStyle/>
          <a:p>
            <a:fld id="{1A01EC20-EE10-45B5-92A7-854B636DFAE6}" type="datetimeFigureOut">
              <a:rPr lang="es-MX" smtClean="0"/>
              <a:t>27/11/2017</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D205D277-BD63-4B53-91EC-44970D365180}" type="slidenum">
              <a:rPr lang="es-MX" smtClean="0"/>
              <a:t>‹Nº›</a:t>
            </a:fld>
            <a:endParaRPr lang="es-MX"/>
          </a:p>
        </p:txBody>
      </p:sp>
    </p:spTree>
    <p:extLst>
      <p:ext uri="{BB962C8B-B14F-4D97-AF65-F5344CB8AC3E}">
        <p14:creationId xmlns:p14="http://schemas.microsoft.com/office/powerpoint/2010/main" val="1728077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p:cNvSpPr>
            <a:spLocks noGrp="1"/>
          </p:cNvSpPr>
          <p:nvPr>
            <p:ph type="dt" sz="half" idx="10"/>
          </p:nvPr>
        </p:nvSpPr>
        <p:spPr/>
        <p:txBody>
          <a:bodyPr/>
          <a:lstStyle/>
          <a:p>
            <a:fld id="{1A01EC20-EE10-45B5-92A7-854B636DFAE6}" type="datetimeFigureOut">
              <a:rPr lang="es-MX" smtClean="0"/>
              <a:t>27/11/2017</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D205D277-BD63-4B53-91EC-44970D365180}" type="slidenum">
              <a:rPr lang="es-MX" smtClean="0"/>
              <a:t>‹Nº›</a:t>
            </a:fld>
            <a:endParaRPr lang="es-MX"/>
          </a:p>
        </p:txBody>
      </p:sp>
    </p:spTree>
    <p:extLst>
      <p:ext uri="{BB962C8B-B14F-4D97-AF65-F5344CB8AC3E}">
        <p14:creationId xmlns:p14="http://schemas.microsoft.com/office/powerpoint/2010/main" val="2859557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fecha 2"/>
          <p:cNvSpPr>
            <a:spLocks noGrp="1"/>
          </p:cNvSpPr>
          <p:nvPr>
            <p:ph type="dt" sz="half" idx="10"/>
          </p:nvPr>
        </p:nvSpPr>
        <p:spPr/>
        <p:txBody>
          <a:bodyPr/>
          <a:lstStyle/>
          <a:p>
            <a:fld id="{1A01EC20-EE10-45B5-92A7-854B636DFAE6}" type="datetimeFigureOut">
              <a:rPr lang="es-MX" smtClean="0"/>
              <a:t>27/11/2017</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D205D277-BD63-4B53-91EC-44970D365180}" type="slidenum">
              <a:rPr lang="es-MX" smtClean="0"/>
              <a:t>‹Nº›</a:t>
            </a:fld>
            <a:endParaRPr lang="es-MX"/>
          </a:p>
        </p:txBody>
      </p:sp>
    </p:spTree>
    <p:extLst>
      <p:ext uri="{BB962C8B-B14F-4D97-AF65-F5344CB8AC3E}">
        <p14:creationId xmlns:p14="http://schemas.microsoft.com/office/powerpoint/2010/main" val="1252962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A01EC20-EE10-45B5-92A7-854B636DFAE6}" type="datetimeFigureOut">
              <a:rPr lang="es-MX" smtClean="0"/>
              <a:t>27/11/2017</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D205D277-BD63-4B53-91EC-44970D365180}" type="slidenum">
              <a:rPr lang="es-MX" smtClean="0"/>
              <a:t>‹Nº›</a:t>
            </a:fld>
            <a:endParaRPr lang="es-MX"/>
          </a:p>
        </p:txBody>
      </p:sp>
    </p:spTree>
    <p:extLst>
      <p:ext uri="{BB962C8B-B14F-4D97-AF65-F5344CB8AC3E}">
        <p14:creationId xmlns:p14="http://schemas.microsoft.com/office/powerpoint/2010/main" val="2089403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1A01EC20-EE10-45B5-92A7-854B636DFAE6}" type="datetimeFigureOut">
              <a:rPr lang="es-MX" smtClean="0"/>
              <a:t>27/11/2017</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D205D277-BD63-4B53-91EC-44970D365180}" type="slidenum">
              <a:rPr lang="es-MX" smtClean="0"/>
              <a:t>‹Nº›</a:t>
            </a:fld>
            <a:endParaRPr lang="es-MX"/>
          </a:p>
        </p:txBody>
      </p:sp>
    </p:spTree>
    <p:extLst>
      <p:ext uri="{BB962C8B-B14F-4D97-AF65-F5344CB8AC3E}">
        <p14:creationId xmlns:p14="http://schemas.microsoft.com/office/powerpoint/2010/main" val="3975443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1A01EC20-EE10-45B5-92A7-854B636DFAE6}" type="datetimeFigureOut">
              <a:rPr lang="es-MX" smtClean="0"/>
              <a:t>27/11/2017</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D205D277-BD63-4B53-91EC-44970D365180}" type="slidenum">
              <a:rPr lang="es-MX" smtClean="0"/>
              <a:t>‹Nº›</a:t>
            </a:fld>
            <a:endParaRPr lang="es-MX"/>
          </a:p>
        </p:txBody>
      </p:sp>
    </p:spTree>
    <p:extLst>
      <p:ext uri="{BB962C8B-B14F-4D97-AF65-F5344CB8AC3E}">
        <p14:creationId xmlns:p14="http://schemas.microsoft.com/office/powerpoint/2010/main" val="477669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01EC20-EE10-45B5-92A7-854B636DFAE6}" type="datetimeFigureOut">
              <a:rPr lang="es-MX" smtClean="0"/>
              <a:t>27/11/2017</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05D277-BD63-4B53-91EC-44970D365180}" type="slidenum">
              <a:rPr lang="es-MX" smtClean="0"/>
              <a:t>‹Nº›</a:t>
            </a:fld>
            <a:endParaRPr lang="es-MX"/>
          </a:p>
        </p:txBody>
      </p:sp>
    </p:spTree>
    <p:extLst>
      <p:ext uri="{BB962C8B-B14F-4D97-AF65-F5344CB8AC3E}">
        <p14:creationId xmlns:p14="http://schemas.microsoft.com/office/powerpoint/2010/main" val="3904678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9E8E38ED-369A-44C2-B635-0BED0E48A6E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B672F332-AF08-46C6-94F0-77684310D7B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6437D937-A7F1-4011-92B4-328E5BE1B1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p:cNvSpPr>
            <a:spLocks noGrp="1"/>
          </p:cNvSpPr>
          <p:nvPr>
            <p:ph type="ctrTitle"/>
          </p:nvPr>
        </p:nvSpPr>
        <p:spPr>
          <a:xfrm>
            <a:off x="642257" y="4525347"/>
            <a:ext cx="6939722" cy="1737360"/>
          </a:xfrm>
        </p:spPr>
        <p:txBody>
          <a:bodyPr anchor="ctr">
            <a:normAutofit/>
          </a:bodyPr>
          <a:lstStyle/>
          <a:p>
            <a:pPr algn="r"/>
            <a:r>
              <a:rPr lang="es-MX" dirty="0"/>
              <a:t>INTERRUPCIONES</a:t>
            </a:r>
            <a:endParaRPr lang="es-MX"/>
          </a:p>
        </p:txBody>
      </p:sp>
      <p:sp>
        <p:nvSpPr>
          <p:cNvPr id="3" name="Subtítulo 2"/>
          <p:cNvSpPr>
            <a:spLocks noGrp="1"/>
          </p:cNvSpPr>
          <p:nvPr>
            <p:ph type="subTitle" idx="1"/>
          </p:nvPr>
        </p:nvSpPr>
        <p:spPr>
          <a:xfrm>
            <a:off x="8018806" y="5049862"/>
            <a:ext cx="3211288" cy="1424880"/>
          </a:xfrm>
        </p:spPr>
        <p:txBody>
          <a:bodyPr anchor="ctr">
            <a:normAutofit fontScale="92500" lnSpcReduction="20000"/>
          </a:bodyPr>
          <a:lstStyle/>
          <a:p>
            <a:pPr algn="l"/>
            <a:r>
              <a:rPr lang="es-MX" sz="1600" dirty="0"/>
              <a:t>Alarcón Herrera Misael Antonio</a:t>
            </a:r>
          </a:p>
          <a:p>
            <a:pPr algn="l"/>
            <a:r>
              <a:rPr lang="es-MX" sz="1600" dirty="0"/>
              <a:t>Avilés Kim Luis Enrique</a:t>
            </a:r>
          </a:p>
          <a:p>
            <a:pPr algn="l"/>
            <a:r>
              <a:rPr lang="es-MX" sz="1600" dirty="0"/>
              <a:t>Bautista Aguilar Alicia Andrea</a:t>
            </a:r>
          </a:p>
          <a:p>
            <a:pPr algn="l"/>
            <a:r>
              <a:rPr lang="es-MX" sz="1600" dirty="0"/>
              <a:t>Díaz Chávez José Antonio</a:t>
            </a:r>
          </a:p>
          <a:p>
            <a:pPr algn="l"/>
            <a:r>
              <a:rPr lang="es-MX" sz="1600" dirty="0"/>
              <a:t>Serrano Robles David Arturo</a:t>
            </a:r>
          </a:p>
          <a:p>
            <a:pPr algn="l"/>
            <a:endParaRPr lang="es-MX" sz="1600" dirty="0"/>
          </a:p>
          <a:p>
            <a:pPr algn="l"/>
            <a:endParaRPr lang="es-MX" dirty="0"/>
          </a:p>
        </p:txBody>
      </p:sp>
    </p:spTree>
    <p:extLst>
      <p:ext uri="{BB962C8B-B14F-4D97-AF65-F5344CB8AC3E}">
        <p14:creationId xmlns:p14="http://schemas.microsoft.com/office/powerpoint/2010/main" val="56253417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838200" y="963877"/>
            <a:ext cx="3494362" cy="4930246"/>
          </a:xfrm>
        </p:spPr>
        <p:txBody>
          <a:bodyPr>
            <a:normAutofit/>
          </a:bodyPr>
          <a:lstStyle/>
          <a:p>
            <a:pPr algn="r"/>
            <a:r>
              <a:rPr lang="es-MX">
                <a:solidFill>
                  <a:schemeClr val="accent1"/>
                </a:solidFill>
              </a:rPr>
              <a:t>Interrupciones externas de hardware</a:t>
            </a:r>
          </a:p>
        </p:txBody>
      </p:sp>
      <p:sp>
        <p:nvSpPr>
          <p:cNvPr id="3" name="Marcador de contenido 2"/>
          <p:cNvSpPr>
            <a:spLocks noGrp="1"/>
          </p:cNvSpPr>
          <p:nvPr>
            <p:ph idx="1"/>
          </p:nvPr>
        </p:nvSpPr>
        <p:spPr>
          <a:xfrm>
            <a:off x="4976031" y="963877"/>
            <a:ext cx="6377769" cy="4930246"/>
          </a:xfrm>
        </p:spPr>
        <p:txBody>
          <a:bodyPr anchor="ctr">
            <a:normAutofit/>
          </a:bodyPr>
          <a:lstStyle/>
          <a:p>
            <a:r>
              <a:rPr lang="es-MX" sz="2400"/>
              <a:t>Son generadas por dispositivos periféricos</a:t>
            </a:r>
          </a:p>
          <a:p>
            <a:pPr lvl="1"/>
            <a:r>
              <a:rPr lang="es-MX" dirty="0"/>
              <a:t>Teclado</a:t>
            </a:r>
          </a:p>
          <a:p>
            <a:pPr lvl="1"/>
            <a:r>
              <a:rPr lang="es-MX" dirty="0"/>
              <a:t>Mouse</a:t>
            </a:r>
          </a:p>
          <a:p>
            <a:r>
              <a:rPr lang="es-MX" sz="2400"/>
              <a:t>También son generadas por los coprocesadores</a:t>
            </a:r>
          </a:p>
          <a:p>
            <a:endParaRPr lang="es-MX" sz="2400"/>
          </a:p>
        </p:txBody>
      </p:sp>
    </p:spTree>
    <p:extLst>
      <p:ext uri="{BB962C8B-B14F-4D97-AF65-F5344CB8AC3E}">
        <p14:creationId xmlns:p14="http://schemas.microsoft.com/office/powerpoint/2010/main" val="1404022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838200" y="963877"/>
            <a:ext cx="3494362" cy="4930246"/>
          </a:xfrm>
        </p:spPr>
        <p:txBody>
          <a:bodyPr>
            <a:normAutofit/>
          </a:bodyPr>
          <a:lstStyle/>
          <a:p>
            <a:pPr algn="r"/>
            <a:r>
              <a:rPr lang="es-MX">
                <a:solidFill>
                  <a:schemeClr val="accent1"/>
                </a:solidFill>
              </a:rPr>
              <a:t>Tratamiento de interrupciones</a:t>
            </a:r>
          </a:p>
        </p:txBody>
      </p:sp>
      <p:sp>
        <p:nvSpPr>
          <p:cNvPr id="3" name="Marcador de contenido 2"/>
          <p:cNvSpPr>
            <a:spLocks noGrp="1"/>
          </p:cNvSpPr>
          <p:nvPr>
            <p:ph idx="1"/>
          </p:nvPr>
        </p:nvSpPr>
        <p:spPr>
          <a:xfrm>
            <a:off x="4976031" y="963877"/>
            <a:ext cx="6377769" cy="4930246"/>
          </a:xfrm>
        </p:spPr>
        <p:txBody>
          <a:bodyPr anchor="ctr">
            <a:normAutofit/>
          </a:bodyPr>
          <a:lstStyle/>
          <a:p>
            <a:r>
              <a:rPr lang="es-MX" sz="2400"/>
              <a:t>Una interrupción se debe tratar después de terminar la ejecución de la instrucción en curso.</a:t>
            </a:r>
          </a:p>
          <a:p>
            <a:r>
              <a:rPr lang="es-MX" sz="2400"/>
              <a:t>El tratamiento depende de cuál sea el dispositivo de Entrada/Salida que ha causado la interrupción, para esto debemos ubicar el dispositivo que ha fallado</a:t>
            </a:r>
          </a:p>
        </p:txBody>
      </p:sp>
    </p:spTree>
    <p:extLst>
      <p:ext uri="{BB962C8B-B14F-4D97-AF65-F5344CB8AC3E}">
        <p14:creationId xmlns:p14="http://schemas.microsoft.com/office/powerpoint/2010/main" val="328645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838200" y="963877"/>
            <a:ext cx="3494362" cy="4930246"/>
          </a:xfrm>
        </p:spPr>
        <p:txBody>
          <a:bodyPr>
            <a:normAutofit/>
          </a:bodyPr>
          <a:lstStyle/>
          <a:p>
            <a:pPr algn="r"/>
            <a:r>
              <a:rPr lang="es-MX">
                <a:solidFill>
                  <a:schemeClr val="accent1"/>
                </a:solidFill>
              </a:rPr>
              <a:t>Procedimiento para tratar las interrupciones</a:t>
            </a:r>
          </a:p>
        </p:txBody>
      </p:sp>
      <p:sp>
        <p:nvSpPr>
          <p:cNvPr id="3" name="Marcador de contenido 2"/>
          <p:cNvSpPr>
            <a:spLocks noGrp="1"/>
          </p:cNvSpPr>
          <p:nvPr>
            <p:ph idx="1"/>
          </p:nvPr>
        </p:nvSpPr>
        <p:spPr>
          <a:xfrm>
            <a:off x="4976031" y="963877"/>
            <a:ext cx="6377769" cy="4930246"/>
          </a:xfrm>
        </p:spPr>
        <p:txBody>
          <a:bodyPr anchor="ctr">
            <a:normAutofit/>
          </a:bodyPr>
          <a:lstStyle/>
          <a:p>
            <a:r>
              <a:rPr lang="es-MX" sz="2000"/>
              <a:t>La interrupción queda almacenada en un registro especial donde se encuentra el tipo de interrupción presentada.</a:t>
            </a:r>
          </a:p>
          <a:p>
            <a:r>
              <a:rPr lang="es-MX" sz="2000"/>
              <a:t>Se salva el estado actual del CPU al momento de la interrupción .</a:t>
            </a:r>
          </a:p>
          <a:p>
            <a:r>
              <a:rPr lang="es-MX" sz="2000"/>
              <a:t>Se hace una transferencia al punto de entrada de la rutina manejadora de interrupciones.</a:t>
            </a:r>
          </a:p>
          <a:p>
            <a:r>
              <a:rPr lang="es-MX" sz="2000"/>
              <a:t>Una vez en la rutina manejadora , se determina el origen de la interrupción.</a:t>
            </a:r>
          </a:p>
          <a:p>
            <a:r>
              <a:rPr lang="es-MX" sz="2000"/>
              <a:t>Se mantienen enmascaradas las interrupciones con prioridad igual o menor que la que se esta procesando.</a:t>
            </a:r>
          </a:p>
          <a:p>
            <a:r>
              <a:rPr lang="es-MX" sz="2000"/>
              <a:t>Al finalizar la rutina, continuara ejecutándose el programa que se estaba corriendo cuando se produjo la interrupción.</a:t>
            </a:r>
          </a:p>
        </p:txBody>
      </p:sp>
    </p:spTree>
    <p:extLst>
      <p:ext uri="{BB962C8B-B14F-4D97-AF65-F5344CB8AC3E}">
        <p14:creationId xmlns:p14="http://schemas.microsoft.com/office/powerpoint/2010/main" val="136272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CAF9459F-2A8A-4FF4-83F8-4EFA99D1AFAE}"/>
              </a:ext>
            </a:extLst>
          </p:cNvPr>
          <p:cNvSpPr>
            <a:spLocks noGrp="1"/>
          </p:cNvSpPr>
          <p:nvPr>
            <p:ph type="title"/>
          </p:nvPr>
        </p:nvSpPr>
        <p:spPr>
          <a:xfrm>
            <a:off x="838200" y="963877"/>
            <a:ext cx="3494362" cy="4930246"/>
          </a:xfrm>
        </p:spPr>
        <p:txBody>
          <a:bodyPr>
            <a:normAutofit/>
          </a:bodyPr>
          <a:lstStyle/>
          <a:p>
            <a:pPr algn="r"/>
            <a:r>
              <a:rPr lang="es-MX">
                <a:solidFill>
                  <a:schemeClr val="accent1"/>
                </a:solidFill>
              </a:rPr>
              <a:t>Clases de interrupciones</a:t>
            </a:r>
          </a:p>
        </p:txBody>
      </p:sp>
      <p:sp>
        <p:nvSpPr>
          <p:cNvPr id="3" name="Marcador de contenido 2">
            <a:extLst>
              <a:ext uri="{FF2B5EF4-FFF2-40B4-BE49-F238E27FC236}">
                <a16:creationId xmlns:a16="http://schemas.microsoft.com/office/drawing/2014/main" id="{32D495E9-88AB-4DDD-8F21-09105E65E106}"/>
              </a:ext>
            </a:extLst>
          </p:cNvPr>
          <p:cNvSpPr>
            <a:spLocks noGrp="1"/>
          </p:cNvSpPr>
          <p:nvPr>
            <p:ph idx="1"/>
          </p:nvPr>
        </p:nvSpPr>
        <p:spPr>
          <a:xfrm>
            <a:off x="4976031" y="963877"/>
            <a:ext cx="6377769" cy="4930246"/>
          </a:xfrm>
        </p:spPr>
        <p:txBody>
          <a:bodyPr anchor="ctr">
            <a:normAutofit/>
          </a:bodyPr>
          <a:lstStyle/>
          <a:p>
            <a:r>
              <a:rPr lang="es-MX" sz="2400" dirty="0"/>
              <a:t>Programa</a:t>
            </a:r>
          </a:p>
          <a:p>
            <a:r>
              <a:rPr lang="es-MX" sz="2400" dirty="0"/>
              <a:t>De reloj</a:t>
            </a:r>
          </a:p>
          <a:p>
            <a:r>
              <a:rPr lang="es-MX" sz="2400" dirty="0"/>
              <a:t>Entrada/salida </a:t>
            </a:r>
          </a:p>
          <a:p>
            <a:r>
              <a:rPr lang="es-MX" sz="2400" dirty="0"/>
              <a:t>Fallo de hardware</a:t>
            </a:r>
          </a:p>
        </p:txBody>
      </p:sp>
    </p:spTree>
    <p:extLst>
      <p:ext uri="{BB962C8B-B14F-4D97-AF65-F5344CB8AC3E}">
        <p14:creationId xmlns:p14="http://schemas.microsoft.com/office/powerpoint/2010/main" val="3822329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Marcador de contenido 2">
            <a:extLst>
              <a:ext uri="{FF2B5EF4-FFF2-40B4-BE49-F238E27FC236}">
                <a16:creationId xmlns:a16="http://schemas.microsoft.com/office/drawing/2014/main" id="{D7AA97DF-10DB-4402-A01F-C4BFB25A5CA5}"/>
              </a:ext>
            </a:extLst>
          </p:cNvPr>
          <p:cNvSpPr txBox="1">
            <a:spLocks/>
          </p:cNvSpPr>
          <p:nvPr/>
        </p:nvSpPr>
        <p:spPr>
          <a:xfrm>
            <a:off x="6096000" y="1690688"/>
            <a:ext cx="4099560" cy="36091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MX" dirty="0"/>
          </a:p>
        </p:txBody>
      </p:sp>
      <p:sp>
        <p:nvSpPr>
          <p:cNvPr id="2" name="Título 1">
            <a:extLst>
              <a:ext uri="{FF2B5EF4-FFF2-40B4-BE49-F238E27FC236}">
                <a16:creationId xmlns:a16="http://schemas.microsoft.com/office/drawing/2014/main" id="{DEC09B1A-45F2-4284-A392-3C81B1AA778D}"/>
              </a:ext>
            </a:extLst>
          </p:cNvPr>
          <p:cNvSpPr>
            <a:spLocks noGrp="1"/>
          </p:cNvSpPr>
          <p:nvPr>
            <p:ph type="title"/>
          </p:nvPr>
        </p:nvSpPr>
        <p:spPr>
          <a:xfrm>
            <a:off x="838200" y="963877"/>
            <a:ext cx="3494362" cy="4930246"/>
          </a:xfrm>
        </p:spPr>
        <p:txBody>
          <a:bodyPr>
            <a:normAutofit/>
          </a:bodyPr>
          <a:lstStyle/>
          <a:p>
            <a:pPr algn="r"/>
            <a:r>
              <a:rPr lang="es-MX" dirty="0">
                <a:solidFill>
                  <a:schemeClr val="accent1"/>
                </a:solidFill>
              </a:rPr>
              <a:t>Programa</a:t>
            </a:r>
          </a:p>
        </p:txBody>
      </p:sp>
      <p:sp>
        <p:nvSpPr>
          <p:cNvPr id="3" name="Marcador de contenido 2">
            <a:extLst>
              <a:ext uri="{FF2B5EF4-FFF2-40B4-BE49-F238E27FC236}">
                <a16:creationId xmlns:a16="http://schemas.microsoft.com/office/drawing/2014/main" id="{72A41145-9C7C-4DC7-9295-3537D3734F02}"/>
              </a:ext>
            </a:extLst>
          </p:cNvPr>
          <p:cNvSpPr>
            <a:spLocks noGrp="1"/>
          </p:cNvSpPr>
          <p:nvPr>
            <p:ph idx="1"/>
          </p:nvPr>
        </p:nvSpPr>
        <p:spPr>
          <a:xfrm>
            <a:off x="4976031" y="963877"/>
            <a:ext cx="6377769" cy="4930246"/>
          </a:xfrm>
        </p:spPr>
        <p:txBody>
          <a:bodyPr anchor="ctr">
            <a:normAutofit/>
          </a:bodyPr>
          <a:lstStyle/>
          <a:p>
            <a:r>
              <a:rPr lang="es-MX" sz="2400"/>
              <a:t>Son aquellas que se producen cuando el CPU detecta una condición extraordinaria durante la ejecución de una instrucción de programa</a:t>
            </a:r>
          </a:p>
        </p:txBody>
      </p:sp>
    </p:spTree>
    <p:extLst>
      <p:ext uri="{BB962C8B-B14F-4D97-AF65-F5344CB8AC3E}">
        <p14:creationId xmlns:p14="http://schemas.microsoft.com/office/powerpoint/2010/main" val="2808179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774B1639-AA28-460B-AE63-38C13494CC85}"/>
              </a:ext>
            </a:extLst>
          </p:cNvPr>
          <p:cNvSpPr>
            <a:spLocks noGrp="1"/>
          </p:cNvSpPr>
          <p:nvPr>
            <p:ph type="title"/>
          </p:nvPr>
        </p:nvSpPr>
        <p:spPr>
          <a:xfrm>
            <a:off x="838200" y="963877"/>
            <a:ext cx="3494362" cy="4930246"/>
          </a:xfrm>
        </p:spPr>
        <p:txBody>
          <a:bodyPr>
            <a:normAutofit/>
          </a:bodyPr>
          <a:lstStyle/>
          <a:p>
            <a:pPr algn="r"/>
            <a:r>
              <a:rPr lang="es-MX">
                <a:solidFill>
                  <a:schemeClr val="accent1"/>
                </a:solidFill>
              </a:rPr>
              <a:t>De reloj</a:t>
            </a:r>
          </a:p>
        </p:txBody>
      </p:sp>
      <p:sp>
        <p:nvSpPr>
          <p:cNvPr id="3" name="Marcador de contenido 2">
            <a:extLst>
              <a:ext uri="{FF2B5EF4-FFF2-40B4-BE49-F238E27FC236}">
                <a16:creationId xmlns:a16="http://schemas.microsoft.com/office/drawing/2014/main" id="{FB417CA5-8F4D-4DA0-9998-D12D3E372C8D}"/>
              </a:ext>
            </a:extLst>
          </p:cNvPr>
          <p:cNvSpPr>
            <a:spLocks noGrp="1"/>
          </p:cNvSpPr>
          <p:nvPr>
            <p:ph idx="1"/>
          </p:nvPr>
        </p:nvSpPr>
        <p:spPr>
          <a:xfrm>
            <a:off x="4976031" y="963877"/>
            <a:ext cx="6377769" cy="4930246"/>
          </a:xfrm>
        </p:spPr>
        <p:txBody>
          <a:bodyPr anchor="ctr">
            <a:normAutofit/>
          </a:bodyPr>
          <a:lstStyle/>
          <a:p>
            <a:r>
              <a:rPr lang="es-MX" sz="2400"/>
              <a:t>Su objetivo es hacer que el sistema operativo entre a ejecutar operaciones de forma sistemática cada cierto intervalo de tiempo</a:t>
            </a:r>
          </a:p>
          <a:p>
            <a:pPr marL="0" indent="0">
              <a:buNone/>
            </a:pPr>
            <a:r>
              <a:rPr lang="es-MX" sz="2400"/>
              <a:t> </a:t>
            </a:r>
          </a:p>
          <a:p>
            <a:endParaRPr lang="es-MX" sz="2400"/>
          </a:p>
        </p:txBody>
      </p:sp>
    </p:spTree>
    <p:extLst>
      <p:ext uri="{BB962C8B-B14F-4D97-AF65-F5344CB8AC3E}">
        <p14:creationId xmlns:p14="http://schemas.microsoft.com/office/powerpoint/2010/main" val="2556119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12BC1A4F-6007-4C30-9DD1-E72F1D5FD28D}"/>
              </a:ext>
            </a:extLst>
          </p:cNvPr>
          <p:cNvSpPr>
            <a:spLocks noGrp="1"/>
          </p:cNvSpPr>
          <p:nvPr>
            <p:ph type="title"/>
          </p:nvPr>
        </p:nvSpPr>
        <p:spPr>
          <a:xfrm>
            <a:off x="838200" y="963877"/>
            <a:ext cx="3494362" cy="4930246"/>
          </a:xfrm>
        </p:spPr>
        <p:txBody>
          <a:bodyPr>
            <a:normAutofit/>
          </a:bodyPr>
          <a:lstStyle/>
          <a:p>
            <a:pPr algn="r"/>
            <a:r>
              <a:rPr lang="es-MX" dirty="0">
                <a:solidFill>
                  <a:schemeClr val="accent1"/>
                </a:solidFill>
              </a:rPr>
              <a:t>Entrada y salida </a:t>
            </a:r>
          </a:p>
        </p:txBody>
      </p:sp>
      <p:sp>
        <p:nvSpPr>
          <p:cNvPr id="3" name="Marcador de contenido 2">
            <a:extLst>
              <a:ext uri="{FF2B5EF4-FFF2-40B4-BE49-F238E27FC236}">
                <a16:creationId xmlns:a16="http://schemas.microsoft.com/office/drawing/2014/main" id="{532BE0E5-DF95-4966-A0AD-183E750A75FB}"/>
              </a:ext>
            </a:extLst>
          </p:cNvPr>
          <p:cNvSpPr>
            <a:spLocks noGrp="1"/>
          </p:cNvSpPr>
          <p:nvPr>
            <p:ph idx="1"/>
          </p:nvPr>
        </p:nvSpPr>
        <p:spPr>
          <a:xfrm>
            <a:off x="4976031" y="963877"/>
            <a:ext cx="6377769" cy="4930246"/>
          </a:xfrm>
        </p:spPr>
        <p:txBody>
          <a:bodyPr anchor="ctr">
            <a:normAutofit/>
          </a:bodyPr>
          <a:lstStyle/>
          <a:p>
            <a:r>
              <a:rPr lang="es-MX" sz="2400" dirty="0"/>
              <a:t>Generadas por un controlador de E/S, para indicar la finalización de una operación sin problemas o para avisar ciertas condiciones de error</a:t>
            </a:r>
          </a:p>
          <a:p>
            <a:endParaRPr lang="es-MX" sz="2400" dirty="0"/>
          </a:p>
        </p:txBody>
      </p:sp>
    </p:spTree>
    <p:extLst>
      <p:ext uri="{BB962C8B-B14F-4D97-AF65-F5344CB8AC3E}">
        <p14:creationId xmlns:p14="http://schemas.microsoft.com/office/powerpoint/2010/main" val="2660474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F9EB9F2-07E2-4D64-BBD8-BB5B217F121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F0C57C7C-DFE9-4A1E-B7A9-DF40E63366B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8E7E47DC-F460-4F4C-8E52-5C1F7A2772C6}"/>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2400" dirty="0" err="1">
                <a:latin typeface="+mn-lt"/>
                <a:ea typeface="+mn-ea"/>
                <a:cs typeface="+mn-cs"/>
              </a:rPr>
              <a:t>Generadas</a:t>
            </a:r>
            <a:r>
              <a:rPr lang="en-US" sz="2400" dirty="0">
                <a:latin typeface="+mn-lt"/>
                <a:ea typeface="+mn-ea"/>
                <a:cs typeface="+mn-cs"/>
              </a:rPr>
              <a:t> </a:t>
            </a:r>
            <a:r>
              <a:rPr lang="en-US" sz="2400" dirty="0" err="1">
                <a:latin typeface="+mn-lt"/>
                <a:ea typeface="+mn-ea"/>
                <a:cs typeface="+mn-cs"/>
              </a:rPr>
              <a:t>por</a:t>
            </a:r>
            <a:r>
              <a:rPr lang="en-US" sz="2400" dirty="0">
                <a:latin typeface="+mn-lt"/>
                <a:ea typeface="+mn-ea"/>
                <a:cs typeface="+mn-cs"/>
              </a:rPr>
              <a:t> </a:t>
            </a:r>
            <a:r>
              <a:rPr lang="en-US" sz="2400" dirty="0" err="1">
                <a:latin typeface="+mn-lt"/>
                <a:ea typeface="+mn-ea"/>
                <a:cs typeface="+mn-cs"/>
              </a:rPr>
              <a:t>fallas</a:t>
            </a:r>
            <a:r>
              <a:rPr lang="en-US" sz="2400" dirty="0">
                <a:latin typeface="+mn-lt"/>
                <a:ea typeface="+mn-ea"/>
                <a:cs typeface="+mn-cs"/>
              </a:rPr>
              <a:t> </a:t>
            </a:r>
            <a:r>
              <a:rPr lang="en-US" sz="2400" dirty="0" err="1">
                <a:latin typeface="+mn-lt"/>
                <a:ea typeface="+mn-ea"/>
                <a:cs typeface="+mn-cs"/>
              </a:rPr>
              <a:t>físicas</a:t>
            </a:r>
            <a:r>
              <a:rPr lang="en-US" sz="2400" dirty="0">
                <a:latin typeface="+mn-lt"/>
                <a:ea typeface="+mn-ea"/>
                <a:cs typeface="+mn-cs"/>
              </a:rPr>
              <a:t> </a:t>
            </a:r>
            <a:r>
              <a:rPr lang="en-US" sz="2400" dirty="0" err="1">
                <a:latin typeface="+mn-lt"/>
                <a:ea typeface="+mn-ea"/>
                <a:cs typeface="+mn-cs"/>
              </a:rPr>
              <a:t>como</a:t>
            </a:r>
            <a:r>
              <a:rPr lang="en-US" sz="2400" dirty="0">
                <a:latin typeface="+mn-lt"/>
                <a:ea typeface="+mn-ea"/>
                <a:cs typeface="+mn-cs"/>
              </a:rPr>
              <a:t> la </a:t>
            </a:r>
            <a:r>
              <a:rPr lang="en-US" sz="2400" dirty="0" err="1">
                <a:latin typeface="+mn-lt"/>
                <a:ea typeface="+mn-ea"/>
                <a:cs typeface="+mn-cs"/>
              </a:rPr>
              <a:t>falta</a:t>
            </a:r>
            <a:r>
              <a:rPr lang="en-US" sz="2400" dirty="0">
                <a:latin typeface="+mn-lt"/>
                <a:ea typeface="+mn-ea"/>
                <a:cs typeface="+mn-cs"/>
              </a:rPr>
              <a:t> de </a:t>
            </a:r>
            <a:r>
              <a:rPr lang="en-US" sz="2400" dirty="0" err="1">
                <a:latin typeface="+mn-lt"/>
                <a:ea typeface="+mn-ea"/>
                <a:cs typeface="+mn-cs"/>
              </a:rPr>
              <a:t>potencia</a:t>
            </a:r>
            <a:r>
              <a:rPr lang="en-US" sz="2400" dirty="0">
                <a:latin typeface="+mn-lt"/>
                <a:ea typeface="+mn-ea"/>
                <a:cs typeface="+mn-cs"/>
              </a:rPr>
              <a:t> de </a:t>
            </a:r>
            <a:r>
              <a:rPr lang="en-US" sz="2400" dirty="0" err="1">
                <a:latin typeface="+mn-lt"/>
                <a:ea typeface="+mn-ea"/>
                <a:cs typeface="+mn-cs"/>
              </a:rPr>
              <a:t>alimentación</a:t>
            </a:r>
            <a:r>
              <a:rPr lang="en-US" sz="2400" dirty="0">
                <a:latin typeface="+mn-lt"/>
                <a:ea typeface="+mn-ea"/>
                <a:cs typeface="+mn-cs"/>
              </a:rPr>
              <a:t> o </a:t>
            </a:r>
            <a:r>
              <a:rPr lang="en-US" sz="2400" dirty="0" err="1">
                <a:latin typeface="+mn-lt"/>
                <a:ea typeface="+mn-ea"/>
                <a:cs typeface="+mn-cs"/>
              </a:rPr>
              <a:t>algún</a:t>
            </a:r>
            <a:r>
              <a:rPr lang="en-US" sz="2400" dirty="0">
                <a:latin typeface="+mn-lt"/>
                <a:ea typeface="+mn-ea"/>
                <a:cs typeface="+mn-cs"/>
              </a:rPr>
              <a:t> </a:t>
            </a:r>
            <a:r>
              <a:rPr lang="en-US" sz="2400" dirty="0" err="1">
                <a:latin typeface="+mn-lt"/>
                <a:ea typeface="+mn-ea"/>
                <a:cs typeface="+mn-cs"/>
              </a:rPr>
              <a:t>elemento</a:t>
            </a:r>
            <a:r>
              <a:rPr lang="en-US" sz="2400" dirty="0">
                <a:latin typeface="+mn-lt"/>
                <a:ea typeface="+mn-ea"/>
                <a:cs typeface="+mn-cs"/>
              </a:rPr>
              <a:t> </a:t>
            </a:r>
            <a:r>
              <a:rPr lang="en-US" sz="2400" dirty="0" err="1">
                <a:latin typeface="+mn-lt"/>
                <a:ea typeface="+mn-ea"/>
                <a:cs typeface="+mn-cs"/>
              </a:rPr>
              <a:t>dañado</a:t>
            </a:r>
            <a:br>
              <a:rPr lang="en-US" sz="5400" dirty="0">
                <a:solidFill>
                  <a:schemeClr val="accent1"/>
                </a:solidFill>
              </a:rPr>
            </a:br>
            <a:endParaRPr lang="en-US" sz="5400" kern="1200" dirty="0">
              <a:solidFill>
                <a:schemeClr val="tx1">
                  <a:lumMod val="85000"/>
                  <a:lumOff val="15000"/>
                </a:schemeClr>
              </a:solidFill>
              <a:latin typeface="+mj-lt"/>
              <a:ea typeface="+mj-ea"/>
              <a:cs typeface="+mj-cs"/>
            </a:endParaRPr>
          </a:p>
        </p:txBody>
      </p:sp>
      <p:sp>
        <p:nvSpPr>
          <p:cNvPr id="3" name="Marcador de contenido 2">
            <a:extLst>
              <a:ext uri="{FF2B5EF4-FFF2-40B4-BE49-F238E27FC236}">
                <a16:creationId xmlns:a16="http://schemas.microsoft.com/office/drawing/2014/main" id="{D7257ECC-2DAC-40A1-B762-988CFAA95420}"/>
              </a:ext>
            </a:extLst>
          </p:cNvPr>
          <p:cNvSpPr>
            <a:spLocks noGrp="1"/>
          </p:cNvSpPr>
          <p:nvPr>
            <p:ph idx="1"/>
          </p:nvPr>
        </p:nvSpPr>
        <p:spPr>
          <a:xfrm>
            <a:off x="1185606" y="779667"/>
            <a:ext cx="2707937" cy="4927602"/>
          </a:xfrm>
        </p:spPr>
        <p:txBody>
          <a:bodyPr vert="horz" lIns="91440" tIns="45720" rIns="91440" bIns="45720" rtlCol="0" anchor="ctr">
            <a:normAutofit/>
          </a:bodyPr>
          <a:lstStyle/>
          <a:p>
            <a:pPr marL="0" indent="0" algn="r">
              <a:buNone/>
            </a:pPr>
            <a:r>
              <a:rPr lang="en-US" sz="4400" kern="1200" dirty="0" err="1">
                <a:solidFill>
                  <a:schemeClr val="accent1"/>
                </a:solidFill>
                <a:latin typeface="+mn-lt"/>
                <a:ea typeface="+mn-ea"/>
                <a:cs typeface="+mn-cs"/>
              </a:rPr>
              <a:t>Fallo</a:t>
            </a:r>
            <a:r>
              <a:rPr lang="en-US" sz="4400" kern="1200" dirty="0">
                <a:solidFill>
                  <a:schemeClr val="accent1"/>
                </a:solidFill>
                <a:latin typeface="+mn-lt"/>
                <a:ea typeface="+mn-ea"/>
                <a:cs typeface="+mn-cs"/>
              </a:rPr>
              <a:t> de hardware</a:t>
            </a:r>
          </a:p>
        </p:txBody>
      </p:sp>
    </p:spTree>
    <p:extLst>
      <p:ext uri="{BB962C8B-B14F-4D97-AF65-F5344CB8AC3E}">
        <p14:creationId xmlns:p14="http://schemas.microsoft.com/office/powerpoint/2010/main" val="1893222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0B291DB6-8257-4374-997E-601086F07AF7}"/>
              </a:ext>
            </a:extLst>
          </p:cNvPr>
          <p:cNvSpPr>
            <a:spLocks noGrp="1"/>
          </p:cNvSpPr>
          <p:nvPr>
            <p:ph idx="1"/>
          </p:nvPr>
        </p:nvSpPr>
        <p:spPr>
          <a:xfrm>
            <a:off x="4654296" y="1344877"/>
            <a:ext cx="6377769" cy="4930246"/>
          </a:xfrm>
        </p:spPr>
        <p:txBody>
          <a:bodyPr anchor="ctr">
            <a:normAutofit/>
          </a:bodyPr>
          <a:lstStyle/>
          <a:p>
            <a:pPr marL="0" indent="0">
              <a:buNone/>
            </a:pPr>
            <a:r>
              <a:rPr lang="es-MX" sz="2400" dirty="0" err="1"/>
              <a:t>Bibliografia</a:t>
            </a:r>
            <a:endParaRPr lang="es-MX" sz="2400" dirty="0"/>
          </a:p>
          <a:p>
            <a:r>
              <a:rPr lang="es-MX" sz="2400" dirty="0"/>
              <a:t>http://www.ciens.ucv.ve:8080/genasig/sites/organizacion-del-comp-II/archivos/Interrupciones.pdf</a:t>
            </a:r>
          </a:p>
          <a:p>
            <a:r>
              <a:rPr lang="es-MX" sz="2400" dirty="0"/>
              <a:t>https://prezi.com/423mcp0gwktm/tipos-de-interrupciones/</a:t>
            </a:r>
          </a:p>
          <a:p>
            <a:r>
              <a:rPr lang="es-MX" sz="2400" dirty="0"/>
              <a:t>http://soribel-velasquez.blogspot.mx/p/tratamiento-e-importancia-de-las.html</a:t>
            </a:r>
          </a:p>
          <a:p>
            <a:pPr marL="0" indent="0">
              <a:buNone/>
            </a:pPr>
            <a:endParaRPr lang="es-MX" sz="2400" dirty="0"/>
          </a:p>
          <a:p>
            <a:endParaRPr lang="es-MX" sz="2400" dirty="0"/>
          </a:p>
          <a:p>
            <a:endParaRPr lang="es-MX" sz="2400" dirty="0"/>
          </a:p>
        </p:txBody>
      </p:sp>
    </p:spTree>
    <p:extLst>
      <p:ext uri="{BB962C8B-B14F-4D97-AF65-F5344CB8AC3E}">
        <p14:creationId xmlns:p14="http://schemas.microsoft.com/office/powerpoint/2010/main" val="3198189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F9EB9F2-07E2-4D64-BBD8-BB5B217F121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F0C57C7C-DFE9-4A1E-B7A9-DF40E63366B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ítulo 3"/>
          <p:cNvSpPr>
            <a:spLocks noGrp="1"/>
          </p:cNvSpPr>
          <p:nvPr>
            <p:ph type="title"/>
          </p:nvPr>
        </p:nvSpPr>
        <p:spPr>
          <a:xfrm>
            <a:off x="4380588" y="965199"/>
            <a:ext cx="6766078" cy="4927601"/>
          </a:xfrm>
        </p:spPr>
        <p:txBody>
          <a:bodyPr vert="horz" lIns="91440" tIns="45720" rIns="91440" bIns="45720" rtlCol="0" anchor="ctr">
            <a:normAutofit/>
          </a:bodyPr>
          <a:lstStyle/>
          <a:p>
            <a:r>
              <a:rPr lang="en-US" sz="5400" kern="1200">
                <a:solidFill>
                  <a:schemeClr val="tx1">
                    <a:lumMod val="85000"/>
                    <a:lumOff val="15000"/>
                  </a:schemeClr>
                </a:solidFill>
                <a:latin typeface="+mj-lt"/>
                <a:ea typeface="+mj-ea"/>
                <a:cs typeface="+mj-cs"/>
              </a:rPr>
              <a:t>GRACIAS</a:t>
            </a:r>
            <a:br>
              <a:rPr lang="en-US" sz="5400" kern="1200">
                <a:solidFill>
                  <a:schemeClr val="tx1">
                    <a:lumMod val="85000"/>
                    <a:lumOff val="15000"/>
                  </a:schemeClr>
                </a:solidFill>
                <a:latin typeface="+mj-lt"/>
                <a:ea typeface="+mj-ea"/>
                <a:cs typeface="+mj-cs"/>
              </a:rPr>
            </a:br>
            <a:endParaRPr lang="en-US" sz="5400" kern="1200">
              <a:solidFill>
                <a:schemeClr val="tx1">
                  <a:lumMod val="85000"/>
                  <a:lumOff val="15000"/>
                </a:schemeClr>
              </a:solidFill>
              <a:latin typeface="+mj-lt"/>
              <a:ea typeface="+mj-ea"/>
              <a:cs typeface="+mj-cs"/>
            </a:endParaRPr>
          </a:p>
        </p:txBody>
      </p:sp>
      <p:sp>
        <p:nvSpPr>
          <p:cNvPr id="5" name="Marcador de texto 4"/>
          <p:cNvSpPr>
            <a:spLocks noGrp="1"/>
          </p:cNvSpPr>
          <p:nvPr>
            <p:ph type="body" idx="1"/>
          </p:nvPr>
        </p:nvSpPr>
        <p:spPr>
          <a:xfrm>
            <a:off x="1023257" y="965198"/>
            <a:ext cx="2707937" cy="4927602"/>
          </a:xfrm>
        </p:spPr>
        <p:txBody>
          <a:bodyPr vert="horz" lIns="91440" tIns="45720" rIns="91440" bIns="45720" rtlCol="0" anchor="ctr">
            <a:normAutofit/>
          </a:bodyPr>
          <a:lstStyle/>
          <a:p>
            <a:pPr algn="r"/>
            <a:endParaRPr lang="en-US" sz="2000" kern="1200">
              <a:solidFill>
                <a:schemeClr val="accent1"/>
              </a:solidFill>
              <a:latin typeface="+mn-lt"/>
              <a:ea typeface="+mn-ea"/>
              <a:cs typeface="+mn-cs"/>
            </a:endParaRPr>
          </a:p>
        </p:txBody>
      </p:sp>
    </p:spTree>
    <p:extLst>
      <p:ext uri="{BB962C8B-B14F-4D97-AF65-F5344CB8AC3E}">
        <p14:creationId xmlns:p14="http://schemas.microsoft.com/office/powerpoint/2010/main" val="3466495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838200" y="963877"/>
            <a:ext cx="3494362" cy="4930246"/>
          </a:xfrm>
        </p:spPr>
        <p:txBody>
          <a:bodyPr>
            <a:normAutofit/>
          </a:bodyPr>
          <a:lstStyle/>
          <a:p>
            <a:pPr algn="r"/>
            <a:r>
              <a:rPr lang="es-MX">
                <a:solidFill>
                  <a:schemeClr val="accent1"/>
                </a:solidFill>
              </a:rPr>
              <a:t>CONCEPTO</a:t>
            </a:r>
          </a:p>
        </p:txBody>
      </p:sp>
      <p:sp>
        <p:nvSpPr>
          <p:cNvPr id="3" name="Marcador de contenido 2"/>
          <p:cNvSpPr>
            <a:spLocks noGrp="1"/>
          </p:cNvSpPr>
          <p:nvPr>
            <p:ph idx="1"/>
          </p:nvPr>
        </p:nvSpPr>
        <p:spPr>
          <a:xfrm>
            <a:off x="4976031" y="963877"/>
            <a:ext cx="6377769" cy="4930246"/>
          </a:xfrm>
        </p:spPr>
        <p:txBody>
          <a:bodyPr anchor="ctr">
            <a:normAutofit/>
          </a:bodyPr>
          <a:lstStyle/>
          <a:p>
            <a:r>
              <a:rPr lang="es-MX" sz="2400"/>
              <a:t>Es un mecanismo que permite ejecutar un  bloque de instrucciones interrumpiendo la ejecución de un programa para posteriormente restablecer la ejecución sin afectarle al sistema directamente </a:t>
            </a:r>
          </a:p>
        </p:txBody>
      </p:sp>
    </p:spTree>
    <p:extLst>
      <p:ext uri="{BB962C8B-B14F-4D97-AF65-F5344CB8AC3E}">
        <p14:creationId xmlns:p14="http://schemas.microsoft.com/office/powerpoint/2010/main" val="2286949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1 Título"/>
          <p:cNvSpPr>
            <a:spLocks noGrp="1"/>
          </p:cNvSpPr>
          <p:nvPr>
            <p:ph type="title"/>
          </p:nvPr>
        </p:nvSpPr>
        <p:spPr>
          <a:xfrm>
            <a:off x="838200" y="963877"/>
            <a:ext cx="3494362" cy="4930246"/>
          </a:xfrm>
        </p:spPr>
        <p:txBody>
          <a:bodyPr>
            <a:normAutofit/>
          </a:bodyPr>
          <a:lstStyle/>
          <a:p>
            <a:pPr algn="r"/>
            <a:r>
              <a:rPr lang="es-MX">
                <a:solidFill>
                  <a:schemeClr val="accent1"/>
                </a:solidFill>
              </a:rPr>
              <a:t>Importancia</a:t>
            </a:r>
          </a:p>
        </p:txBody>
      </p:sp>
      <p:sp>
        <p:nvSpPr>
          <p:cNvPr id="3" name="2 Marcador de contenido"/>
          <p:cNvSpPr>
            <a:spLocks noGrp="1"/>
          </p:cNvSpPr>
          <p:nvPr>
            <p:ph idx="1"/>
          </p:nvPr>
        </p:nvSpPr>
        <p:spPr>
          <a:xfrm>
            <a:off x="4976031" y="963877"/>
            <a:ext cx="6377769" cy="4930246"/>
          </a:xfrm>
        </p:spPr>
        <p:txBody>
          <a:bodyPr anchor="ctr">
            <a:normAutofit/>
          </a:bodyPr>
          <a:lstStyle/>
          <a:p>
            <a:r>
              <a:rPr lang="es-MX" sz="2400"/>
              <a:t>Permite al SO utilizar la CPU en servicio de una aplicación , mientras otra permanece a la espera de que concluya una operación en un dispositivo E/S.</a:t>
            </a:r>
          </a:p>
        </p:txBody>
      </p:sp>
    </p:spTree>
    <p:extLst>
      <p:ext uri="{BB962C8B-B14F-4D97-AF65-F5344CB8AC3E}">
        <p14:creationId xmlns:p14="http://schemas.microsoft.com/office/powerpoint/2010/main" val="1075878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838200" y="963877"/>
            <a:ext cx="3494362" cy="4930246"/>
          </a:xfrm>
        </p:spPr>
        <p:txBody>
          <a:bodyPr>
            <a:normAutofit/>
          </a:bodyPr>
          <a:lstStyle/>
          <a:p>
            <a:pPr algn="r"/>
            <a:r>
              <a:rPr lang="es-MX">
                <a:solidFill>
                  <a:schemeClr val="accent1"/>
                </a:solidFill>
              </a:rPr>
              <a:t>Tipos de Interrupciones</a:t>
            </a:r>
          </a:p>
        </p:txBody>
      </p:sp>
      <p:sp>
        <p:nvSpPr>
          <p:cNvPr id="3" name="Marcador de contenido 2"/>
          <p:cNvSpPr>
            <a:spLocks noGrp="1"/>
          </p:cNvSpPr>
          <p:nvPr>
            <p:ph idx="1"/>
          </p:nvPr>
        </p:nvSpPr>
        <p:spPr>
          <a:xfrm>
            <a:off x="4976031" y="963877"/>
            <a:ext cx="6377769" cy="4930246"/>
          </a:xfrm>
        </p:spPr>
        <p:txBody>
          <a:bodyPr anchor="ctr">
            <a:normAutofit/>
          </a:bodyPr>
          <a:lstStyle/>
          <a:p>
            <a:r>
              <a:rPr lang="es-MX" sz="2400"/>
              <a:t>Interrupciones de software</a:t>
            </a:r>
          </a:p>
          <a:p>
            <a:r>
              <a:rPr lang="es-MX" sz="2400"/>
              <a:t>Excepciones</a:t>
            </a:r>
          </a:p>
          <a:p>
            <a:r>
              <a:rPr lang="es-MX" sz="2400"/>
              <a:t>Interrupciones de Hardware</a:t>
            </a:r>
          </a:p>
        </p:txBody>
      </p:sp>
    </p:spTree>
    <p:extLst>
      <p:ext uri="{BB962C8B-B14F-4D97-AF65-F5344CB8AC3E}">
        <p14:creationId xmlns:p14="http://schemas.microsoft.com/office/powerpoint/2010/main" val="3185699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838200" y="963877"/>
            <a:ext cx="3494362" cy="4930246"/>
          </a:xfrm>
        </p:spPr>
        <p:txBody>
          <a:bodyPr>
            <a:normAutofit/>
          </a:bodyPr>
          <a:lstStyle/>
          <a:p>
            <a:pPr algn="r"/>
            <a:r>
              <a:rPr lang="es-MX">
                <a:solidFill>
                  <a:schemeClr val="accent1"/>
                </a:solidFill>
              </a:rPr>
              <a:t>Interrupciones de software</a:t>
            </a:r>
          </a:p>
        </p:txBody>
      </p:sp>
      <p:sp>
        <p:nvSpPr>
          <p:cNvPr id="3" name="Marcador de contenido 2"/>
          <p:cNvSpPr>
            <a:spLocks noGrp="1"/>
          </p:cNvSpPr>
          <p:nvPr>
            <p:ph idx="1"/>
          </p:nvPr>
        </p:nvSpPr>
        <p:spPr>
          <a:xfrm>
            <a:off x="4976031" y="963877"/>
            <a:ext cx="6377769" cy="4930246"/>
          </a:xfrm>
        </p:spPr>
        <p:txBody>
          <a:bodyPr anchor="ctr">
            <a:normAutofit/>
          </a:bodyPr>
          <a:lstStyle/>
          <a:p>
            <a:r>
              <a:rPr lang="es-MX" sz="2400" dirty="0"/>
              <a:t>Se producen cuando se solicita un recurso del núcleo, mediante una llamada al sistema. (“</a:t>
            </a:r>
            <a:r>
              <a:rPr lang="es-MX" sz="2400" b="1" dirty="0"/>
              <a:t>open</a:t>
            </a:r>
            <a:r>
              <a:rPr lang="es-MX" sz="2400" dirty="0"/>
              <a:t>”, “</a:t>
            </a:r>
            <a:r>
              <a:rPr lang="es-MX" sz="2400" b="1" dirty="0" err="1"/>
              <a:t>write</a:t>
            </a:r>
            <a:r>
              <a:rPr lang="es-MX" sz="2400" dirty="0"/>
              <a:t>”, ”</a:t>
            </a:r>
            <a:r>
              <a:rPr lang="es-MX" sz="2400" b="1" dirty="0" err="1"/>
              <a:t>read</a:t>
            </a:r>
            <a:r>
              <a:rPr lang="es-MX" sz="2400" dirty="0"/>
              <a:t>”, “</a:t>
            </a:r>
            <a:r>
              <a:rPr lang="es-MX" sz="2400" b="1" dirty="0" err="1"/>
              <a:t>mount</a:t>
            </a:r>
            <a:r>
              <a:rPr lang="es-MX" sz="2400" dirty="0"/>
              <a:t>”, etc.)</a:t>
            </a:r>
          </a:p>
          <a:p>
            <a:r>
              <a:rPr lang="es-MX" sz="2400" dirty="0"/>
              <a:t>Son programadas por el usuario en operaciones de entradas/salidas</a:t>
            </a:r>
          </a:p>
          <a:p>
            <a:endParaRPr lang="es-MX" sz="2400" dirty="0"/>
          </a:p>
          <a:p>
            <a:endParaRPr lang="es-MX" sz="2400" dirty="0"/>
          </a:p>
          <a:p>
            <a:endParaRPr lang="es-MX" sz="2400" dirty="0"/>
          </a:p>
        </p:txBody>
      </p:sp>
    </p:spTree>
    <p:extLst>
      <p:ext uri="{BB962C8B-B14F-4D97-AF65-F5344CB8AC3E}">
        <p14:creationId xmlns:p14="http://schemas.microsoft.com/office/powerpoint/2010/main" val="3316705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838200" y="963877"/>
            <a:ext cx="3494362" cy="4930246"/>
          </a:xfrm>
        </p:spPr>
        <p:txBody>
          <a:bodyPr>
            <a:normAutofit/>
          </a:bodyPr>
          <a:lstStyle/>
          <a:p>
            <a:pPr algn="r"/>
            <a:r>
              <a:rPr lang="es-MX">
                <a:solidFill>
                  <a:schemeClr val="accent1"/>
                </a:solidFill>
              </a:rPr>
              <a:t>Excepciones</a:t>
            </a:r>
          </a:p>
        </p:txBody>
      </p:sp>
      <p:sp>
        <p:nvSpPr>
          <p:cNvPr id="3" name="Marcador de contenido 2"/>
          <p:cNvSpPr>
            <a:spLocks noGrp="1"/>
          </p:cNvSpPr>
          <p:nvPr>
            <p:ph idx="1"/>
          </p:nvPr>
        </p:nvSpPr>
        <p:spPr>
          <a:xfrm>
            <a:off x="4976031" y="963877"/>
            <a:ext cx="6377769" cy="4930246"/>
          </a:xfrm>
        </p:spPr>
        <p:txBody>
          <a:bodyPr anchor="ctr">
            <a:normAutofit/>
          </a:bodyPr>
          <a:lstStyle/>
          <a:p>
            <a:r>
              <a:rPr lang="es-MX" sz="2400"/>
              <a:t>Cuando la CPU intenta ejecutar una instrucción incorrectamente construida, la unidad de control lanza una excepción para permitir al SO ejecutar el tratamiento adecuado. Al contrario que en una interrupción, la instrucción en curso es abortada. Las excepciones al igual que las interrupciones deben estar identificadas.</a:t>
            </a:r>
          </a:p>
        </p:txBody>
      </p:sp>
    </p:spTree>
    <p:extLst>
      <p:ext uri="{BB962C8B-B14F-4D97-AF65-F5344CB8AC3E}">
        <p14:creationId xmlns:p14="http://schemas.microsoft.com/office/powerpoint/2010/main" val="764410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838200" y="963877"/>
            <a:ext cx="3494362" cy="4930246"/>
          </a:xfrm>
        </p:spPr>
        <p:txBody>
          <a:bodyPr>
            <a:normAutofit/>
          </a:bodyPr>
          <a:lstStyle/>
          <a:p>
            <a:pPr algn="r"/>
            <a:r>
              <a:rPr lang="es-MX">
                <a:solidFill>
                  <a:schemeClr val="accent1"/>
                </a:solidFill>
              </a:rPr>
              <a:t>Tipos de Excepciones</a:t>
            </a:r>
          </a:p>
        </p:txBody>
      </p:sp>
      <p:sp>
        <p:nvSpPr>
          <p:cNvPr id="3" name="Marcador de contenido 2"/>
          <p:cNvSpPr>
            <a:spLocks noGrp="1"/>
          </p:cNvSpPr>
          <p:nvPr>
            <p:ph idx="1"/>
          </p:nvPr>
        </p:nvSpPr>
        <p:spPr>
          <a:xfrm>
            <a:off x="4976031" y="963877"/>
            <a:ext cx="6377769" cy="4930246"/>
          </a:xfrm>
        </p:spPr>
        <p:txBody>
          <a:bodyPr anchor="ctr">
            <a:normAutofit/>
          </a:bodyPr>
          <a:lstStyle/>
          <a:p>
            <a:r>
              <a:rPr lang="es-MX" sz="2400"/>
              <a:t>El código de operación puede ser incorrecto.</a:t>
            </a:r>
          </a:p>
          <a:p>
            <a:r>
              <a:rPr lang="es-MX" sz="2400"/>
              <a:t>Se intenta realizar alguna operación no definida, como dividir por cero.</a:t>
            </a:r>
          </a:p>
          <a:p>
            <a:r>
              <a:rPr lang="es-MX" sz="2400"/>
              <a:t>La instrucción puede no estar permitida en el modo de ejecución actual.</a:t>
            </a:r>
          </a:p>
          <a:p>
            <a:r>
              <a:rPr lang="es-MX" sz="2400"/>
              <a:t>La dirección de algún operando puede ser incorrecta o se intenta violar alguno de sus permisos de uso.</a:t>
            </a:r>
          </a:p>
        </p:txBody>
      </p:sp>
    </p:spTree>
    <p:extLst>
      <p:ext uri="{BB962C8B-B14F-4D97-AF65-F5344CB8AC3E}">
        <p14:creationId xmlns:p14="http://schemas.microsoft.com/office/powerpoint/2010/main" val="2689016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838200" y="963877"/>
            <a:ext cx="3494362" cy="4930246"/>
          </a:xfrm>
        </p:spPr>
        <p:txBody>
          <a:bodyPr>
            <a:normAutofit/>
          </a:bodyPr>
          <a:lstStyle/>
          <a:p>
            <a:pPr algn="r"/>
            <a:r>
              <a:rPr lang="es-MX" dirty="0">
                <a:solidFill>
                  <a:schemeClr val="accent1"/>
                </a:solidFill>
              </a:rPr>
              <a:t>Interrupciones de Hardware</a:t>
            </a:r>
          </a:p>
        </p:txBody>
      </p:sp>
      <p:sp>
        <p:nvSpPr>
          <p:cNvPr id="3" name="Marcador de contenido 2"/>
          <p:cNvSpPr>
            <a:spLocks noGrp="1"/>
          </p:cNvSpPr>
          <p:nvPr>
            <p:ph idx="1"/>
          </p:nvPr>
        </p:nvSpPr>
        <p:spPr>
          <a:xfrm>
            <a:off x="4976031" y="963877"/>
            <a:ext cx="6377769" cy="4930246"/>
          </a:xfrm>
        </p:spPr>
        <p:txBody>
          <a:bodyPr anchor="ctr">
            <a:normAutofit/>
          </a:bodyPr>
          <a:lstStyle/>
          <a:p>
            <a:r>
              <a:rPr lang="es-MX" sz="2400" dirty="0"/>
              <a:t>Son provocadas por dispositivos ajenos al procesador</a:t>
            </a:r>
          </a:p>
          <a:p>
            <a:r>
              <a:rPr lang="es-MX" sz="2400" dirty="0"/>
              <a:t>No son programadas y pueden ocurrir en cualquier momento del programa.</a:t>
            </a:r>
          </a:p>
          <a:p>
            <a:endParaRPr lang="es-MX" sz="2400" dirty="0"/>
          </a:p>
        </p:txBody>
      </p:sp>
    </p:spTree>
    <p:extLst>
      <p:ext uri="{BB962C8B-B14F-4D97-AF65-F5344CB8AC3E}">
        <p14:creationId xmlns:p14="http://schemas.microsoft.com/office/powerpoint/2010/main" val="3034523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838200" y="963877"/>
            <a:ext cx="3494362" cy="4930246"/>
          </a:xfrm>
        </p:spPr>
        <p:txBody>
          <a:bodyPr>
            <a:normAutofit/>
          </a:bodyPr>
          <a:lstStyle/>
          <a:p>
            <a:pPr algn="r"/>
            <a:r>
              <a:rPr lang="es-MX">
                <a:solidFill>
                  <a:schemeClr val="accent1"/>
                </a:solidFill>
              </a:rPr>
              <a:t>Interrupciones internas de hardware</a:t>
            </a:r>
          </a:p>
        </p:txBody>
      </p:sp>
      <p:sp>
        <p:nvSpPr>
          <p:cNvPr id="3" name="Marcador de contenido 2"/>
          <p:cNvSpPr>
            <a:spLocks noGrp="1"/>
          </p:cNvSpPr>
          <p:nvPr>
            <p:ph idx="1"/>
          </p:nvPr>
        </p:nvSpPr>
        <p:spPr>
          <a:xfrm>
            <a:off x="4976031" y="963877"/>
            <a:ext cx="6377769" cy="4930246"/>
          </a:xfrm>
        </p:spPr>
        <p:txBody>
          <a:bodyPr anchor="ctr">
            <a:normAutofit/>
          </a:bodyPr>
          <a:lstStyle/>
          <a:p>
            <a:r>
              <a:rPr lang="es-MX" sz="2400"/>
              <a:t>Son generadas por ciertos eventos que surgen durante la ejecución del programa </a:t>
            </a:r>
          </a:p>
          <a:p>
            <a:r>
              <a:rPr lang="es-MX" sz="2400"/>
              <a:t>Son manejadas en su totalidad por el hardware y no pueden ser modificadas</a:t>
            </a:r>
          </a:p>
        </p:txBody>
      </p:sp>
    </p:spTree>
    <p:extLst>
      <p:ext uri="{BB962C8B-B14F-4D97-AF65-F5344CB8AC3E}">
        <p14:creationId xmlns:p14="http://schemas.microsoft.com/office/powerpoint/2010/main" val="169764317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TotalTime>
  <Words>606</Words>
  <Application>Microsoft Office PowerPoint</Application>
  <PresentationFormat>Panorámica</PresentationFormat>
  <Paragraphs>66</Paragraphs>
  <Slides>19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Arial</vt:lpstr>
      <vt:lpstr>Calibri</vt:lpstr>
      <vt:lpstr>Calibri Light</vt:lpstr>
      <vt:lpstr>Tema de Office</vt:lpstr>
      <vt:lpstr>INTERRUPCIONES</vt:lpstr>
      <vt:lpstr>CONCEPTO</vt:lpstr>
      <vt:lpstr>Importancia</vt:lpstr>
      <vt:lpstr>Tipos de Interrupciones</vt:lpstr>
      <vt:lpstr>Interrupciones de software</vt:lpstr>
      <vt:lpstr>Excepciones</vt:lpstr>
      <vt:lpstr>Tipos de Excepciones</vt:lpstr>
      <vt:lpstr>Interrupciones de Hardware</vt:lpstr>
      <vt:lpstr>Interrupciones internas de hardware</vt:lpstr>
      <vt:lpstr>Interrupciones externas de hardware</vt:lpstr>
      <vt:lpstr>Tratamiento de interrupciones</vt:lpstr>
      <vt:lpstr>Procedimiento para tratar las interrupciones</vt:lpstr>
      <vt:lpstr>Clases de interrupciones</vt:lpstr>
      <vt:lpstr>Programa</vt:lpstr>
      <vt:lpstr>De reloj</vt:lpstr>
      <vt:lpstr>Entrada y salida </vt:lpstr>
      <vt:lpstr>Generadas por fallas físicas como la falta de potencia de alimentación o algún elemento dañado </vt:lpstr>
      <vt:lpstr>Presentación de PowerPoint</vt:lpstr>
      <vt:lpstr>GRACIAS </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INTERRUPCIONES</dc:title>
  <dc:creator>Luis Enrique Kim</dc:creator>
  <cp:lastModifiedBy>Alice Bautista</cp:lastModifiedBy>
  <cp:revision>21</cp:revision>
  <dcterms:created xsi:type="dcterms:W3CDTF">2017-11-27T01:26:59Z</dcterms:created>
  <dcterms:modified xsi:type="dcterms:W3CDTF">2017-11-28T00:42:01Z</dcterms:modified>
</cp:coreProperties>
</file>