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Chonburi" charset="1" panose="00000500000000000000"/>
      <p:regular r:id="rId15"/>
    </p:embeddedFont>
    <p:embeddedFont>
      <p:font typeface="Raleway Medium" charset="1" panose="00000000000000000000"/>
      <p:regular r:id="rId16"/>
    </p:embeddedFont>
    <p:embeddedFont>
      <p:font typeface="Raleway Semi-Bold" charset="1" panose="00000000000000000000"/>
      <p:regular r:id="rId17"/>
    </p:embeddedFont>
    <p:embeddedFont>
      <p:font typeface="Arimo" charset="1" panose="020B0604020202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https://project-machinelearning-client.onrender.com" TargetMode="External" Type="http://schemas.openxmlformats.org/officeDocument/2006/relationships/hyperlink"/><Relationship Id="rId7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923791" y="-783256"/>
            <a:ext cx="11853512" cy="11853512"/>
          </a:xfrm>
          <a:custGeom>
            <a:avLst/>
            <a:gdLst/>
            <a:ahLst/>
            <a:cxnLst/>
            <a:rect r="r" b="b" t="t" l="l"/>
            <a:pathLst>
              <a:path h="11853512" w="11853512">
                <a:moveTo>
                  <a:pt x="0" y="0"/>
                </a:moveTo>
                <a:lnTo>
                  <a:pt x="11853513" y="0"/>
                </a:lnTo>
                <a:lnTo>
                  <a:pt x="11853513" y="11853512"/>
                </a:lnTo>
                <a:lnTo>
                  <a:pt x="0" y="11853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727100" y="2014066"/>
            <a:ext cx="5746778" cy="6258867"/>
          </a:xfrm>
          <a:custGeom>
            <a:avLst/>
            <a:gdLst/>
            <a:ahLst/>
            <a:cxnLst/>
            <a:rect r="r" b="b" t="t" l="l"/>
            <a:pathLst>
              <a:path h="6258867" w="5746778">
                <a:moveTo>
                  <a:pt x="0" y="0"/>
                </a:moveTo>
                <a:lnTo>
                  <a:pt x="5746778" y="0"/>
                </a:lnTo>
                <a:lnTo>
                  <a:pt x="5746778" y="6258868"/>
                </a:lnTo>
                <a:lnTo>
                  <a:pt x="0" y="62588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67741" y="280675"/>
            <a:ext cx="2693755" cy="629198"/>
          </a:xfrm>
          <a:custGeom>
            <a:avLst/>
            <a:gdLst/>
            <a:ahLst/>
            <a:cxnLst/>
            <a:rect r="r" b="b" t="t" l="l"/>
            <a:pathLst>
              <a:path h="629198" w="2693755">
                <a:moveTo>
                  <a:pt x="0" y="0"/>
                </a:moveTo>
                <a:lnTo>
                  <a:pt x="2693755" y="0"/>
                </a:lnTo>
                <a:lnTo>
                  <a:pt x="2693755" y="629198"/>
                </a:lnTo>
                <a:lnTo>
                  <a:pt x="0" y="6291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32911" y="1569625"/>
            <a:ext cx="9665792" cy="6435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2681"/>
              </a:lnSpc>
            </a:pPr>
            <a:r>
              <a:rPr lang="en-US" sz="10480" spc="-513">
                <a:solidFill>
                  <a:srgbClr val="00694C"/>
                </a:solidFill>
                <a:latin typeface="Chonburi"/>
                <a:ea typeface="Chonburi"/>
                <a:cs typeface="Chonburi"/>
                <a:sym typeface="Chonburi"/>
              </a:rPr>
              <a:t>Predicción de disputas de clientes con ML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236111" y="9105899"/>
            <a:ext cx="9179504" cy="381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700"/>
              </a:lnSpc>
            </a:pPr>
            <a:r>
              <a:rPr lang="en-US" b="true" sz="3000" spc="-138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Presentado por Anthony Quiliche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46079" y="1920197"/>
            <a:ext cx="6270790" cy="6446606"/>
          </a:xfrm>
          <a:custGeom>
            <a:avLst/>
            <a:gdLst/>
            <a:ahLst/>
            <a:cxnLst/>
            <a:rect r="r" b="b" t="t" l="l"/>
            <a:pathLst>
              <a:path h="6446606" w="6270790">
                <a:moveTo>
                  <a:pt x="0" y="0"/>
                </a:moveTo>
                <a:lnTo>
                  <a:pt x="6270790" y="0"/>
                </a:lnTo>
                <a:lnTo>
                  <a:pt x="6270790" y="6446606"/>
                </a:lnTo>
                <a:lnTo>
                  <a:pt x="0" y="6446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219200" y="1747036"/>
            <a:ext cx="7924800" cy="2392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9037"/>
              </a:lnSpc>
            </a:pPr>
            <a:r>
              <a:rPr lang="en-US" b="true" sz="10041" spc="-461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Contexto del Problema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83437" y="5048250"/>
            <a:ext cx="8580030" cy="2414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2"/>
              </a:lnSpc>
            </a:pPr>
            <a:r>
              <a:rPr lang="en-US" sz="2472" b="true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- Problem</a:t>
            </a:r>
            <a:r>
              <a:rPr lang="en-US" sz="2472" b="true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a: “Actualmente, las disputas generan costos adicionales y retrasos en la resolución”.</a:t>
            </a:r>
          </a:p>
          <a:p>
            <a:pPr algn="l">
              <a:lnSpc>
                <a:spcPts val="3832"/>
              </a:lnSpc>
            </a:pPr>
          </a:p>
          <a:p>
            <a:pPr algn="l">
              <a:lnSpc>
                <a:spcPts val="3832"/>
              </a:lnSpc>
            </a:pPr>
            <a:r>
              <a:rPr lang="en-US" sz="2472" b="true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- Solución: “Un modelo predictivo que identifica quejas con alta probabilidad de disputa”.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267741" y="280675"/>
            <a:ext cx="2693755" cy="629198"/>
          </a:xfrm>
          <a:custGeom>
            <a:avLst/>
            <a:gdLst/>
            <a:ahLst/>
            <a:cxnLst/>
            <a:rect r="r" b="b" t="t" l="l"/>
            <a:pathLst>
              <a:path h="629198" w="2693755">
                <a:moveTo>
                  <a:pt x="0" y="0"/>
                </a:moveTo>
                <a:lnTo>
                  <a:pt x="2693755" y="0"/>
                </a:lnTo>
                <a:lnTo>
                  <a:pt x="2693755" y="629198"/>
                </a:lnTo>
                <a:lnTo>
                  <a:pt x="0" y="6291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92882" y="1304925"/>
            <a:ext cx="10539001" cy="1249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9037"/>
              </a:lnSpc>
            </a:pPr>
            <a:r>
              <a:rPr lang="en-US" b="true" sz="10041" spc="-461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FLujo del proyecto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92183" y="3072521"/>
            <a:ext cx="9319387" cy="6185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9"/>
              </a:lnSpc>
              <a:spcBef>
                <a:spcPct val="0"/>
              </a:spcBef>
            </a:pPr>
            <a:r>
              <a:rPr lang="en-US" b="true" sz="2685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•1. Rec</a:t>
            </a:r>
            <a:r>
              <a:rPr lang="en-US" b="true" sz="2685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olección y limpieza de datos (detección de nulos, outliers).</a:t>
            </a:r>
          </a:p>
          <a:p>
            <a:pPr algn="l">
              <a:lnSpc>
                <a:spcPts val="3759"/>
              </a:lnSpc>
              <a:spcBef>
                <a:spcPct val="0"/>
              </a:spcBef>
            </a:pPr>
          </a:p>
          <a:p>
            <a:pPr algn="l">
              <a:lnSpc>
                <a:spcPts val="3759"/>
              </a:lnSpc>
              <a:spcBef>
                <a:spcPct val="0"/>
              </a:spcBef>
            </a:pPr>
            <a:r>
              <a:rPr lang="en-US" b="true" sz="2685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•2. Análisis exploratorio (EDA) para identificar patrones.</a:t>
            </a:r>
          </a:p>
          <a:p>
            <a:pPr algn="l">
              <a:lnSpc>
                <a:spcPts val="3759"/>
              </a:lnSpc>
              <a:spcBef>
                <a:spcPct val="0"/>
              </a:spcBef>
            </a:pPr>
          </a:p>
          <a:p>
            <a:pPr algn="l">
              <a:lnSpc>
                <a:spcPts val="3759"/>
              </a:lnSpc>
              <a:spcBef>
                <a:spcPct val="0"/>
              </a:spcBef>
            </a:pPr>
            <a:r>
              <a:rPr lang="en-US" b="true" sz="2685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•3. Ingeniería de características y encoding de variables categóricas.</a:t>
            </a:r>
          </a:p>
          <a:p>
            <a:pPr algn="l">
              <a:lnSpc>
                <a:spcPts val="3759"/>
              </a:lnSpc>
              <a:spcBef>
                <a:spcPct val="0"/>
              </a:spcBef>
            </a:pPr>
          </a:p>
          <a:p>
            <a:pPr algn="l">
              <a:lnSpc>
                <a:spcPts val="3759"/>
              </a:lnSpc>
              <a:spcBef>
                <a:spcPct val="0"/>
              </a:spcBef>
            </a:pPr>
            <a:r>
              <a:rPr lang="en-US" b="true" sz="2685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•4. Entrenamiento con varios modelos (Logistic, Random Forest, XGBoost).</a:t>
            </a:r>
          </a:p>
          <a:p>
            <a:pPr algn="l">
              <a:lnSpc>
                <a:spcPts val="3759"/>
              </a:lnSpc>
              <a:spcBef>
                <a:spcPct val="0"/>
              </a:spcBef>
            </a:pPr>
          </a:p>
          <a:p>
            <a:pPr algn="l">
              <a:lnSpc>
                <a:spcPts val="3759"/>
              </a:lnSpc>
              <a:spcBef>
                <a:spcPct val="0"/>
              </a:spcBef>
            </a:pPr>
            <a:r>
              <a:rPr lang="en-US" b="true" sz="2685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•5. Evaluación con métricas F1, AUC, Recall y Precision.</a:t>
            </a:r>
          </a:p>
          <a:p>
            <a:pPr algn="l">
              <a:lnSpc>
                <a:spcPts val="3759"/>
              </a:lnSpc>
              <a:spcBef>
                <a:spcPct val="0"/>
              </a:spcBef>
            </a:pP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859648" y="3286272"/>
            <a:ext cx="5666826" cy="5534353"/>
          </a:xfrm>
          <a:prstGeom prst="rect">
            <a:avLst/>
          </a:prstGeom>
        </p:spPr>
      </p:pic>
      <p:sp>
        <p:nvSpPr>
          <p:cNvPr name="Freeform 5" id="5"/>
          <p:cNvSpPr/>
          <p:nvPr/>
        </p:nvSpPr>
        <p:spPr>
          <a:xfrm flipH="false" flipV="false" rot="0">
            <a:off x="15267741" y="280675"/>
            <a:ext cx="2693755" cy="629198"/>
          </a:xfrm>
          <a:custGeom>
            <a:avLst/>
            <a:gdLst/>
            <a:ahLst/>
            <a:cxnLst/>
            <a:rect r="r" b="b" t="t" l="l"/>
            <a:pathLst>
              <a:path h="629198" w="2693755">
                <a:moveTo>
                  <a:pt x="0" y="0"/>
                </a:moveTo>
                <a:lnTo>
                  <a:pt x="2693755" y="0"/>
                </a:lnTo>
                <a:lnTo>
                  <a:pt x="2693755" y="629198"/>
                </a:lnTo>
                <a:lnTo>
                  <a:pt x="0" y="6291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56312" y="-1839897"/>
            <a:ext cx="4661953" cy="4748285"/>
          </a:xfrm>
          <a:custGeom>
            <a:avLst/>
            <a:gdLst/>
            <a:ahLst/>
            <a:cxnLst/>
            <a:rect r="r" b="b" t="t" l="l"/>
            <a:pathLst>
              <a:path h="4748285" w="4661953">
                <a:moveTo>
                  <a:pt x="0" y="0"/>
                </a:moveTo>
                <a:lnTo>
                  <a:pt x="4661952" y="0"/>
                </a:lnTo>
                <a:lnTo>
                  <a:pt x="4661952" y="4748285"/>
                </a:lnTo>
                <a:lnTo>
                  <a:pt x="0" y="47482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174664" y="2534692"/>
            <a:ext cx="15293609" cy="7073294"/>
          </a:xfrm>
          <a:custGeom>
            <a:avLst/>
            <a:gdLst/>
            <a:ahLst/>
            <a:cxnLst/>
            <a:rect r="r" b="b" t="t" l="l"/>
            <a:pathLst>
              <a:path h="7073294" w="15293609">
                <a:moveTo>
                  <a:pt x="0" y="0"/>
                </a:moveTo>
                <a:lnTo>
                  <a:pt x="15293609" y="0"/>
                </a:lnTo>
                <a:lnTo>
                  <a:pt x="15293609" y="7073295"/>
                </a:lnTo>
                <a:lnTo>
                  <a:pt x="0" y="70732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637076" y="8084666"/>
            <a:ext cx="5277926" cy="4404669"/>
          </a:xfrm>
          <a:custGeom>
            <a:avLst/>
            <a:gdLst/>
            <a:ahLst/>
            <a:cxnLst/>
            <a:rect r="r" b="b" t="t" l="l"/>
            <a:pathLst>
              <a:path h="4404669" w="5277926">
                <a:moveTo>
                  <a:pt x="0" y="0"/>
                </a:moveTo>
                <a:lnTo>
                  <a:pt x="5277926" y="0"/>
                </a:lnTo>
                <a:lnTo>
                  <a:pt x="5277926" y="4404668"/>
                </a:lnTo>
                <a:lnTo>
                  <a:pt x="0" y="44046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2200203" y="370963"/>
            <a:ext cx="13683891" cy="1994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507"/>
              </a:lnSpc>
            </a:pPr>
            <a:r>
              <a:rPr lang="en-US" b="true" sz="8341" spc="-383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encoding de variables categóricas.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267741" y="280675"/>
            <a:ext cx="2693755" cy="629198"/>
          </a:xfrm>
          <a:custGeom>
            <a:avLst/>
            <a:gdLst/>
            <a:ahLst/>
            <a:cxnLst/>
            <a:rect r="r" b="b" t="t" l="l"/>
            <a:pathLst>
              <a:path h="629198" w="2693755">
                <a:moveTo>
                  <a:pt x="0" y="0"/>
                </a:moveTo>
                <a:lnTo>
                  <a:pt x="2693755" y="0"/>
                </a:lnTo>
                <a:lnTo>
                  <a:pt x="2693755" y="629198"/>
                </a:lnTo>
                <a:lnTo>
                  <a:pt x="0" y="6291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15665" y="3312772"/>
            <a:ext cx="13487375" cy="6372785"/>
          </a:xfrm>
          <a:custGeom>
            <a:avLst/>
            <a:gdLst/>
            <a:ahLst/>
            <a:cxnLst/>
            <a:rect r="r" b="b" t="t" l="l"/>
            <a:pathLst>
              <a:path h="6372785" w="13487375">
                <a:moveTo>
                  <a:pt x="0" y="0"/>
                </a:moveTo>
                <a:lnTo>
                  <a:pt x="13487376" y="0"/>
                </a:lnTo>
                <a:lnTo>
                  <a:pt x="13487376" y="6372785"/>
                </a:lnTo>
                <a:lnTo>
                  <a:pt x="0" y="63727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15665" y="507085"/>
            <a:ext cx="13856669" cy="2392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9037"/>
              </a:lnSpc>
            </a:pPr>
            <a:r>
              <a:rPr lang="en-US" b="true" sz="10041" spc="-461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Entrenamiento de modelos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267741" y="280675"/>
            <a:ext cx="2693755" cy="629198"/>
          </a:xfrm>
          <a:custGeom>
            <a:avLst/>
            <a:gdLst/>
            <a:ahLst/>
            <a:cxnLst/>
            <a:rect r="r" b="b" t="t" l="l"/>
            <a:pathLst>
              <a:path h="629198" w="2693755">
                <a:moveTo>
                  <a:pt x="0" y="0"/>
                </a:moveTo>
                <a:lnTo>
                  <a:pt x="2693755" y="0"/>
                </a:lnTo>
                <a:lnTo>
                  <a:pt x="2693755" y="629198"/>
                </a:lnTo>
                <a:lnTo>
                  <a:pt x="0" y="6291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80099" y="850882"/>
            <a:ext cx="11301259" cy="5212706"/>
          </a:xfrm>
          <a:custGeom>
            <a:avLst/>
            <a:gdLst/>
            <a:ahLst/>
            <a:cxnLst/>
            <a:rect r="r" b="b" t="t" l="l"/>
            <a:pathLst>
              <a:path h="5212706" w="11301259">
                <a:moveTo>
                  <a:pt x="0" y="0"/>
                </a:moveTo>
                <a:lnTo>
                  <a:pt x="11301259" y="0"/>
                </a:lnTo>
                <a:lnTo>
                  <a:pt x="11301259" y="5212705"/>
                </a:lnTo>
                <a:lnTo>
                  <a:pt x="0" y="52127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86180" y="6511262"/>
            <a:ext cx="13515640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400"/>
              </a:lnSpc>
            </a:pPr>
            <a:r>
              <a:rPr lang="en-US" b="true" sz="6000" spc="-276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Modelo elegido → XGBoost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717437" y="7500566"/>
            <a:ext cx="12853125" cy="2334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- Excelente manejo de variables categóricas y numéricas.</a:t>
            </a:r>
          </a:p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- Mejor rendimiento en recall y F1 frente a otros modelos.</a:t>
            </a:r>
          </a:p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- Robusto ante datos desbalanceados.</a:t>
            </a:r>
          </a:p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- Permite interpretabilidad mediante SHAP values.</a:t>
            </a:r>
          </a:p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b="true" sz="2200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- Balance ideal entre precisión y explicabilidad.</a:t>
            </a:r>
          </a:p>
          <a:p>
            <a:pPr algn="ctr">
              <a:lnSpc>
                <a:spcPts val="3080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267741" y="280675"/>
            <a:ext cx="2693755" cy="629198"/>
          </a:xfrm>
          <a:custGeom>
            <a:avLst/>
            <a:gdLst/>
            <a:ahLst/>
            <a:cxnLst/>
            <a:rect r="r" b="b" t="t" l="l"/>
            <a:pathLst>
              <a:path h="629198" w="2693755">
                <a:moveTo>
                  <a:pt x="0" y="0"/>
                </a:moveTo>
                <a:lnTo>
                  <a:pt x="2693755" y="0"/>
                </a:lnTo>
                <a:lnTo>
                  <a:pt x="2693755" y="629198"/>
                </a:lnTo>
                <a:lnTo>
                  <a:pt x="0" y="6291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67540" y="1529149"/>
            <a:ext cx="6663549" cy="7228702"/>
          </a:xfrm>
          <a:custGeom>
            <a:avLst/>
            <a:gdLst/>
            <a:ahLst/>
            <a:cxnLst/>
            <a:rect r="r" b="b" t="t" l="l"/>
            <a:pathLst>
              <a:path h="7228702" w="6663549">
                <a:moveTo>
                  <a:pt x="0" y="0"/>
                </a:moveTo>
                <a:lnTo>
                  <a:pt x="6663549" y="0"/>
                </a:lnTo>
                <a:lnTo>
                  <a:pt x="6663549" y="7228702"/>
                </a:lnTo>
                <a:lnTo>
                  <a:pt x="0" y="72287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462468" y="123908"/>
            <a:ext cx="2687060" cy="1571930"/>
          </a:xfrm>
          <a:custGeom>
            <a:avLst/>
            <a:gdLst/>
            <a:ahLst/>
            <a:cxnLst/>
            <a:rect r="r" b="b" t="t" l="l"/>
            <a:pathLst>
              <a:path h="1571930" w="2687060">
                <a:moveTo>
                  <a:pt x="0" y="0"/>
                </a:moveTo>
                <a:lnTo>
                  <a:pt x="2687060" y="0"/>
                </a:lnTo>
                <a:lnTo>
                  <a:pt x="2687060" y="1571930"/>
                </a:lnTo>
                <a:lnTo>
                  <a:pt x="0" y="15719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538315" y="572769"/>
            <a:ext cx="3153841" cy="911862"/>
          </a:xfrm>
          <a:custGeom>
            <a:avLst/>
            <a:gdLst/>
            <a:ahLst/>
            <a:cxnLst/>
            <a:rect r="r" b="b" t="t" l="l"/>
            <a:pathLst>
              <a:path h="911862" w="3153841">
                <a:moveTo>
                  <a:pt x="0" y="0"/>
                </a:moveTo>
                <a:lnTo>
                  <a:pt x="3153841" y="0"/>
                </a:lnTo>
                <a:lnTo>
                  <a:pt x="3153841" y="911862"/>
                </a:lnTo>
                <a:lnTo>
                  <a:pt x="0" y="9118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4734" r="0" b="-52294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46915" y="1805374"/>
            <a:ext cx="7924800" cy="1249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9037"/>
              </a:lnSpc>
            </a:pPr>
            <a:r>
              <a:rPr lang="en-US" b="true" sz="10041" spc="-461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App Streamlit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46915" y="3144451"/>
            <a:ext cx="8295234" cy="561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b="true" sz="3999" spc="-183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La aplicación p</a:t>
            </a:r>
            <a:r>
              <a:rPr lang="en-US" b="true" sz="3999" spc="-183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ermite realizar predicciones tanto individuales como masivas sobre el riesgo de disputa en quejas de clientes, mostrando no solo el resultado numérico, sino también explicaciones visuales con métricas e interpretabilidad. Publicado en la plataforma Render.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46915" y="9070950"/>
            <a:ext cx="8295234" cy="508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22"/>
              </a:lnSpc>
            </a:pPr>
            <a:r>
              <a:rPr lang="en-US" sz="2873" u="sng">
                <a:solidFill>
                  <a:srgbClr val="00694C"/>
                </a:solidFill>
                <a:latin typeface="Arimo"/>
                <a:ea typeface="Arimo"/>
                <a:cs typeface="Arimo"/>
                <a:sym typeface="Arimo"/>
                <a:hlinkClick r:id="rId6" tooltip="https://project-machinelearning-client.onrender.com"/>
              </a:rPr>
              <a:t>https://project-machinelearning-client.onrender.com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267741" y="280675"/>
            <a:ext cx="2693755" cy="629198"/>
          </a:xfrm>
          <a:custGeom>
            <a:avLst/>
            <a:gdLst/>
            <a:ahLst/>
            <a:cxnLst/>
            <a:rect r="r" b="b" t="t" l="l"/>
            <a:pathLst>
              <a:path h="629198" w="2693755">
                <a:moveTo>
                  <a:pt x="0" y="0"/>
                </a:moveTo>
                <a:lnTo>
                  <a:pt x="2693755" y="0"/>
                </a:lnTo>
                <a:lnTo>
                  <a:pt x="2693755" y="629198"/>
                </a:lnTo>
                <a:lnTo>
                  <a:pt x="0" y="6291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51299" y="1451541"/>
            <a:ext cx="8752518" cy="1000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7200"/>
              </a:lnSpc>
            </a:pPr>
            <a:r>
              <a:rPr lang="en-US" b="true" sz="8000" spc="-368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Conclusiones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106923"/>
            <a:ext cx="8636552" cy="522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699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El</a:t>
            </a:r>
            <a:r>
              <a:rPr lang="en-US" b="true" sz="2699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modelo XGBoost permite anticipar disputas de clientes con alta precisión.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699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El dashboard facilita el uso por áreas técnicas y de negocio.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699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Proyecto escalable para integrarse en flujos reales de atención.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699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699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Aporta valor práctico para el negocio.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775475" y="1314608"/>
            <a:ext cx="7657784" cy="7657784"/>
          </a:xfrm>
          <a:prstGeom prst="rect">
            <a:avLst/>
          </a:prstGeom>
        </p:spPr>
      </p:pic>
      <p:sp>
        <p:nvSpPr>
          <p:cNvPr name="Freeform 5" id="5"/>
          <p:cNvSpPr/>
          <p:nvPr/>
        </p:nvSpPr>
        <p:spPr>
          <a:xfrm flipH="false" flipV="false" rot="0">
            <a:off x="15267741" y="280675"/>
            <a:ext cx="2693755" cy="629198"/>
          </a:xfrm>
          <a:custGeom>
            <a:avLst/>
            <a:gdLst/>
            <a:ahLst/>
            <a:cxnLst/>
            <a:rect r="r" b="b" t="t" l="l"/>
            <a:pathLst>
              <a:path h="629198" w="2693755">
                <a:moveTo>
                  <a:pt x="0" y="0"/>
                </a:moveTo>
                <a:lnTo>
                  <a:pt x="2693755" y="0"/>
                </a:lnTo>
                <a:lnTo>
                  <a:pt x="2693755" y="629198"/>
                </a:lnTo>
                <a:lnTo>
                  <a:pt x="0" y="6291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923791" y="-783256"/>
            <a:ext cx="11853512" cy="11853512"/>
          </a:xfrm>
          <a:custGeom>
            <a:avLst/>
            <a:gdLst/>
            <a:ahLst/>
            <a:cxnLst/>
            <a:rect r="r" b="b" t="t" l="l"/>
            <a:pathLst>
              <a:path h="11853512" w="11853512">
                <a:moveTo>
                  <a:pt x="0" y="0"/>
                </a:moveTo>
                <a:lnTo>
                  <a:pt x="11853513" y="0"/>
                </a:lnTo>
                <a:lnTo>
                  <a:pt x="11853513" y="11853512"/>
                </a:lnTo>
                <a:lnTo>
                  <a:pt x="0" y="11853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30715" y="3789475"/>
            <a:ext cx="8144502" cy="1840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3331"/>
              </a:lnSpc>
            </a:pPr>
            <a:r>
              <a:rPr lang="en-US" b="true" sz="14812" spc="-681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Gracias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002966" y="8758062"/>
            <a:ext cx="9179504" cy="381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700"/>
              </a:lnSpc>
            </a:pPr>
            <a:r>
              <a:rPr lang="en-US" b="true" sz="3000" spc="-138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Presentado por Anthony Quiliche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1867657" y="1376536"/>
            <a:ext cx="5561408" cy="7533927"/>
          </a:xfrm>
          <a:custGeom>
            <a:avLst/>
            <a:gdLst/>
            <a:ahLst/>
            <a:cxnLst/>
            <a:rect r="r" b="b" t="t" l="l"/>
            <a:pathLst>
              <a:path h="7533927" w="5561408">
                <a:moveTo>
                  <a:pt x="0" y="0"/>
                </a:moveTo>
                <a:lnTo>
                  <a:pt x="5561408" y="0"/>
                </a:lnTo>
                <a:lnTo>
                  <a:pt x="5561408" y="7533928"/>
                </a:lnTo>
                <a:lnTo>
                  <a:pt x="0" y="75339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267741" y="280675"/>
            <a:ext cx="2693755" cy="629198"/>
          </a:xfrm>
          <a:custGeom>
            <a:avLst/>
            <a:gdLst/>
            <a:ahLst/>
            <a:cxnLst/>
            <a:rect r="r" b="b" t="t" l="l"/>
            <a:pathLst>
              <a:path h="629198" w="2693755">
                <a:moveTo>
                  <a:pt x="0" y="0"/>
                </a:moveTo>
                <a:lnTo>
                  <a:pt x="2693755" y="0"/>
                </a:lnTo>
                <a:lnTo>
                  <a:pt x="2693755" y="629198"/>
                </a:lnTo>
                <a:lnTo>
                  <a:pt x="0" y="6291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DAGy0hSSMA4</dc:identifier>
  <dcterms:modified xsi:type="dcterms:W3CDTF">2011-08-01T06:04:30Z</dcterms:modified>
  <cp:revision>1</cp:revision>
  <dc:title>Prediccion de disputas ML</dc:title>
</cp:coreProperties>
</file>