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
      <p:font typeface="Average"/>
      <p:regular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44" Type="http://schemas.openxmlformats.org/officeDocument/2006/relationships/font" Target="fonts/Merriweather-regular.fntdata"/><Relationship Id="rId21" Type="http://schemas.openxmlformats.org/officeDocument/2006/relationships/slide" Target="slides/slide17.xml"/><Relationship Id="rId43" Type="http://schemas.openxmlformats.org/officeDocument/2006/relationships/font" Target="fonts/Average-regular.fntdata"/><Relationship Id="rId24" Type="http://schemas.openxmlformats.org/officeDocument/2006/relationships/slide" Target="slides/slide20.xml"/><Relationship Id="rId46" Type="http://schemas.openxmlformats.org/officeDocument/2006/relationships/font" Target="fonts/Merriweather-italic.fntdata"/><Relationship Id="rId23" Type="http://schemas.openxmlformats.org/officeDocument/2006/relationships/slide" Target="slides/slide19.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Merriweather-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ontserrat-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italic.fntdata"/><Relationship Id="rId14" Type="http://schemas.openxmlformats.org/officeDocument/2006/relationships/slide" Target="slides/slide10.xml"/><Relationship Id="rId36" Type="http://schemas.openxmlformats.org/officeDocument/2006/relationships/font" Target="fonts/Montserrat-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Montserra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roots of blockchain technology lies in DLT. A ledger is a collection of records basically, which grows as more records keeps on adding. The concept of DLT means to replicate and distribute the records/ledger with multiple parties to avoid tampering of record once it is put on the ledger. The main reason DLT was invented was to avoid tampering of data once generated. So whatever we talk about after this minute, will have a primary goal, to stop manipulation of data once generated and stored in a ledger. Now blockchain is a type of DLT. Blockchain is a collection of list of records in form of blocks where each blocks are connected with eachother through cryptography. This makes a chain of blocks and it keeps on growing as new records keep on adding to the ledger.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e8ac0f542_0_2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e8ac0f542_0_2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e8ac0f542_0_2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e8ac0f542_0_2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People exploit prices of RAM by holding it and generating fake demand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e8ac0f542_0_2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e8ac0f542_0_2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Pointer - memory ko reference dena ( pointing that my variable is stored here ) </a:t>
            </a:r>
            <a:endParaRPr/>
          </a:p>
          <a:p>
            <a:pPr indent="0" lvl="0" marL="0" rtl="0" algn="l">
              <a:spcBef>
                <a:spcPts val="0"/>
              </a:spcBef>
              <a:spcAft>
                <a:spcPts val="0"/>
              </a:spcAft>
              <a:buNone/>
            </a:pPr>
            <a:r>
              <a:rPr lang="en-GB"/>
              <a:t>Pointers defined but not used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e8ac0f542_0_2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e8ac0f542_0_2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Define actions - kon kis function ko call kar sakta hai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e8ac0f542_0_2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e8ac0f542_0_2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9b15426e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9b15426e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Developers are unable to implement exact business use case in ICO, STO, Dapp, etc</a:t>
            </a:r>
            <a:endParaRPr/>
          </a:p>
          <a:p>
            <a:pPr indent="0" lvl="0" marL="0" rtl="0" algn="l">
              <a:spcBef>
                <a:spcPts val="0"/>
              </a:spcBef>
              <a:spcAft>
                <a:spcPts val="0"/>
              </a:spcAft>
              <a:buNone/>
            </a:pPr>
            <a:r>
              <a:rPr lang="en-GB"/>
              <a:t>Thus to identify security issues and fundamental issues</a:t>
            </a:r>
            <a:endParaRPr/>
          </a:p>
          <a:p>
            <a:pPr indent="0" lvl="0" marL="0" rtl="0" algn="l">
              <a:spcBef>
                <a:spcPts val="0"/>
              </a:spcBef>
              <a:spcAft>
                <a:spcPts val="0"/>
              </a:spcAft>
              <a:buNone/>
            </a:pPr>
            <a:r>
              <a:rPr lang="en-GB"/>
              <a:t>Auditors are sane hackers.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e8ac0f5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e8ac0f5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d37fdc7d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37fdc7d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d37fdc7d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d37fdc7d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Manual analysis - on testnet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e8ac0f54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e8ac0f54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Security tools are to check known attacks</a:t>
            </a:r>
            <a:endParaRPr/>
          </a:p>
          <a:p>
            <a:pPr indent="0" lvl="0" marL="0" rtl="0" algn="l">
              <a:spcBef>
                <a:spcPts val="0"/>
              </a:spcBef>
              <a:spcAft>
                <a:spcPts val="0"/>
              </a:spcAft>
              <a:buNone/>
            </a:pPr>
            <a:r>
              <a:rPr lang="en-GB"/>
              <a:t>Testing tools are frameworks to do unit testing</a:t>
            </a:r>
            <a:endParaRPr/>
          </a:p>
          <a:p>
            <a:pPr indent="0" lvl="0" marL="0" rtl="0" algn="l">
              <a:spcBef>
                <a:spcPts val="0"/>
              </a:spcBef>
              <a:spcAft>
                <a:spcPts val="0"/>
              </a:spcAft>
              <a:buNone/>
            </a:pPr>
            <a:r>
              <a:rPr lang="en-GB"/>
              <a:t>o</a:t>
            </a:r>
            <a:r>
              <a:rPr lang="en-GB"/>
              <a:t>yente , mythril both works on runtime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Being a DLT, the blockchain is also distributed throughout all affiliated parties. </a:t>
            </a:r>
            <a:endParaRPr/>
          </a:p>
          <a:p>
            <a:pPr indent="0" lvl="0" marL="0" rtl="0" algn="l">
              <a:spcBef>
                <a:spcPts val="0"/>
              </a:spcBef>
              <a:spcAft>
                <a:spcPts val="0"/>
              </a:spcAft>
              <a:buNone/>
            </a:pPr>
            <a:r>
              <a:rPr lang="en-GB"/>
              <a:t>Now Blockchain makes sure that once the data is put on ledger, it cannot be manipulated. But what if the data that is put is itself manipulated.</a:t>
            </a:r>
            <a:endParaRPr/>
          </a:p>
          <a:p>
            <a:pPr indent="0" lvl="0" marL="0" rtl="0" algn="l">
              <a:spcBef>
                <a:spcPts val="0"/>
              </a:spcBef>
              <a:spcAft>
                <a:spcPts val="0"/>
              </a:spcAft>
              <a:buClr>
                <a:srgbClr val="000000"/>
              </a:buClr>
              <a:buSzPts val="1100"/>
              <a:buFont typeface="Arial"/>
              <a:buNone/>
            </a:pPr>
            <a:r>
              <a:rPr lang="en-GB"/>
              <a:t>Thats when smart contract comes into picture.</a:t>
            </a:r>
            <a:endParaRPr/>
          </a:p>
          <a:p>
            <a:pPr indent="0" lvl="0" marL="0" rtl="0" algn="l">
              <a:spcBef>
                <a:spcPts val="0"/>
              </a:spcBef>
              <a:spcAft>
                <a:spcPts val="0"/>
              </a:spcAft>
              <a:buNone/>
            </a:pPr>
            <a:r>
              <a:rPr lang="en-GB"/>
              <a:t>Self executing, self verifying</a:t>
            </a:r>
            <a:endParaRPr/>
          </a:p>
          <a:p>
            <a:pPr indent="0" lvl="0" marL="0" rtl="0" algn="l">
              <a:spcBef>
                <a:spcPts val="0"/>
              </a:spcBef>
              <a:spcAft>
                <a:spcPts val="0"/>
              </a:spcAft>
              <a:buNone/>
            </a:pPr>
            <a:r>
              <a:rPr lang="en-GB"/>
              <a:t>Backbone of blockchain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e8ac0f5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e8ac0f5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types of tools - static, runtime.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e8ac0f542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e8ac0f542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e8ac0f542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e8ac0f542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e8ac0f542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e8ac0f542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e8ac0f542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e8ac0f542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Slither is static tool</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e8ac0f542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e8ac0f542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e8ac0f542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e8ac0f542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e8ac0f542_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e8ac0f542_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e8ac0f542_0_2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e8ac0f542_0_2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e8ac0f542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e8ac0f542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b15426e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b15426e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a:t>Define version of solidity ( this is 4th version. Latest is 0.5 )</a:t>
            </a:r>
            <a:endParaRPr/>
          </a:p>
          <a:p>
            <a:pPr indent="-317500" lvl="0" marL="457200" rtl="0" algn="l">
              <a:spcBef>
                <a:spcPts val="0"/>
              </a:spcBef>
              <a:spcAft>
                <a:spcPts val="0"/>
              </a:spcAft>
              <a:buSzPts val="1400"/>
              <a:buAutoNum type="arabicPeriod"/>
            </a:pPr>
            <a:r>
              <a:rPr lang="en-GB"/>
              <a:t>Contract name (</a:t>
            </a:r>
            <a:endParaRPr/>
          </a:p>
          <a:p>
            <a:pPr indent="-317500" lvl="0" marL="457200" rtl="0" algn="l">
              <a:spcBef>
                <a:spcPts val="0"/>
              </a:spcBef>
              <a:spcAft>
                <a:spcPts val="0"/>
              </a:spcAft>
              <a:buSzPts val="1400"/>
              <a:buAutoNum type="arabicPeriod"/>
            </a:pPr>
            <a:r>
              <a:rPr lang="en-GB"/>
              <a:t>Define variable ( unsigned integer - positive values only ) ( we can even define it’s size. Uint 256,8 etc )</a:t>
            </a:r>
            <a:endParaRPr/>
          </a:p>
          <a:p>
            <a:pPr indent="-317500" lvl="0" marL="457200" rtl="0" algn="l">
              <a:spcBef>
                <a:spcPts val="0"/>
              </a:spcBef>
              <a:spcAft>
                <a:spcPts val="0"/>
              </a:spcAft>
              <a:buSzPts val="1400"/>
              <a:buAutoNum type="arabicPeriod"/>
            </a:pPr>
            <a:r>
              <a:rPr lang="en-GB"/>
              <a:t>Set function ( gas is charged ) ( right now set function has public visibility. We have 4 types of visibilities - public, private, external, internal )</a:t>
            </a:r>
            <a:endParaRPr/>
          </a:p>
          <a:p>
            <a:pPr indent="-317500" lvl="0" marL="457200" rtl="0" algn="l">
              <a:spcBef>
                <a:spcPts val="0"/>
              </a:spcBef>
              <a:spcAft>
                <a:spcPts val="0"/>
              </a:spcAft>
              <a:buSzPts val="1400"/>
              <a:buAutoNum type="arabicPeriod"/>
            </a:pPr>
            <a:r>
              <a:rPr lang="en-GB"/>
              <a:t>Get function ( no gas is charged ) ( 2 types of getter functions - view ( only to view ) and pure ( edits doesnot affect global variables, only local variables).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d37fdc7d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d37fdc7d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b15426e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b15426e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Ownership - lag in ownership transfer ( hackers use selfdestruct function to take over contract ) ( solution - no delay ni authorizing )</a:t>
            </a:r>
            <a:endParaRPr/>
          </a:p>
          <a:p>
            <a:pPr indent="0" lvl="0" marL="0" rtl="0" algn="l">
              <a:spcBef>
                <a:spcPts val="0"/>
              </a:spcBef>
              <a:spcAft>
                <a:spcPts val="0"/>
              </a:spcAft>
              <a:buNone/>
            </a:pPr>
            <a:r>
              <a:rPr lang="en-GB"/>
              <a:t>Reentrance - 100rs , 10 rs ( solution - avoid state change after external call )</a:t>
            </a:r>
            <a:endParaRPr/>
          </a:p>
          <a:p>
            <a:pPr indent="0" lvl="0" marL="0" rtl="0" algn="l">
              <a:spcBef>
                <a:spcPts val="0"/>
              </a:spcBef>
              <a:spcAft>
                <a:spcPts val="0"/>
              </a:spcAft>
              <a:buNone/>
            </a:pPr>
            <a:r>
              <a:rPr lang="en-GB"/>
              <a:t>To overcome underflow, we use safemath libraries</a:t>
            </a:r>
            <a:endParaRPr/>
          </a:p>
          <a:p>
            <a:pPr indent="0" lvl="0" marL="0" rtl="0" algn="l">
              <a:spcBef>
                <a:spcPts val="0"/>
              </a:spcBef>
              <a:spcAft>
                <a:spcPts val="0"/>
              </a:spcAft>
              <a:buNone/>
            </a:pPr>
            <a:r>
              <a:rPr lang="en-GB"/>
              <a:t>Short address attack - address is of 20 bytes. Leading and trailing zeros. There is address and value. When trailing zero is missing, it will use value as trailing zero. Thus making value nill ( negative ), which means less than zero, thus unit will become 2^256. ( solution - only payload size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e8ac0f5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e8ac0f5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function named initialised wallet had no ownership. Hackers attacked it before ownership was transferred to real owner. </a:t>
            </a:r>
            <a:endParaRPr/>
          </a:p>
          <a:p>
            <a:pPr indent="0" lvl="0" marL="0" rtl="0" algn="l">
              <a:spcBef>
                <a:spcPts val="0"/>
              </a:spcBef>
              <a:spcAft>
                <a:spcPts val="0"/>
              </a:spcAft>
              <a:buNone/>
            </a:pPr>
            <a:r>
              <a:rPr lang="en-GB"/>
              <a:t>Solution - we should have defined authentication of function, who can call 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9b15426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9b15426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 update - </a:t>
            </a:r>
            <a:endParaRPr/>
          </a:p>
          <a:p>
            <a:pPr indent="0" lvl="0" marL="0" rtl="0" algn="l">
              <a:spcBef>
                <a:spcPts val="0"/>
              </a:spcBef>
              <a:spcAft>
                <a:spcPts val="0"/>
              </a:spcAft>
              <a:buNone/>
            </a:pPr>
            <a:r>
              <a:rPr lang="en-GB"/>
              <a:t>Fallback function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b15426e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b15426e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 safemath library use karna ( if mere paas 100 token hai, mujhe dene hai 10. Maine -10 likh diya, toh atleast 100 hi approve ho, balance se zyada nahi. Jisse future me tokens aaye to woh transfer na ho jaaye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e8ac0f5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e8ac0f5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Internal states update ho jaaye uske baad external call karni chahiiye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e8ac0f5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e8ac0f5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48" name="Google Shape;48;p4"/>
          <p:cNvPicPr preferRelativeResize="0"/>
          <p:nvPr/>
        </p:nvPicPr>
        <p:blipFill>
          <a:blip r:embed="rId2">
            <a:alphaModFix/>
          </a:blip>
          <a:stretch>
            <a:fillRect/>
          </a:stretch>
        </p:blipFill>
        <p:spPr>
          <a:xfrm>
            <a:off x="8096525" y="46375"/>
            <a:ext cx="980125" cy="9801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8" name="Google Shape;68;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therscan.io/tx/0x9dbf0326a03a2a3719c27be4fa69aacc9857fd231a8d9dcaede4bb083def75e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2960400" y="2036925"/>
            <a:ext cx="61836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Smart Contracts Audit </a:t>
            </a:r>
            <a:endParaRPr b="1"/>
          </a:p>
          <a:p>
            <a:pPr indent="0" lvl="0" marL="0" rtl="0" algn="l">
              <a:spcBef>
                <a:spcPts val="0"/>
              </a:spcBef>
              <a:spcAft>
                <a:spcPts val="0"/>
              </a:spcAft>
              <a:buNone/>
            </a:pPr>
            <a:r>
              <a:t/>
            </a:r>
            <a:endParaRPr b="1"/>
          </a:p>
        </p:txBody>
      </p:sp>
      <p:pic>
        <p:nvPicPr>
          <p:cNvPr id="136" name="Google Shape;136;p13"/>
          <p:cNvPicPr preferRelativeResize="0"/>
          <p:nvPr/>
        </p:nvPicPr>
        <p:blipFill>
          <a:blip r:embed="rId3">
            <a:alphaModFix/>
          </a:blip>
          <a:stretch>
            <a:fillRect/>
          </a:stretch>
        </p:blipFill>
        <p:spPr>
          <a:xfrm>
            <a:off x="7754950" y="-76200"/>
            <a:ext cx="1439950" cy="143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Buffer overflows</a:t>
            </a:r>
            <a:endParaRPr b="1"/>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600">
                <a:latin typeface="Average"/>
                <a:ea typeface="Average"/>
                <a:cs typeface="Average"/>
                <a:sym typeface="Average"/>
              </a:rPr>
              <a:t> Maliciously Exploitable</a:t>
            </a:r>
            <a:endParaRPr sz="26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lang="en-GB" sz="2600">
                <a:latin typeface="Average"/>
                <a:ea typeface="Average"/>
                <a:cs typeface="Average"/>
                <a:sym typeface="Average"/>
              </a:rPr>
              <a:t> Hotspots : Array size, Numerical flow</a:t>
            </a:r>
            <a:endParaRPr sz="26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t/>
            </a:r>
            <a:endParaRPr sz="2600">
              <a:latin typeface="Average"/>
              <a:ea typeface="Average"/>
              <a:cs typeface="Average"/>
              <a:sym typeface="Average"/>
            </a:endParaRPr>
          </a:p>
          <a:p>
            <a:pPr indent="0" lvl="0" marL="0" rtl="0" algn="l">
              <a:spcBef>
                <a:spcPts val="1600"/>
              </a:spcBef>
              <a:spcAft>
                <a:spcPts val="1600"/>
              </a:spcAft>
              <a:buNone/>
            </a:pPr>
            <a:r>
              <a:t/>
            </a:r>
            <a:endParaRPr sz="2600">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Proper memory management</a:t>
            </a:r>
            <a:endParaRPr b="1"/>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Average"/>
                <a:ea typeface="Average"/>
                <a:cs typeface="Average"/>
                <a:sym typeface="Average"/>
              </a:rPr>
              <a:t>- Check overflows of RAM values</a:t>
            </a:r>
            <a:endParaRPr sz="2600">
              <a:latin typeface="Average"/>
              <a:ea typeface="Average"/>
              <a:cs typeface="Average"/>
              <a:sym typeface="Average"/>
            </a:endParaRPr>
          </a:p>
          <a:p>
            <a:pPr indent="0" lvl="0" marL="0" rtl="0" algn="l">
              <a:spcBef>
                <a:spcPts val="1600"/>
              </a:spcBef>
              <a:spcAft>
                <a:spcPts val="1600"/>
              </a:spcAft>
              <a:buNone/>
            </a:pPr>
            <a:r>
              <a:rPr lang="en-GB" sz="2600">
                <a:latin typeface="Average"/>
                <a:ea typeface="Average"/>
                <a:cs typeface="Average"/>
                <a:sym typeface="Average"/>
              </a:rPr>
              <a:t>-  prevent loss of data</a:t>
            </a:r>
            <a:endParaRPr sz="2600">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Dangling pointers</a:t>
            </a:r>
            <a:endParaRPr b="1"/>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600">
                <a:latin typeface="Average"/>
                <a:ea typeface="Average"/>
                <a:cs typeface="Average"/>
                <a:sym typeface="Average"/>
              </a:rPr>
              <a:t>- Pointers pointing to stray locations</a:t>
            </a:r>
            <a:endParaRPr sz="2600">
              <a:latin typeface="Average"/>
              <a:ea typeface="Average"/>
              <a:cs typeface="Average"/>
              <a:sym typeface="Average"/>
            </a:endParaRPr>
          </a:p>
          <a:p>
            <a:pPr indent="0" lvl="0" marL="0" rtl="0" algn="l">
              <a:spcBef>
                <a:spcPts val="1600"/>
              </a:spcBef>
              <a:spcAft>
                <a:spcPts val="1600"/>
              </a:spcAft>
              <a:buNone/>
            </a:pPr>
            <a:r>
              <a:rPr lang="en-GB" sz="2600">
                <a:latin typeface="Average"/>
                <a:ea typeface="Average"/>
                <a:cs typeface="Average"/>
                <a:sym typeface="Average"/>
              </a:rPr>
              <a:t>- Locations can be maliciously targeted</a:t>
            </a:r>
            <a:endParaRPr sz="2600">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Permissions to action mapping</a:t>
            </a:r>
            <a:endParaRPr b="1"/>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600">
                <a:latin typeface="Average"/>
                <a:ea typeface="Average"/>
                <a:cs typeface="Average"/>
                <a:sym typeface="Average"/>
              </a:rPr>
              <a:t> - Cause of many hacks of EOS Dapps</a:t>
            </a:r>
            <a:endParaRPr sz="26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lang="en-GB" sz="2600">
                <a:latin typeface="Average"/>
                <a:ea typeface="Average"/>
                <a:cs typeface="Average"/>
                <a:sym typeface="Average"/>
              </a:rPr>
              <a:t> - Check for actions to permission mapping</a:t>
            </a:r>
            <a:endParaRPr sz="26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lang="en-GB" sz="2600">
                <a:latin typeface="Average"/>
                <a:ea typeface="Average"/>
                <a:cs typeface="Average"/>
                <a:sym typeface="Average"/>
              </a:rPr>
              <a:t> - Hotspots: Transfer </a:t>
            </a:r>
            <a:r>
              <a:rPr lang="en-GB" sz="2600">
                <a:latin typeface="Average"/>
                <a:ea typeface="Average"/>
                <a:cs typeface="Average"/>
                <a:sym typeface="Average"/>
              </a:rPr>
              <a:t>receipts</a:t>
            </a:r>
            <a:r>
              <a:rPr lang="en-GB" sz="2600">
                <a:latin typeface="Average"/>
                <a:ea typeface="Average"/>
                <a:cs typeface="Average"/>
                <a:sym typeface="Average"/>
              </a:rPr>
              <a:t> and actions</a:t>
            </a:r>
            <a:endParaRPr sz="26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t/>
            </a:r>
            <a:endParaRPr sz="2600">
              <a:latin typeface="Average"/>
              <a:ea typeface="Average"/>
              <a:cs typeface="Average"/>
              <a:sym typeface="Average"/>
            </a:endParaRPr>
          </a:p>
          <a:p>
            <a:pPr indent="0" lvl="0" marL="0" rtl="0" algn="l">
              <a:spcBef>
                <a:spcPts val="1600"/>
              </a:spcBef>
              <a:spcAft>
                <a:spcPts val="1600"/>
              </a:spcAft>
              <a:buNone/>
            </a:pPr>
            <a:r>
              <a:t/>
            </a:r>
            <a:endParaRPr sz="2600">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Optimising RAM usage</a:t>
            </a:r>
            <a:endParaRPr b="1"/>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600">
                <a:latin typeface="Average"/>
                <a:ea typeface="Average"/>
                <a:cs typeface="Average"/>
                <a:sym typeface="Average"/>
              </a:rPr>
              <a:t> - Critical and costly resource</a:t>
            </a:r>
            <a:endParaRPr sz="26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lang="en-GB" sz="2600">
                <a:latin typeface="Average"/>
                <a:ea typeface="Average"/>
                <a:cs typeface="Average"/>
                <a:sym typeface="Average"/>
              </a:rPr>
              <a:t> - Know when to buy and release RAM</a:t>
            </a:r>
            <a:endParaRPr sz="2600">
              <a:latin typeface="Average"/>
              <a:ea typeface="Average"/>
              <a:cs typeface="Average"/>
              <a:sym typeface="Average"/>
            </a:endParaRPr>
          </a:p>
          <a:p>
            <a:pPr indent="0" lvl="0" marL="0" rtl="0" algn="l">
              <a:spcBef>
                <a:spcPts val="1600"/>
              </a:spcBef>
              <a:spcAft>
                <a:spcPts val="1600"/>
              </a:spcAft>
              <a:buNone/>
            </a:pPr>
            <a:r>
              <a:rPr lang="en-GB" sz="2600">
                <a:latin typeface="Average"/>
                <a:ea typeface="Average"/>
                <a:cs typeface="Average"/>
                <a:sym typeface="Average"/>
              </a:rPr>
              <a:t> - Know when to allocate and deallocate RAM storage</a:t>
            </a:r>
            <a:endParaRPr sz="2600">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Why is Security Audit necessary</a:t>
            </a:r>
            <a:endParaRPr b="1"/>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verage"/>
              <a:buChar char="➢"/>
            </a:pPr>
            <a:r>
              <a:rPr lang="en-GB" sz="2400">
                <a:latin typeface="Average"/>
                <a:ea typeface="Average"/>
                <a:cs typeface="Average"/>
                <a:sym typeface="Average"/>
              </a:rPr>
              <a:t>To catch the bugs that humans missed.</a:t>
            </a:r>
            <a:endParaRPr sz="2400">
              <a:latin typeface="Average"/>
              <a:ea typeface="Average"/>
              <a:cs typeface="Average"/>
              <a:sym typeface="Average"/>
            </a:endParaRPr>
          </a:p>
          <a:p>
            <a:pPr indent="0" lvl="0" marL="457200" rtl="0" algn="l">
              <a:spcBef>
                <a:spcPts val="1600"/>
              </a:spcBef>
              <a:spcAft>
                <a:spcPts val="0"/>
              </a:spcAft>
              <a:buNone/>
            </a:pPr>
            <a:r>
              <a:t/>
            </a:r>
            <a:endParaRPr sz="2400">
              <a:latin typeface="Average"/>
              <a:ea typeface="Average"/>
              <a:cs typeface="Average"/>
              <a:sym typeface="Average"/>
            </a:endParaRPr>
          </a:p>
          <a:p>
            <a:pPr indent="-381000" lvl="0" marL="457200" rtl="0" algn="l">
              <a:spcBef>
                <a:spcPts val="1600"/>
              </a:spcBef>
              <a:spcAft>
                <a:spcPts val="0"/>
              </a:spcAft>
              <a:buSzPts val="2400"/>
              <a:buFont typeface="Average"/>
              <a:buChar char="➢"/>
            </a:pPr>
            <a:r>
              <a:rPr lang="en-GB" sz="2400">
                <a:latin typeface="Average"/>
                <a:ea typeface="Average"/>
                <a:cs typeface="Average"/>
                <a:sym typeface="Average"/>
              </a:rPr>
              <a:t>To reduce known attacks on your Smart Contract.</a:t>
            </a:r>
            <a:endParaRPr sz="2400">
              <a:latin typeface="Average"/>
              <a:ea typeface="Average"/>
              <a:cs typeface="Average"/>
              <a:sym typeface="Average"/>
            </a:endParaRPr>
          </a:p>
          <a:p>
            <a:pPr indent="0" lvl="0" marL="457200" rtl="0" algn="l">
              <a:spcBef>
                <a:spcPts val="1600"/>
              </a:spcBef>
              <a:spcAft>
                <a:spcPts val="0"/>
              </a:spcAft>
              <a:buNone/>
            </a:pPr>
            <a:r>
              <a:t/>
            </a:r>
            <a:endParaRPr sz="2400">
              <a:latin typeface="Average"/>
              <a:ea typeface="Average"/>
              <a:cs typeface="Average"/>
              <a:sym typeface="Average"/>
            </a:endParaRPr>
          </a:p>
          <a:p>
            <a:pPr indent="-381000" lvl="0" marL="457200" rtl="0" algn="l">
              <a:spcBef>
                <a:spcPts val="1600"/>
              </a:spcBef>
              <a:spcAft>
                <a:spcPts val="0"/>
              </a:spcAft>
              <a:buSzPts val="2400"/>
              <a:buFont typeface="Average"/>
              <a:buChar char="➢"/>
            </a:pPr>
            <a:r>
              <a:rPr lang="en-GB" sz="2400">
                <a:latin typeface="Average"/>
                <a:ea typeface="Average"/>
                <a:cs typeface="Average"/>
                <a:sym typeface="Average"/>
              </a:rPr>
              <a:t>To ensure all paths of functions are functioning as intended to be.</a:t>
            </a:r>
            <a:endParaRPr sz="2400">
              <a:latin typeface="Average"/>
              <a:ea typeface="Average"/>
              <a:cs typeface="Average"/>
              <a:sym typeface="Average"/>
            </a:endParaRPr>
          </a:p>
          <a:p>
            <a:pPr indent="0" lvl="0" marL="457200" rtl="0" algn="l">
              <a:spcBef>
                <a:spcPts val="1600"/>
              </a:spcBef>
              <a:spcAft>
                <a:spcPts val="1600"/>
              </a:spcAft>
              <a:buNone/>
            </a:pPr>
            <a:r>
              <a:t/>
            </a:r>
            <a:endParaRPr sz="2400">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t>Importance of Security Audit</a:t>
            </a:r>
            <a:endParaRPr b="1" sz="2600"/>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Average"/>
                <a:ea typeface="Average"/>
                <a:cs typeface="Average"/>
                <a:sym typeface="Average"/>
              </a:rPr>
              <a:t>Marketing</a:t>
            </a:r>
            <a:r>
              <a:rPr lang="en-GB" sz="2400">
                <a:latin typeface="Average"/>
                <a:ea typeface="Average"/>
                <a:cs typeface="Average"/>
                <a:sym typeface="Average"/>
              </a:rPr>
              <a:t> </a:t>
            </a:r>
            <a:endParaRPr sz="2400">
              <a:latin typeface="Average"/>
              <a:ea typeface="Average"/>
              <a:cs typeface="Average"/>
              <a:sym typeface="Average"/>
            </a:endParaRPr>
          </a:p>
          <a:p>
            <a:pPr indent="0" lvl="0" marL="0" rtl="0" algn="l">
              <a:spcBef>
                <a:spcPts val="1600"/>
              </a:spcBef>
              <a:spcAft>
                <a:spcPts val="0"/>
              </a:spcAft>
              <a:buNone/>
            </a:pPr>
            <a:r>
              <a:rPr lang="en-GB" sz="2400">
                <a:latin typeface="Average"/>
                <a:ea typeface="Average"/>
                <a:cs typeface="Average"/>
                <a:sym typeface="Average"/>
              </a:rPr>
              <a:t>( Secure contract attract more investors and users )</a:t>
            </a:r>
            <a:endParaRPr b="1" sz="2400">
              <a:latin typeface="Average"/>
              <a:ea typeface="Average"/>
              <a:cs typeface="Average"/>
              <a:sym typeface="Average"/>
            </a:endParaRPr>
          </a:p>
          <a:p>
            <a:pPr indent="0" lvl="0" marL="0" rtl="0" algn="l">
              <a:spcBef>
                <a:spcPts val="1600"/>
              </a:spcBef>
              <a:spcAft>
                <a:spcPts val="0"/>
              </a:spcAft>
              <a:buNone/>
            </a:pPr>
            <a:r>
              <a:rPr b="1" lang="en-GB" sz="2400">
                <a:latin typeface="Average"/>
                <a:ea typeface="Average"/>
                <a:cs typeface="Average"/>
                <a:sym typeface="Average"/>
              </a:rPr>
              <a:t>Security </a:t>
            </a:r>
            <a:endParaRPr b="1" sz="2400">
              <a:latin typeface="Average"/>
              <a:ea typeface="Average"/>
              <a:cs typeface="Average"/>
              <a:sym typeface="Average"/>
            </a:endParaRPr>
          </a:p>
          <a:p>
            <a:pPr indent="0" lvl="0" marL="0" rtl="0" algn="l">
              <a:spcBef>
                <a:spcPts val="1600"/>
              </a:spcBef>
              <a:spcAft>
                <a:spcPts val="1600"/>
              </a:spcAft>
              <a:buNone/>
            </a:pPr>
            <a:r>
              <a:rPr b="1" lang="en-GB" sz="2400">
                <a:latin typeface="Average"/>
                <a:ea typeface="Average"/>
                <a:cs typeface="Average"/>
                <a:sym typeface="Average"/>
              </a:rPr>
              <a:t>Validate Use-Case</a:t>
            </a:r>
            <a:r>
              <a:rPr lang="en-GB" sz="2400">
                <a:latin typeface="Average"/>
                <a:ea typeface="Average"/>
                <a:cs typeface="Average"/>
                <a:sym typeface="Average"/>
              </a:rPr>
              <a:t> </a:t>
            </a:r>
            <a:endParaRPr sz="2400">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highlight>
                  <a:srgbClr val="FFFFFF"/>
                </a:highlight>
              </a:rPr>
              <a:t>An Ideal Audit Process</a:t>
            </a:r>
            <a:endParaRPr b="1">
              <a:solidFill>
                <a:srgbClr val="000000"/>
              </a:solidFill>
              <a:highlight>
                <a:srgbClr val="FFFFFF"/>
              </a:highlight>
            </a:endParaRPr>
          </a:p>
        </p:txBody>
      </p:sp>
      <p:sp>
        <p:nvSpPr>
          <p:cNvPr id="233" name="Google Shape;233;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4" name="Google Shape;234;p29"/>
          <p:cNvPicPr preferRelativeResize="0"/>
          <p:nvPr/>
        </p:nvPicPr>
        <p:blipFill>
          <a:blip r:embed="rId3">
            <a:alphaModFix/>
          </a:blip>
          <a:stretch>
            <a:fillRect/>
          </a:stretch>
        </p:blipFill>
        <p:spPr>
          <a:xfrm>
            <a:off x="75225" y="1307850"/>
            <a:ext cx="8960694" cy="3835650"/>
          </a:xfrm>
          <a:prstGeom prst="rect">
            <a:avLst/>
          </a:prstGeom>
          <a:noFill/>
          <a:ln>
            <a:noFill/>
          </a:ln>
        </p:spPr>
      </p:pic>
      <p:pic>
        <p:nvPicPr>
          <p:cNvPr id="235" name="Google Shape;235;p29"/>
          <p:cNvPicPr preferRelativeResize="0"/>
          <p:nvPr/>
        </p:nvPicPr>
        <p:blipFill>
          <a:blip r:embed="rId4">
            <a:alphaModFix/>
          </a:blip>
          <a:stretch>
            <a:fillRect/>
          </a:stretch>
        </p:blipFill>
        <p:spPr>
          <a:xfrm>
            <a:off x="8059050" y="3800"/>
            <a:ext cx="1053075" cy="105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2" name="Google Shape;242;p30"/>
          <p:cNvPicPr preferRelativeResize="0"/>
          <p:nvPr/>
        </p:nvPicPr>
        <p:blipFill>
          <a:blip r:embed="rId3">
            <a:alphaModFix/>
          </a:blip>
          <a:stretch>
            <a:fillRect/>
          </a:stretch>
        </p:blipFill>
        <p:spPr>
          <a:xfrm>
            <a:off x="628650" y="1364850"/>
            <a:ext cx="8515351" cy="3727400"/>
          </a:xfrm>
          <a:prstGeom prst="rect">
            <a:avLst/>
          </a:prstGeom>
          <a:noFill/>
          <a:ln>
            <a:noFill/>
          </a:ln>
        </p:spPr>
      </p:pic>
      <p:pic>
        <p:nvPicPr>
          <p:cNvPr id="243" name="Google Shape;243;p30"/>
          <p:cNvPicPr preferRelativeResize="0"/>
          <p:nvPr/>
        </p:nvPicPr>
        <p:blipFill>
          <a:blip r:embed="rId4">
            <a:alphaModFix/>
          </a:blip>
          <a:stretch>
            <a:fillRect/>
          </a:stretch>
        </p:blipFill>
        <p:spPr>
          <a:xfrm>
            <a:off x="8102775" y="0"/>
            <a:ext cx="1041226" cy="10412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Types of Tools</a:t>
            </a:r>
            <a:endParaRPr b="1"/>
          </a:p>
        </p:txBody>
      </p:sp>
      <p:sp>
        <p:nvSpPr>
          <p:cNvPr id="249" name="Google Shape;249;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Average"/>
                <a:ea typeface="Average"/>
                <a:cs typeface="Average"/>
                <a:sym typeface="Average"/>
              </a:rPr>
              <a:t>Security Tools</a:t>
            </a:r>
            <a:r>
              <a:rPr lang="en-GB" sz="1800">
                <a:latin typeface="Average"/>
                <a:ea typeface="Average"/>
                <a:cs typeface="Average"/>
                <a:sym typeface="Average"/>
              </a:rPr>
              <a:t> (Mythril, Oyente, Slither)</a:t>
            </a:r>
            <a:endParaRPr sz="1800">
              <a:latin typeface="Average"/>
              <a:ea typeface="Average"/>
              <a:cs typeface="Average"/>
              <a:sym typeface="Average"/>
            </a:endParaRPr>
          </a:p>
          <a:p>
            <a:pPr indent="0" lvl="0" marL="0" rtl="0" algn="l">
              <a:spcBef>
                <a:spcPts val="1600"/>
              </a:spcBef>
              <a:spcAft>
                <a:spcPts val="0"/>
              </a:spcAft>
              <a:buNone/>
            </a:pPr>
            <a:r>
              <a:t/>
            </a:r>
            <a:endParaRPr sz="1800">
              <a:latin typeface="Average"/>
              <a:ea typeface="Average"/>
              <a:cs typeface="Average"/>
              <a:sym typeface="Average"/>
            </a:endParaRPr>
          </a:p>
          <a:p>
            <a:pPr indent="0" lvl="0" marL="0" rtl="0" algn="l">
              <a:spcBef>
                <a:spcPts val="1600"/>
              </a:spcBef>
              <a:spcAft>
                <a:spcPts val="0"/>
              </a:spcAft>
              <a:buNone/>
            </a:pPr>
            <a:r>
              <a:rPr b="1" lang="en-GB" sz="2000">
                <a:latin typeface="Average"/>
                <a:ea typeface="Average"/>
                <a:cs typeface="Average"/>
                <a:sym typeface="Average"/>
              </a:rPr>
              <a:t>Testing Tools</a:t>
            </a:r>
            <a:r>
              <a:rPr lang="en-GB" sz="1800">
                <a:latin typeface="Average"/>
                <a:ea typeface="Average"/>
                <a:cs typeface="Average"/>
                <a:sym typeface="Average"/>
              </a:rPr>
              <a:t> (Truffle)</a:t>
            </a:r>
            <a:endParaRPr sz="1800">
              <a:latin typeface="Average"/>
              <a:ea typeface="Average"/>
              <a:cs typeface="Average"/>
              <a:sym typeface="Average"/>
            </a:endParaRPr>
          </a:p>
          <a:p>
            <a:pPr indent="0" lvl="0" marL="0" rtl="0" algn="l">
              <a:spcBef>
                <a:spcPts val="1600"/>
              </a:spcBef>
              <a:spcAft>
                <a:spcPts val="0"/>
              </a:spcAft>
              <a:buNone/>
            </a:pPr>
            <a:r>
              <a:t/>
            </a:r>
            <a:endParaRPr sz="1800">
              <a:latin typeface="Average"/>
              <a:ea typeface="Average"/>
              <a:cs typeface="Average"/>
              <a:sym typeface="Average"/>
            </a:endParaRPr>
          </a:p>
          <a:p>
            <a:pPr indent="0" lvl="0" marL="0" rtl="0" algn="l">
              <a:spcBef>
                <a:spcPts val="1600"/>
              </a:spcBef>
              <a:spcAft>
                <a:spcPts val="1600"/>
              </a:spcAft>
              <a:buNone/>
            </a:pPr>
            <a:r>
              <a:rPr b="1" lang="en-GB" sz="2000">
                <a:latin typeface="Average"/>
                <a:ea typeface="Average"/>
                <a:cs typeface="Average"/>
                <a:sym typeface="Average"/>
              </a:rPr>
              <a:t>Monitoring Tools</a:t>
            </a:r>
            <a:r>
              <a:rPr lang="en-GB" sz="1800">
                <a:latin typeface="Average"/>
                <a:ea typeface="Average"/>
                <a:cs typeface="Average"/>
                <a:sym typeface="Average"/>
              </a:rPr>
              <a:t> (Quill-SDK, Neufund~ to monitor transaction )</a:t>
            </a:r>
            <a:endParaRPr sz="18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What is Smart Contract ?</a:t>
            </a:r>
            <a:endParaRPr b="1"/>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Average"/>
                <a:ea typeface="Average"/>
                <a:cs typeface="Average"/>
                <a:sym typeface="Average"/>
              </a:rPr>
              <a:t>A </a:t>
            </a:r>
            <a:r>
              <a:rPr b="1" lang="en-GB" sz="2400">
                <a:latin typeface="Average"/>
                <a:ea typeface="Average"/>
                <a:cs typeface="Average"/>
                <a:sym typeface="Average"/>
              </a:rPr>
              <a:t>Smart contract</a:t>
            </a:r>
            <a:r>
              <a:rPr lang="en-GB" sz="2400">
                <a:latin typeface="Average"/>
                <a:ea typeface="Average"/>
                <a:cs typeface="Average"/>
                <a:sym typeface="Average"/>
              </a:rPr>
              <a:t> is just a simple code that runs on top of a blockchain containing set of rules under which the stakeholders agree to interact with each other.</a:t>
            </a:r>
            <a:endParaRPr sz="2400">
              <a:latin typeface="Average"/>
              <a:ea typeface="Average"/>
              <a:cs typeface="Average"/>
              <a:sym typeface="Average"/>
            </a:endParaRPr>
          </a:p>
          <a:p>
            <a:pPr indent="0" lvl="0" marL="0" rtl="0" algn="l">
              <a:spcBef>
                <a:spcPts val="1600"/>
              </a:spcBef>
              <a:spcAft>
                <a:spcPts val="0"/>
              </a:spcAft>
              <a:buNone/>
            </a:pPr>
            <a:r>
              <a:rPr lang="en-GB" sz="2400">
                <a:latin typeface="Average"/>
                <a:ea typeface="Average"/>
                <a:cs typeface="Average"/>
                <a:sym typeface="Average"/>
              </a:rPr>
              <a:t>Smart Contracts are self executing and self </a:t>
            </a:r>
            <a:r>
              <a:rPr lang="en-GB" sz="2400">
                <a:latin typeface="Average"/>
                <a:ea typeface="Average"/>
                <a:cs typeface="Average"/>
                <a:sym typeface="Average"/>
              </a:rPr>
              <a:t>verifying</a:t>
            </a:r>
            <a:r>
              <a:rPr lang="en-GB" sz="2400">
                <a:latin typeface="Average"/>
                <a:ea typeface="Average"/>
                <a:cs typeface="Average"/>
                <a:sym typeface="Average"/>
              </a:rPr>
              <a:t>. </a:t>
            </a:r>
            <a:endParaRPr sz="2400">
              <a:latin typeface="Average"/>
              <a:ea typeface="Average"/>
              <a:cs typeface="Average"/>
              <a:sym typeface="Average"/>
            </a:endParaRPr>
          </a:p>
          <a:p>
            <a:pPr indent="0" lvl="0" marL="0" rtl="0" algn="l">
              <a:spcBef>
                <a:spcPts val="1600"/>
              </a:spcBef>
              <a:spcAft>
                <a:spcPts val="0"/>
              </a:spcAft>
              <a:buNone/>
            </a:pPr>
            <a:r>
              <a:t/>
            </a:r>
            <a:endParaRPr sz="2400">
              <a:latin typeface="Average"/>
              <a:ea typeface="Average"/>
              <a:cs typeface="Average"/>
              <a:sym typeface="Average"/>
            </a:endParaRPr>
          </a:p>
          <a:p>
            <a:pPr indent="0" lvl="0" marL="0" rtl="0" algn="l">
              <a:spcBef>
                <a:spcPts val="1600"/>
              </a:spcBef>
              <a:spcAft>
                <a:spcPts val="1600"/>
              </a:spcAft>
              <a:buNone/>
            </a:pPr>
            <a:r>
              <a:t/>
            </a:r>
            <a:endParaRPr sz="2400">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Mythril Classic</a:t>
            </a:r>
            <a:endParaRPr b="1"/>
          </a:p>
        </p:txBody>
      </p:sp>
      <p:sp>
        <p:nvSpPr>
          <p:cNvPr id="255" name="Google Shape;255;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600">
                <a:latin typeface="Average"/>
                <a:ea typeface="Average"/>
                <a:cs typeface="Average"/>
                <a:sym typeface="Average"/>
              </a:rPr>
              <a:t>Mythril Classic is an open-source security analysis tool for Ethereum smart contracts. It uses</a:t>
            </a:r>
            <a:r>
              <a:rPr b="1" lang="en-GB" sz="2600">
                <a:latin typeface="Average"/>
                <a:ea typeface="Average"/>
                <a:cs typeface="Average"/>
                <a:sym typeface="Average"/>
              </a:rPr>
              <a:t> concolic analysis, taint analysis and control flow checking </a:t>
            </a:r>
            <a:r>
              <a:rPr lang="en-GB" sz="2600">
                <a:latin typeface="Average"/>
                <a:ea typeface="Average"/>
                <a:cs typeface="Average"/>
                <a:sym typeface="Average"/>
              </a:rPr>
              <a:t>to detect a variety of security vulnerabilities.</a:t>
            </a:r>
            <a:endParaRPr sz="26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t/>
            </a:r>
            <a:endParaRPr sz="2600">
              <a:latin typeface="Average"/>
              <a:ea typeface="Average"/>
              <a:cs typeface="Average"/>
              <a:sym typeface="Average"/>
            </a:endParaRPr>
          </a:p>
          <a:p>
            <a:pPr indent="0" lvl="0" marL="0" rtl="0" algn="l">
              <a:spcBef>
                <a:spcPts val="1600"/>
              </a:spcBef>
              <a:spcAft>
                <a:spcPts val="1600"/>
              </a:spcAft>
              <a:buNone/>
            </a:pPr>
            <a:r>
              <a:t/>
            </a:r>
            <a:endParaRPr sz="2600">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Features of Mythril</a:t>
            </a:r>
            <a:endParaRPr b="1"/>
          </a:p>
        </p:txBody>
      </p:sp>
      <p:sp>
        <p:nvSpPr>
          <p:cNvPr id="261" name="Google Shape;261;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sz="2200">
                <a:latin typeface="Average"/>
                <a:ea typeface="Average"/>
                <a:cs typeface="Average"/>
                <a:sym typeface="Average"/>
              </a:rPr>
              <a:t>Concolic analysis</a:t>
            </a:r>
            <a:r>
              <a:rPr lang="en-GB" sz="2200">
                <a:latin typeface="Average"/>
                <a:ea typeface="Average"/>
                <a:cs typeface="Average"/>
                <a:sym typeface="Average"/>
              </a:rPr>
              <a:t> : Symbolic Analysis, treating  variable as a symbol to generate new concrete inputs(test suits), aim of maximizing code coverage.</a:t>
            </a:r>
            <a:endParaRPr sz="22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2200">
                <a:latin typeface="Average"/>
                <a:ea typeface="Average"/>
                <a:cs typeface="Average"/>
                <a:sym typeface="Average"/>
              </a:rPr>
              <a:t>Taint analysis</a:t>
            </a:r>
            <a:r>
              <a:rPr lang="en-GB" sz="2200">
                <a:latin typeface="Average"/>
                <a:ea typeface="Average"/>
                <a:cs typeface="Average"/>
                <a:sym typeface="Average"/>
              </a:rPr>
              <a:t> : The taint analysis is a popular method which consists to check which variables can be modified by the user input.</a:t>
            </a:r>
            <a:endParaRPr sz="22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2200">
                <a:latin typeface="Average"/>
                <a:ea typeface="Average"/>
                <a:cs typeface="Average"/>
                <a:sym typeface="Average"/>
              </a:rPr>
              <a:t>Control flow checking</a:t>
            </a:r>
            <a:r>
              <a:rPr lang="en-GB" sz="2200">
                <a:latin typeface="Average"/>
                <a:ea typeface="Average"/>
                <a:cs typeface="Average"/>
                <a:sym typeface="Average"/>
              </a:rPr>
              <a:t> : To check order in which statements, instruction and function calls taking place.  </a:t>
            </a:r>
            <a:endParaRPr sz="2200">
              <a:latin typeface="Average"/>
              <a:ea typeface="Average"/>
              <a:cs typeface="Average"/>
              <a:sym typeface="Average"/>
            </a:endParaRPr>
          </a:p>
          <a:p>
            <a:pPr indent="0" lvl="0" marL="0" rtl="0" algn="l">
              <a:spcBef>
                <a:spcPts val="1600"/>
              </a:spcBef>
              <a:spcAft>
                <a:spcPts val="1600"/>
              </a:spcAft>
              <a:buNone/>
            </a:pPr>
            <a:r>
              <a:t/>
            </a:r>
            <a:endParaRPr sz="2200">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Oyente</a:t>
            </a:r>
            <a:endParaRPr b="1"/>
          </a:p>
        </p:txBody>
      </p:sp>
      <p:sp>
        <p:nvSpPr>
          <p:cNvPr id="267" name="Google Shape;267;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Oyente is able to detect some of the latest security flaws of Ethereum, including TheDAO bug, which caused a loss of 50 million US dollars in June 2016.</a:t>
            </a:r>
            <a:endParaRPr sz="2400"/>
          </a:p>
          <a:p>
            <a:pPr indent="0" lvl="0" marL="0" rtl="0" algn="l">
              <a:spcBef>
                <a:spcPts val="1600"/>
              </a:spcBef>
              <a:spcAft>
                <a:spcPts val="1600"/>
              </a:spcAft>
              <a:buNone/>
            </a:pPr>
            <a:r>
              <a:t/>
            </a:r>
            <a:endParaRPr sz="2400"/>
          </a:p>
        </p:txBody>
      </p:sp>
      <p:pic>
        <p:nvPicPr>
          <p:cNvPr id="268" name="Google Shape;268;p34"/>
          <p:cNvPicPr preferRelativeResize="0"/>
          <p:nvPr/>
        </p:nvPicPr>
        <p:blipFill>
          <a:blip r:embed="rId3">
            <a:alphaModFix/>
          </a:blip>
          <a:stretch>
            <a:fillRect/>
          </a:stretch>
        </p:blipFill>
        <p:spPr>
          <a:xfrm>
            <a:off x="1373663" y="2539200"/>
            <a:ext cx="6886575" cy="2046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Oyente Features</a:t>
            </a:r>
            <a:endParaRPr b="1"/>
          </a:p>
        </p:txBody>
      </p:sp>
      <p:sp>
        <p:nvSpPr>
          <p:cNvPr id="274" name="Google Shape;274;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Average"/>
                <a:ea typeface="Average"/>
                <a:cs typeface="Average"/>
                <a:sym typeface="Average"/>
              </a:rPr>
              <a:t>Attacks checked by Oyente :</a:t>
            </a:r>
            <a:endParaRPr sz="2700">
              <a:latin typeface="Average"/>
              <a:ea typeface="Average"/>
              <a:cs typeface="Average"/>
              <a:sym typeface="Average"/>
            </a:endParaRPr>
          </a:p>
          <a:p>
            <a:pPr indent="0" lvl="0" marL="0" rtl="0" algn="l">
              <a:spcBef>
                <a:spcPts val="1600"/>
              </a:spcBef>
              <a:spcAft>
                <a:spcPts val="0"/>
              </a:spcAft>
              <a:buNone/>
            </a:pPr>
            <a:r>
              <a:rPr lang="en-GB" sz="2500">
                <a:latin typeface="Average"/>
                <a:ea typeface="Average"/>
                <a:cs typeface="Average"/>
                <a:sym typeface="Average"/>
              </a:rPr>
              <a:t>Timestamp dependence attack</a:t>
            </a:r>
            <a:endParaRPr sz="2500">
              <a:latin typeface="Average"/>
              <a:ea typeface="Average"/>
              <a:cs typeface="Average"/>
              <a:sym typeface="Average"/>
            </a:endParaRPr>
          </a:p>
          <a:p>
            <a:pPr indent="0" lvl="0" marL="0" rtl="0" algn="l">
              <a:spcBef>
                <a:spcPts val="1600"/>
              </a:spcBef>
              <a:spcAft>
                <a:spcPts val="0"/>
              </a:spcAft>
              <a:buNone/>
            </a:pPr>
            <a:r>
              <a:rPr lang="en-GB" sz="2500">
                <a:latin typeface="Average"/>
                <a:ea typeface="Average"/>
                <a:cs typeface="Average"/>
                <a:sym typeface="Average"/>
              </a:rPr>
              <a:t>Reentrancy bug</a:t>
            </a:r>
            <a:endParaRPr sz="2500">
              <a:latin typeface="Average"/>
              <a:ea typeface="Average"/>
              <a:cs typeface="Average"/>
              <a:sym typeface="Average"/>
            </a:endParaRPr>
          </a:p>
          <a:p>
            <a:pPr indent="0" lvl="0" marL="0" rtl="0" algn="l">
              <a:spcBef>
                <a:spcPts val="1600"/>
              </a:spcBef>
              <a:spcAft>
                <a:spcPts val="0"/>
              </a:spcAft>
              <a:buNone/>
            </a:pPr>
            <a:r>
              <a:rPr lang="en-GB" sz="2500">
                <a:latin typeface="Average"/>
                <a:ea typeface="Average"/>
                <a:cs typeface="Average"/>
                <a:sym typeface="Average"/>
              </a:rPr>
              <a:t>Concurrency bug</a:t>
            </a:r>
            <a:endParaRPr sz="2500">
              <a:latin typeface="Average"/>
              <a:ea typeface="Average"/>
              <a:cs typeface="Average"/>
              <a:sym typeface="Average"/>
            </a:endParaRPr>
          </a:p>
          <a:p>
            <a:pPr indent="0" lvl="0" marL="0" rtl="0" algn="l">
              <a:spcBef>
                <a:spcPts val="1200"/>
              </a:spcBef>
              <a:spcAft>
                <a:spcPts val="1600"/>
              </a:spcAft>
              <a:buNone/>
            </a:pPr>
            <a:r>
              <a:rPr lang="en-GB" sz="2500">
                <a:latin typeface="Average"/>
                <a:ea typeface="Average"/>
                <a:cs typeface="Average"/>
                <a:sym typeface="Average"/>
              </a:rPr>
              <a:t>Overflow/Underflow</a:t>
            </a:r>
            <a:endParaRPr sz="2500">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Slither Tool</a:t>
            </a:r>
            <a:endParaRPr b="1"/>
          </a:p>
        </p:txBody>
      </p:sp>
      <p:sp>
        <p:nvSpPr>
          <p:cNvPr id="280" name="Google Shape;280;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200">
                <a:latin typeface="Average"/>
                <a:ea typeface="Average"/>
                <a:cs typeface="Average"/>
                <a:sym typeface="Average"/>
              </a:rPr>
              <a:t>Slither is a Solidity static analysis framework written in Python 3. It runs a suite of vulnerability detectors, prints visual information about contract details, and provides an API to easily write custom analyses. Slither enables developers to find vulnerabilities, enhance their code comprehension, and quickly prototype custom analyses.</a:t>
            </a:r>
            <a:endParaRPr sz="2200">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t>Slither Features</a:t>
            </a:r>
            <a:endParaRPr b="1"/>
          </a:p>
          <a:p>
            <a:pPr indent="0" lvl="0" marL="0" rtl="0" algn="l">
              <a:spcBef>
                <a:spcPts val="0"/>
              </a:spcBef>
              <a:spcAft>
                <a:spcPts val="0"/>
              </a:spcAft>
              <a:buNone/>
            </a:pPr>
            <a:r>
              <a:t/>
            </a:r>
            <a:endParaRPr/>
          </a:p>
        </p:txBody>
      </p:sp>
      <p:sp>
        <p:nvSpPr>
          <p:cNvPr id="286" name="Google Shape;286;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Average"/>
                <a:ea typeface="Average"/>
                <a:cs typeface="Average"/>
                <a:sym typeface="Average"/>
              </a:rPr>
              <a:t>Attacks check by Slither</a:t>
            </a:r>
            <a:endParaRPr sz="2400">
              <a:latin typeface="Average"/>
              <a:ea typeface="Average"/>
              <a:cs typeface="Average"/>
              <a:sym typeface="Average"/>
            </a:endParaRPr>
          </a:p>
          <a:p>
            <a:pPr indent="0" lvl="0" marL="0" rtl="0" algn="l">
              <a:spcBef>
                <a:spcPts val="1600"/>
              </a:spcBef>
              <a:spcAft>
                <a:spcPts val="0"/>
              </a:spcAft>
              <a:buNone/>
            </a:pPr>
            <a:r>
              <a:t/>
            </a:r>
            <a:endParaRPr sz="2400">
              <a:latin typeface="Average"/>
              <a:ea typeface="Average"/>
              <a:cs typeface="Average"/>
              <a:sym typeface="Average"/>
            </a:endParaRPr>
          </a:p>
          <a:p>
            <a:pPr indent="-381000" lvl="0" marL="457200" rtl="0" algn="l">
              <a:spcBef>
                <a:spcPts val="1600"/>
              </a:spcBef>
              <a:spcAft>
                <a:spcPts val="0"/>
              </a:spcAft>
              <a:buSzPts val="2400"/>
              <a:buFont typeface="Average"/>
              <a:buChar char="➢"/>
            </a:pPr>
            <a:r>
              <a:rPr lang="en-GB" sz="2400">
                <a:latin typeface="Average"/>
                <a:ea typeface="Average"/>
                <a:cs typeface="Average"/>
                <a:sym typeface="Average"/>
              </a:rPr>
              <a:t>Suicidal (self destructing)</a:t>
            </a:r>
            <a:endParaRPr sz="2400">
              <a:latin typeface="Average"/>
              <a:ea typeface="Average"/>
              <a:cs typeface="Average"/>
              <a:sym typeface="Average"/>
            </a:endParaRPr>
          </a:p>
          <a:p>
            <a:pPr indent="-381000" lvl="0" marL="457200" rtl="0" algn="l">
              <a:spcBef>
                <a:spcPts val="0"/>
              </a:spcBef>
              <a:spcAft>
                <a:spcPts val="0"/>
              </a:spcAft>
              <a:buSzPts val="2400"/>
              <a:buFont typeface="Average"/>
              <a:buChar char="➢"/>
            </a:pPr>
            <a:r>
              <a:rPr lang="en-GB" sz="2400">
                <a:latin typeface="Average"/>
                <a:ea typeface="Average"/>
                <a:cs typeface="Average"/>
                <a:sym typeface="Average"/>
              </a:rPr>
              <a:t>uninitialized-state</a:t>
            </a:r>
            <a:endParaRPr sz="2400">
              <a:latin typeface="Average"/>
              <a:ea typeface="Average"/>
              <a:cs typeface="Average"/>
              <a:sym typeface="Average"/>
            </a:endParaRPr>
          </a:p>
          <a:p>
            <a:pPr indent="-381000" lvl="0" marL="457200" rtl="0" algn="l">
              <a:spcBef>
                <a:spcPts val="0"/>
              </a:spcBef>
              <a:spcAft>
                <a:spcPts val="0"/>
              </a:spcAft>
              <a:buSzPts val="2400"/>
              <a:buFont typeface="Average"/>
              <a:buChar char="➢"/>
            </a:pPr>
            <a:r>
              <a:rPr lang="en-GB" sz="2400">
                <a:latin typeface="Average"/>
                <a:ea typeface="Average"/>
                <a:cs typeface="Average"/>
                <a:sym typeface="Average"/>
              </a:rPr>
              <a:t>External-function call</a:t>
            </a:r>
            <a:endParaRPr sz="2400">
              <a:latin typeface="Average"/>
              <a:ea typeface="Average"/>
              <a:cs typeface="Average"/>
              <a:sym typeface="Average"/>
            </a:endParaRPr>
          </a:p>
          <a:p>
            <a:pPr indent="-381000" lvl="0" marL="457200" rtl="0" algn="l">
              <a:spcBef>
                <a:spcPts val="0"/>
              </a:spcBef>
              <a:spcAft>
                <a:spcPts val="0"/>
              </a:spcAft>
              <a:buSzPts val="2400"/>
              <a:buFont typeface="Average"/>
              <a:buChar char="➢"/>
            </a:pPr>
            <a:r>
              <a:rPr lang="en-GB" sz="2400">
                <a:latin typeface="Average"/>
                <a:ea typeface="Average"/>
                <a:cs typeface="Average"/>
                <a:sym typeface="Average"/>
              </a:rPr>
              <a:t>reentrancy</a:t>
            </a:r>
            <a:endParaRPr sz="2400">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Output by Slither Tool</a:t>
            </a:r>
            <a:endParaRPr b="1"/>
          </a:p>
        </p:txBody>
      </p:sp>
      <p:sp>
        <p:nvSpPr>
          <p:cNvPr id="292" name="Google Shape;292;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sz="1500">
                <a:latin typeface="Average"/>
                <a:ea typeface="Average"/>
                <a:cs typeface="Average"/>
                <a:sym typeface="Average"/>
              </a:rPr>
              <a:t>+-----------------+------------+-----------+----------------+-------+---------------------------+----------------+</a:t>
            </a:r>
            <a:endParaRPr b="1" sz="15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500">
                <a:latin typeface="Average"/>
                <a:ea typeface="Average"/>
                <a:cs typeface="Average"/>
                <a:sym typeface="Average"/>
              </a:rPr>
              <a:t>|     Function    | Visibility | Modifiers |      Read      | Write |       Internal Calls      | External Calls |</a:t>
            </a:r>
            <a:endParaRPr b="1" sz="15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500">
                <a:latin typeface="Average"/>
                <a:ea typeface="Average"/>
                <a:cs typeface="Average"/>
                <a:sym typeface="Average"/>
              </a:rPr>
              <a:t>+-----------------+------------+-----------+----------------+-------+---------------------------+----------------+</a:t>
            </a:r>
            <a:endParaRPr b="1" sz="15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500">
                <a:latin typeface="Average"/>
                <a:ea typeface="Average"/>
                <a:cs typeface="Average"/>
                <a:sym typeface="Average"/>
              </a:rPr>
              <a:t>| i_am_a_backdoor |   public   |     []    | ['msg.sender'] |   []  | ['selfdestruct(address)'] |       []       |</a:t>
            </a:r>
            <a:endParaRPr b="1" sz="15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500">
                <a:latin typeface="Average"/>
                <a:ea typeface="Average"/>
                <a:cs typeface="Average"/>
                <a:sym typeface="Average"/>
              </a:rPr>
              <a:t>+-----------------+------------+-----------+----------------+-------+---------------------------+------------</a:t>
            </a:r>
            <a:endParaRPr b="1" sz="15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t/>
            </a:r>
            <a:endParaRPr b="1" sz="1500">
              <a:latin typeface="Average"/>
              <a:ea typeface="Average"/>
              <a:cs typeface="Average"/>
              <a:sym typeface="Average"/>
            </a:endParaRPr>
          </a:p>
          <a:p>
            <a:pPr indent="0" lvl="0" marL="0" rtl="0" algn="l">
              <a:spcBef>
                <a:spcPts val="1600"/>
              </a:spcBef>
              <a:spcAft>
                <a:spcPts val="1600"/>
              </a:spcAft>
              <a:buNone/>
            </a:pPr>
            <a:r>
              <a:t/>
            </a:r>
            <a:endParaRPr b="1" sz="1500">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Sūrya Tools</a:t>
            </a:r>
            <a:endParaRPr b="1"/>
          </a:p>
        </p:txBody>
      </p:sp>
      <p:sp>
        <p:nvSpPr>
          <p:cNvPr id="298" name="Google Shape;298;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Average"/>
                <a:ea typeface="Average"/>
                <a:cs typeface="Average"/>
                <a:sym typeface="Average"/>
              </a:rPr>
              <a:t>It provides a number of visual outputs and information about the contracts' structure. Also supports querying the function call graph in multiple ways to aid in the manual inspection of contracts.</a:t>
            </a:r>
            <a:endParaRPr sz="1800">
              <a:latin typeface="Average"/>
              <a:ea typeface="Average"/>
              <a:cs typeface="Average"/>
              <a:sym typeface="Average"/>
            </a:endParaRPr>
          </a:p>
          <a:p>
            <a:pPr indent="0" lvl="0" marL="0" rtl="0" algn="l">
              <a:spcBef>
                <a:spcPts val="1600"/>
              </a:spcBef>
              <a:spcAft>
                <a:spcPts val="0"/>
              </a:spcAft>
              <a:buNone/>
            </a:pPr>
            <a:r>
              <a:t/>
            </a:r>
            <a:endParaRPr sz="1800">
              <a:latin typeface="Average"/>
              <a:ea typeface="Average"/>
              <a:cs typeface="Average"/>
              <a:sym typeface="Average"/>
            </a:endParaRPr>
          </a:p>
          <a:p>
            <a:pPr indent="0" lvl="0" marL="0" rtl="0" algn="l">
              <a:spcBef>
                <a:spcPts val="1600"/>
              </a:spcBef>
              <a:spcAft>
                <a:spcPts val="1600"/>
              </a:spcAft>
              <a:buNone/>
            </a:pPr>
            <a:r>
              <a:t/>
            </a:r>
            <a:endParaRPr sz="1800">
              <a:latin typeface="Average"/>
              <a:ea typeface="Average"/>
              <a:cs typeface="Average"/>
              <a:sym typeface="Average"/>
            </a:endParaRPr>
          </a:p>
        </p:txBody>
      </p:sp>
      <p:pic>
        <p:nvPicPr>
          <p:cNvPr id="299" name="Google Shape;299;p39"/>
          <p:cNvPicPr preferRelativeResize="0"/>
          <p:nvPr/>
        </p:nvPicPr>
        <p:blipFill>
          <a:blip r:embed="rId3">
            <a:alphaModFix/>
          </a:blip>
          <a:stretch>
            <a:fillRect/>
          </a:stretch>
        </p:blipFill>
        <p:spPr>
          <a:xfrm>
            <a:off x="182488" y="2523838"/>
            <a:ext cx="4143375" cy="2257425"/>
          </a:xfrm>
          <a:prstGeom prst="rect">
            <a:avLst/>
          </a:prstGeom>
          <a:noFill/>
          <a:ln>
            <a:noFill/>
          </a:ln>
        </p:spPr>
      </p:pic>
      <p:pic>
        <p:nvPicPr>
          <p:cNvPr id="300" name="Google Shape;300;p39"/>
          <p:cNvPicPr preferRelativeResize="0"/>
          <p:nvPr/>
        </p:nvPicPr>
        <p:blipFill>
          <a:blip r:embed="rId4">
            <a:alphaModFix/>
          </a:blip>
          <a:stretch>
            <a:fillRect/>
          </a:stretch>
        </p:blipFill>
        <p:spPr>
          <a:xfrm>
            <a:off x="5730613" y="2523838"/>
            <a:ext cx="2162175" cy="2257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Solidity-coverage</a:t>
            </a:r>
            <a:endParaRPr b="1"/>
          </a:p>
        </p:txBody>
      </p:sp>
      <p:sp>
        <p:nvSpPr>
          <p:cNvPr id="306" name="Google Shape;306;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800"/>
              <a:t>This tool identify how efficient Unit testing were, or how much code is covered in unit testing, This step is important because it is required to know  whether unit tests touch each line of code or not to minimise the vulnerability of code.</a:t>
            </a:r>
            <a:endParaRPr sz="1800"/>
          </a:p>
          <a:p>
            <a:pPr indent="0" lvl="0" marL="0" rtl="0" algn="l">
              <a:spcBef>
                <a:spcPts val="1600"/>
              </a:spcBef>
              <a:spcAft>
                <a:spcPts val="0"/>
              </a:spcAft>
              <a:buClr>
                <a:srgbClr val="000000"/>
              </a:buClr>
              <a:buSzPts val="1100"/>
              <a:buFont typeface="Arial"/>
              <a:buNone/>
            </a:pPr>
            <a:r>
              <a:t/>
            </a:r>
            <a:endParaRPr sz="1800"/>
          </a:p>
          <a:p>
            <a:pPr indent="0" lvl="0" marL="0" rtl="0" algn="l">
              <a:spcBef>
                <a:spcPts val="1600"/>
              </a:spcBef>
              <a:spcAft>
                <a:spcPts val="1600"/>
              </a:spcAft>
              <a:buNone/>
            </a:pPr>
            <a:r>
              <a:t/>
            </a:r>
            <a:endParaRPr sz="1800"/>
          </a:p>
        </p:txBody>
      </p:sp>
      <p:pic>
        <p:nvPicPr>
          <p:cNvPr id="307" name="Google Shape;307;p40"/>
          <p:cNvPicPr preferRelativeResize="0"/>
          <p:nvPr/>
        </p:nvPicPr>
        <p:blipFill>
          <a:blip r:embed="rId3">
            <a:alphaModFix/>
          </a:blip>
          <a:stretch>
            <a:fillRect/>
          </a:stretch>
        </p:blipFill>
        <p:spPr>
          <a:xfrm>
            <a:off x="0" y="2672710"/>
            <a:ext cx="9143999" cy="24707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Unit Test Cases by QuillAudits</a:t>
            </a:r>
            <a:endParaRPr b="1"/>
          </a:p>
        </p:txBody>
      </p:sp>
      <p:sp>
        <p:nvSpPr>
          <p:cNvPr id="313" name="Google Shape;313;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41"/>
          <p:cNvPicPr preferRelativeResize="0"/>
          <p:nvPr/>
        </p:nvPicPr>
        <p:blipFill>
          <a:blip r:embed="rId3">
            <a:alphaModFix/>
          </a:blip>
          <a:stretch>
            <a:fillRect/>
          </a:stretch>
        </p:blipFill>
        <p:spPr>
          <a:xfrm>
            <a:off x="0" y="1243950"/>
            <a:ext cx="9144000" cy="486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t>Sample Smart Contract Code</a:t>
            </a:r>
            <a:endParaRPr b="1" sz="260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114300" marR="114300" rtl="0" algn="l">
              <a:spcBef>
                <a:spcPts val="0"/>
              </a:spcBef>
              <a:spcAft>
                <a:spcPts val="0"/>
              </a:spcAft>
              <a:buClr>
                <a:srgbClr val="000000"/>
              </a:buClr>
              <a:buSzPts val="1100"/>
              <a:buFont typeface="Arial"/>
              <a:buNone/>
            </a:pPr>
            <a:r>
              <a:rPr b="1" lang="en-GB" sz="1800">
                <a:solidFill>
                  <a:srgbClr val="FFFFFF"/>
                </a:solidFill>
                <a:latin typeface="Average"/>
                <a:ea typeface="Average"/>
                <a:cs typeface="Average"/>
                <a:sym typeface="Average"/>
              </a:rPr>
              <a:t>pragma</a:t>
            </a:r>
            <a:r>
              <a:rPr lang="en-GB" sz="1800">
                <a:solidFill>
                  <a:srgbClr val="FFFFFF"/>
                </a:solidFill>
                <a:latin typeface="Average"/>
                <a:ea typeface="Average"/>
                <a:cs typeface="Average"/>
                <a:sym typeface="Average"/>
              </a:rPr>
              <a:t> solidity 0.4.0;</a:t>
            </a:r>
            <a:br>
              <a:rPr lang="en-GB" sz="1800">
                <a:solidFill>
                  <a:srgbClr val="FFFFFF"/>
                </a:solidFill>
                <a:latin typeface="Average"/>
                <a:ea typeface="Average"/>
                <a:cs typeface="Average"/>
                <a:sym typeface="Average"/>
              </a:rPr>
            </a:br>
            <a:br>
              <a:rPr lang="en-GB" sz="1800">
                <a:solidFill>
                  <a:srgbClr val="FFFFFF"/>
                </a:solidFill>
                <a:latin typeface="Average"/>
                <a:ea typeface="Average"/>
                <a:cs typeface="Average"/>
                <a:sym typeface="Average"/>
              </a:rPr>
            </a:br>
            <a:r>
              <a:rPr b="1" lang="en-GB" sz="1800">
                <a:solidFill>
                  <a:srgbClr val="FFFFFF"/>
                </a:solidFill>
                <a:latin typeface="Average"/>
                <a:ea typeface="Average"/>
                <a:cs typeface="Average"/>
                <a:sym typeface="Average"/>
              </a:rPr>
              <a:t>contract</a:t>
            </a:r>
            <a:r>
              <a:rPr lang="en-GB" sz="1800">
                <a:solidFill>
                  <a:srgbClr val="FFFFFF"/>
                </a:solidFill>
                <a:latin typeface="Average"/>
                <a:ea typeface="Average"/>
                <a:cs typeface="Average"/>
                <a:sym typeface="Average"/>
              </a:rPr>
              <a:t> SimpleStorage {</a:t>
            </a:r>
            <a:br>
              <a:rPr lang="en-GB" sz="1800">
                <a:solidFill>
                  <a:srgbClr val="FFFFFF"/>
                </a:solidFill>
                <a:latin typeface="Average"/>
                <a:ea typeface="Average"/>
                <a:cs typeface="Average"/>
                <a:sym typeface="Average"/>
              </a:rPr>
            </a:br>
            <a:r>
              <a:rPr lang="en-GB" sz="1800">
                <a:solidFill>
                  <a:srgbClr val="FFFFFF"/>
                </a:solidFill>
                <a:latin typeface="Average"/>
                <a:ea typeface="Average"/>
                <a:cs typeface="Average"/>
                <a:sym typeface="Average"/>
              </a:rPr>
              <a:t>    uint storedData;</a:t>
            </a:r>
            <a:br>
              <a:rPr lang="en-GB" sz="1800">
                <a:solidFill>
                  <a:srgbClr val="FFFFFF"/>
                </a:solidFill>
                <a:latin typeface="Average"/>
                <a:ea typeface="Average"/>
                <a:cs typeface="Average"/>
                <a:sym typeface="Average"/>
              </a:rPr>
            </a:br>
            <a:br>
              <a:rPr lang="en-GB" sz="1800">
                <a:solidFill>
                  <a:srgbClr val="FFFFFF"/>
                </a:solidFill>
                <a:latin typeface="Average"/>
                <a:ea typeface="Average"/>
                <a:cs typeface="Average"/>
                <a:sym typeface="Average"/>
              </a:rPr>
            </a:br>
            <a:r>
              <a:rPr lang="en-GB" sz="1800">
                <a:solidFill>
                  <a:srgbClr val="FFFFFF"/>
                </a:solidFill>
                <a:latin typeface="Average"/>
                <a:ea typeface="Average"/>
                <a:cs typeface="Average"/>
                <a:sym typeface="Average"/>
              </a:rPr>
              <a:t>    </a:t>
            </a:r>
            <a:r>
              <a:rPr b="1" lang="en-GB" sz="1800">
                <a:solidFill>
                  <a:srgbClr val="FFFFFF"/>
                </a:solidFill>
                <a:latin typeface="Average"/>
                <a:ea typeface="Average"/>
                <a:cs typeface="Average"/>
                <a:sym typeface="Average"/>
              </a:rPr>
              <a:t>function</a:t>
            </a:r>
            <a:r>
              <a:rPr lang="en-GB" sz="1800">
                <a:solidFill>
                  <a:srgbClr val="FFFFFF"/>
                </a:solidFill>
                <a:latin typeface="Average"/>
                <a:ea typeface="Average"/>
                <a:cs typeface="Average"/>
                <a:sym typeface="Average"/>
              </a:rPr>
              <a:t> set(uint x) </a:t>
            </a:r>
            <a:r>
              <a:rPr b="1" lang="en-GB" sz="1800">
                <a:solidFill>
                  <a:srgbClr val="FFFFFF"/>
                </a:solidFill>
                <a:latin typeface="Average"/>
                <a:ea typeface="Average"/>
                <a:cs typeface="Average"/>
                <a:sym typeface="Average"/>
              </a:rPr>
              <a:t>public</a:t>
            </a:r>
            <a:r>
              <a:rPr lang="en-GB" sz="1800">
                <a:solidFill>
                  <a:srgbClr val="FFFFFF"/>
                </a:solidFill>
                <a:latin typeface="Average"/>
                <a:ea typeface="Average"/>
                <a:cs typeface="Average"/>
                <a:sym typeface="Average"/>
              </a:rPr>
              <a:t> {</a:t>
            </a:r>
            <a:br>
              <a:rPr lang="en-GB" sz="1800">
                <a:solidFill>
                  <a:srgbClr val="FFFFFF"/>
                </a:solidFill>
                <a:latin typeface="Average"/>
                <a:ea typeface="Average"/>
                <a:cs typeface="Average"/>
                <a:sym typeface="Average"/>
              </a:rPr>
            </a:br>
            <a:r>
              <a:rPr lang="en-GB" sz="1800">
                <a:solidFill>
                  <a:srgbClr val="FFFFFF"/>
                </a:solidFill>
                <a:latin typeface="Average"/>
                <a:ea typeface="Average"/>
                <a:cs typeface="Average"/>
                <a:sym typeface="Average"/>
              </a:rPr>
              <a:t>        storedData = x;</a:t>
            </a:r>
            <a:br>
              <a:rPr lang="en-GB" sz="1800">
                <a:solidFill>
                  <a:srgbClr val="FFFFFF"/>
                </a:solidFill>
                <a:latin typeface="Average"/>
                <a:ea typeface="Average"/>
                <a:cs typeface="Average"/>
                <a:sym typeface="Average"/>
              </a:rPr>
            </a:br>
            <a:r>
              <a:rPr lang="en-GB" sz="1800">
                <a:solidFill>
                  <a:srgbClr val="FFFFFF"/>
                </a:solidFill>
                <a:latin typeface="Average"/>
                <a:ea typeface="Average"/>
                <a:cs typeface="Average"/>
                <a:sym typeface="Average"/>
              </a:rPr>
              <a:t>    }</a:t>
            </a:r>
            <a:br>
              <a:rPr lang="en-GB" sz="1800">
                <a:solidFill>
                  <a:srgbClr val="FFFFFF"/>
                </a:solidFill>
                <a:latin typeface="Average"/>
                <a:ea typeface="Average"/>
                <a:cs typeface="Average"/>
                <a:sym typeface="Average"/>
              </a:rPr>
            </a:br>
            <a:br>
              <a:rPr lang="en-GB" sz="1800">
                <a:solidFill>
                  <a:srgbClr val="FFFFFF"/>
                </a:solidFill>
                <a:latin typeface="Average"/>
                <a:ea typeface="Average"/>
                <a:cs typeface="Average"/>
                <a:sym typeface="Average"/>
              </a:rPr>
            </a:br>
            <a:r>
              <a:rPr lang="en-GB" sz="1800">
                <a:solidFill>
                  <a:srgbClr val="FFFFFF"/>
                </a:solidFill>
                <a:latin typeface="Average"/>
                <a:ea typeface="Average"/>
                <a:cs typeface="Average"/>
                <a:sym typeface="Average"/>
              </a:rPr>
              <a:t>    </a:t>
            </a:r>
            <a:r>
              <a:rPr b="1" lang="en-GB" sz="1800">
                <a:solidFill>
                  <a:srgbClr val="FFFFFF"/>
                </a:solidFill>
                <a:latin typeface="Average"/>
                <a:ea typeface="Average"/>
                <a:cs typeface="Average"/>
                <a:sym typeface="Average"/>
              </a:rPr>
              <a:t>function</a:t>
            </a:r>
            <a:r>
              <a:rPr lang="en-GB" sz="1800">
                <a:solidFill>
                  <a:srgbClr val="FFFFFF"/>
                </a:solidFill>
                <a:latin typeface="Average"/>
                <a:ea typeface="Average"/>
                <a:cs typeface="Average"/>
                <a:sym typeface="Average"/>
              </a:rPr>
              <a:t> get() </a:t>
            </a:r>
            <a:r>
              <a:rPr b="1" lang="en-GB" sz="1800">
                <a:solidFill>
                  <a:srgbClr val="FFFFFF"/>
                </a:solidFill>
                <a:latin typeface="Average"/>
                <a:ea typeface="Average"/>
                <a:cs typeface="Average"/>
                <a:sym typeface="Average"/>
              </a:rPr>
              <a:t>public</a:t>
            </a:r>
            <a:r>
              <a:rPr lang="en-GB" sz="1800">
                <a:solidFill>
                  <a:srgbClr val="FFFFFF"/>
                </a:solidFill>
                <a:latin typeface="Average"/>
                <a:ea typeface="Average"/>
                <a:cs typeface="Average"/>
                <a:sym typeface="Average"/>
              </a:rPr>
              <a:t> </a:t>
            </a:r>
            <a:r>
              <a:rPr b="1" lang="en-GB" sz="1800">
                <a:solidFill>
                  <a:srgbClr val="FFFFFF"/>
                </a:solidFill>
                <a:latin typeface="Average"/>
                <a:ea typeface="Average"/>
                <a:cs typeface="Average"/>
                <a:sym typeface="Average"/>
              </a:rPr>
              <a:t>view</a:t>
            </a:r>
            <a:r>
              <a:rPr lang="en-GB" sz="1800">
                <a:solidFill>
                  <a:srgbClr val="FFFFFF"/>
                </a:solidFill>
                <a:latin typeface="Average"/>
                <a:ea typeface="Average"/>
                <a:cs typeface="Average"/>
                <a:sym typeface="Average"/>
              </a:rPr>
              <a:t> </a:t>
            </a:r>
            <a:r>
              <a:rPr b="1" lang="en-GB" sz="1800">
                <a:solidFill>
                  <a:srgbClr val="FFFFFF"/>
                </a:solidFill>
                <a:latin typeface="Average"/>
                <a:ea typeface="Average"/>
                <a:cs typeface="Average"/>
                <a:sym typeface="Average"/>
              </a:rPr>
              <a:t>returns</a:t>
            </a:r>
            <a:r>
              <a:rPr lang="en-GB" sz="1800">
                <a:solidFill>
                  <a:srgbClr val="FFFFFF"/>
                </a:solidFill>
                <a:latin typeface="Average"/>
                <a:ea typeface="Average"/>
                <a:cs typeface="Average"/>
                <a:sym typeface="Average"/>
              </a:rPr>
              <a:t> (uint) {</a:t>
            </a:r>
            <a:br>
              <a:rPr lang="en-GB" sz="1800">
                <a:solidFill>
                  <a:srgbClr val="FFFFFF"/>
                </a:solidFill>
                <a:latin typeface="Average"/>
                <a:ea typeface="Average"/>
                <a:cs typeface="Average"/>
                <a:sym typeface="Average"/>
              </a:rPr>
            </a:br>
            <a:r>
              <a:rPr lang="en-GB" sz="1800">
                <a:solidFill>
                  <a:srgbClr val="FFFFFF"/>
                </a:solidFill>
                <a:latin typeface="Average"/>
                <a:ea typeface="Average"/>
                <a:cs typeface="Average"/>
                <a:sym typeface="Average"/>
              </a:rPr>
              <a:t>        </a:t>
            </a:r>
            <a:r>
              <a:rPr b="1" lang="en-GB" sz="1800">
                <a:solidFill>
                  <a:srgbClr val="FFFFFF"/>
                </a:solidFill>
                <a:latin typeface="Average"/>
                <a:ea typeface="Average"/>
                <a:cs typeface="Average"/>
                <a:sym typeface="Average"/>
              </a:rPr>
              <a:t>return</a:t>
            </a:r>
            <a:r>
              <a:rPr lang="en-GB" sz="1800">
                <a:solidFill>
                  <a:srgbClr val="FFFFFF"/>
                </a:solidFill>
                <a:latin typeface="Average"/>
                <a:ea typeface="Average"/>
                <a:cs typeface="Average"/>
                <a:sym typeface="Average"/>
              </a:rPr>
              <a:t> storedData;</a:t>
            </a:r>
            <a:br>
              <a:rPr lang="en-GB" sz="1800">
                <a:solidFill>
                  <a:srgbClr val="FFFFFF"/>
                </a:solidFill>
                <a:latin typeface="Average"/>
                <a:ea typeface="Average"/>
                <a:cs typeface="Average"/>
                <a:sym typeface="Average"/>
              </a:rPr>
            </a:br>
            <a:r>
              <a:rPr lang="en-GB" sz="1800">
                <a:solidFill>
                  <a:srgbClr val="FFFFFF"/>
                </a:solidFill>
                <a:latin typeface="Average"/>
                <a:ea typeface="Average"/>
                <a:cs typeface="Average"/>
                <a:sym typeface="Average"/>
              </a:rPr>
              <a:t>    }</a:t>
            </a:r>
            <a:br>
              <a:rPr lang="en-GB" sz="1800">
                <a:solidFill>
                  <a:srgbClr val="FFFFFF"/>
                </a:solidFill>
                <a:latin typeface="Average"/>
                <a:ea typeface="Average"/>
                <a:cs typeface="Average"/>
                <a:sym typeface="Average"/>
              </a:rPr>
            </a:br>
            <a:r>
              <a:rPr lang="en-GB" sz="1800">
                <a:solidFill>
                  <a:srgbClr val="FFFFFF"/>
                </a:solidFill>
                <a:latin typeface="Average"/>
                <a:ea typeface="Average"/>
                <a:cs typeface="Average"/>
                <a:sym typeface="Average"/>
              </a:rPr>
              <a:t>}</a:t>
            </a:r>
            <a:endParaRPr sz="1800">
              <a:solidFill>
                <a:srgbClr val="FFFFFF"/>
              </a:solidFill>
              <a:latin typeface="Average"/>
              <a:ea typeface="Average"/>
              <a:cs typeface="Average"/>
              <a:sym typeface="Average"/>
            </a:endParaRPr>
          </a:p>
          <a:p>
            <a:pPr indent="0" lvl="0" marL="0" rtl="0" algn="l">
              <a:spcBef>
                <a:spcPts val="0"/>
              </a:spcBef>
              <a:spcAft>
                <a:spcPts val="1600"/>
              </a:spcAft>
              <a:buNone/>
            </a:pPr>
            <a:r>
              <a:t/>
            </a:r>
            <a:endParaRPr sz="1600">
              <a:solidFill>
                <a:srgbClr val="FFFFFF"/>
              </a:solidFill>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42"/>
          <p:cNvPicPr preferRelativeResize="0"/>
          <p:nvPr/>
        </p:nvPicPr>
        <p:blipFill>
          <a:blip r:embed="rId3">
            <a:alphaModFix/>
          </a:blip>
          <a:stretch>
            <a:fillRect/>
          </a:stretch>
        </p:blipFill>
        <p:spPr>
          <a:xfrm>
            <a:off x="0" y="2442"/>
            <a:ext cx="9143999" cy="51386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Issues with Smart Contracts  ( Ethereum )</a:t>
            </a:r>
            <a:endParaRPr b="1"/>
          </a:p>
          <a:p>
            <a:pPr indent="0" lvl="0" marL="0" rtl="0" algn="l">
              <a:spcBef>
                <a:spcPts val="0"/>
              </a:spcBef>
              <a:spcAft>
                <a:spcPts val="0"/>
              </a:spcAft>
              <a:buNone/>
            </a:pPr>
            <a:r>
              <a:rPr b="1" lang="en-GB"/>
              <a:t> </a:t>
            </a:r>
            <a:endParaRPr b="1"/>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Average"/>
                <a:ea typeface="Average"/>
                <a:cs typeface="Average"/>
                <a:sym typeface="Average"/>
              </a:rPr>
              <a:t>Ownership</a:t>
            </a:r>
            <a:r>
              <a:rPr lang="en-GB" sz="1800">
                <a:latin typeface="Average"/>
                <a:ea typeface="Average"/>
                <a:cs typeface="Average"/>
                <a:sym typeface="Average"/>
              </a:rPr>
              <a:t> (Parity attack (</a:t>
            </a:r>
            <a:r>
              <a:rPr b="1" lang="en-GB" sz="1800">
                <a:latin typeface="Average"/>
                <a:ea typeface="Average"/>
                <a:cs typeface="Average"/>
                <a:sym typeface="Average"/>
              </a:rPr>
              <a:t>30</a:t>
            </a:r>
            <a:r>
              <a:rPr lang="en-GB" sz="1800">
                <a:latin typeface="Average"/>
                <a:ea typeface="Average"/>
                <a:cs typeface="Average"/>
                <a:sym typeface="Average"/>
              </a:rPr>
              <a:t> </a:t>
            </a:r>
            <a:r>
              <a:rPr b="1" lang="en-GB" sz="1800">
                <a:latin typeface="Average"/>
                <a:ea typeface="Average"/>
                <a:cs typeface="Average"/>
                <a:sym typeface="Average"/>
              </a:rPr>
              <a:t>mil Usd</a:t>
            </a:r>
            <a:r>
              <a:rPr lang="en-GB" sz="1800">
                <a:latin typeface="Average"/>
                <a:ea typeface="Average"/>
                <a:cs typeface="Average"/>
                <a:sym typeface="Average"/>
              </a:rPr>
              <a:t>) and Oyester pearl attack)</a:t>
            </a:r>
            <a:endParaRPr sz="1800">
              <a:latin typeface="Average"/>
              <a:ea typeface="Average"/>
              <a:cs typeface="Average"/>
              <a:sym typeface="Average"/>
            </a:endParaRPr>
          </a:p>
          <a:p>
            <a:pPr indent="0" lvl="0" marL="0" rtl="0" algn="l">
              <a:spcBef>
                <a:spcPts val="1600"/>
              </a:spcBef>
              <a:spcAft>
                <a:spcPts val="0"/>
              </a:spcAft>
              <a:buNone/>
            </a:pPr>
            <a:r>
              <a:rPr b="1" lang="en-GB" sz="1800">
                <a:latin typeface="Average"/>
                <a:ea typeface="Average"/>
                <a:cs typeface="Average"/>
                <a:sym typeface="Average"/>
              </a:rPr>
              <a:t>Reentrancy</a:t>
            </a:r>
            <a:r>
              <a:rPr lang="en-GB" sz="1800">
                <a:latin typeface="Average"/>
                <a:ea typeface="Average"/>
                <a:cs typeface="Average"/>
                <a:sym typeface="Average"/>
              </a:rPr>
              <a:t> (The famous Dao attack </a:t>
            </a:r>
            <a:r>
              <a:rPr b="1" lang="en-GB" sz="1800">
                <a:latin typeface="Average"/>
                <a:ea typeface="Average"/>
                <a:cs typeface="Average"/>
                <a:sym typeface="Average"/>
              </a:rPr>
              <a:t>50</a:t>
            </a:r>
            <a:r>
              <a:rPr lang="en-GB" sz="1800">
                <a:latin typeface="Average"/>
                <a:ea typeface="Average"/>
                <a:cs typeface="Average"/>
                <a:sym typeface="Average"/>
              </a:rPr>
              <a:t> </a:t>
            </a:r>
            <a:r>
              <a:rPr b="1" lang="en-GB" sz="1800">
                <a:latin typeface="Average"/>
                <a:ea typeface="Average"/>
                <a:cs typeface="Average"/>
                <a:sym typeface="Average"/>
              </a:rPr>
              <a:t>mil Usd</a:t>
            </a:r>
            <a:r>
              <a:rPr lang="en-GB" sz="1800">
                <a:latin typeface="Average"/>
                <a:ea typeface="Average"/>
                <a:cs typeface="Average"/>
                <a:sym typeface="Average"/>
              </a:rPr>
              <a:t>)</a:t>
            </a:r>
            <a:endParaRPr sz="18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800">
                <a:latin typeface="Average"/>
                <a:ea typeface="Average"/>
                <a:cs typeface="Average"/>
                <a:sym typeface="Average"/>
              </a:rPr>
              <a:t>Underflow and Overflow</a:t>
            </a:r>
            <a:endParaRPr b="1" sz="18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800">
                <a:latin typeface="Average"/>
                <a:ea typeface="Average"/>
                <a:cs typeface="Average"/>
                <a:sym typeface="Average"/>
              </a:rPr>
              <a:t>Short Address attack</a:t>
            </a:r>
            <a:r>
              <a:rPr lang="en-GB" sz="1800">
                <a:latin typeface="Average"/>
                <a:ea typeface="Average"/>
                <a:cs typeface="Average"/>
                <a:sym typeface="Average"/>
              </a:rPr>
              <a:t> (Golem Attack)</a:t>
            </a:r>
            <a:endParaRPr sz="1800">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600">
                <a:solidFill>
                  <a:srgbClr val="FFFFFF"/>
                </a:solidFill>
                <a:latin typeface="Arial"/>
                <a:ea typeface="Arial"/>
                <a:cs typeface="Arial"/>
                <a:sym typeface="Arial"/>
              </a:rPr>
              <a:t>External Calls</a:t>
            </a:r>
            <a:r>
              <a:rPr lang="en-GB" sz="1600">
                <a:solidFill>
                  <a:srgbClr val="FFFFFF"/>
                </a:solidFill>
                <a:latin typeface="Arial"/>
                <a:ea typeface="Arial"/>
                <a:cs typeface="Arial"/>
                <a:sym typeface="Arial"/>
              </a:rPr>
              <a:t> — Every external contract call is a risk(make sure all the internal work(state condition) is complete before calling external functions)</a:t>
            </a:r>
            <a:endParaRPr sz="1600">
              <a:solidFill>
                <a:srgbClr val="FFFFFF"/>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b="1" lang="en-GB" sz="1600">
                <a:solidFill>
                  <a:srgbClr val="FFFFFF"/>
                </a:solidFill>
                <a:latin typeface="Arial"/>
                <a:ea typeface="Arial"/>
                <a:cs typeface="Arial"/>
                <a:sym typeface="Arial"/>
              </a:rPr>
              <a:t>Storage injection vulnerability</a:t>
            </a:r>
            <a:r>
              <a:rPr lang="en-GB" sz="1600">
                <a:solidFill>
                  <a:srgbClr val="FFFFFF"/>
                </a:solidFill>
                <a:latin typeface="Arial"/>
                <a:ea typeface="Arial"/>
                <a:cs typeface="Arial"/>
                <a:sym typeface="Arial"/>
              </a:rPr>
              <a:t> in NEO Smart Contracts (which allows anyone to change the token’s total supply limit by transferring their own tokens to an unspecified address.)</a:t>
            </a:r>
            <a:endParaRPr sz="1600">
              <a:solidFill>
                <a:srgbClr val="FFFFFF"/>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t/>
            </a:r>
            <a:endParaRPr sz="16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t/>
            </a:r>
            <a:endParaRPr sz="1800">
              <a:latin typeface="Average"/>
              <a:ea typeface="Average"/>
              <a:cs typeface="Average"/>
              <a:sym typeface="Average"/>
            </a:endParaRPr>
          </a:p>
          <a:p>
            <a:pPr indent="0" lvl="0" marL="0" rtl="0" algn="l">
              <a:spcBef>
                <a:spcPts val="1600"/>
              </a:spcBef>
              <a:spcAft>
                <a:spcPts val="1600"/>
              </a:spcAft>
              <a:buClr>
                <a:srgbClr val="000000"/>
              </a:buClr>
              <a:buSzPts val="1100"/>
              <a:buFont typeface="Arial"/>
              <a:buNone/>
            </a:pPr>
            <a:r>
              <a:t/>
            </a:r>
            <a:endParaRPr sz="1800">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Ownership Attack</a:t>
            </a:r>
            <a:endParaRPr b="1"/>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Average"/>
                <a:ea typeface="Average"/>
                <a:cs typeface="Average"/>
                <a:sym typeface="Average"/>
              </a:rPr>
              <a:t>150,000 ETH (~30M USD)</a:t>
            </a:r>
            <a:endParaRPr b="1" sz="1800">
              <a:latin typeface="Average"/>
              <a:ea typeface="Average"/>
              <a:cs typeface="Average"/>
              <a:sym typeface="Average"/>
            </a:endParaRPr>
          </a:p>
          <a:p>
            <a:pPr indent="0" lvl="0" marL="0" rtl="0" algn="l">
              <a:spcBef>
                <a:spcPts val="1600"/>
              </a:spcBef>
              <a:spcAft>
                <a:spcPts val="0"/>
              </a:spcAft>
              <a:buNone/>
            </a:pPr>
            <a:r>
              <a:rPr b="1" lang="en-GB" sz="1600">
                <a:solidFill>
                  <a:srgbClr val="FFFFFF"/>
                </a:solidFill>
                <a:latin typeface="Average"/>
                <a:ea typeface="Average"/>
                <a:cs typeface="Average"/>
                <a:sym typeface="Average"/>
              </a:rPr>
              <a:t>This causes all public functions from the library to be callable by anyone, including </a:t>
            </a:r>
            <a:r>
              <a:rPr b="1" lang="en-GB" sz="1600" u="sng">
                <a:solidFill>
                  <a:srgbClr val="FFFFFF"/>
                </a:solidFill>
                <a:latin typeface="Average"/>
                <a:ea typeface="Average"/>
                <a:cs typeface="Average"/>
                <a:sym typeface="Average"/>
              </a:rPr>
              <a:t>initWallet</a:t>
            </a:r>
            <a:r>
              <a:rPr b="1" lang="en-GB" sz="1600">
                <a:solidFill>
                  <a:srgbClr val="FFFFFF"/>
                </a:solidFill>
                <a:latin typeface="Average"/>
                <a:ea typeface="Average"/>
                <a:cs typeface="Average"/>
                <a:sym typeface="Average"/>
              </a:rPr>
              <a:t>, which can change the contract’s owners. Unfortunately, initWallet has no checks to prevent an attacker from calling it after the contract was initialized. The attacker</a:t>
            </a:r>
            <a:r>
              <a:rPr b="1" lang="en-GB" sz="1600">
                <a:solidFill>
                  <a:srgbClr val="FFFFFF"/>
                </a:solidFill>
                <a:uFill>
                  <a:noFill/>
                </a:uFill>
                <a:latin typeface="Average"/>
                <a:ea typeface="Average"/>
                <a:cs typeface="Average"/>
                <a:sym typeface="Average"/>
                <a:hlinkClick r:id="rId3"/>
              </a:rPr>
              <a:t> exploited this</a:t>
            </a:r>
            <a:r>
              <a:rPr b="1" lang="en-GB" sz="1600">
                <a:solidFill>
                  <a:srgbClr val="FFFFFF"/>
                </a:solidFill>
                <a:latin typeface="Average"/>
                <a:ea typeface="Average"/>
                <a:cs typeface="Average"/>
                <a:sym typeface="Average"/>
              </a:rPr>
              <a:t> and simply changed the contract’s m_owners state variable to a list containing only their address, and requiring just one confirmation to execute any transaction:</a:t>
            </a:r>
            <a:endParaRPr b="1" sz="1600">
              <a:solidFill>
                <a:srgbClr val="FFFFFF"/>
              </a:solidFill>
              <a:latin typeface="Average"/>
              <a:ea typeface="Average"/>
              <a:cs typeface="Average"/>
              <a:sym typeface="Average"/>
            </a:endParaRPr>
          </a:p>
          <a:p>
            <a:pPr indent="0" lvl="0" marL="0" rtl="0" algn="l">
              <a:spcBef>
                <a:spcPts val="1600"/>
              </a:spcBef>
              <a:spcAft>
                <a:spcPts val="1600"/>
              </a:spcAft>
              <a:buNone/>
            </a:pPr>
            <a:r>
              <a:t/>
            </a:r>
            <a:endParaRPr b="1" sz="1800">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b="1" lang="en-GB">
                <a:latin typeface="Merriweather"/>
                <a:ea typeface="Merriweather"/>
                <a:cs typeface="Merriweather"/>
                <a:sym typeface="Merriweather"/>
              </a:rPr>
              <a:t>Reentrancy</a:t>
            </a:r>
            <a:endParaRPr b="1">
              <a:latin typeface="Merriweather"/>
              <a:ea typeface="Merriweather"/>
              <a:cs typeface="Merriweather"/>
              <a:sym typeface="Merriweathe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FFFFFF"/>
              </a:solidFill>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800">
                <a:solidFill>
                  <a:srgbClr val="FFFFFF"/>
                </a:solidFill>
                <a:latin typeface="Average"/>
                <a:ea typeface="Average"/>
                <a:cs typeface="Average"/>
                <a:sym typeface="Average"/>
              </a:rPr>
              <a:t>  function withdraw(uint amount) </a:t>
            </a:r>
            <a:endParaRPr b="1" sz="1800">
              <a:solidFill>
                <a:srgbClr val="FFFFFF"/>
              </a:solidFill>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800">
                <a:solidFill>
                  <a:srgbClr val="FFFFFF"/>
                </a:solidFill>
                <a:latin typeface="Average"/>
                <a:ea typeface="Average"/>
                <a:cs typeface="Average"/>
                <a:sym typeface="Average"/>
              </a:rPr>
              <a:t>{</a:t>
            </a:r>
            <a:endParaRPr b="1" sz="1800">
              <a:solidFill>
                <a:srgbClr val="FFFFFF"/>
              </a:solidFill>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800">
                <a:solidFill>
                  <a:srgbClr val="FFFFFF"/>
                </a:solidFill>
                <a:latin typeface="Average"/>
                <a:ea typeface="Average"/>
                <a:cs typeface="Average"/>
                <a:sym typeface="Average"/>
              </a:rPr>
              <a:t>      if (credit[msg.sender] &gt;= amount) {</a:t>
            </a:r>
            <a:endParaRPr b="1" sz="1800">
              <a:solidFill>
                <a:srgbClr val="FFFFFF"/>
              </a:solidFill>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800">
                <a:solidFill>
                  <a:srgbClr val="FFFFFF"/>
                </a:solidFill>
                <a:latin typeface="Average"/>
                <a:ea typeface="Average"/>
                <a:cs typeface="Average"/>
                <a:sym typeface="Average"/>
              </a:rPr>
              <a:t>       msg.sender.call.value(amount)();</a:t>
            </a:r>
            <a:endParaRPr b="1" sz="1800">
              <a:solidFill>
                <a:srgbClr val="FFFFFF"/>
              </a:solidFill>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800">
                <a:solidFill>
                  <a:srgbClr val="FFFFFF"/>
                </a:solidFill>
                <a:latin typeface="Average"/>
                <a:ea typeface="Average"/>
                <a:cs typeface="Average"/>
                <a:sym typeface="Average"/>
              </a:rPr>
              <a:t>       credit[msg.sender] -= amount;</a:t>
            </a:r>
            <a:endParaRPr b="1" sz="1800">
              <a:solidFill>
                <a:srgbClr val="FFFFFF"/>
              </a:solidFill>
              <a:latin typeface="Average"/>
              <a:ea typeface="Average"/>
              <a:cs typeface="Average"/>
              <a:sym typeface="Average"/>
            </a:endParaRPr>
          </a:p>
          <a:p>
            <a:pPr indent="0" lvl="0" marL="0" rtl="0" algn="l">
              <a:spcBef>
                <a:spcPts val="1600"/>
              </a:spcBef>
              <a:spcAft>
                <a:spcPts val="0"/>
              </a:spcAft>
              <a:buClr>
                <a:srgbClr val="000000"/>
              </a:buClr>
              <a:buSzPts val="1100"/>
              <a:buFont typeface="Arial"/>
              <a:buNone/>
            </a:pPr>
            <a:r>
              <a:rPr b="1" lang="en-GB" sz="1800">
                <a:solidFill>
                  <a:srgbClr val="FFFFFF"/>
                </a:solidFill>
                <a:latin typeface="Average"/>
                <a:ea typeface="Average"/>
                <a:cs typeface="Average"/>
                <a:sym typeface="Average"/>
              </a:rPr>
              <a:t>}</a:t>
            </a:r>
            <a:endParaRPr b="1" sz="1800">
              <a:solidFill>
                <a:srgbClr val="FFFFFF"/>
              </a:solidFill>
              <a:latin typeface="Average"/>
              <a:ea typeface="Average"/>
              <a:cs typeface="Average"/>
              <a:sym typeface="Average"/>
            </a:endParaRPr>
          </a:p>
          <a:p>
            <a:pPr indent="0" lvl="0" marL="0" rtl="0" algn="l">
              <a:spcBef>
                <a:spcPts val="1600"/>
              </a:spcBef>
              <a:spcAft>
                <a:spcPts val="1600"/>
              </a:spcAft>
              <a:buNone/>
            </a:pPr>
            <a:r>
              <a:t/>
            </a:r>
            <a:endParaRPr b="1" sz="1800">
              <a:solidFill>
                <a:srgbClr val="FFFFFF"/>
              </a:solidFill>
              <a:latin typeface="Average"/>
              <a:ea typeface="Average"/>
              <a:cs typeface="Average"/>
              <a:sym typeface="Average"/>
            </a:endParaRPr>
          </a:p>
        </p:txBody>
      </p:sp>
      <p:sp>
        <p:nvSpPr>
          <p:cNvPr id="167" name="Google Shape;167;p18"/>
          <p:cNvSpPr txBox="1"/>
          <p:nvPr/>
        </p:nvSpPr>
        <p:spPr>
          <a:xfrm>
            <a:off x="5062275" y="1181625"/>
            <a:ext cx="3979500" cy="262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FFFF"/>
                </a:solidFill>
                <a:highlight>
                  <a:srgbClr val="000000"/>
                </a:highlight>
                <a:latin typeface="Average"/>
                <a:ea typeface="Average"/>
                <a:cs typeface="Average"/>
                <a:sym typeface="Average"/>
              </a:rPr>
              <a:t>function() public {</a:t>
            </a:r>
            <a:endParaRPr b="1">
              <a:solidFill>
                <a:srgbClr val="FFFFFF"/>
              </a:solidFill>
              <a:highlight>
                <a:srgbClr val="000000"/>
              </a:highlight>
              <a:latin typeface="Average"/>
              <a:ea typeface="Average"/>
              <a:cs typeface="Average"/>
              <a:sym typeface="Average"/>
            </a:endParaRPr>
          </a:p>
          <a:p>
            <a:pPr indent="0" lvl="0" marL="0" rtl="0" algn="l">
              <a:spcBef>
                <a:spcPts val="0"/>
              </a:spcBef>
              <a:spcAft>
                <a:spcPts val="0"/>
              </a:spcAft>
              <a:buNone/>
            </a:pPr>
            <a:r>
              <a:rPr b="1" lang="en-GB">
                <a:solidFill>
                  <a:srgbClr val="FFFFFF"/>
                </a:solidFill>
                <a:highlight>
                  <a:srgbClr val="000000"/>
                </a:highlight>
                <a:latin typeface="Average"/>
                <a:ea typeface="Average"/>
                <a:cs typeface="Average"/>
                <a:sym typeface="Average"/>
              </a:rPr>
              <a:t>       dao.withdraw(dao.assignedCredit(this));</a:t>
            </a:r>
            <a:endParaRPr b="1">
              <a:solidFill>
                <a:srgbClr val="FFFFFF"/>
              </a:solidFill>
              <a:highlight>
                <a:srgbClr val="000000"/>
              </a:highlight>
              <a:latin typeface="Average"/>
              <a:ea typeface="Average"/>
              <a:cs typeface="Average"/>
              <a:sym typeface="Average"/>
            </a:endParaRPr>
          </a:p>
          <a:p>
            <a:pPr indent="0" lvl="0" marL="0" rtl="0" algn="l">
              <a:spcBef>
                <a:spcPts val="0"/>
              </a:spcBef>
              <a:spcAft>
                <a:spcPts val="0"/>
              </a:spcAft>
              <a:buNone/>
            </a:pPr>
            <a:r>
              <a:rPr b="1" lang="en-GB">
                <a:solidFill>
                  <a:srgbClr val="FFFFFF"/>
                </a:solidFill>
                <a:highlight>
                  <a:srgbClr val="000000"/>
                </a:highlight>
                <a:latin typeface="Average"/>
                <a:ea typeface="Average"/>
                <a:cs typeface="Average"/>
                <a:sym typeface="Average"/>
              </a:rPr>
              <a:t>   }</a:t>
            </a:r>
            <a:endParaRPr b="1">
              <a:solidFill>
                <a:srgbClr val="FFFFFF"/>
              </a:solidFill>
              <a:highlight>
                <a:srgbClr val="000000"/>
              </a:highlight>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b="1" lang="en-GB">
                <a:latin typeface="Average"/>
                <a:ea typeface="Average"/>
                <a:cs typeface="Average"/>
                <a:sym typeface="Average"/>
              </a:rPr>
              <a:t>Underflow and Overflow</a:t>
            </a:r>
            <a:endParaRPr b="1">
              <a:latin typeface="Average"/>
              <a:ea typeface="Average"/>
              <a:cs typeface="Average"/>
              <a:sym typeface="Average"/>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latin typeface="Average"/>
                <a:ea typeface="Average"/>
                <a:cs typeface="Average"/>
                <a:sym typeface="Average"/>
              </a:rPr>
              <a:t>First things first, let’s make sure we understand what an uint256 is. A uint256 is an unsigned integer of 256 bits (unsigned, as in only positive integers). The Ethereum Virtual Machine was designed to use 256 bits as its word size, or the number of bits processed by a computer’s CPU in one go. Because EVM is limited to 256 bits in size, the assigned number range is 0 to 4,294,967,295 (2²⁵⁶). If we go over this range, the figure is reset to the bottom of the range (2²⁵⁶ + 1 = 0). If we go under this range, the figure is reset to the top end of the range (0–1= 2²⁵⁶).</a:t>
            </a:r>
            <a:endParaRPr sz="180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t>External Calls</a:t>
            </a:r>
            <a:endParaRPr b="1" sz="2600"/>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Average"/>
                <a:ea typeface="Average"/>
                <a:cs typeface="Average"/>
                <a:sym typeface="Average"/>
              </a:rPr>
              <a:t>External Calls —</a:t>
            </a:r>
            <a:r>
              <a:rPr lang="en-GB" sz="2400">
                <a:latin typeface="Average"/>
                <a:ea typeface="Average"/>
                <a:cs typeface="Average"/>
                <a:sym typeface="Average"/>
              </a:rPr>
              <a:t> Every external contract call is a risk, make sure all the internal work (state condition) is complete before calling external functions or contracts .</a:t>
            </a:r>
            <a:endParaRPr sz="2400">
              <a:latin typeface="Average"/>
              <a:ea typeface="Average"/>
              <a:cs typeface="Average"/>
              <a:sym typeface="Average"/>
            </a:endParaRPr>
          </a:p>
          <a:p>
            <a:pPr indent="0" lvl="0" marL="0" rtl="0" algn="l">
              <a:spcBef>
                <a:spcPts val="1600"/>
              </a:spcBef>
              <a:spcAft>
                <a:spcPts val="1600"/>
              </a:spcAft>
              <a:buClr>
                <a:srgbClr val="000000"/>
              </a:buClr>
              <a:buSzPts val="1100"/>
              <a:buFont typeface="Arial"/>
              <a:buNone/>
            </a:pPr>
            <a:r>
              <a:rPr lang="en-GB" sz="2400">
                <a:latin typeface="Average"/>
                <a:ea typeface="Average"/>
                <a:cs typeface="Average"/>
                <a:sym typeface="Average"/>
              </a:rPr>
              <a:t>All the transfer calls should be made after completing internal work first.</a:t>
            </a:r>
            <a:endParaRPr sz="2400">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t>Issues with Smart Contracts ( EOS )</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000">
                <a:solidFill>
                  <a:srgbClr val="FFFFFF"/>
                </a:solidFill>
                <a:latin typeface="Average"/>
                <a:ea typeface="Average"/>
                <a:cs typeface="Average"/>
                <a:sym typeface="Average"/>
              </a:rPr>
              <a:t>Buffer overflows </a:t>
            </a:r>
            <a:endParaRPr sz="2000">
              <a:solidFill>
                <a:srgbClr val="FFFFFF"/>
              </a:solidFill>
              <a:latin typeface="Average"/>
              <a:ea typeface="Average"/>
              <a:cs typeface="Average"/>
              <a:sym typeface="Average"/>
            </a:endParaRPr>
          </a:p>
          <a:p>
            <a:pPr indent="0" lvl="0" marL="0" rtl="0" algn="l">
              <a:spcBef>
                <a:spcPts val="0"/>
              </a:spcBef>
              <a:spcAft>
                <a:spcPts val="0"/>
              </a:spcAft>
              <a:buNone/>
            </a:pPr>
            <a:r>
              <a:t/>
            </a:r>
            <a:endParaRPr sz="2000">
              <a:solidFill>
                <a:srgbClr val="FFFFFF"/>
              </a:solidFill>
              <a:latin typeface="Average"/>
              <a:ea typeface="Average"/>
              <a:cs typeface="Average"/>
              <a:sym typeface="Average"/>
            </a:endParaRPr>
          </a:p>
          <a:p>
            <a:pPr indent="0" lvl="0" marL="0" rtl="0" algn="l">
              <a:spcBef>
                <a:spcPts val="0"/>
              </a:spcBef>
              <a:spcAft>
                <a:spcPts val="0"/>
              </a:spcAft>
              <a:buClr>
                <a:srgbClr val="000000"/>
              </a:buClr>
              <a:buSzPts val="1100"/>
              <a:buFont typeface="Arial"/>
              <a:buNone/>
            </a:pPr>
            <a:r>
              <a:rPr lang="en-GB" sz="2000">
                <a:solidFill>
                  <a:srgbClr val="FFFFFF"/>
                </a:solidFill>
                <a:latin typeface="Average"/>
                <a:ea typeface="Average"/>
                <a:cs typeface="Average"/>
                <a:sym typeface="Average"/>
              </a:rPr>
              <a:t>Proper memory management </a:t>
            </a:r>
            <a:endParaRPr sz="2000">
              <a:solidFill>
                <a:srgbClr val="FFFFFF"/>
              </a:solidFill>
              <a:latin typeface="Average"/>
              <a:ea typeface="Average"/>
              <a:cs typeface="Average"/>
              <a:sym typeface="Average"/>
            </a:endParaRPr>
          </a:p>
          <a:p>
            <a:pPr indent="0" lvl="0" marL="0" rtl="0" algn="l">
              <a:spcBef>
                <a:spcPts val="0"/>
              </a:spcBef>
              <a:spcAft>
                <a:spcPts val="0"/>
              </a:spcAft>
              <a:buNone/>
            </a:pPr>
            <a:r>
              <a:t/>
            </a:r>
            <a:endParaRPr sz="2000">
              <a:solidFill>
                <a:srgbClr val="FFFFFF"/>
              </a:solidFill>
              <a:latin typeface="Average"/>
              <a:ea typeface="Average"/>
              <a:cs typeface="Average"/>
              <a:sym typeface="Average"/>
            </a:endParaRPr>
          </a:p>
          <a:p>
            <a:pPr indent="0" lvl="0" marL="0" rtl="0" algn="l">
              <a:spcBef>
                <a:spcPts val="0"/>
              </a:spcBef>
              <a:spcAft>
                <a:spcPts val="0"/>
              </a:spcAft>
              <a:buClr>
                <a:srgbClr val="000000"/>
              </a:buClr>
              <a:buSzPts val="1100"/>
              <a:buFont typeface="Arial"/>
              <a:buNone/>
            </a:pPr>
            <a:r>
              <a:rPr lang="en-GB" sz="2000">
                <a:solidFill>
                  <a:srgbClr val="FFFFFF"/>
                </a:solidFill>
                <a:latin typeface="Average"/>
                <a:ea typeface="Average"/>
                <a:cs typeface="Average"/>
                <a:sym typeface="Average"/>
              </a:rPr>
              <a:t>dangling pointers</a:t>
            </a:r>
            <a:endParaRPr sz="2000">
              <a:solidFill>
                <a:srgbClr val="FFFFFF"/>
              </a:solidFill>
              <a:latin typeface="Average"/>
              <a:ea typeface="Average"/>
              <a:cs typeface="Average"/>
              <a:sym typeface="Average"/>
            </a:endParaRPr>
          </a:p>
          <a:p>
            <a:pPr indent="0" lvl="0" marL="0" rtl="0" algn="l">
              <a:spcBef>
                <a:spcPts val="0"/>
              </a:spcBef>
              <a:spcAft>
                <a:spcPts val="0"/>
              </a:spcAft>
              <a:buNone/>
            </a:pPr>
            <a:r>
              <a:t/>
            </a:r>
            <a:endParaRPr sz="2000">
              <a:solidFill>
                <a:srgbClr val="FFFFFF"/>
              </a:solidFill>
              <a:latin typeface="Average"/>
              <a:ea typeface="Average"/>
              <a:cs typeface="Average"/>
              <a:sym typeface="Average"/>
            </a:endParaRPr>
          </a:p>
          <a:p>
            <a:pPr indent="0" lvl="0" marL="0" rtl="0" algn="l">
              <a:spcBef>
                <a:spcPts val="0"/>
              </a:spcBef>
              <a:spcAft>
                <a:spcPts val="0"/>
              </a:spcAft>
              <a:buClr>
                <a:srgbClr val="000000"/>
              </a:buClr>
              <a:buSzPts val="1100"/>
              <a:buFont typeface="Arial"/>
              <a:buNone/>
            </a:pPr>
            <a:r>
              <a:rPr lang="en-GB" sz="2000">
                <a:solidFill>
                  <a:srgbClr val="FFFFFF"/>
                </a:solidFill>
                <a:latin typeface="Average"/>
                <a:ea typeface="Average"/>
                <a:cs typeface="Average"/>
                <a:sym typeface="Average"/>
              </a:rPr>
              <a:t>Permissions to action mapping</a:t>
            </a:r>
            <a:endParaRPr sz="2000">
              <a:solidFill>
                <a:srgbClr val="FFFFFF"/>
              </a:solidFill>
              <a:latin typeface="Average"/>
              <a:ea typeface="Average"/>
              <a:cs typeface="Average"/>
              <a:sym typeface="Average"/>
            </a:endParaRPr>
          </a:p>
          <a:p>
            <a:pPr indent="0" lvl="0" marL="0" rtl="0" algn="l">
              <a:spcBef>
                <a:spcPts val="0"/>
              </a:spcBef>
              <a:spcAft>
                <a:spcPts val="0"/>
              </a:spcAft>
              <a:buNone/>
            </a:pPr>
            <a:r>
              <a:t/>
            </a:r>
            <a:endParaRPr sz="2000">
              <a:solidFill>
                <a:srgbClr val="FFFFFF"/>
              </a:solidFill>
              <a:latin typeface="Average"/>
              <a:ea typeface="Average"/>
              <a:cs typeface="Average"/>
              <a:sym typeface="Average"/>
            </a:endParaRPr>
          </a:p>
          <a:p>
            <a:pPr indent="0" lvl="0" marL="0" rtl="0" algn="l">
              <a:spcBef>
                <a:spcPts val="0"/>
              </a:spcBef>
              <a:spcAft>
                <a:spcPts val="0"/>
              </a:spcAft>
              <a:buClr>
                <a:srgbClr val="000000"/>
              </a:buClr>
              <a:buSzPts val="1100"/>
              <a:buFont typeface="Arial"/>
              <a:buNone/>
            </a:pPr>
            <a:r>
              <a:rPr lang="en-GB" sz="2000">
                <a:solidFill>
                  <a:srgbClr val="FFFFFF"/>
                </a:solidFill>
                <a:latin typeface="Average"/>
                <a:ea typeface="Average"/>
                <a:cs typeface="Average"/>
                <a:sym typeface="Average"/>
              </a:rPr>
              <a:t>Optimising RAM usage</a:t>
            </a:r>
            <a:r>
              <a:rPr b="1" lang="en-GB" sz="2000">
                <a:solidFill>
                  <a:srgbClr val="FFFFFF"/>
                </a:solidFill>
                <a:latin typeface="Average"/>
                <a:ea typeface="Average"/>
                <a:cs typeface="Average"/>
                <a:sym typeface="Average"/>
              </a:rPr>
              <a:t> </a:t>
            </a:r>
            <a:endParaRPr sz="2000">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