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orbel" panose="020B050302020402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>
      <p:cViewPr varScale="1">
        <p:scale>
          <a:sx n="91" d="100"/>
          <a:sy n="91" d="100"/>
        </p:scale>
        <p:origin x="200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f723f4cc_78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7f723f4cc_7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&lt;3</a:t>
            </a: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LIXIR">
  <p:cSld name="Title slide ELIXI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elixir_1_RZ_mac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7440084" y="6237289"/>
            <a:ext cx="3903133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b="0" i="1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r">
              <a:spcBef>
                <a:spcPts val="560"/>
              </a:spcBef>
              <a:spcAft>
                <a:spcPts val="0"/>
              </a:spcAft>
              <a:buSzPts val="2800"/>
              <a:buFont typeface="Corbel"/>
              <a:buNone/>
              <a:defRPr sz="2800" i="1"/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6761891" y="519268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Font typeface="Corbel"/>
              <a:buNone/>
              <a:defRPr sz="1800">
                <a:solidFill>
                  <a:schemeClr val="dk2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 descr="elixir_1_RZ_mac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4" y="4951141"/>
            <a:ext cx="2427817" cy="166079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911424" y="3645025"/>
            <a:ext cx="103632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172C4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768075" y="486916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Font typeface="Corbel"/>
              <a:buNone/>
              <a:defRPr sz="1800">
                <a:solidFill>
                  <a:schemeClr val="dk2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XCELERATE">
  <p:cSld name="Title slide EXCELERA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/>
        </p:nvSpPr>
        <p:spPr>
          <a:xfrm>
            <a:off x="4967817" y="6092041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www.elixir-europe.org/excelerate</a:t>
            </a:r>
            <a:endParaRPr sz="2400" b="0" i="1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1" name="Google Shape;31;p5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1617" y="4962293"/>
            <a:ext cx="2616200" cy="96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800" y="4949046"/>
            <a:ext cx="1619251" cy="103424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431800" y="6092825"/>
            <a:ext cx="4800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r">
              <a:spcBef>
                <a:spcPts val="560"/>
              </a:spcBef>
              <a:spcAft>
                <a:spcPts val="0"/>
              </a:spcAft>
              <a:buSzPts val="2800"/>
              <a:buFont typeface="Corbel"/>
              <a:buNone/>
              <a:defRPr sz="2800" i="1"/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761891" y="519268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Font typeface="Corbel"/>
              <a:buNone/>
              <a:defRPr sz="1800">
                <a:solidFill>
                  <a:schemeClr val="dk2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IXIR-thank-you">
  <p:cSld name="ELIXIR-thank-you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 descr="elixir_1_RZ_mac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4" y="5029200"/>
            <a:ext cx="2427817" cy="158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7528" y="6122067"/>
            <a:ext cx="660400" cy="54633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7440084" y="5445126"/>
            <a:ext cx="3903133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511326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7161" y="6122067"/>
            <a:ext cx="552451" cy="55744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/>
        </p:nvSpPr>
        <p:spPr>
          <a:xfrm>
            <a:off x="891691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ctrTitle"/>
          </p:nvPr>
        </p:nvSpPr>
        <p:spPr>
          <a:xfrm>
            <a:off x="911424" y="3645025"/>
            <a:ext cx="103632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172C4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768075" y="486916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Font typeface="Corbel"/>
              <a:buNone/>
              <a:defRPr sz="1800">
                <a:solidFill>
                  <a:schemeClr val="dk2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CELERATE slide content">
  <p:cSld name="EXCELERATE slid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54029"/>
            <a:ext cx="1320800" cy="9420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711200" y="1219200"/>
            <a:ext cx="5334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orbel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6248400" y="1219200"/>
            <a:ext cx="5334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orbel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20577"/>
            <a:ext cx="1320800" cy="9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jv.js.or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lixir-europe/json-schema-validat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xir-europe/BioHackathon/projects/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85.54.113.31:8181/wiki/Potential_queries_in_Natural_languag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mmon-workflow-language/cwlprov" TargetMode="External"/><Relationship Id="rId3" Type="http://schemas.openxmlformats.org/officeDocument/2006/relationships/hyperlink" Target="https://www.commonwl.org" TargetMode="External"/><Relationship Id="rId7" Type="http://schemas.openxmlformats.org/officeDocument/2006/relationships/hyperlink" Target="https://github.com/DataBiosphere/toil/issues/239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taBiosphere/toil/tree/wip-prov" TargetMode="External"/><Relationship Id="rId5" Type="http://schemas.openxmlformats.org/officeDocument/2006/relationships/hyperlink" Target="http://rabix.io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github.com/galaxyproject/galaxy/pull/6850" TargetMode="External"/><Relationship Id="rId9" Type="http://schemas.openxmlformats.org/officeDocument/2006/relationships/hyperlink" Target="http://www.researchobject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018.biohackathon.org/registra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bio-tools/biotoolsregistr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damontology/edammap/tree/master/pubmedapps" TargetMode="External"/><Relationship Id="rId5" Type="http://schemas.openxmlformats.org/officeDocument/2006/relationships/hyperlink" Target="https://github.com/edamontology/edamontology/issues/new/choose" TargetMode="External"/><Relationship Id="rId4" Type="http://schemas.openxmlformats.org/officeDocument/2006/relationships/hyperlink" Target="https://edamontologydocs.readthedocs.io/en/lates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Biohackathon</a:t>
            </a:r>
            <a:r>
              <a:rPr lang="en-US" dirty="0"/>
              <a:t> Updates </a:t>
            </a:r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BH Day 3 – November 14</a:t>
            </a:r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761891" y="519268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800"/>
              <a:buFont typeface="Corbe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09-OntologyValidation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19403" y="1272817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n-US"/>
              <a:t>Task</a:t>
            </a:r>
            <a:endParaRPr/>
          </a:p>
          <a:p>
            <a:pPr marL="74295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n-US"/>
              <a:t>Build a repository of AJV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https://ajv.js.org</a:t>
            </a:r>
            <a:r>
              <a:rPr lang="en-US"/>
              <a:t>) JSON schema plugins for keyword extensions</a:t>
            </a:r>
            <a:endParaRPr/>
          </a:p>
          <a:p>
            <a:pPr marL="74295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n-US"/>
              <a:t>Implement ontology term validation extensions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n-US"/>
              <a:t>Progress </a:t>
            </a:r>
            <a:endParaRPr/>
          </a:p>
          <a:p>
            <a:pPr marL="742950" marR="0" lvl="1" indent="-3238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n-US"/>
              <a:t>Forked of existing Human Cell Atlas project implementation and made it more generic and reusable</a:t>
            </a:r>
            <a:r>
              <a:rPr lang="en-US" sz="1800"/>
              <a:t> </a:t>
            </a:r>
            <a:r>
              <a:rPr lang="en-US" sz="1800">
                <a:solidFill>
                  <a:srgbClr val="3498DB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https://github.com/elixir-europe/json-schema-validator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Font typeface="Roboto"/>
              <a:buChar char="•"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Next steps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Setup demo service running at the EBI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Release plugin to npm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Update examples and documentation 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10-Galaxy Training Material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719400" y="1272825"/>
            <a:ext cx="10871100" cy="49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 points recap aims </a:t>
            </a:r>
            <a:r>
              <a:rPr lang="en-US" sz="1800"/>
              <a:t>(4 days, 2 participants, 3 from this afternoon, everybody welcome)</a:t>
            </a:r>
            <a:endParaRPr sz="18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New content creation and improvement of existing materials and framework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Instructor Handbook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Internationalization/localisation of materials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bullets to describe 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FAIRness assessment of Galaxy training materials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Automatic translation of tutorials using Google translate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Automatic workflow testing, cleanup of open PRs and issues.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2 bullet of 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English native speakers!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Review and testing of existing materials/PRs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Training philosophies, what are your tips and tricks for teaching? 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524" y="3096237"/>
            <a:ext cx="4118800" cy="20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0" y="53900"/>
            <a:ext cx="2940425" cy="12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11-Bioschemas</a:t>
            </a:r>
            <a:br>
              <a:rPr lang="en-US"/>
            </a:b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719400" y="892000"/>
            <a:ext cx="10871100" cy="53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Recap of aims (three tables, 15-20 people)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lang="en-US"/>
              <a:t>Multiple Datasets and DataCatalogs marked up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new profiles: Studies, DNA, Molecular Entity, Chemical Substance, ...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Refining profiles: Gene, Gene Variant, Protein, Protein Annotation, Sample</a:t>
            </a:r>
            <a:endParaRPr/>
          </a:p>
          <a:p>
            <a:pPr marL="342900" lvl="0" indent="-381000" algn="l" rtl="0"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Achievements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New MolecularEntity specification, Various updated profiles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~10 Datasets and DataCatalogs marked up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Compact Identifier interoperability explored (in collab with 02-CompactIdentifiers)</a:t>
            </a:r>
            <a:endParaRPr/>
          </a:p>
          <a:p>
            <a:pPr marL="342900" lvl="0" indent="-381000" algn="l" rtl="0"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need you!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Profiles (new and updated) need reviewing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Feedback welcome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https://github.com/elixir-europe/BioHackathon/projects/3</a:t>
            </a:r>
            <a:r>
              <a:rPr lang="en-US"/>
              <a:t>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Deployment of the MolecularEntity specification</a:t>
            </a:r>
            <a:endParaRPr/>
          </a:p>
          <a:p>
            <a:pPr marL="7429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7429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7429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13-SPARQL-RareDiseases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584200" y="1272817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 points recap aims (4 days, 5 participants so far  )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Provide catalogue of  relevant resource in the Rare Diseases field, available through SPARQL 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Setup queries catalog 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Federated queries accross sources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bullets to describe achievement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Clr>
                <a:srgbClr val="6076B4"/>
              </a:buClr>
              <a:buSzPts val="2000"/>
              <a:buChar char="•"/>
            </a:pPr>
            <a:r>
              <a:rPr lang="en-US"/>
              <a:t>Setup a wikibase system to host description of resources, queries in natural languages, queries in sparlq. (some sparql endpoint such Uniprot are already in wikidata </a:t>
            </a:r>
            <a:endParaRPr/>
          </a:p>
          <a:p>
            <a:pPr marL="742950" lvl="1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000"/>
              <a:buChar char="•"/>
            </a:pPr>
            <a:r>
              <a:rPr lang="en-US"/>
              <a:t>Write “use cases” queries in natural language (</a:t>
            </a:r>
            <a:r>
              <a:rPr lang="en-US" u="sng">
                <a:solidFill>
                  <a:srgbClr val="3399FF"/>
                </a:solidFill>
                <a:hlinkClick r:id="rId3"/>
              </a:rPr>
              <a:t>http://185.54.113.31:8181/wiki/Potential_queries_in_Natural_language</a:t>
            </a:r>
            <a:r>
              <a:rPr lang="en-US"/>
              <a:t>)</a:t>
            </a:r>
            <a:endParaRPr/>
          </a:p>
          <a:p>
            <a:pPr marL="742950" lvl="1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000"/>
              <a:buChar char="•"/>
            </a:pPr>
            <a:r>
              <a:rPr lang="en-US"/>
              <a:t>Write “sparql queries”  (http://185.54.113.31:8181/wiki/Collection_of_federated_SPARQL_queries)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next steps </a:t>
            </a:r>
            <a:endParaRPr/>
          </a:p>
          <a:p>
            <a:pPr marL="74295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000"/>
              <a:buChar char="•"/>
            </a:pPr>
            <a:r>
              <a:rPr lang="en-US"/>
              <a:t>Define “mandatory” description of resource in the catalogue (SHex etc.)</a:t>
            </a:r>
            <a:endParaRPr/>
          </a:p>
          <a:p>
            <a:pPr marL="74295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000"/>
              <a:buChar char="•"/>
            </a:pPr>
            <a:r>
              <a:rPr lang="en-US"/>
              <a:t>More queries (in federated way) to solve the use cases</a:t>
            </a:r>
            <a:endParaRPr/>
          </a:p>
          <a:p>
            <a:pPr marL="7429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14-Orphanet-PhenoScrapper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719403" y="1272817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Project aims (4 days  3 partcipants )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Speed-up the process of Orphanet disease-HPO annotation by using text-mining recognition</a:t>
            </a:r>
            <a:endParaRPr/>
          </a:p>
          <a:p>
            <a:pPr marL="742950" marR="0" lvl="1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Extract automatically HPO terms in publication and/or in Orphanet definitions.</a:t>
            </a:r>
            <a:endParaRPr/>
          </a:p>
          <a:p>
            <a:pPr marL="742950" marR="0" lvl="1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Improve the curation process by comparison between the automated recognition and the annotations already provided by Orphanet.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Modelized a pipeline for scrapping HPO terms from free PMC articles (XML/PDF parsing).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Building a web application.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Evaluation of various toolkits for text-mining/scrapping and mapping with HPO (e.g. ConceptMapper).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Still searching the best scrapping tool 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15-GA4GH-WES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719403" y="1272817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 points recap aims (current participants No and duration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Pluggable workflow engines (1)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Task distribution (1.5)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Authorization &amp; authentication (2)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Production-grade deployment (4.5)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bullets to describe 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Started refactoring for pluggable workflow engines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Skeleton “proxy” TES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Added a simple UI client. Designed OIDC flow: UI -&gt; WES -&gt; TES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Deployed WES and tested the connexion to MongoDB and RabbitMQ  in OpenShift.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2 bullet of 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Celery expert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16-Alternative episodes for the 4 Open Source Software (4OSS) 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719403" y="1423989"/>
            <a:ext cx="10871100" cy="49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recap aims (current participants No and duration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Denise, Fotis, Mateusz, Paula, Victoria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 more GitLab (it’s not possible to connect with release on Zenodo)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adding content as the optional part of the “make your software open” episode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Making your software reusable with Docker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Sharing and collaborating  with Notebooks</a:t>
            </a:r>
            <a:endParaRPr/>
          </a:p>
          <a:p>
            <a:pPr marL="7429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2 bullet of 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more the merrier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you use notebooks for research? how? why?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CWL</a:t>
            </a:r>
            <a:r>
              <a:rPr lang="en-US"/>
              <a:t>-Galaxy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719400" y="980725"/>
            <a:ext cx="10871100" cy="5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Participants: Michael R. Crusoe, Manabu Ishii, Stian Soiland-Reyes, John Chilton, Nicola Soranzo, Arnaud Meng, Hervé Ménager, Pau Ruiz Safont, Pjotr Prins, François Moreews, Jérôme Raciazek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 b="1"/>
              <a:t>Achievements:</a:t>
            </a:r>
            <a:endParaRPr sz="1800" b="1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Development:</a:t>
            </a:r>
            <a:endParaRPr sz="1800"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All required CWL conformance tests now work in the fork of Galaxy with John Chilton’s hands</a:t>
            </a:r>
            <a:endParaRPr sz="1800"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CWL-born PR to galaxyproject/galaxy</a:t>
            </a:r>
            <a:r>
              <a:rPr lang="en-US" sz="1800"/>
              <a:t> (Nicola) 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Tests:</a:t>
            </a:r>
            <a:endParaRPr sz="1800"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Metagenomics tools and workflows on the latest version of common-workflow-language/galaxy (Hervé, Jérôme)</a:t>
            </a:r>
            <a:endParaRPr sz="1800"/>
          </a:p>
          <a:p>
            <a:pPr marL="11430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"/>
              <a:buChar char="•"/>
            </a:pPr>
            <a:r>
              <a:rPr lang="en-US" sz="1800"/>
              <a:t>CWL user guide tested using the CWL GUI,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Rabix</a:t>
            </a:r>
            <a:r>
              <a:rPr lang="en-US" sz="1800"/>
              <a:t> (Manabu)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Toil refactoring </a:t>
            </a:r>
            <a:r>
              <a:rPr lang="en-US" sz="1800"/>
              <a:t>to </a:t>
            </a:r>
            <a:r>
              <a:rPr lang="en-US" sz="1800" u="sng">
                <a:solidFill>
                  <a:schemeClr val="hlink"/>
                </a:solidFill>
                <a:hlinkClick r:id="rId7"/>
              </a:rPr>
              <a:t>enable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8"/>
              </a:rPr>
              <a:t>provenance reporting</a:t>
            </a:r>
            <a:r>
              <a:rPr lang="en-US" sz="1800"/>
              <a:t> and </a:t>
            </a:r>
            <a:r>
              <a:rPr lang="en-US" sz="1800" u="sng">
                <a:solidFill>
                  <a:schemeClr val="hlink"/>
                </a:solidFill>
                <a:hlinkClick r:id="rId9"/>
              </a:rPr>
              <a:t>ResearchObject.org</a:t>
            </a:r>
            <a:r>
              <a:rPr lang="en-US" sz="1800"/>
              <a:t> output (Pau)</a:t>
            </a:r>
            <a:endParaRPr sz="1800" b="1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 b="1"/>
              <a:t>Want to join?</a:t>
            </a:r>
            <a:endParaRPr sz="1800" b="1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Anyone interested is welcome (room “Grand Prix de Bahrein”)</a:t>
            </a:r>
            <a:endParaRPr sz="1800"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18-PSICQUIC_2.0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719403" y="1272817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4 bullet points recap aims (Noemi del Toro, John Zobolas, Elisabet Barrera 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myPsicquic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PSICQUIC Cluster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PSICQUIC Extensions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PSICQUIC 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bullets to describe achievement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Discussions and  planning about .sif and miTab 2.8 extension</a:t>
            </a:r>
            <a:endParaRPr/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PSICQUIC View: Redesign from scratch, selection of query builder and integration of it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PSICQUIC Extensions: miTab 2.8 integration</a:t>
            </a:r>
            <a:endParaRPr/>
          </a:p>
          <a:p>
            <a:pPr marL="742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"/>
              <a:buChar char="•"/>
            </a:pPr>
            <a:r>
              <a:rPr lang="en-US"/>
              <a:t>1 bullet of 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Developer with SolrCloud expertise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19-MetagenomicsMetadata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719403" y="1144589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bullets points recap aims (current participants No and duration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 universal model to infer amplified 16S regions in amplicon data using HMM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Integrated script into production pipeline / create CWL tool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Expand to 18S data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bullets to describe 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Created 16S model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Integrated into MGnify annotation pipeline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18S model underway, with CWL tool wrapper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Started retro-fitting to existing amplicon data in MGnify resource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1 bullet of 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Biosamples; how should this data be retrieved from our API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01-OmicsPath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60400" y="940600"/>
            <a:ext cx="11195400" cy="58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 points recap aims (current participants No and duration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import from reactome database and convert to omicsdi format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Pathway Analyzer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Similar Pathways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bullets to describe 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Created Omicsdi compatibility model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Retrieved from Reactome apis and converted to omicsdi format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 bullet of what help you need from whom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Scala, mongodb and frontend developers 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next  steps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similarity  implementation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20-Shiny-RStudio-Galaxy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719400" y="1106501"/>
            <a:ext cx="10871100" cy="55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Our group and aims: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 easier access to data for Galaxy Interactive </a:t>
            </a:r>
            <a:br>
              <a:rPr lang="en-US"/>
            </a:br>
            <a:r>
              <a:rPr lang="en-US"/>
              <a:t>Environments (GIEs)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Install GIEs using Ansible + Documentation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Improve Shiny GIEs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Achievements: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Developed a Galaxy FUSE Filesystem + Docker Volume </a:t>
            </a:r>
            <a:br>
              <a:rPr lang="en-US"/>
            </a:br>
            <a:r>
              <a:rPr lang="en-US"/>
              <a:t>    Driver + Updated Galaxy to use this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Loaded this in JupyterHub (new GIE soon)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Explored use of Ansible for GIE installation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We need you: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Shiny developers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1500" y="0"/>
            <a:ext cx="3510500" cy="2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7675" y="2762488"/>
            <a:ext cx="41243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21-FAIR-TrainingMaterials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3946350" y="1044225"/>
            <a:ext cx="6737700" cy="49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Aims and achievements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Discussion: What is a training material, what does FAIR mean for training materials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“training material” definition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Comprehensive list of metadata for training materials</a:t>
            </a:r>
            <a:endParaRPr/>
          </a:p>
          <a:p>
            <a:pPr marL="7429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Metadata mapping to known vocabularies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FAIR assessment against metrics for Elixir Excelerate Train the Trainer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Guidelines/manifesto to achieve FAIRness in training materials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FAIR is not a simple checklist so...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298" y="1120437"/>
            <a:ext cx="1905266" cy="19052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154675" y="3239175"/>
            <a:ext cx="3334500" cy="28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11 participants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14 training materials to assess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42 desirable properties as metadata</a:t>
            </a:r>
            <a:endParaRPr sz="2400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9250" y="4752475"/>
            <a:ext cx="1390950" cy="20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800" y="5724722"/>
            <a:ext cx="1390950" cy="98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726" y="1387225"/>
            <a:ext cx="399049" cy="4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726" y="2073025"/>
            <a:ext cx="399049" cy="4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726" y="2682625"/>
            <a:ext cx="399049" cy="4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22-FAIRDOM-SEEK-ResearchAssets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622300" y="1081089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•"/>
            </a:pPr>
            <a:r>
              <a:rPr lang="en-US" sz="1800"/>
              <a:t>3 bullet points recap aims (current participants No and duration )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Exchanging assets between SEEKs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Galaxy integration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Incorporating Bioschemas</a:t>
            </a:r>
            <a:endParaRPr sz="1800"/>
          </a:p>
          <a:p>
            <a:pPr marL="342900" lvl="0" indent="-304800" algn="l" rtl="0">
              <a:spcBef>
                <a:spcPts val="1080"/>
              </a:spcBef>
              <a:spcAft>
                <a:spcPts val="0"/>
              </a:spcAft>
              <a:buSzPts val="1800"/>
              <a:buFont typeface="Corbel"/>
              <a:buChar char="•"/>
            </a:pPr>
            <a:r>
              <a:rPr lang="en-US" sz="1800"/>
              <a:t>3 bullets to describe achievement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Converting our current RDF/XML model to JSON-LD, and embed in appropriate web-pages and updating our Research Objects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Executing Galaxy workflows stored in SEEK, along with data, passed across to Galaxy using a python script together with BioBlend</a:t>
            </a:r>
            <a:endParaRPr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2 bullet of what help you need from whom 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unsure how to combine Bioschema/schema.org with our current markup (or perhaps it should just replace it entirely) 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Best way to authenticate with Galaxy though web interface (e.g. OAuth2)</a:t>
            </a:r>
            <a:endParaRPr sz="1800"/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23-RDF-ModelsAndTools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571500" y="1272817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 points recap aims (current participants No and duration)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7 participants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Looking for the applications of our RDF datasets and tools for RDF data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International collaborations with the other topics, aim to </a:t>
            </a:r>
            <a:r>
              <a:rPr lang="en-US">
                <a:solidFill>
                  <a:srgbClr val="000000"/>
                </a:solidFill>
              </a:rPr>
              <a:t>continue in the NBDC/DBCLS BioHackathon in Matsue on December</a:t>
            </a:r>
            <a:endParaRPr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3 bullets to describe 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Aligned the models of our RDF and BioSchemas for BioSample database (Tazro w/ Melanie, Luca, Simon)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Discussed about the promotion of use of identifiers.org/taxonomy URI for the taxonomy annotation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2 bullet of 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everyone: Use identifiers.org/taxonomy in your data to connect</a:t>
            </a:r>
            <a:br>
              <a:rPr lang="en-US"/>
            </a:br>
            <a:r>
              <a:rPr lang="en-US"/>
              <a:t> resources in a graph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REGISTER NOW: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http://2018.biohackathon.org/registration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24-ToolsMetadata</a:t>
            </a:r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558800" y="1144589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Project aims (4 participants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markup pages of biological databases and tools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make rich snippets of biological databases and tools in search results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Discuss about the schema of tool pages to fit our aims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Investigated some markup schemas (bio.tools, bioschema, schema.org, Google structured data)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Make a sample markup of bio.tools entry with BioSchemas and constructed a mockup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Need help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BioSchemas experts for discussing about markup image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Markup experts to comment our proposal</a:t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25-ProtVista-Bioschemas</a:t>
            </a:r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719403" y="1144589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 points recap aims (current participants No and duration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define a way to represent protein domains with bioschemas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take this info from a website, and represented with Nightingale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All by myself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bullets to describe 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Example of hasSequenceLocation domain=&gt;protein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Setting up the Showcase up for Nightingale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Playing with suspense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2 bullet of 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Bioschemas  protein =&gt; domain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Any other protein services interested in providing this sort of info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26-Blockchain-TrackingBioSamples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533400" y="1272817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 points recap aims (current participants No and duration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3 participants, 4 days.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blockchain technology to support provenance and sample supply chain management.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BioSamples as surrogate for other biomedical samples</a:t>
            </a:r>
            <a:endParaRPr/>
          </a:p>
          <a:p>
            <a:pPr marL="3429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lang="en-US"/>
              <a:t>3 bullets to describe 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Tutorial on Hyperledger Blockchain and Composer tool.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Define a first version of business network application for BioSamples submissions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Identify provenance of curation as the most important process to track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2 bullet of 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Validate results with BioSample team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JS expertise welcome</a:t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27-TeSS-ConceptMaps</a:t>
            </a: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-201950" y="1072075"/>
            <a:ext cx="12296700" cy="49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Import </a:t>
            </a:r>
            <a:r>
              <a:rPr lang="en-US" b="1"/>
              <a:t>Workflows </a:t>
            </a:r>
            <a:r>
              <a:rPr lang="en-US"/>
              <a:t>into</a:t>
            </a:r>
            <a:r>
              <a:rPr lang="en-US" b="1"/>
              <a:t> Concept Maps</a:t>
            </a:r>
            <a:r>
              <a:rPr lang="en-US"/>
              <a:t> to make linked, interactive Training Resources!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Concept Maps teach people what the </a:t>
            </a:r>
            <a:r>
              <a:rPr lang="en-US" b="1"/>
              <a:t>core concepts</a:t>
            </a:r>
            <a:r>
              <a:rPr lang="en-US"/>
              <a:t> of </a:t>
            </a:r>
            <a:r>
              <a:rPr lang="en-US" b="1"/>
              <a:t>typical data analysis pipelines</a:t>
            </a:r>
            <a:r>
              <a:rPr lang="en-US"/>
              <a:t> are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They are annotated with EDAM Operations/Data/Formats and offer helpful links to </a:t>
            </a:r>
            <a:r>
              <a:rPr lang="en-US" b="1"/>
              <a:t>bio.tools</a:t>
            </a:r>
            <a:r>
              <a:rPr lang="en-US"/>
              <a:t> and </a:t>
            </a:r>
            <a:r>
              <a:rPr lang="en-US" b="1"/>
              <a:t>FAIRSharing</a:t>
            </a:r>
            <a:endParaRPr b="1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task is to create skeleton Concept Maps by importing Workflows</a:t>
            </a:r>
            <a:endParaRPr/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Progress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800"/>
              <a:buChar char="•"/>
            </a:pPr>
            <a:r>
              <a:rPr lang="en-US" sz="18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✓ Parse CWL and Convert to Concept Maps</a:t>
            </a:r>
            <a:endParaRPr sz="180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✓ Map content of CWL fields to Concept Map fields</a:t>
            </a:r>
            <a:endParaRPr sz="180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✘ Create &gt;=1 fantastic Training Material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Help Needed</a:t>
            </a:r>
            <a:endParaRPr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Someone to help create a fantastic Training Material</a:t>
            </a:r>
            <a:endParaRPr sz="18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Workflow Author/Expert or a Training professional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Discussion about CWL / Concept Maps going forward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CWL Experts/Owners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700" y="2789175"/>
            <a:ext cx="5692101" cy="24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28-Biotea-Bioschemas-Publications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533400" y="2234425"/>
            <a:ext cx="10871100" cy="3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Aims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Map Biotea model for metadata and references to Bioschemas profiles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Journal, PublicationIssue, PublicationVolume, ScholarlyArticle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#bhparis2018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Collaboration with team 05-CSPARQL-BioRxiv → Biotea parser and web tool to convert PDF to HTML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What is still missing?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Profiles</a:t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250" y="1083700"/>
            <a:ext cx="2423711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4525" y="1236100"/>
            <a:ext cx="10001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/>
        </p:nvSpPr>
        <p:spPr>
          <a:xfrm>
            <a:off x="4297000" y="1158475"/>
            <a:ext cx="11001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→ 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29-ProteinTargets-KnowledgeNetworks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719400" y="843826"/>
            <a:ext cx="10871100" cy="52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Main aims (current participants 2, duration 4 days )</a:t>
            </a:r>
            <a:endParaRPr/>
          </a:p>
          <a:p>
            <a:pPr marL="74295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linked/integrated data defining drug, protein target, pathway and phenotype relationships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Providing a better understanding of these data by enabling the interrogation of data via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SQL: all sort of queries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Graph: motif discovery, subgraphs, graph algorithms (connected components, Label propagation, shortest path, etc)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Time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Improve drug pathway effect prediction tools 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Day 1 achievements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Defined set of data resources (data to consume) and EDA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Define first/initial Data Model and established basic graph linking attributes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Started consuming data resources using Zeppelin/Spark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Would anyone like to help with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Consuming data using Zeppelin/Spark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Merging data for graph dataframe</a:t>
            </a:r>
            <a:r>
              <a:rPr lang="en-US"/>
              <a:t>.</a:t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02-CompactIdentifiers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22300" y="1272826"/>
            <a:ext cx="10871100" cy="5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 points recap aims (current participants No and duration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Run your own Identifiers.org Metaresolver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Access Identifiers.org new Cloud API via cloud-libapi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Contribute to the development of IdentifiersJS library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bullets to describe 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People were able to run not only our Metaresolver but also our Metadata Mining service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got nice feedback about our Cloud API and the libapi library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ORCID developed an integration with our Cloud API for validation of Compact Identifiers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Compact Identifiers as Identifiers in Bioschemas (in collab with 11-Bioschemas)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2 bullet of 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Any DevOps geek that could help with infrastructure on Google Cloud?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Any front-end Ninja that can help us with our Cloud web front-end?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03-BioTools-EDAM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719400" y="1272825"/>
            <a:ext cx="9586500" cy="53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•"/>
            </a:pPr>
            <a:r>
              <a:rPr lang="en-US" sz="1800"/>
              <a:t>recap aims 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enable local </a:t>
            </a:r>
            <a:r>
              <a:rPr lang="en-US" sz="1600" i="1"/>
              <a:t>bio.tools</a:t>
            </a:r>
            <a:r>
              <a:rPr lang="en-US" sz="1600"/>
              <a:t> deployments driven by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http://github.com/bio-tools/biotoolsregistry/</a:t>
            </a:r>
            <a:r>
              <a:rPr lang="en-US" sz="1600"/>
              <a:t> </a:t>
            </a:r>
            <a:endParaRPr sz="1600"/>
          </a:p>
          <a:p>
            <a:pPr marL="742950" lvl="1" indent="-2603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formalise the technical / information requirement for the enhanced EDAM Format sub-ontology</a:t>
            </a:r>
            <a:endParaRPr sz="1600"/>
          </a:p>
          <a:p>
            <a:pPr marL="742950" lvl="1" indent="-2603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sustainable methods for harvesting </a:t>
            </a:r>
            <a:r>
              <a:rPr lang="en-US" sz="1600" i="1"/>
              <a:t>bio.tools</a:t>
            </a:r>
            <a:r>
              <a:rPr lang="en-US" sz="1600"/>
              <a:t> content</a:t>
            </a:r>
            <a:endParaRPr sz="1600"/>
          </a:p>
          <a:p>
            <a:pPr marL="742950" lvl="1" indent="-2603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evaluate dev deployment of </a:t>
            </a:r>
            <a:r>
              <a:rPr lang="en-US" sz="1600" i="1"/>
              <a:t>bio.tools</a:t>
            </a:r>
            <a:r>
              <a:rPr lang="en-US" sz="1600"/>
              <a:t> </a:t>
            </a:r>
            <a:endParaRPr sz="1600"/>
          </a:p>
          <a:p>
            <a:pPr marL="342900" lvl="0" indent="-304800" algn="l" rtl="0">
              <a:spcBef>
                <a:spcPts val="1080"/>
              </a:spcBef>
              <a:spcAft>
                <a:spcPts val="0"/>
              </a:spcAft>
              <a:buSzPts val="1800"/>
              <a:buFont typeface="Corbel"/>
              <a:buChar char="•"/>
            </a:pPr>
            <a:r>
              <a:rPr lang="en-US" sz="1800"/>
              <a:t>achievement</a:t>
            </a:r>
            <a:endParaRPr sz="1800"/>
          </a:p>
          <a:p>
            <a:pPr marL="742950" lvl="1" indent="-24765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Conda packages created for all </a:t>
            </a:r>
            <a:r>
              <a:rPr lang="en-US" sz="1400" i="1"/>
              <a:t>bio.tools</a:t>
            </a:r>
            <a:r>
              <a:rPr lang="en-US" sz="1400"/>
              <a:t> software dependencies </a:t>
            </a:r>
            <a:endParaRPr sz="1400"/>
          </a:p>
          <a:p>
            <a:pPr marL="742950" lvl="1" indent="-24765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revised EDAM Editor Guide &amp; Developer Guide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https://edamontologydocs.readthedocs.io/en/latest/</a:t>
            </a:r>
            <a:r>
              <a:rPr lang="en-US" sz="1400"/>
              <a:t> </a:t>
            </a:r>
            <a:endParaRPr sz="1400"/>
          </a:p>
          <a:p>
            <a:pPr marL="742950" lvl="1" indent="-24765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revised EDAM Format request template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https://github.com/edamontology/edamontology/issues/new/choose</a:t>
            </a:r>
            <a:r>
              <a:rPr lang="en-US" sz="1400"/>
              <a:t> </a:t>
            </a:r>
            <a:endParaRPr sz="1400"/>
          </a:p>
          <a:p>
            <a:pPr marL="742950" lvl="1" indent="-24765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4 new feature requests / issues for </a:t>
            </a:r>
            <a:r>
              <a:rPr lang="en-US" sz="1400" i="1"/>
              <a:t>bio.tools</a:t>
            </a:r>
            <a:endParaRPr sz="1400" i="1"/>
          </a:p>
          <a:p>
            <a:pPr marL="742950" lvl="1" indent="-24765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revised PubMedApps utility for creating </a:t>
            </a:r>
            <a:r>
              <a:rPr lang="en-US" sz="1400" i="1"/>
              <a:t>bio.tools</a:t>
            </a:r>
            <a:r>
              <a:rPr lang="en-US" sz="1400"/>
              <a:t> entries from the literature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https://github.com/edamontology/edammap/tree/master/pubmedapps</a:t>
            </a:r>
            <a:r>
              <a:rPr lang="en-US" sz="1400"/>
              <a:t> </a:t>
            </a:r>
            <a:endParaRPr sz="1400"/>
          </a:p>
          <a:p>
            <a:pPr marL="342900" lvl="0" indent="-304800" algn="l" rtl="0">
              <a:spcBef>
                <a:spcPts val="1080"/>
              </a:spcBef>
              <a:spcAft>
                <a:spcPts val="0"/>
              </a:spcAft>
              <a:buSzPts val="1800"/>
              <a:buFont typeface="Corbel"/>
              <a:buChar char="•"/>
            </a:pPr>
            <a:r>
              <a:rPr lang="en-US" sz="1800"/>
              <a:t>next steps</a:t>
            </a:r>
            <a:endParaRPr sz="1800"/>
          </a:p>
          <a:p>
            <a:pPr marL="742950" lvl="1" indent="-2603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plumbing of </a:t>
            </a:r>
            <a:r>
              <a:rPr lang="en-US" sz="1600" i="1"/>
              <a:t>bio.tools</a:t>
            </a:r>
            <a:r>
              <a:rPr lang="en-US" sz="1600"/>
              <a:t> front- and back-end architecture (experts in Django, REST, Apache NGINX, Conda)</a:t>
            </a:r>
            <a:endParaRPr sz="1600"/>
          </a:p>
          <a:p>
            <a:pPr marL="742950" lvl="1" indent="-2603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EDAM Formats editing and additions (anyone!)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626" y="92928"/>
            <a:ext cx="3848150" cy="46193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04-BioJS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19403" y="1272817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Goals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Add example visualisations back on registry website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Revive education/tutorial site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Work towards Galaxy integration/component interoperability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What we’ve done so far (2 full time, a few part-time contributors)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Education page is back up and running - Two merged PRs today </a:t>
            </a:r>
            <a:br>
              <a:rPr lang="en-US"/>
            </a:br>
            <a:r>
              <a:rPr lang="en-US"/>
              <a:t>(Still needs updating, feel free to contribute)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New strategy for visualisation snippets, currently updating frontend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Started work to define interfaces for interopability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What we need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General help updating tutorials and discussions about interfaces/events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Knowledge about requirements for Galaxy plugins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05-CSPARQL-bioRxiv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542900" y="822225"/>
            <a:ext cx="10871100" cy="5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Project aims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Hard time following today’s great deluge of publications ? </a:t>
            </a:r>
            <a:br>
              <a:rPr lang="en-US"/>
            </a:br>
            <a:r>
              <a:rPr lang="en-US"/>
              <a:t>We help concentrate on what’s relevant given interests by using an ontology for biomedical publications from biorxiv and/or pubmed central.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Process streaming data from twitter feed to provide real-time publication notifications to users with a sparql compatible web interface.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Extract semantic features (topics, datasets etc.) and/or ontologies such as EDAM, Biotea. </a:t>
            </a:r>
            <a:endParaRPr sz="1800"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Achievements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Setup and chaining of all pipeline components</a:t>
            </a:r>
            <a:br>
              <a:rPr lang="en-US"/>
            </a:br>
            <a:r>
              <a:rPr lang="en-US"/>
              <a:t>(ready for iterative improvements)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Streaming biorxiv and pubmed twitter feeds</a:t>
            </a:r>
            <a:endParaRPr sz="1800"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Servers: Initial web interface, SPARQL server on Pi3</a:t>
            </a:r>
            <a:endParaRPr sz="1800"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Further discussion on Biotea/EDAM publication ontologies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Discussion with nlp experts on topic modelling and annotated datasets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149" y="4016775"/>
            <a:ext cx="4722775" cy="132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05675" y="1219200"/>
            <a:ext cx="6428100" cy="5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17500" algn="l" rtl="0">
              <a:spcBef>
                <a:spcPts val="300"/>
              </a:spcBef>
              <a:spcAft>
                <a:spcPts val="0"/>
              </a:spcAft>
              <a:buSzPts val="2000"/>
              <a:buFont typeface="Corbel"/>
              <a:buChar char="•"/>
            </a:pPr>
            <a:r>
              <a:rPr lang="en-US" sz="2000"/>
              <a:t>Initial goals</a:t>
            </a:r>
            <a:endParaRPr sz="2000"/>
          </a:p>
          <a:p>
            <a:pPr marL="742950" lvl="1" indent="-273050" algn="l" rtl="0">
              <a:spcBef>
                <a:spcPts val="300"/>
              </a:spcBef>
              <a:spcAft>
                <a:spcPts val="0"/>
              </a:spcAft>
              <a:buClr>
                <a:srgbClr val="0B5394"/>
              </a:buClr>
              <a:buSzPts val="1800"/>
              <a:buChar char="•"/>
            </a:pPr>
            <a:r>
              <a:rPr lang="en-US" sz="1800">
                <a:solidFill>
                  <a:srgbClr val="0B5394"/>
                </a:solidFill>
                <a:highlight>
                  <a:srgbClr val="D9D9D9"/>
                </a:highlight>
              </a:rPr>
              <a:t>conda install -c bioconda rsat-core</a:t>
            </a:r>
            <a:endParaRPr sz="1800">
              <a:solidFill>
                <a:srgbClr val="0B5394"/>
              </a:solidFill>
              <a:highlight>
                <a:srgbClr val="D9D9D9"/>
              </a:highlight>
            </a:endParaRPr>
          </a:p>
          <a:p>
            <a:pPr marL="742950" lvl="1" indent="-273050" algn="l" rtl="0">
              <a:spcBef>
                <a:spcPts val="300"/>
              </a:spcBef>
              <a:spcAft>
                <a:spcPts val="0"/>
              </a:spcAft>
              <a:buClr>
                <a:srgbClr val="0B5394"/>
              </a:buClr>
              <a:buSzPts val="1800"/>
              <a:buChar char="•"/>
            </a:pPr>
            <a:r>
              <a:rPr lang="en-US" sz="1800">
                <a:solidFill>
                  <a:srgbClr val="0B5394"/>
                </a:solidFill>
                <a:highlight>
                  <a:srgbClr val="D9D9D9"/>
                </a:highlight>
              </a:rPr>
              <a:t>conda install -c bioconda rsat-data</a:t>
            </a:r>
            <a:endParaRPr sz="1800">
              <a:solidFill>
                <a:srgbClr val="0B5394"/>
              </a:solidFill>
              <a:highlight>
                <a:srgbClr val="D9D9D9"/>
              </a:highlight>
            </a:endParaRPr>
          </a:p>
          <a:p>
            <a:pPr marL="742950" lvl="1" indent="-247650" algn="l" rtl="0">
              <a:spcBef>
                <a:spcPts val="300"/>
              </a:spcBef>
              <a:spcAft>
                <a:spcPts val="0"/>
              </a:spcAft>
              <a:buClr>
                <a:srgbClr val="0B5394"/>
              </a:buClr>
              <a:buSzPts val="1800"/>
              <a:buChar char="•"/>
            </a:pPr>
            <a:r>
              <a:rPr lang="en-US" sz="1800">
                <a:solidFill>
                  <a:srgbClr val="0B5394"/>
                </a:solidFill>
                <a:highlight>
                  <a:srgbClr val="D9D9D9"/>
                </a:highlight>
              </a:rPr>
              <a:t>conda install -c bioconda rsat-web</a:t>
            </a:r>
            <a:endParaRPr sz="1800">
              <a:solidFill>
                <a:srgbClr val="0B5394"/>
              </a:solidFill>
              <a:highlight>
                <a:srgbClr val="D9D9D9"/>
              </a:highlight>
            </a:endParaRPr>
          </a:p>
          <a:p>
            <a:pPr marL="342900" lvl="0" indent="-317500" algn="l" rtl="0">
              <a:spcBef>
                <a:spcPts val="300"/>
              </a:spcBef>
              <a:spcAft>
                <a:spcPts val="0"/>
              </a:spcAft>
              <a:buSzPts val="2000"/>
              <a:buFont typeface="Corbel"/>
              <a:buChar char="•"/>
            </a:pPr>
            <a:r>
              <a:rPr lang="en-US" sz="2000"/>
              <a:t>Achievements so far</a:t>
            </a:r>
            <a:endParaRPr sz="2000"/>
          </a:p>
          <a:p>
            <a:pPr marL="742950" lvl="1" indent="-24765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Almost all dependencies packaged</a:t>
            </a:r>
            <a:endParaRPr sz="1800"/>
          </a:p>
          <a:p>
            <a:pPr marL="742950" lvl="1" indent="-273050" algn="l" rtl="0">
              <a:spcBef>
                <a:spcPts val="3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  <a:highlight>
                  <a:srgbClr val="EFEFEF"/>
                </a:highlight>
              </a:rPr>
              <a:t>conda-build -c conda-forge -c bioconda \</a:t>
            </a:r>
            <a:br>
              <a:rPr lang="en-US" sz="1800" b="1">
                <a:solidFill>
                  <a:schemeClr val="accent5"/>
                </a:solidFill>
                <a:highlight>
                  <a:srgbClr val="EFEFEF"/>
                </a:highlight>
              </a:rPr>
            </a:br>
            <a:r>
              <a:rPr lang="en-US" sz="1800" b="1">
                <a:solidFill>
                  <a:schemeClr val="accent5"/>
                </a:solidFill>
                <a:highlight>
                  <a:srgbClr val="EFEFEF"/>
                </a:highlight>
              </a:rPr>
              <a:t>   -c rsat  rsat-core</a:t>
            </a:r>
            <a:endParaRPr sz="1800" b="1">
              <a:solidFill>
                <a:schemeClr val="accent5"/>
              </a:solidFill>
              <a:highlight>
                <a:srgbClr val="EFEFEF"/>
              </a:highlight>
            </a:endParaRPr>
          </a:p>
          <a:p>
            <a:pPr marL="742950" lvl="1" indent="-2730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RSAT tests running on the command line</a:t>
            </a:r>
            <a:endParaRPr sz="1800">
              <a:solidFill>
                <a:srgbClr val="FF0000"/>
              </a:solidFill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Difficulties</a:t>
            </a:r>
            <a:endParaRPr sz="2000"/>
          </a:p>
          <a:p>
            <a:pPr marL="742950" marR="0" lvl="1" indent="-2476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Problematic Perl packages: </a:t>
            </a:r>
            <a:r>
              <a:rPr lang="en-US" sz="1800">
                <a:solidFill>
                  <a:srgbClr val="FF0000"/>
                </a:solidFill>
                <a:highlight>
                  <a:srgbClr val="D9D9D9"/>
                </a:highlight>
              </a:rPr>
              <a:t>SOAP::WSDL</a:t>
            </a:r>
            <a:r>
              <a:rPr lang="en-US" sz="1800"/>
              <a:t>, </a:t>
            </a:r>
            <a:r>
              <a:rPr lang="en-US" sz="1800">
                <a:solidFill>
                  <a:srgbClr val="FF0000"/>
                </a:solidFill>
                <a:highlight>
                  <a:srgbClr val="D9D9D9"/>
                </a:highlight>
              </a:rPr>
              <a:t>XML::Compile</a:t>
            </a:r>
            <a:r>
              <a:rPr lang="en-US" sz="1800"/>
              <a:t>, </a:t>
            </a:r>
            <a:r>
              <a:rPr lang="en-US" sz="1800">
                <a:solidFill>
                  <a:srgbClr val="FF0000"/>
                </a:solidFill>
                <a:highlight>
                  <a:srgbClr val="D9D9D9"/>
                </a:highlight>
              </a:rPr>
              <a:t>Email::Sender</a:t>
            </a:r>
            <a:r>
              <a:rPr lang="en-US" sz="1800"/>
              <a:t>.</a:t>
            </a:r>
            <a:endParaRPr sz="1800"/>
          </a:p>
          <a:p>
            <a:pPr marL="742950" marR="0" lvl="1" indent="-2476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Ensembl Perl API</a:t>
            </a:r>
            <a:endParaRPr sz="1800"/>
          </a:p>
          <a:p>
            <a:pPr marL="742950" marR="0" lvl="1" indent="-2476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Third-party stand-alone executables: </a:t>
            </a:r>
            <a:r>
              <a:rPr lang="en-US" sz="1800">
                <a:solidFill>
                  <a:srgbClr val="FF0000"/>
                </a:solidFill>
                <a:highlight>
                  <a:srgbClr val="D9D9D9"/>
                </a:highlight>
              </a:rPr>
              <a:t>mkvtree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  <a:highlight>
                  <a:srgbClr val="D9D9D9"/>
                </a:highlight>
              </a:rPr>
              <a:t>vmatch</a:t>
            </a:r>
            <a:endParaRPr sz="1800">
              <a:solidFill>
                <a:srgbClr val="FF0000"/>
              </a:solidFill>
              <a:highlight>
                <a:srgbClr val="D9D9D9"/>
              </a:highlight>
            </a:endParaRPr>
          </a:p>
          <a:p>
            <a:pPr marL="342900" lvl="0" indent="-292100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Adaptation of the modalities</a:t>
            </a:r>
            <a:endParaRPr sz="2000"/>
          </a:p>
          <a:p>
            <a:pPr marL="742950" lvl="1" indent="-247650" algn="l" rtl="0">
              <a:spcBef>
                <a:spcPts val="300"/>
              </a:spcBef>
              <a:spcAft>
                <a:spcPts val="300"/>
              </a:spcAft>
              <a:buSzPts val="1800"/>
              <a:buChar char="•"/>
            </a:pPr>
            <a:r>
              <a:rPr lang="en-US" sz="1800"/>
              <a:t>RSAT Web server deployed via Ansible</a:t>
            </a:r>
            <a:endParaRPr sz="1800">
              <a:solidFill>
                <a:srgbClr val="FF0000"/>
              </a:solidFill>
              <a:highlight>
                <a:srgbClr val="D9D9D9"/>
              </a:highlight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78278" y="376806"/>
            <a:ext cx="10871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06-Bioconda-RSAT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26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body" idx="2"/>
          </p:nvPr>
        </p:nvSpPr>
        <p:spPr>
          <a:xfrm>
            <a:off x="6993925" y="1219200"/>
            <a:ext cx="4934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17500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Next steps and welcome expertise</a:t>
            </a:r>
            <a:endParaRPr sz="2000"/>
          </a:p>
          <a:p>
            <a:pPr marL="742950" lvl="1" indent="-247650" algn="l" rtl="0">
              <a:spcBef>
                <a:spcPts val="300"/>
              </a:spcBef>
              <a:spcAft>
                <a:spcPts val="0"/>
              </a:spcAft>
              <a:buClr>
                <a:srgbClr val="0B5394"/>
              </a:buClr>
              <a:buSzPts val="1800"/>
              <a:buChar char="•"/>
            </a:pPr>
            <a:r>
              <a:rPr lang="en-US" sz="1800">
                <a:solidFill>
                  <a:srgbClr val="0B5394"/>
                </a:solidFill>
                <a:highlight>
                  <a:srgbClr val="D9D9D9"/>
                </a:highlight>
              </a:rPr>
              <a:t>conda install -c bioconda rsat-data</a:t>
            </a:r>
            <a:endParaRPr sz="1800">
              <a:solidFill>
                <a:srgbClr val="0B5394"/>
              </a:solidFill>
              <a:highlight>
                <a:srgbClr val="D9D9D9"/>
              </a:highlight>
            </a:endParaRPr>
          </a:p>
          <a:p>
            <a:pPr marL="742950" lvl="1" indent="-247650" algn="l" rtl="0">
              <a:spcBef>
                <a:spcPts val="300"/>
              </a:spcBef>
              <a:spcAft>
                <a:spcPts val="0"/>
              </a:spcAft>
              <a:buClr>
                <a:srgbClr val="0B5394"/>
              </a:buClr>
              <a:buSzPts val="1800"/>
              <a:buChar char="•"/>
            </a:pPr>
            <a:r>
              <a:rPr lang="en-US" sz="1800">
                <a:solidFill>
                  <a:srgbClr val="0B5394"/>
                </a:solidFill>
                <a:highlight>
                  <a:srgbClr val="D9D9D9"/>
                </a:highlight>
              </a:rPr>
              <a:t>conda install -c bioconda rsat-web</a:t>
            </a:r>
            <a:endParaRPr sz="1800">
              <a:solidFill>
                <a:srgbClr val="0B5394"/>
              </a:solidFill>
              <a:highlight>
                <a:srgbClr val="D9D9D9"/>
              </a:highlight>
            </a:endParaRPr>
          </a:p>
          <a:p>
            <a:pPr marL="742950" lvl="1" indent="-27305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RSAT server installation: ansible playbook</a:t>
            </a:r>
            <a:endParaRPr sz="1800"/>
          </a:p>
          <a:p>
            <a:pPr marL="742950" lvl="1" indent="-27305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Perl - conda ambassadors</a:t>
            </a:r>
            <a:endParaRPr sz="1800"/>
          </a:p>
          <a:p>
            <a:pPr marL="342900" marR="0" lvl="0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lang="en-US" sz="2000"/>
              <a:t>Post-biohackathon perspectives</a:t>
            </a:r>
            <a:endParaRPr sz="2000"/>
          </a:p>
          <a:p>
            <a:pPr marL="742950" lvl="1" indent="-24765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Conda packaging of Ensembl API</a:t>
            </a:r>
            <a:endParaRPr sz="1800"/>
          </a:p>
          <a:p>
            <a:pPr marL="742950" lvl="1" indent="-24765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Other missing Perl modules</a:t>
            </a:r>
            <a:endParaRPr sz="1800"/>
          </a:p>
          <a:p>
            <a:pPr marL="742950" lvl="1" indent="-24765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Reorganization of the python scripts</a:t>
            </a:r>
            <a:endParaRPr sz="1800"/>
          </a:p>
          <a:p>
            <a:pPr marL="742950" lvl="1" indent="-24765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Regroup the hundreds of commands (Perl and Python scripts) in generic commands with sub-commands. </a:t>
            </a:r>
            <a:endParaRPr sz="1800"/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20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609" y="5969373"/>
            <a:ext cx="1904116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07-Pharmacogenomic LOD (PGxLOD)</a:t>
            </a:r>
            <a:br>
              <a:rPr lang="en-US"/>
            </a:b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19403" y="1158528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Aims (recap)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1/ Improve </a:t>
            </a:r>
            <a:r>
              <a:rPr lang="en-US" b="1"/>
              <a:t>PGxLOD</a:t>
            </a:r>
            <a:r>
              <a:rPr lang="en-US"/>
              <a:t> (4 persons)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2/ </a:t>
            </a:r>
            <a:r>
              <a:rPr lang="en-US" b="1"/>
              <a:t>Explore PGxLOD</a:t>
            </a:r>
            <a:r>
              <a:rPr lang="en-US"/>
              <a:t> for ADR explanation (4 persons)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3/ Develop an </a:t>
            </a:r>
            <a:r>
              <a:rPr lang="en-US" b="1"/>
              <a:t>observational PGxLOD</a:t>
            </a:r>
            <a:r>
              <a:rPr lang="en-US"/>
              <a:t> (2 persons)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1/Improved quality for </a:t>
            </a:r>
            <a:r>
              <a:rPr lang="en-US" b="1"/>
              <a:t>relation extraction from text</a:t>
            </a:r>
            <a:r>
              <a:rPr lang="en-US"/>
              <a:t> (i.e. PubMed abstracts)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2/</a:t>
            </a:r>
            <a:r>
              <a:rPr lang="en-US" b="1"/>
              <a:t>Designed</a:t>
            </a:r>
            <a:r>
              <a:rPr lang="en-US"/>
              <a:t> a learning task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3/Generate a </a:t>
            </a:r>
            <a:r>
              <a:rPr lang="en-US" b="1"/>
              <a:t>fake 1000-patient matrix</a:t>
            </a:r>
            <a:r>
              <a:rPr lang="en-US"/>
              <a:t> (with treatment changes and ADR occurrences) 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Help / Advices needed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Machine learners (Patryk, Miguel...)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Anyone with knowledge on standard for </a:t>
            </a:r>
            <a:r>
              <a:rPr lang="en-US" b="1"/>
              <a:t>patient and temporal data</a:t>
            </a:r>
            <a:r>
              <a:rPr lang="en-US"/>
              <a:t> 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2048" y="332650"/>
            <a:ext cx="3452975" cy="258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08-DataClearinghouse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719403" y="1272817"/>
            <a:ext cx="10871200" cy="49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3 bullet points recap aims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Being able to reuse curated resources like MarRef database to curate BioSamples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Export Breeding API data to ISA tab and validate the results against MIAPPE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Build a data clearing house to exchange validated metadata (?)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4 bullets to describe achievement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MIAPPE to BrAPI mapping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Started to validate BrAPI to ISA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Started to build a MarRef API </a:t>
            </a:r>
            <a:endParaRPr/>
          </a:p>
          <a:p>
            <a:pPr marL="742950" lvl="1" indent="-27305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 a JSON schema for BioSchemas sample profile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en-US"/>
              <a:t>1 bullet point of what help you need from whom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Spring and Scala </a:t>
            </a:r>
            <a:endParaRPr/>
          </a:p>
          <a:p>
            <a:pPr marL="7429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5742856"/>
            <a:ext cx="1013544" cy="101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2578</Words>
  <Application>Microsoft Macintosh PowerPoint</Application>
  <PresentationFormat>Widescreen</PresentationFormat>
  <Paragraphs>361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Times</vt:lpstr>
      <vt:lpstr>Corbel</vt:lpstr>
      <vt:lpstr>Calibri</vt:lpstr>
      <vt:lpstr>Arial</vt:lpstr>
      <vt:lpstr>Roboto</vt:lpstr>
      <vt:lpstr>ELIXIR_template</vt:lpstr>
      <vt:lpstr>Biohackathon Updates </vt:lpstr>
      <vt:lpstr>01-OmicsPath  </vt:lpstr>
      <vt:lpstr>02-CompactIdentifiers</vt:lpstr>
      <vt:lpstr>03-BioTools-EDAM</vt:lpstr>
      <vt:lpstr>04-BioJS</vt:lpstr>
      <vt:lpstr>05-CSPARQL-bioRxiv</vt:lpstr>
      <vt:lpstr>06-Bioconda-RSAT</vt:lpstr>
      <vt:lpstr>07-Pharmacogenomic LOD (PGxLOD) </vt:lpstr>
      <vt:lpstr>08-DataClearinghouse</vt:lpstr>
      <vt:lpstr>09-OntologyValidation</vt:lpstr>
      <vt:lpstr>10-Galaxy Training Material  </vt:lpstr>
      <vt:lpstr>11-Bioschemas </vt:lpstr>
      <vt:lpstr>13-SPARQL-RareDiseases</vt:lpstr>
      <vt:lpstr>14-Orphanet-PhenoScrapper  </vt:lpstr>
      <vt:lpstr>15-GA4GH-WES</vt:lpstr>
      <vt:lpstr>16-Alternative episodes for the 4 Open Source Software (4OSS) </vt:lpstr>
      <vt:lpstr>17-CWL-Galaxy</vt:lpstr>
      <vt:lpstr>18-PSICQUIC_2.0</vt:lpstr>
      <vt:lpstr>19-MetagenomicsMetadata</vt:lpstr>
      <vt:lpstr>20-Shiny-RStudio-Galaxy</vt:lpstr>
      <vt:lpstr>21-FAIR-TrainingMaterials  </vt:lpstr>
      <vt:lpstr>22-FAIRDOM-SEEK-ResearchAssets</vt:lpstr>
      <vt:lpstr>23-RDF-ModelsAndTools</vt:lpstr>
      <vt:lpstr>24-ToolsMetadata</vt:lpstr>
      <vt:lpstr>25-ProtVista-Bioschemas</vt:lpstr>
      <vt:lpstr>26-Blockchain-TrackingBioSamples</vt:lpstr>
      <vt:lpstr>27-TeSS-ConceptMaps</vt:lpstr>
      <vt:lpstr>28-Biotea-Bioschemas-Publications</vt:lpstr>
      <vt:lpstr>29-ProteinTargets-KnowledgeNetworks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Biohackathon Updates </dc:title>
  <cp:lastModifiedBy>Microsoft Office User</cp:lastModifiedBy>
  <cp:revision>2</cp:revision>
  <dcterms:modified xsi:type="dcterms:W3CDTF">2018-11-14T15:05:48Z</dcterms:modified>
</cp:coreProperties>
</file>