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71d3da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71d3da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71d3daf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71d3daf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71d3daf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71d3daf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71d3daf7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71d3daf7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Genevieve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Font typeface="Arial"/>
              <a:buChar char="●"/>
            </a:pPr>
            <a:r>
              <a:rPr i="1" lang="en">
                <a:solidFill>
                  <a:schemeClr val="dk1"/>
                </a:solidFill>
              </a:rPr>
              <a:t>Reactive</a:t>
            </a:r>
            <a:r>
              <a:rPr lang="en">
                <a:solidFill>
                  <a:schemeClr val="dk1"/>
                </a:solidFill>
              </a:rPr>
              <a:t>: We are considering a static environment where we only have the agents that conform our system, and the human agent  that wants to use the system. Given that this is the only agent that communicates with the human agent, it is the one from whom we must assure a continuous interaction with the environment, and a fast response time.</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Font typeface="Arial"/>
              <a:buChar char="●"/>
            </a:pPr>
            <a:r>
              <a:rPr i="1" lang="en">
                <a:solidFill>
                  <a:schemeClr val="dk1"/>
                </a:solidFill>
              </a:rPr>
              <a:t>Social Ability</a:t>
            </a:r>
            <a:r>
              <a:rPr lang="en">
                <a:solidFill>
                  <a:schemeClr val="dk1"/>
                </a:solidFill>
              </a:rPr>
              <a:t>: This agent interacts with the human agent, the Data Divider Agent, and the Result Agent, hence this property. The interaction with the human agent might require a different language to the one used with the software agents.</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Font typeface="Arial"/>
              <a:buChar char="●"/>
            </a:pPr>
            <a:r>
              <a:rPr i="1" lang="en">
                <a:solidFill>
                  <a:schemeClr val="dk1"/>
                </a:solidFill>
              </a:rPr>
              <a:t>Rational</a:t>
            </a:r>
            <a:r>
              <a:rPr lang="en">
                <a:solidFill>
                  <a:schemeClr val="dk1"/>
                </a:solidFill>
              </a:rPr>
              <a:t>: This agent will only act towards handling the user queries, and it will never act against it, nor will it give fake results.</a:t>
            </a:r>
            <a:endParaRPr>
              <a:solidFill>
                <a:schemeClr val="dk1"/>
              </a:solidFill>
            </a:endParaRPr>
          </a:p>
          <a:p>
            <a:pPr indent="0" lvl="0" marL="457200" rtl="0" algn="just">
              <a:lnSpc>
                <a:spcPct val="115000"/>
              </a:lnSpc>
              <a:spcBef>
                <a:spcPts val="0"/>
              </a:spcBef>
              <a:spcAft>
                <a:spcPts val="0"/>
              </a:spcAft>
              <a:buNone/>
            </a:pPr>
            <a:r>
              <a:t/>
            </a:r>
            <a:endParaRPr>
              <a:solidFill>
                <a:schemeClr val="dk1"/>
              </a:solidFill>
            </a:endParaRPr>
          </a:p>
          <a:p>
            <a:pPr indent="-298450" lvl="0" marL="457200" rtl="0" algn="just">
              <a:lnSpc>
                <a:spcPct val="115000"/>
              </a:lnSpc>
              <a:spcBef>
                <a:spcPts val="0"/>
              </a:spcBef>
              <a:spcAft>
                <a:spcPts val="0"/>
              </a:spcAft>
              <a:buClr>
                <a:schemeClr val="dk1"/>
              </a:buClr>
              <a:buSzPts val="1100"/>
              <a:buFont typeface="Arial"/>
              <a:buChar char="●"/>
            </a:pPr>
            <a:r>
              <a:rPr i="1" lang="en">
                <a:solidFill>
                  <a:schemeClr val="dk1"/>
                </a:solidFill>
              </a:rPr>
              <a:t>Autonomous</a:t>
            </a:r>
            <a:r>
              <a:rPr lang="en">
                <a:solidFill>
                  <a:schemeClr val="dk1"/>
                </a:solidFill>
              </a:rPr>
              <a:t>: This agent will perform its tasks without user interaction or guidance, only restricted by the user configuration.</a:t>
            </a:r>
            <a:br>
              <a:rPr lang="en">
                <a:solidFill>
                  <a:schemeClr val="dk1"/>
                </a:solidFill>
              </a:rPr>
            </a:b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71d3daf7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71d3daf7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Shivani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Architecture</a:t>
            </a:r>
            <a:r>
              <a:rPr lang="en"/>
              <a:t>: Reactive</a:t>
            </a:r>
            <a:endParaRPr/>
          </a:p>
          <a:p>
            <a:pPr indent="0" lvl="0" marL="0" rtl="0" algn="l">
              <a:spcBef>
                <a:spcPts val="0"/>
              </a:spcBef>
              <a:spcAft>
                <a:spcPts val="0"/>
              </a:spcAft>
              <a:buNone/>
            </a:pPr>
            <a:r>
              <a:rPr b="1" lang="en"/>
              <a:t>Properties</a:t>
            </a:r>
            <a:r>
              <a:rPr lang="en"/>
              <a:t>:</a:t>
            </a:r>
            <a:endParaRPr/>
          </a:p>
          <a:p>
            <a:pPr indent="-298450" lvl="0" marL="457200" rtl="0" algn="just">
              <a:spcBef>
                <a:spcPts val="0"/>
              </a:spcBef>
              <a:spcAft>
                <a:spcPts val="0"/>
              </a:spcAft>
              <a:buClr>
                <a:schemeClr val="dk1"/>
              </a:buClr>
              <a:buSzPts val="1100"/>
              <a:buChar char="●"/>
            </a:pPr>
            <a:r>
              <a:rPr i="1" lang="en">
                <a:solidFill>
                  <a:schemeClr val="dk1"/>
                </a:solidFill>
              </a:rPr>
              <a:t>Reactive</a:t>
            </a:r>
            <a:r>
              <a:rPr lang="en">
                <a:solidFill>
                  <a:schemeClr val="dk1"/>
                </a:solidFill>
              </a:rPr>
              <a:t>: The agent can receive different datasets given by the User Agent. The agent interacts with the said agent, and passes the processed data to the next agent, maintaining the interaction between them.</a:t>
            </a:r>
            <a:endParaRPr>
              <a:solidFill>
                <a:schemeClr val="dk1"/>
              </a:solidFill>
            </a:endParaRPr>
          </a:p>
          <a:p>
            <a:pPr indent="0" lvl="0" marL="457200" rtl="0" algn="just">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Social Ability</a:t>
            </a:r>
            <a:r>
              <a:rPr lang="en">
                <a:solidFill>
                  <a:schemeClr val="dk1"/>
                </a:solidFill>
              </a:rPr>
              <a:t>: The agent interacts with different agents within the system. </a:t>
            </a:r>
            <a:endParaRPr>
              <a:solidFill>
                <a:schemeClr val="dk1"/>
              </a:solidFill>
            </a:endParaRPr>
          </a:p>
          <a:p>
            <a:pPr indent="0" lvl="0" marL="457200" rtl="0" algn="just">
              <a:spcBef>
                <a:spcPts val="0"/>
              </a:spcBef>
              <a:spcAft>
                <a:spcPts val="0"/>
              </a:spcAft>
              <a:buClr>
                <a:schemeClr val="dk1"/>
              </a:buClr>
              <a:buSzPts val="1100"/>
              <a:buFont typeface="Arial"/>
              <a:buNone/>
            </a:pPr>
            <a:r>
              <a:t/>
            </a: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Rational</a:t>
            </a:r>
            <a:r>
              <a:rPr lang="en">
                <a:solidFill>
                  <a:schemeClr val="dk1"/>
                </a:solidFill>
              </a:rPr>
              <a:t>: Applies a set of rules while dividing the data and allocating them to different classifier agents. The agent will try to archive at any moment its task and will not act off of its delegated purpose within the system. </a:t>
            </a:r>
            <a:endParaRPr>
              <a:solidFill>
                <a:schemeClr val="dk1"/>
              </a:solidFill>
            </a:endParaRPr>
          </a:p>
          <a:p>
            <a:pPr indent="0" lvl="0" marL="457200" rtl="0" algn="just">
              <a:spcBef>
                <a:spcPts val="0"/>
              </a:spcBef>
              <a:spcAft>
                <a:spcPts val="0"/>
              </a:spcAft>
              <a:buClr>
                <a:schemeClr val="dk1"/>
              </a:buClr>
              <a:buSzPts val="1100"/>
              <a:buFont typeface="Arial"/>
              <a:buNone/>
            </a:pPr>
            <a:r>
              <a:t/>
            </a: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Autonomous</a:t>
            </a:r>
            <a:r>
              <a:rPr lang="en">
                <a:solidFill>
                  <a:schemeClr val="dk1"/>
                </a:solidFill>
              </a:rPr>
              <a:t>: This agent has autonomy as it does not need the user interaction to perform its designated tasks.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71d3daf7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71d3daf7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Joaquim</a:t>
            </a:r>
            <a:endParaRPr/>
          </a:p>
          <a:p>
            <a:pPr indent="0" lvl="0" marL="0" rtl="0" algn="l">
              <a:spcBef>
                <a:spcPts val="0"/>
              </a:spcBef>
              <a:spcAft>
                <a:spcPts val="0"/>
              </a:spcAft>
              <a:buNone/>
            </a:pPr>
            <a:r>
              <a:t/>
            </a:r>
            <a:endParaRPr/>
          </a:p>
          <a:p>
            <a:pPr indent="-298450" lvl="0" marL="457200" rtl="0" algn="just">
              <a:lnSpc>
                <a:spcPct val="115000"/>
              </a:lnSpc>
              <a:spcBef>
                <a:spcPts val="0"/>
              </a:spcBef>
              <a:spcAft>
                <a:spcPts val="0"/>
              </a:spcAft>
              <a:buClr>
                <a:schemeClr val="dk1"/>
              </a:buClr>
              <a:buSzPts val="1100"/>
              <a:buChar char="●"/>
            </a:pPr>
            <a:r>
              <a:rPr i="1" lang="en">
                <a:solidFill>
                  <a:schemeClr val="dk1"/>
                </a:solidFill>
              </a:rPr>
              <a:t>Learning</a:t>
            </a:r>
            <a:r>
              <a:rPr lang="en">
                <a:solidFill>
                  <a:schemeClr val="dk1"/>
                </a:solidFill>
              </a:rPr>
              <a:t>: The agent learns a model that is able to distinguish at some extent normal and altered data from a firm. Selecting the best feature at each step, the cutting point for each feature, the post-pruning it does with the validation set, can result in different trees with different performances. However, once the model has been built, it will not learn more if it does not receive more data outside the initial dataset to refine the resulting trees.</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i="1" lang="en">
                <a:solidFill>
                  <a:schemeClr val="dk1"/>
                </a:solidFill>
              </a:rPr>
              <a:t>Proactive</a:t>
            </a:r>
            <a:r>
              <a:rPr lang="en">
                <a:solidFill>
                  <a:schemeClr val="dk1"/>
                </a:solidFill>
              </a:rPr>
              <a:t>: As a classifier, these agents have a goal-directed behavior (computing predictions for a subset of data). While learning, it takes initiative, when necessary, to ensure the best classification performance.</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i="1" lang="en">
                <a:solidFill>
                  <a:schemeClr val="dk1"/>
                </a:solidFill>
              </a:rPr>
              <a:t>Reasoning</a:t>
            </a:r>
            <a:r>
              <a:rPr lang="en">
                <a:solidFill>
                  <a:schemeClr val="dk1"/>
                </a:solidFill>
              </a:rPr>
              <a:t>: We can consider that this agent reasons, given that it uses its knowledge-base (e.g. the model) to infer the predictions for each queried instance.</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i="1" lang="en">
                <a:solidFill>
                  <a:schemeClr val="dk1"/>
                </a:solidFill>
              </a:rPr>
              <a:t>Autonomous</a:t>
            </a:r>
            <a:r>
              <a:rPr lang="en">
                <a:solidFill>
                  <a:schemeClr val="dk1"/>
                </a:solidFill>
              </a:rPr>
              <a:t>: This agent is autonomous because it builds, and later traverses the model on its own to give predictions, without the help of the user. </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i="1" lang="en">
                <a:solidFill>
                  <a:schemeClr val="dk1"/>
                </a:solidFill>
              </a:rPr>
              <a:t>Rational</a:t>
            </a:r>
            <a:r>
              <a:rPr lang="en">
                <a:solidFill>
                  <a:schemeClr val="dk1"/>
                </a:solidFill>
              </a:rPr>
              <a:t>: This agent is rational, as it will never give a prediction that is contrary to what its model says. It can happen that the model is not good enough and the prediction is incorrect. However, the agent is still rational.</a:t>
            </a:r>
            <a:br>
              <a:rPr lang="en">
                <a:solidFill>
                  <a:schemeClr val="dk1"/>
                </a:solidFill>
              </a:rPr>
            </a:b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i="1" lang="en">
                <a:solidFill>
                  <a:schemeClr val="dk1"/>
                </a:solidFill>
              </a:rPr>
              <a:t>Social Ability</a:t>
            </a:r>
            <a:r>
              <a:rPr lang="en">
                <a:solidFill>
                  <a:schemeClr val="dk1"/>
                </a:solidFill>
              </a:rPr>
              <a:t>: This agent needs to interact with the Data Divider as well as the Final Classifier.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71d3daf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71d3daf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Ruben</a:t>
            </a:r>
            <a:endParaRPr/>
          </a:p>
          <a:p>
            <a:pPr indent="0" lvl="0" marL="0" rtl="0" algn="l">
              <a:spcBef>
                <a:spcPts val="0"/>
              </a:spcBef>
              <a:spcAft>
                <a:spcPts val="0"/>
              </a:spcAft>
              <a:buNone/>
            </a:pPr>
            <a:r>
              <a:t/>
            </a:r>
            <a:endParaRPr/>
          </a:p>
          <a:p>
            <a:pPr indent="-298450" lvl="0" marL="457200" rtl="0" algn="just">
              <a:spcBef>
                <a:spcPts val="0"/>
              </a:spcBef>
              <a:spcAft>
                <a:spcPts val="0"/>
              </a:spcAft>
              <a:buClr>
                <a:schemeClr val="dk1"/>
              </a:buClr>
              <a:buSzPts val="1100"/>
              <a:buChar char="●"/>
            </a:pPr>
            <a:r>
              <a:rPr i="1" lang="en">
                <a:solidFill>
                  <a:schemeClr val="dk1"/>
                </a:solidFill>
              </a:rPr>
              <a:t>Learning: </a:t>
            </a:r>
            <a:r>
              <a:rPr lang="en">
                <a:solidFill>
                  <a:schemeClr val="dk1"/>
                </a:solidFill>
              </a:rPr>
              <a:t>Given that it learns a set of weights for each intermediate classifier, it will try to learn those that give the best performance when obtaining the final prediction.</a:t>
            </a:r>
            <a:br>
              <a:rPr lang="en">
                <a:solidFill>
                  <a:schemeClr val="dk1"/>
                </a:solidFill>
              </a:rPr>
            </a:b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Proactive: </a:t>
            </a:r>
            <a:r>
              <a:rPr lang="en">
                <a:solidFill>
                  <a:schemeClr val="dk1"/>
                </a:solidFill>
              </a:rPr>
              <a:t>Has the goal of learning a model that best classifies instances, so it proactively tries to learn the model with the best performance.</a:t>
            </a:r>
            <a:br>
              <a:rPr i="1" lang="en">
                <a:solidFill>
                  <a:schemeClr val="dk1"/>
                </a:solidFill>
              </a:rPr>
            </a:br>
            <a:endParaRPr i="1">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Social ability</a:t>
            </a:r>
            <a:r>
              <a:rPr lang="en">
                <a:solidFill>
                  <a:schemeClr val="dk1"/>
                </a:solidFill>
              </a:rPr>
              <a:t>: Works in a coordinated way with all previous classifier agents, as well as with the result agent.</a:t>
            </a:r>
            <a:br>
              <a:rPr lang="en">
                <a:solidFill>
                  <a:schemeClr val="dk1"/>
                </a:solidFill>
              </a:rPr>
            </a:b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Reactive</a:t>
            </a:r>
            <a:r>
              <a:rPr lang="en">
                <a:solidFill>
                  <a:schemeClr val="dk1"/>
                </a:solidFill>
              </a:rPr>
              <a:t>: Maintains an ongoing interaction with its environment and responds to changes that occur.</a:t>
            </a:r>
            <a:endParaRPr>
              <a:solidFill>
                <a:schemeClr val="dk1"/>
              </a:solidFill>
            </a:endParaRPr>
          </a:p>
          <a:p>
            <a:pPr indent="0" lvl="0" marL="457200" rtl="0" algn="just">
              <a:spcBef>
                <a:spcPts val="0"/>
              </a:spcBef>
              <a:spcAft>
                <a:spcPts val="0"/>
              </a:spcAft>
              <a:buClr>
                <a:schemeClr val="dk1"/>
              </a:buClr>
              <a:buSzPts val="1100"/>
              <a:buFont typeface="Arial"/>
              <a:buNone/>
            </a:pPr>
            <a:r>
              <a:t/>
            </a: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Autonomous</a:t>
            </a:r>
            <a:r>
              <a:rPr lang="en">
                <a:solidFill>
                  <a:schemeClr val="dk1"/>
                </a:solidFill>
              </a:rPr>
              <a:t>: Has agency to make decisions, decide on which weight to give to the predictions of a specific agent, to achieve its goal efficiently, and the best possible performance metrics.</a:t>
            </a:r>
            <a:br>
              <a:rPr lang="en">
                <a:solidFill>
                  <a:schemeClr val="dk1"/>
                </a:solidFill>
              </a:rPr>
            </a:b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Rational:</a:t>
            </a:r>
            <a:r>
              <a:rPr lang="en">
                <a:solidFill>
                  <a:schemeClr val="dk1"/>
                </a:solidFill>
              </a:rPr>
              <a:t> It always gives a prediction using the learned model, so it will never give one contrary to its objective of classifying firm instances.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71d3daf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71d3daf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Anne</a:t>
            </a:r>
            <a:endParaRPr/>
          </a:p>
          <a:p>
            <a:pPr indent="0" lvl="0" marL="0" rtl="0" algn="l">
              <a:spcBef>
                <a:spcPts val="0"/>
              </a:spcBef>
              <a:spcAft>
                <a:spcPts val="0"/>
              </a:spcAft>
              <a:buNone/>
            </a:pPr>
            <a:r>
              <a:t/>
            </a:r>
            <a:endParaRPr/>
          </a:p>
          <a:p>
            <a:pPr indent="-298450" lvl="0" marL="457200" rtl="0" algn="just">
              <a:spcBef>
                <a:spcPts val="0"/>
              </a:spcBef>
              <a:spcAft>
                <a:spcPts val="0"/>
              </a:spcAft>
              <a:buClr>
                <a:schemeClr val="dk1"/>
              </a:buClr>
              <a:buSzPts val="1100"/>
              <a:buChar char="●"/>
            </a:pPr>
            <a:r>
              <a:rPr i="1" lang="en">
                <a:solidFill>
                  <a:schemeClr val="dk1"/>
                </a:solidFill>
              </a:rPr>
              <a:t>Social ability</a:t>
            </a:r>
            <a:r>
              <a:rPr lang="en">
                <a:solidFill>
                  <a:schemeClr val="dk1"/>
                </a:solidFill>
              </a:rPr>
              <a:t>: Interacts with the Final Classifier Agent to gather relevant information.</a:t>
            </a:r>
            <a:br>
              <a:rPr lang="en">
                <a:solidFill>
                  <a:schemeClr val="dk1"/>
                </a:solidFill>
              </a:rPr>
            </a:b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Rational: </a:t>
            </a:r>
            <a:r>
              <a:rPr lang="en">
                <a:solidFill>
                  <a:schemeClr val="dk1"/>
                </a:solidFill>
              </a:rPr>
              <a:t>Once it acquires the relevant information, it will give it to the User Agent.</a:t>
            </a:r>
            <a:endParaRPr>
              <a:solidFill>
                <a:schemeClr val="dk1"/>
              </a:solidFill>
            </a:endParaRPr>
          </a:p>
          <a:p>
            <a:pPr indent="0" lvl="0" marL="457200" rtl="0" algn="just">
              <a:spcBef>
                <a:spcPts val="0"/>
              </a:spcBef>
              <a:spcAft>
                <a:spcPts val="0"/>
              </a:spcAft>
              <a:buClr>
                <a:schemeClr val="dk1"/>
              </a:buClr>
              <a:buSzPts val="1100"/>
              <a:buFont typeface="Arial"/>
              <a:buNone/>
            </a:pPr>
            <a:r>
              <a:t/>
            </a:r>
            <a:endParaRPr>
              <a:solidFill>
                <a:schemeClr val="dk1"/>
              </a:solidFill>
            </a:endParaRPr>
          </a:p>
          <a:p>
            <a:pPr indent="-298450" lvl="0" marL="457200" rtl="0" algn="just">
              <a:spcBef>
                <a:spcPts val="0"/>
              </a:spcBef>
              <a:spcAft>
                <a:spcPts val="0"/>
              </a:spcAft>
              <a:buClr>
                <a:schemeClr val="dk1"/>
              </a:buClr>
              <a:buSzPts val="1100"/>
              <a:buChar char="●"/>
            </a:pPr>
            <a:r>
              <a:rPr i="1" lang="en">
                <a:solidFill>
                  <a:schemeClr val="dk1"/>
                </a:solidFill>
              </a:rPr>
              <a:t>Autonomous</a:t>
            </a:r>
            <a:r>
              <a:rPr lang="en">
                <a:solidFill>
                  <a:schemeClr val="dk1"/>
                </a:solidFill>
              </a:rPr>
              <a:t>: Self-regulated, makes decisions about actions to take to fulfill its goal, which is to gather information from the Final Classifier Agent.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MAS Project - Task 1</a:t>
            </a:r>
            <a:endParaRPr/>
          </a:p>
        </p:txBody>
      </p:sp>
      <p:sp>
        <p:nvSpPr>
          <p:cNvPr id="67" name="Google Shape;67;p13"/>
          <p:cNvSpPr txBox="1"/>
          <p:nvPr>
            <p:ph idx="1" type="subTitle"/>
          </p:nvPr>
        </p:nvSpPr>
        <p:spPr>
          <a:xfrm>
            <a:off x="2101075" y="2850050"/>
            <a:ext cx="4970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Design of the Multi-Agent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Project</a:t>
            </a:r>
            <a:endParaRPr/>
          </a:p>
        </p:txBody>
      </p:sp>
      <p:pic>
        <p:nvPicPr>
          <p:cNvPr id="73" name="Google Shape;73;p14"/>
          <p:cNvPicPr preferRelativeResize="0"/>
          <p:nvPr/>
        </p:nvPicPr>
        <p:blipFill>
          <a:blip r:embed="rId3">
            <a:alphaModFix/>
          </a:blip>
          <a:stretch>
            <a:fillRect/>
          </a:stretch>
        </p:blipFill>
        <p:spPr>
          <a:xfrm>
            <a:off x="536572" y="1620816"/>
            <a:ext cx="1308398" cy="1298822"/>
          </a:xfrm>
          <a:prstGeom prst="rect">
            <a:avLst/>
          </a:prstGeom>
          <a:noFill/>
          <a:ln>
            <a:noFill/>
          </a:ln>
        </p:spPr>
      </p:pic>
      <p:sp>
        <p:nvSpPr>
          <p:cNvPr id="74" name="Google Shape;74;p14"/>
          <p:cNvSpPr txBox="1"/>
          <p:nvPr/>
        </p:nvSpPr>
        <p:spPr>
          <a:xfrm>
            <a:off x="0" y="2981350"/>
            <a:ext cx="261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Firm </a:t>
            </a:r>
            <a:r>
              <a:rPr lang="en" sz="1200">
                <a:latin typeface="Open Sans"/>
                <a:ea typeface="Open Sans"/>
                <a:cs typeface="Open Sans"/>
                <a:sym typeface="Open Sans"/>
              </a:rPr>
              <a:t>Fraudulent</a:t>
            </a:r>
            <a:r>
              <a:rPr lang="en" sz="1200">
                <a:latin typeface="Open Sans"/>
                <a:ea typeface="Open Sans"/>
                <a:cs typeface="Open Sans"/>
                <a:sym typeface="Open Sans"/>
              </a:rPr>
              <a:t> or not </a:t>
            </a:r>
            <a:r>
              <a:rPr lang="en" sz="1200">
                <a:latin typeface="Open Sans"/>
                <a:ea typeface="Open Sans"/>
                <a:cs typeface="Open Sans"/>
                <a:sym typeface="Open Sans"/>
              </a:rPr>
              <a:t>Fraudulent</a:t>
            </a:r>
            <a:r>
              <a:rPr lang="en" sz="1200">
                <a:latin typeface="Open Sans"/>
                <a:ea typeface="Open Sans"/>
                <a:cs typeface="Open Sans"/>
                <a:sym typeface="Open Sans"/>
              </a:rPr>
              <a:t> </a:t>
            </a:r>
            <a:endParaRPr sz="1200">
              <a:latin typeface="Open Sans"/>
              <a:ea typeface="Open Sans"/>
              <a:cs typeface="Open Sans"/>
              <a:sym typeface="Open Sans"/>
            </a:endParaRPr>
          </a:p>
        </p:txBody>
      </p:sp>
      <p:pic>
        <p:nvPicPr>
          <p:cNvPr id="75" name="Google Shape;75;p14"/>
          <p:cNvPicPr preferRelativeResize="0"/>
          <p:nvPr/>
        </p:nvPicPr>
        <p:blipFill>
          <a:blip r:embed="rId4">
            <a:alphaModFix/>
          </a:blip>
          <a:stretch>
            <a:fillRect/>
          </a:stretch>
        </p:blipFill>
        <p:spPr>
          <a:xfrm>
            <a:off x="2745883" y="2265763"/>
            <a:ext cx="2030237" cy="1921338"/>
          </a:xfrm>
          <a:prstGeom prst="rect">
            <a:avLst/>
          </a:prstGeom>
          <a:noFill/>
          <a:ln>
            <a:noFill/>
          </a:ln>
        </p:spPr>
      </p:pic>
      <p:sp>
        <p:nvSpPr>
          <p:cNvPr id="76" name="Google Shape;76;p14"/>
          <p:cNvSpPr txBox="1"/>
          <p:nvPr/>
        </p:nvSpPr>
        <p:spPr>
          <a:xfrm>
            <a:off x="2658483" y="1861641"/>
            <a:ext cx="233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Use of a Multi-Agent System</a:t>
            </a:r>
            <a:endParaRPr sz="1200">
              <a:latin typeface="Open Sans"/>
              <a:ea typeface="Open Sans"/>
              <a:cs typeface="Open Sans"/>
              <a:sym typeface="Open Sans"/>
            </a:endParaRPr>
          </a:p>
        </p:txBody>
      </p:sp>
      <p:pic>
        <p:nvPicPr>
          <p:cNvPr id="77" name="Google Shape;77;p14"/>
          <p:cNvPicPr preferRelativeResize="0"/>
          <p:nvPr/>
        </p:nvPicPr>
        <p:blipFill>
          <a:blip r:embed="rId5">
            <a:alphaModFix/>
          </a:blip>
          <a:stretch>
            <a:fillRect/>
          </a:stretch>
        </p:blipFill>
        <p:spPr>
          <a:xfrm>
            <a:off x="5059551" y="1055326"/>
            <a:ext cx="1593061" cy="1581403"/>
          </a:xfrm>
          <a:prstGeom prst="rect">
            <a:avLst/>
          </a:prstGeom>
          <a:noFill/>
          <a:ln>
            <a:noFill/>
          </a:ln>
        </p:spPr>
      </p:pic>
      <p:sp>
        <p:nvSpPr>
          <p:cNvPr id="78" name="Google Shape;78;p14"/>
          <p:cNvSpPr txBox="1"/>
          <p:nvPr/>
        </p:nvSpPr>
        <p:spPr>
          <a:xfrm>
            <a:off x="5129490" y="2766638"/>
            <a:ext cx="14532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t> UCI’s Audit dataset</a:t>
            </a:r>
            <a:endParaRPr sz="1200">
              <a:latin typeface="Open Sans"/>
              <a:ea typeface="Open Sans"/>
              <a:cs typeface="Open Sans"/>
              <a:sym typeface="Open Sans"/>
            </a:endParaRPr>
          </a:p>
        </p:txBody>
      </p:sp>
      <p:pic>
        <p:nvPicPr>
          <p:cNvPr id="79" name="Google Shape;79;p14"/>
          <p:cNvPicPr preferRelativeResize="0"/>
          <p:nvPr/>
        </p:nvPicPr>
        <p:blipFill>
          <a:blip r:embed="rId6">
            <a:alphaModFix/>
          </a:blip>
          <a:stretch>
            <a:fillRect/>
          </a:stretch>
        </p:blipFill>
        <p:spPr>
          <a:xfrm>
            <a:off x="6714300" y="2571750"/>
            <a:ext cx="2189550" cy="166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to </a:t>
            </a:r>
            <a:r>
              <a:rPr lang="en"/>
              <a:t>fulfil</a:t>
            </a:r>
            <a:endParaRPr/>
          </a:p>
        </p:txBody>
      </p:sp>
      <p:sp>
        <p:nvSpPr>
          <p:cNvPr id="85" name="Google Shape;85;p15"/>
          <p:cNvSpPr txBox="1"/>
          <p:nvPr>
            <p:ph idx="1" type="body"/>
          </p:nvPr>
        </p:nvSpPr>
        <p:spPr>
          <a:xfrm>
            <a:off x="311700" y="3659950"/>
            <a:ext cx="4937100" cy="909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10 or more classifier agents</a:t>
            </a:r>
            <a:endParaRPr/>
          </a:p>
          <a:p>
            <a:pPr indent="-325755" lvl="0" marL="457200" rtl="0" algn="l">
              <a:spcBef>
                <a:spcPts val="0"/>
              </a:spcBef>
              <a:spcAft>
                <a:spcPts val="0"/>
              </a:spcAft>
              <a:buSzPct val="100000"/>
              <a:buChar char="●"/>
            </a:pPr>
            <a:r>
              <a:rPr lang="en"/>
              <a:t>Classifiers trained using Weka + decision tree model</a:t>
            </a:r>
            <a:endParaRPr/>
          </a:p>
        </p:txBody>
      </p:sp>
      <p:pic>
        <p:nvPicPr>
          <p:cNvPr id="86" name="Google Shape;86;p15"/>
          <p:cNvPicPr preferRelativeResize="0"/>
          <p:nvPr/>
        </p:nvPicPr>
        <p:blipFill>
          <a:blip r:embed="rId3">
            <a:alphaModFix/>
          </a:blip>
          <a:stretch>
            <a:fillRect/>
          </a:stretch>
        </p:blipFill>
        <p:spPr>
          <a:xfrm>
            <a:off x="5680000" y="646400"/>
            <a:ext cx="2189550" cy="1665775"/>
          </a:xfrm>
          <a:prstGeom prst="rect">
            <a:avLst/>
          </a:prstGeom>
          <a:noFill/>
          <a:ln>
            <a:noFill/>
          </a:ln>
        </p:spPr>
      </p:pic>
      <p:pic>
        <p:nvPicPr>
          <p:cNvPr id="87" name="Google Shape;87;p15"/>
          <p:cNvPicPr preferRelativeResize="0"/>
          <p:nvPr/>
        </p:nvPicPr>
        <p:blipFill>
          <a:blip r:embed="rId4">
            <a:alphaModFix/>
          </a:blip>
          <a:stretch>
            <a:fillRect/>
          </a:stretch>
        </p:blipFill>
        <p:spPr>
          <a:xfrm>
            <a:off x="5423275" y="2571750"/>
            <a:ext cx="3467100" cy="2133600"/>
          </a:xfrm>
          <a:prstGeom prst="rect">
            <a:avLst/>
          </a:prstGeom>
          <a:noFill/>
          <a:ln>
            <a:noFill/>
          </a:ln>
        </p:spPr>
      </p:pic>
      <p:pic>
        <p:nvPicPr>
          <p:cNvPr id="88" name="Google Shape;88;p15"/>
          <p:cNvPicPr preferRelativeResize="0"/>
          <p:nvPr/>
        </p:nvPicPr>
        <p:blipFill>
          <a:blip r:embed="rId5">
            <a:alphaModFix/>
          </a:blip>
          <a:stretch>
            <a:fillRect/>
          </a:stretch>
        </p:blipFill>
        <p:spPr>
          <a:xfrm>
            <a:off x="1161500" y="1289775"/>
            <a:ext cx="2667000" cy="213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pic>
        <p:nvPicPr>
          <p:cNvPr id="94" name="Google Shape;94;p16"/>
          <p:cNvPicPr preferRelativeResize="0"/>
          <p:nvPr/>
        </p:nvPicPr>
        <p:blipFill>
          <a:blip r:embed="rId3">
            <a:alphaModFix/>
          </a:blip>
          <a:stretch>
            <a:fillRect/>
          </a:stretch>
        </p:blipFill>
        <p:spPr>
          <a:xfrm>
            <a:off x="1213126" y="977900"/>
            <a:ext cx="6717726" cy="354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Agent</a:t>
            </a:r>
            <a:endParaRPr/>
          </a:p>
        </p:txBody>
      </p:sp>
      <p:sp>
        <p:nvSpPr>
          <p:cNvPr id="100" name="Google Shape;100;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Type: Interface agent</a:t>
            </a:r>
            <a:endParaRPr sz="1500"/>
          </a:p>
          <a:p>
            <a:pPr indent="0" lvl="0" marL="0" rtl="0" algn="l">
              <a:spcBef>
                <a:spcPts val="1200"/>
              </a:spcBef>
              <a:spcAft>
                <a:spcPts val="0"/>
              </a:spcAft>
              <a:buNone/>
            </a:pPr>
            <a:r>
              <a:rPr lang="en" sz="1500"/>
              <a:t>Properties:</a:t>
            </a:r>
            <a:endParaRPr sz="1500"/>
          </a:p>
          <a:p>
            <a:pPr indent="-317500" lvl="0" marL="457200" rtl="0" algn="just">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Reactive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Social Ability</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Rational</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Autonomous</a:t>
            </a:r>
            <a:endParaRPr sz="1700"/>
          </a:p>
          <a:p>
            <a:pPr indent="0" lvl="0" marL="0" rtl="0" algn="l">
              <a:spcBef>
                <a:spcPts val="0"/>
              </a:spcBef>
              <a:spcAft>
                <a:spcPts val="1200"/>
              </a:spcAft>
              <a:buNone/>
            </a:pPr>
            <a:r>
              <a:t/>
            </a:r>
            <a:endParaRPr/>
          </a:p>
        </p:txBody>
      </p:sp>
      <p:sp>
        <p:nvSpPr>
          <p:cNvPr id="101" name="Google Shape;101;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Function/ Behavior:</a:t>
            </a:r>
            <a:endParaRPr sz="1500"/>
          </a:p>
          <a:p>
            <a:pPr indent="-317500" lvl="0" marL="4572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Interact with the user</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Receive the data set</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Display the system’s prediction</a:t>
            </a:r>
            <a:endParaRPr sz="1700"/>
          </a:p>
        </p:txBody>
      </p:sp>
      <p:pic>
        <p:nvPicPr>
          <p:cNvPr id="102" name="Google Shape;102;p17"/>
          <p:cNvPicPr preferRelativeResize="0"/>
          <p:nvPr/>
        </p:nvPicPr>
        <p:blipFill rotWithShape="1">
          <a:blip r:embed="rId3">
            <a:alphaModFix/>
          </a:blip>
          <a:srcRect b="36684" l="0" r="75123" t="41441"/>
          <a:stretch/>
        </p:blipFill>
        <p:spPr>
          <a:xfrm>
            <a:off x="7472875" y="0"/>
            <a:ext cx="1671124" cy="77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Divider Agent</a:t>
            </a:r>
            <a:endParaRPr/>
          </a:p>
        </p:txBody>
      </p:sp>
      <p:sp>
        <p:nvSpPr>
          <p:cNvPr id="108" name="Google Shape;108;p1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Type: Broker</a:t>
            </a:r>
            <a:endParaRPr sz="1500"/>
          </a:p>
          <a:p>
            <a:pPr indent="0" lvl="0" marL="0" rtl="0" algn="l">
              <a:spcBef>
                <a:spcPts val="1200"/>
              </a:spcBef>
              <a:spcAft>
                <a:spcPts val="0"/>
              </a:spcAft>
              <a:buNone/>
            </a:pPr>
            <a:r>
              <a:rPr lang="en" sz="1500"/>
              <a:t>Properties:</a:t>
            </a:r>
            <a:endParaRPr sz="1500"/>
          </a:p>
          <a:p>
            <a:pPr indent="-317500" lvl="0" marL="457200" rtl="0" algn="l">
              <a:lnSpc>
                <a:spcPct val="100000"/>
              </a:lnSpc>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Reactive</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Social Ability</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Rational</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Autonomous</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09" name="Google Shape;109;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Function/ Behavior:</a:t>
            </a:r>
            <a:endParaRPr sz="1500"/>
          </a:p>
          <a:p>
            <a:pPr indent="-317500" lvl="0" marL="4572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Divides training data in subsets of 300 instances and 6 attributes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Creates new data sets passing them to the classifiers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Passes the test instances to a classifier if the instance contains the classifier attributes</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10" name="Google Shape;110;p18"/>
          <p:cNvPicPr preferRelativeResize="0"/>
          <p:nvPr/>
        </p:nvPicPr>
        <p:blipFill rotWithShape="1">
          <a:blip r:embed="rId3">
            <a:alphaModFix/>
          </a:blip>
          <a:srcRect b="36896" l="6155" r="60662" t="37620"/>
          <a:stretch/>
        </p:blipFill>
        <p:spPr>
          <a:xfrm>
            <a:off x="6914900" y="0"/>
            <a:ext cx="2229100" cy="903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Classifier Agent</a:t>
            </a:r>
            <a:endParaRPr/>
          </a:p>
        </p:txBody>
      </p:sp>
      <p:sp>
        <p:nvSpPr>
          <p:cNvPr id="116" name="Google Shape;116;p19"/>
          <p:cNvSpPr txBox="1"/>
          <p:nvPr>
            <p:ph idx="1" type="body"/>
          </p:nvPr>
        </p:nvSpPr>
        <p:spPr>
          <a:xfrm>
            <a:off x="311700" y="1266175"/>
            <a:ext cx="3999900" cy="38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8"/>
              <a:t>Type: Wrapper</a:t>
            </a:r>
            <a:endParaRPr sz="1508"/>
          </a:p>
          <a:p>
            <a:pPr indent="0" lvl="0" marL="0" rtl="0" algn="l">
              <a:spcBef>
                <a:spcPts val="1200"/>
              </a:spcBef>
              <a:spcAft>
                <a:spcPts val="0"/>
              </a:spcAft>
              <a:buNone/>
            </a:pPr>
            <a:r>
              <a:rPr lang="en" sz="1508"/>
              <a:t>Properties:</a:t>
            </a:r>
            <a:endParaRPr sz="1508"/>
          </a:p>
          <a:p>
            <a:pPr indent="-317500" lvl="0" marL="4572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Learning</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Proactive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Reasoning</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Autonomous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Rational</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Social Ability</a:t>
            </a:r>
            <a:endParaRPr sz="1700"/>
          </a:p>
        </p:txBody>
      </p:sp>
      <p:sp>
        <p:nvSpPr>
          <p:cNvPr id="117" name="Google Shape;117;p1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Function/ Behavior:</a:t>
            </a:r>
            <a:endParaRPr sz="1500"/>
          </a:p>
          <a:p>
            <a:pPr indent="-317500" lvl="0" marL="4572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Trains a decision tree model</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Validates model with performance metrics (e.g. accuracy)</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Classifies new data into fraudulent or normal</a:t>
            </a:r>
            <a:endParaRPr>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a:solidFill>
                  <a:srgbClr val="000000"/>
                </a:solidFill>
                <a:latin typeface="Arial"/>
                <a:ea typeface="Arial"/>
                <a:cs typeface="Arial"/>
                <a:sym typeface="Arial"/>
              </a:rPr>
              <a:t>Outputs test predictions and performance metrics to the coordination mechanism</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pic>
        <p:nvPicPr>
          <p:cNvPr id="118" name="Google Shape;118;p19"/>
          <p:cNvPicPr preferRelativeResize="0"/>
          <p:nvPr/>
        </p:nvPicPr>
        <p:blipFill rotWithShape="1">
          <a:blip r:embed="rId3">
            <a:alphaModFix/>
          </a:blip>
          <a:srcRect b="12055" l="28350" r="32861" t="10220"/>
          <a:stretch/>
        </p:blipFill>
        <p:spPr>
          <a:xfrm>
            <a:off x="7689725" y="-3"/>
            <a:ext cx="1454276" cy="15383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Classifier Agent</a:t>
            </a:r>
            <a:endParaRPr/>
          </a:p>
        </p:txBody>
      </p:sp>
      <p:sp>
        <p:nvSpPr>
          <p:cNvPr id="124" name="Google Shape;124;p2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Type: Wrapper (collaborative)</a:t>
            </a:r>
            <a:endParaRPr sz="1500"/>
          </a:p>
          <a:p>
            <a:pPr indent="0" lvl="0" marL="0" rtl="0" algn="l">
              <a:spcBef>
                <a:spcPts val="1200"/>
              </a:spcBef>
              <a:spcAft>
                <a:spcPts val="0"/>
              </a:spcAft>
              <a:buNone/>
            </a:pPr>
            <a:r>
              <a:rPr lang="en" sz="1500"/>
              <a:t>Properties:</a:t>
            </a:r>
            <a:endParaRPr sz="1500"/>
          </a:p>
          <a:p>
            <a:pPr indent="-317500" lvl="0" marL="457200" rtl="0" algn="just">
              <a:lnSpc>
                <a:spcPct val="100000"/>
              </a:lnSpc>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Learning</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Proactive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Social ability</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Reactive</a:t>
            </a:r>
            <a:endParaRPr>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Autonomous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Rational</a:t>
            </a:r>
            <a:endParaRPr>
              <a:solidFill>
                <a:srgbClr val="000000"/>
              </a:solidFill>
              <a:latin typeface="Arial"/>
              <a:ea typeface="Arial"/>
              <a:cs typeface="Arial"/>
              <a:sym typeface="Arial"/>
            </a:endParaRPr>
          </a:p>
        </p:txBody>
      </p:sp>
      <p:sp>
        <p:nvSpPr>
          <p:cNvPr id="125" name="Google Shape;125;p20"/>
          <p:cNvSpPr txBox="1"/>
          <p:nvPr>
            <p:ph idx="2" type="body"/>
          </p:nvPr>
        </p:nvSpPr>
        <p:spPr>
          <a:xfrm>
            <a:off x="5053600" y="1650200"/>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Function/ Behavior:</a:t>
            </a:r>
            <a:endParaRPr sz="1500"/>
          </a:p>
          <a:p>
            <a:pPr indent="-317500" lvl="0" marL="4572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Builds a model/function that weights each classifier using their performance metrics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Obtains a final prediction for each instance</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Passes the final predictions to the Result agent</a:t>
            </a:r>
            <a:endParaRPr sz="1700">
              <a:solidFill>
                <a:srgbClr val="000000"/>
              </a:solidFill>
              <a:latin typeface="Arial"/>
              <a:ea typeface="Arial"/>
              <a:cs typeface="Arial"/>
              <a:sym typeface="Arial"/>
            </a:endParaRPr>
          </a:p>
        </p:txBody>
      </p:sp>
      <p:pic>
        <p:nvPicPr>
          <p:cNvPr id="126" name="Google Shape;126;p20"/>
          <p:cNvPicPr preferRelativeResize="0"/>
          <p:nvPr/>
        </p:nvPicPr>
        <p:blipFill rotWithShape="1">
          <a:blip r:embed="rId3">
            <a:alphaModFix/>
          </a:blip>
          <a:srcRect b="34138" l="52789" r="13130" t="27636"/>
          <a:stretch/>
        </p:blipFill>
        <p:spPr>
          <a:xfrm>
            <a:off x="6854650" y="0"/>
            <a:ext cx="2289349" cy="1355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Agent</a:t>
            </a:r>
            <a:endParaRPr/>
          </a:p>
        </p:txBody>
      </p:sp>
      <p:sp>
        <p:nvSpPr>
          <p:cNvPr id="132" name="Google Shape;132;p21"/>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Information agent</a:t>
            </a:r>
            <a:endParaRPr/>
          </a:p>
          <a:p>
            <a:pPr indent="0" lvl="0" marL="0" rtl="0" algn="l">
              <a:spcBef>
                <a:spcPts val="1200"/>
              </a:spcBef>
              <a:spcAft>
                <a:spcPts val="0"/>
              </a:spcAft>
              <a:buNone/>
            </a:pPr>
            <a:r>
              <a:rPr lang="en"/>
              <a:t>Properties:</a:t>
            </a:r>
            <a:endParaRPr/>
          </a:p>
          <a:p>
            <a:pPr indent="-317500" lvl="0" marL="457200" rtl="0" algn="just">
              <a:lnSpc>
                <a:spcPct val="100000"/>
              </a:lnSpc>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Social ability</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Rational</a:t>
            </a:r>
            <a:endParaRPr>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Autonomous</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sp>
        <p:nvSpPr>
          <p:cNvPr id="133" name="Google Shape;133;p21"/>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 Behavior:</a:t>
            </a:r>
            <a:endParaRPr/>
          </a:p>
          <a:p>
            <a:pPr indent="-317500" lvl="0" marL="457200" rtl="0" algn="l">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Retrieves output information from final Classifier Agent </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Sends the final prediction to the User Agent</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34" name="Google Shape;134;p21"/>
          <p:cNvPicPr preferRelativeResize="0"/>
          <p:nvPr/>
        </p:nvPicPr>
        <p:blipFill rotWithShape="1">
          <a:blip r:embed="rId3">
            <a:alphaModFix/>
          </a:blip>
          <a:srcRect b="34770" l="71959" r="0" t="31250"/>
          <a:stretch/>
        </p:blipFill>
        <p:spPr>
          <a:xfrm>
            <a:off x="7260325" y="0"/>
            <a:ext cx="1883674" cy="1204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