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PT Sans Narrow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DFAA54-39FC-42F8-A1C9-287B9C9336EC}">
  <a:tblStyle styleId="{16DFAA54-39FC-42F8-A1C9-287B9C9336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TSansNarrow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OpenSans-regular.fntdata"/><Relationship Id="rId14" Type="http://schemas.openxmlformats.org/officeDocument/2006/relationships/slide" Target="slides/slide8.xml"/><Relationship Id="rId36" Type="http://schemas.openxmlformats.org/officeDocument/2006/relationships/font" Target="fonts/PTSansNarrow-bold.fntdata"/><Relationship Id="rId17" Type="http://schemas.openxmlformats.org/officeDocument/2006/relationships/slide" Target="slides/slide11.xml"/><Relationship Id="rId39" Type="http://schemas.openxmlformats.org/officeDocument/2006/relationships/font" Target="fonts/OpenSans-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cc7cb23b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cc7cb23b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cc7cb23b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cc7cb23b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cc7cb23b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cc7cb23b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cd0e3d229_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cd0e3d229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cd0e3d229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cd0e3d229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cc7cb23b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cc7cb23b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cc7cb23b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cc7cb23b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cc7cb23b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cc7cb23b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cc7cb23b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cc7cb23b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cc7cb23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cc7cb23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71d3daf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71d3daf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cd0e3d229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cd0e3d22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cc7cb23b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cc7cb23b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cc7cb23b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cc7cb23b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cc7cb23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cc7cb23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cc7cb23b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cc7cb23b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cc7cb23b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cc7cb23b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cc7cb23b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cc7cb23b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cc7cb23b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cc7cb23b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cc7cb23b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cc7cb23b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71d3daf7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71d3daf7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cc7cb23b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cc7cb23b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71d3daf7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71d3daf7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71d3daf7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71d3daf7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71d3daf7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71d3daf7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71d3daf7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71d3daf7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1d3daf7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71d3daf7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5" Type="http://schemas.openxmlformats.org/officeDocument/2006/relationships/image" Target="../media/image2.jpg"/><Relationship Id="rId6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2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IMAS Project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01075" y="2773850"/>
            <a:ext cx="497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142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Agent-based Decision Support System (A-DSS) for Fraud Classification</a:t>
            </a:r>
            <a:endParaRPr sz="24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2CC"/>
            </a:gs>
            <a:gs pos="100000">
              <a:srgbClr val="F9CB9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4294967295" type="title"/>
          </p:nvPr>
        </p:nvSpPr>
        <p:spPr>
          <a:xfrm>
            <a:off x="3199050" y="1982950"/>
            <a:ext cx="27459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Functionality of the System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325" y="1266322"/>
            <a:ext cx="6182226" cy="34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Agent States</a:t>
            </a:r>
            <a:endParaRPr/>
          </a:p>
        </p:txBody>
      </p:sp>
      <p:graphicFrame>
        <p:nvGraphicFramePr>
          <p:cNvPr id="144" name="Google Shape;144;p24"/>
          <p:cNvGraphicFramePr/>
          <p:nvPr/>
        </p:nvGraphicFramePr>
        <p:xfrm>
          <a:off x="406000" y="126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{16DFAA54-39FC-42F8-A1C9-287B9C9336EC}</a:tableStyleId>
              </a:tblPr>
              <a:tblGrid>
                <a:gridCol w="2214775"/>
                <a:gridCol w="3179175"/>
                <a:gridCol w="2696975"/>
              </a:tblGrid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State</a:t>
                      </a:r>
                      <a:endParaRPr b="1" sz="11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Initialised by</a:t>
                      </a:r>
                      <a:endParaRPr b="1" sz="11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Ends on</a:t>
                      </a:r>
                      <a:endParaRPr b="1" sz="11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InitSystem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NA; on system start up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Config file selection by user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WaitForTraining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Config file selection by user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INFORM training completion by Data Manager Agent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PerformTestQueries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2857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INFORM training completion by Data Manager Agent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2857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REFUSE by Data Manager Agent on query provision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2857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Previous query completion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Query provision by user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2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WaitForQueriesAcceptance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Query provision by user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AGREE by Data Manager Agent on query validation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WaitForQueriesResults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AGREE by Data Manager Agent on query validation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INFORM by Final Classifier Agent regarding query results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89425"/>
            <a:ext cx="85206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40"/>
              <a:t>Data Manager Agent States (I)</a:t>
            </a:r>
            <a:endParaRPr sz="3240"/>
          </a:p>
        </p:txBody>
      </p:sp>
      <p:graphicFrame>
        <p:nvGraphicFramePr>
          <p:cNvPr id="150" name="Google Shape;150;p25"/>
          <p:cNvGraphicFramePr/>
          <p:nvPr/>
        </p:nvGraphicFramePr>
        <p:xfrm>
          <a:off x="358850" y="134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{16DFAA54-39FC-42F8-A1C9-287B9C9336EC}</a:tableStyleId>
              </a:tblPr>
              <a:tblGrid>
                <a:gridCol w="2306575"/>
                <a:gridCol w="3310950"/>
                <a:gridCol w="2808775"/>
              </a:tblGrid>
              <a:tr h="41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State</a:t>
                      </a:r>
                      <a:endParaRPr b="1" sz="11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Initialised by</a:t>
                      </a:r>
                      <a:endParaRPr b="1" sz="11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Ends on</a:t>
                      </a:r>
                      <a:endParaRPr b="1" sz="11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77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WaitingForSystemConfiguration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NA; on system start up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Configuration received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Datasets read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Number of classifiers sent to Final Classifier Agent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53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WaitingForFinalClassifierAck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Number of classifiers sent to Final Classifier Agent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INFORM by Final Classifier Agent about receiving the number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6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CreateClassifiers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INFORM by Final Classifier Agent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Classifier Agents are created and the train and validation datasets are passed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621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WaitingForClassifiersToTrain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Classifier Agents created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 the Classifier Agent finish training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INFORM is sent to the User Agent about finishing the training phase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26"/>
          <p:cNvGraphicFramePr/>
          <p:nvPr/>
        </p:nvGraphicFramePr>
        <p:xfrm>
          <a:off x="358850" y="135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{16DFAA54-39FC-42F8-A1C9-287B9C9336EC}</a:tableStyleId>
              </a:tblPr>
              <a:tblGrid>
                <a:gridCol w="2306575"/>
                <a:gridCol w="3310950"/>
                <a:gridCol w="2808775"/>
              </a:tblGrid>
              <a:tr h="41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State</a:t>
                      </a:r>
                      <a:endParaRPr b="1" sz="11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Initialised by</a:t>
                      </a:r>
                      <a:endParaRPr b="1" sz="11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Ends on</a:t>
                      </a:r>
                      <a:endParaRPr b="1" sz="11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77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WaitingForQueries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Training phase ends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Receiving the test query to process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Validating the test query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If invalid, a REFUSE is sent to the User Agent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Open Sans"/>
                        <a:buAutoNum type="arabicPeriod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Otherwise: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1" marL="9144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Open Sans"/>
                        <a:buAutoNum type="alphaLcPeriod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Test instances are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preprocessed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1" marL="9144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Open Sans"/>
                        <a:buAutoNum type="alphaLcPeriod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INFORM sent to Final Classifier with the number of involved classifiers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WaitingForClassifiersToPredict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INFORM from Final Classifier Agent regarding the number of involved Classifier Agents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 the Classifier Agents end predicting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89425"/>
            <a:ext cx="85206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40"/>
              <a:t>Data Manager Agent States (II)</a:t>
            </a:r>
            <a:endParaRPr sz="324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266175"/>
            <a:ext cx="3999900" cy="3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J48 decision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Metric: F1-score</a:t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Agent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 b="0" l="0" r="13621" t="0"/>
          <a:stretch/>
        </p:blipFill>
        <p:spPr>
          <a:xfrm>
            <a:off x="5700750" y="1459225"/>
            <a:ext cx="3283400" cy="23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175" y="1738863"/>
            <a:ext cx="2189550" cy="16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Agent States</a:t>
            </a:r>
            <a:endParaRPr/>
          </a:p>
        </p:txBody>
      </p:sp>
      <p:graphicFrame>
        <p:nvGraphicFramePr>
          <p:cNvPr id="170" name="Google Shape;170;p28"/>
          <p:cNvGraphicFramePr/>
          <p:nvPr/>
        </p:nvGraphicFramePr>
        <p:xfrm>
          <a:off x="391575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{16DFAA54-39FC-42F8-A1C9-287B9C9336EC}</a:tableStyleId>
              </a:tblPr>
              <a:tblGrid>
                <a:gridCol w="2214775"/>
                <a:gridCol w="3179175"/>
                <a:gridCol w="2696975"/>
              </a:tblGrid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State</a:t>
                      </a:r>
                      <a:endParaRPr b="1" sz="11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Initialised by</a:t>
                      </a:r>
                      <a:endParaRPr b="1" sz="11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Ends on</a:t>
                      </a:r>
                      <a:endParaRPr b="1" sz="11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PendingToTrain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Being created by the Data Manager Agent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Open Sans"/>
                        <a:buAutoNum type="arabicPeriod"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Training and validation data received from Data Manager Agent</a:t>
                      </a:r>
                      <a:endParaRPr sz="9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Open Sans"/>
                        <a:buAutoNum type="arabicPeriod"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Training the J48</a:t>
                      </a:r>
                      <a:endParaRPr sz="9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Open Sans"/>
                        <a:buAutoNum type="arabicPeriod"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Sending F1-score to Final Classifier Agent</a:t>
                      </a:r>
                      <a:endParaRPr sz="9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WaitForMetricsAck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Sends metrics (F1 score) to Final Classifier Agent with a FIPA INFORM message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r>
                        <a:rPr lang="en" sz="9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onfirmation from Final Classifier Agent that the metrics (F1 score) were received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Trained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Confirmation from Final Classifier Agent that the predictions were received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Inform Data Manager Agent that the training phase is complete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WaitForQueries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End of training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Open Sans"/>
                        <a:buAutoNum type="arabicPeriod"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Received test queries to predict</a:t>
                      </a:r>
                      <a:endParaRPr sz="9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Open Sans"/>
                        <a:buAutoNum type="arabicPeriod"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Predict instances</a:t>
                      </a:r>
                      <a:endParaRPr sz="9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Open Sans"/>
                        <a:buAutoNum type="arabicPeriod"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Send predictions to Final Classifier Agent</a:t>
                      </a:r>
                      <a:endParaRPr sz="9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WaitForPredictionAck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Sends classified instances to Final Classifier Agent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Open Sans"/>
                        <a:buAutoNum type="arabicPeriod"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Receives  confirmation from Final Classifier Agent</a:t>
                      </a:r>
                      <a:endParaRPr sz="9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Open Sans"/>
                        <a:buAutoNum type="arabicPeriod"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Informs the Data Manager that the instances have been predicted</a:t>
                      </a:r>
                      <a:endParaRPr sz="9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Classifier Agent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Protocol: Plurality (Most voted)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of F1-scores as weights for the vote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675" y="1423300"/>
            <a:ext cx="2612150" cy="2176800"/>
          </a:xfrm>
          <a:prstGeom prst="rect">
            <a:avLst/>
          </a:prstGeom>
          <a:noFill/>
          <a:ln>
            <a:noFill/>
          </a:ln>
          <a:effectLst>
            <a:reflection blurRad="0" dir="5400000" dist="19050" endA="0" endPos="28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</a:t>
            </a:r>
            <a:r>
              <a:rPr lang="en"/>
              <a:t>Classifier Agent States</a:t>
            </a:r>
            <a:endParaRPr/>
          </a:p>
        </p:txBody>
      </p:sp>
      <p:graphicFrame>
        <p:nvGraphicFramePr>
          <p:cNvPr id="183" name="Google Shape;183;p30"/>
          <p:cNvGraphicFramePr/>
          <p:nvPr/>
        </p:nvGraphicFramePr>
        <p:xfrm>
          <a:off x="406000" y="126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{16DFAA54-39FC-42F8-A1C9-287B9C9336EC}</a:tableStyleId>
              </a:tblPr>
              <a:tblGrid>
                <a:gridCol w="2214775"/>
                <a:gridCol w="3179175"/>
                <a:gridCol w="2696975"/>
              </a:tblGrid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State</a:t>
                      </a:r>
                      <a:endParaRPr b="1" sz="11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Initialised by</a:t>
                      </a:r>
                      <a:endParaRPr b="1" sz="11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Ends on</a:t>
                      </a:r>
                      <a:endParaRPr b="1" sz="11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ReceiveNumOfClassifier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NA; on system start up</a:t>
                      </a:r>
                      <a:endParaRPr sz="9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Receiving the number of classifiers created</a:t>
                      </a:r>
                      <a:endParaRPr sz="9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ReceiveMetrics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Receiving the number of classifiers created</a:t>
                      </a:r>
                      <a:endParaRPr sz="9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Receiving all the metrics from the Classifier Agents, sending an INFORM back</a:t>
                      </a:r>
                      <a:endParaRPr sz="9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ReceiveNumOfClassifying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Receiving all the metrics from the Classifier Agents, sending an INFORM back</a:t>
                      </a:r>
                      <a:endParaRPr sz="9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Receive from </a:t>
                      </a:r>
                      <a:r>
                        <a:rPr lang="en" sz="9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Data Manager Agent the number of classifiers that will predict the test query, sending an INFORM back</a:t>
                      </a:r>
                      <a:endParaRPr sz="9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2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ReceivePredictions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Receive from the Data Manager Agent the number of classifiers that will predict the test query, sending an INFORM back</a:t>
                      </a:r>
                      <a:endParaRPr sz="9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Receive the predictions from the Classifier Agents and combining the results</a:t>
                      </a:r>
                      <a:endParaRPr sz="9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ReturnCombinedPredictions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Receive the predictions from the Classifier Agents and combining the results</a:t>
                      </a:r>
                      <a:endParaRPr sz="9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Sending the final predictions to the User Agent</a:t>
                      </a:r>
                      <a:endParaRPr sz="9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[Training]</a:t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00" y="1152425"/>
            <a:ext cx="612457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Project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72" y="1620816"/>
            <a:ext cx="1308398" cy="12988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0" y="2981350"/>
            <a:ext cx="26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Firm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Fraudulent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or not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Fraudulent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5883" y="2265763"/>
            <a:ext cx="2030237" cy="192133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2658483" y="1861641"/>
            <a:ext cx="233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Use of a Multi-Agent System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9551" y="1055326"/>
            <a:ext cx="1593061" cy="158140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5129490" y="2766638"/>
            <a:ext cx="145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UCI’s Audit dataset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4300" y="2571750"/>
            <a:ext cx="2189550" cy="16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[Testing]</a:t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050" y="256562"/>
            <a:ext cx="5020925" cy="454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Cooperation and Coordination</a:t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28050"/>
            <a:ext cx="4591099" cy="2755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 rotWithShape="1">
          <a:blip r:embed="rId4">
            <a:alphaModFix/>
          </a:blip>
          <a:srcRect b="9616" l="0" r="0" t="0"/>
          <a:stretch/>
        </p:blipFill>
        <p:spPr>
          <a:xfrm>
            <a:off x="5394813" y="1634400"/>
            <a:ext cx="3749175" cy="33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3"/>
          <p:cNvSpPr txBox="1"/>
          <p:nvPr/>
        </p:nvSpPr>
        <p:spPr>
          <a:xfrm>
            <a:off x="5693250" y="738025"/>
            <a:ext cx="298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FIPA messages are sent between the Agents to coordinate their actions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338875" y="3855750"/>
            <a:ext cx="449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Every Agents is ready to help other Agents upon a request to achieve the same goal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2CC"/>
            </a:gs>
            <a:gs pos="100000">
              <a:srgbClr val="F9CB9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idx="4294967295" type="title"/>
          </p:nvPr>
        </p:nvSpPr>
        <p:spPr>
          <a:xfrm>
            <a:off x="3199050" y="1982950"/>
            <a:ext cx="27459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 and Testing Query selection</a:t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25" y="1031974"/>
            <a:ext cx="3188075" cy="21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150" y="1050800"/>
            <a:ext cx="3188076" cy="2147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2722" y="3246525"/>
            <a:ext cx="4258575" cy="9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5413" y="4218000"/>
            <a:ext cx="6606051" cy="7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Training Metrics</a:t>
            </a:r>
            <a:endParaRPr sz="3200"/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293" y="0"/>
            <a:ext cx="607471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266325"/>
            <a:ext cx="2645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Results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725" y="1229175"/>
            <a:ext cx="4486275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7"/>
          <p:cNvPicPr preferRelativeResize="0"/>
          <p:nvPr/>
        </p:nvPicPr>
        <p:blipFill rotWithShape="1">
          <a:blip r:embed="rId4">
            <a:alphaModFix/>
          </a:blip>
          <a:srcRect b="17498" l="0" r="0" t="0"/>
          <a:stretch/>
        </p:blipFill>
        <p:spPr>
          <a:xfrm>
            <a:off x="0" y="1266173"/>
            <a:ext cx="4505325" cy="34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Sniffer</a:t>
            </a:r>
            <a:endParaRPr sz="3200"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350" y="0"/>
            <a:ext cx="5259649" cy="5038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311700" y="1266325"/>
            <a:ext cx="3481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Through the </a:t>
            </a:r>
            <a:r>
              <a:rPr lang="en"/>
              <a:t>sniffer,</a:t>
            </a:r>
            <a:r>
              <a:rPr lang="en"/>
              <a:t> we can see the communication between the agents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2CC"/>
            </a:gs>
            <a:gs pos="100000">
              <a:srgbClr val="F9CB9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idx="4294967295" type="title"/>
          </p:nvPr>
        </p:nvSpPr>
        <p:spPr>
          <a:xfrm>
            <a:off x="3199050" y="1982950"/>
            <a:ext cx="27459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remarks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an end-to-end </a:t>
            </a:r>
            <a:r>
              <a:rPr lang="en"/>
              <a:t>multiagent</a:t>
            </a:r>
            <a:r>
              <a:rPr lang="en"/>
              <a:t>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JADE as </a:t>
            </a:r>
            <a:r>
              <a:rPr lang="en"/>
              <a:t>an</a:t>
            </a:r>
            <a:r>
              <a:rPr lang="en"/>
              <a:t> efficient framework for simple systems (FIPA)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Questioning the pertinence of the Final Classifier Agent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Convoluted communications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Merge with Data Manager Agent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to </a:t>
            </a:r>
            <a:r>
              <a:rPr lang="en"/>
              <a:t>fulfil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3659950"/>
            <a:ext cx="4937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10 or more classifier agents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Classifiers trained using Weka + decision tree model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000" y="646400"/>
            <a:ext cx="2189550" cy="16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275" y="2571750"/>
            <a:ext cx="34671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1500" y="1289775"/>
            <a:ext cx="26670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2CC"/>
            </a:gs>
            <a:gs pos="100000">
              <a:srgbClr val="F9CB9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3199050" y="1982950"/>
            <a:ext cx="27459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design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350" y="1267825"/>
            <a:ext cx="699730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Agent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Type: Interface agent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Properties:</a:t>
            </a:r>
            <a:endParaRPr sz="1500"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Reactive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Ability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Rational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Autonomous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 Continuity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Architecture: Reactive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Function/ Behavior:</a:t>
            </a:r>
            <a:endParaRPr sz="15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 with the user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 the system configuration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 test queries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 them to the Data Manager Agent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the system’s predictions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Manager Agent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Type: Broker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Properties:</a:t>
            </a:r>
            <a:endParaRPr sz="15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Reactive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Ability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Rational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Autonomous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 Continuity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Architecture: Reactive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Function/ Behavior:</a:t>
            </a:r>
            <a:endParaRPr sz="15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Divides training data in subsets of 300 instances and 6 attributes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Creates new data sets passing them to the classifiers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Passes the test instances to a classifier if the instance contains the classifier attributes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Agent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66175"/>
            <a:ext cx="3999900" cy="3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8"/>
              <a:t>Type: Wrapper</a:t>
            </a:r>
            <a:endParaRPr sz="15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8"/>
              <a:t>Properties:</a:t>
            </a:r>
            <a:endParaRPr sz="1508"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Proactive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Reasoning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Autonomous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Rational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Ability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 Continuity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Reactive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Architecture: Hybrid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Function/ Behavior:</a:t>
            </a:r>
            <a:endParaRPr sz="15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Trains a decision tree model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Validates model with performance metrics (i.e. F1-score)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Classifies new data into fraudulent or normal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Outputs test predictions and performance metrics to the coordination mechanism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Classifier Agent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Type: Collaborative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Properties:</a:t>
            </a:r>
            <a:endParaRPr sz="15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Reactive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Interaction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Rational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Autonomous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 Continuity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Architecture: Reactive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Function/ Behavior:</a:t>
            </a:r>
            <a:endParaRPr sz="15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Combines predictions using a weighted Plurality Voting (weights given by the F1-scores)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Obtains a final prediction for each test instance rounding the average to either 0 or 1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Passes the final predictions to the User Agent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