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9" r:id="rId3"/>
    <p:sldId id="267" r:id="rId4"/>
    <p:sldId id="286" r:id="rId5"/>
    <p:sldId id="287" r:id="rId6"/>
    <p:sldId id="270" r:id="rId7"/>
    <p:sldId id="285" r:id="rId8"/>
    <p:sldId id="289" r:id="rId9"/>
    <p:sldId id="259" r:id="rId10"/>
    <p:sldId id="281" r:id="rId11"/>
    <p:sldId id="271" r:id="rId12"/>
    <p:sldId id="290" r:id="rId13"/>
    <p:sldId id="262" r:id="rId14"/>
    <p:sldId id="288" r:id="rId15"/>
    <p:sldId id="275" r:id="rId16"/>
    <p:sldId id="261" r:id="rId17"/>
    <p:sldId id="282" r:id="rId18"/>
    <p:sldId id="283" r:id="rId19"/>
    <p:sldId id="264" r:id="rId20"/>
    <p:sldId id="25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07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1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89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35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31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21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32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563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2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5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04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8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5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8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7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0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2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FFCA88-264C-4306-AA3F-EF198D41D6D5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36F2B5-31B7-4DE5-B3E8-D7CF73C90C6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0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stics.cepal.org/portal/cepalstat/indicator-search.html?type=2&amp;q=216&amp;lang=en" TargetMode="External"/><Relationship Id="rId3" Type="http://schemas.openxmlformats.org/officeDocument/2006/relationships/hyperlink" Target="https://datos.bancomundial.org/indicador/IT.NET.USER.ZS?locations=US-ZJ-AR" TargetMode="External"/><Relationship Id="rId7" Type="http://schemas.openxmlformats.org/officeDocument/2006/relationships/hyperlink" Target="https://www.bbc.com/mundo/noticias/2011/03/110322_1453_tecnologia_america_latina_internet_estadisticas_2010_dc" TargetMode="External"/><Relationship Id="rId2" Type="http://schemas.openxmlformats.org/officeDocument/2006/relationships/hyperlink" Target="https://www.indec.gob.ar/indec/web/Nivel4-Tema-4-26-153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itu.int/en/ITU-D/Statistics/Pages/stat/default.aspx" TargetMode="External"/><Relationship Id="rId5" Type="http://schemas.openxmlformats.org/officeDocument/2006/relationships/hyperlink" Target="https://datosabiertos.enacom.gob.ar/dashboards/20000/acceso-a-internet/" TargetMode="External"/><Relationship Id="rId4" Type="http://schemas.openxmlformats.org/officeDocument/2006/relationships/hyperlink" Target="chrome-extension://efaidnbmnnnibpcajpcglclefindmkaj/https:/www.cepal.org/sites/default/files/presentation/files/final_final_covid19_digital_26_agosto.pdf" TargetMode="External"/><Relationship Id="rId9" Type="http://schemas.openxmlformats.org/officeDocument/2006/relationships/hyperlink" Target="https://www.argentina.gob.ar/pais/poblac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51C47-7E3C-FDE8-02CF-E9266DBC7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SERVICIO DE INTERNET EN ARGENTINA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44BAB6-0F31-099A-2328-062502866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Una vista rápida a su mejora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71849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3114C-79F8-A1A6-A413-EBA996646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Características: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DA9BD-0BAB-1C01-CE9B-7BD5537CB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Objetivo: Aumentar la penetración en un 2% en el trimestre</a:t>
            </a:r>
          </a:p>
          <a:p>
            <a:r>
              <a:rPr lang="es-MX" dirty="0"/>
              <a:t>Indicador numérico</a:t>
            </a:r>
          </a:p>
          <a:p>
            <a:r>
              <a:rPr lang="es-MX" dirty="0"/>
              <a:t>Plazo: dos trimestres</a:t>
            </a:r>
          </a:p>
          <a:p>
            <a:r>
              <a:rPr lang="es-MX" dirty="0"/>
              <a:t>Meta: 2%</a:t>
            </a:r>
          </a:p>
          <a:p>
            <a:r>
              <a:rPr lang="es-MX" dirty="0"/>
              <a:t>Monitoreo y medida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5A8D48-6770-5228-0B38-F35C9FFF2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Revisión de KPI en el pasado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BD16F-4B93-2C41-C9C7-C4EDE1F0DC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El objetivo no se logró se debe replantear por las condiciones actuales.</a:t>
            </a:r>
          </a:p>
          <a:p>
            <a:r>
              <a:rPr lang="es-MX" dirty="0"/>
              <a:t>Se plantean soluciones alternas para su cumplimiento.</a:t>
            </a:r>
            <a:endParaRPr lang="es-CO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AD76FE-A82B-C1A1-A058-3ADB638E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MX" dirty="0"/>
              <a:t>Estrategias para el aumento de penetración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72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30847-4772-33D8-BC93-D1A235E6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19" y="424172"/>
            <a:ext cx="7580176" cy="1752599"/>
          </a:xfrm>
        </p:spPr>
        <p:txBody>
          <a:bodyPr/>
          <a:lstStyle/>
          <a:p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2 ARGU (</a:t>
            </a:r>
            <a:r>
              <a:rPr lang="es-CO" i="1" dirty="0">
                <a:solidFill>
                  <a:srgbClr val="202122"/>
                </a:solidFill>
                <a:latin typeface="Arial" panose="020B0604020202020204" pitchFamily="34" charset="0"/>
              </a:rPr>
              <a:t>acrónimo de </a:t>
            </a:r>
            <a:r>
              <a:rPr lang="es-CO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s-CO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lang="es-CO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s-CO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B33D3-56CC-2FCD-B561-FF0BA35F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334039"/>
            <a:ext cx="4895055" cy="3790122"/>
          </a:xfrm>
        </p:spPr>
        <p:txBody>
          <a:bodyPr>
            <a:noAutofit/>
          </a:bodyPr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Periodo: mensual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Indicador numérico: 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Ingresos totales por unidad de negocio/ por numero de unidades utilizadas, las cuales es variable de mes en mes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Propuesta de un plazo de 12 meses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Meta: aumentar los ingresos un 5%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Significa ingreso promedio por usuario. 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factores de crecimiento:</a:t>
            </a:r>
          </a:p>
          <a:p>
            <a:r>
              <a:rPr lang="es-CO" sz="12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Nuevos proveedores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Mejor tecnología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Otros costos de producción</a:t>
            </a:r>
          </a:p>
          <a:p>
            <a:r>
              <a:rPr lang="es-CO" sz="12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diferenciables por servicio con incremento por la calidad</a:t>
            </a:r>
          </a:p>
          <a:p>
            <a:r>
              <a:rPr lang="es-CO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Abarcar mas áreas </a:t>
            </a:r>
            <a:r>
              <a:rPr lang="es-CO" sz="12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teniendo mas usuarios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E4D06-F44D-C672-5196-258B505D5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ARPU alto indica gran cantidad de usuarios que realizan un gasto continuo, y viceversa.</a:t>
            </a:r>
          </a:p>
          <a:p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ARPU es un indicador fundamental como elemento en la toma de decisiones, especialmente en las comerciales para adoptar estrategias que ayuden principalmente </a:t>
            </a:r>
            <a:r>
              <a:rPr lang="es-CO" dirty="0">
                <a:solidFill>
                  <a:srgbClr val="202122"/>
                </a:solidFill>
                <a:latin typeface="Arial" panose="020B0604020202020204" pitchFamily="34" charset="0"/>
              </a:rPr>
              <a:t>en la fuerza de ventas, en la optimización de los recursos humanos y </a:t>
            </a:r>
            <a:r>
              <a:rPr lang="es-C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 la rentabilidad de la compañía.</a:t>
            </a:r>
          </a:p>
          <a:p>
            <a:r>
              <a:rPr lang="es-CO" dirty="0">
                <a:solidFill>
                  <a:srgbClr val="202122"/>
                </a:solidFill>
                <a:latin typeface="Arial" panose="020B0604020202020204" pitchFamily="34" charset="0"/>
              </a:rPr>
              <a:t>Se logrará con permitir el ingreso al mercado de nuevos proveedores de servicio como por ejemplo: Tigo de Colombia.</a:t>
            </a:r>
          </a:p>
          <a:p>
            <a:r>
              <a:rPr lang="es-CO" dirty="0">
                <a:solidFill>
                  <a:srgbClr val="202122"/>
                </a:solidFill>
                <a:latin typeface="Arial" panose="020B0604020202020204" pitchFamily="34" charset="0"/>
              </a:rPr>
              <a:t>Con normatividad que apoye las alianzas de países estratégicos como japón quienes están en capacidad de proveer infraestructura y tecnología al país. Esto dará valor agregado al servicio actual y los usuarios actuales podrán querer tener un mejor servicio por otro precio. </a:t>
            </a:r>
            <a:endParaRPr lang="es-CO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8B803162-149D-1D5A-301B-8728DA6091F5}"/>
              </a:ext>
            </a:extLst>
          </p:cNvPr>
          <p:cNvSpPr txBox="1">
            <a:spLocks/>
          </p:cNvSpPr>
          <p:nvPr/>
        </p:nvSpPr>
        <p:spPr>
          <a:xfrm>
            <a:off x="1484311" y="186213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CO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383F7-BA23-0981-2684-66F7F5C0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21629" r="69674" b="54205"/>
          <a:stretch/>
        </p:blipFill>
        <p:spPr>
          <a:xfrm>
            <a:off x="9055495" y="312374"/>
            <a:ext cx="2354627" cy="235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FE3A-AE6C-2F77-DBA7-CB133C2C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6453740" cy="1779104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3. Incremento de uso de internet para nuevos fines (IUIN)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E677A-6009-0973-554C-5F8E96E79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Características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04E03-2317-931B-B892-F991182D3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En este caso, se medirá el aumento del uso del internet así:</a:t>
            </a:r>
          </a:p>
          <a:p>
            <a:r>
              <a:rPr lang="es-MX" dirty="0"/>
              <a:t>Periódica mensual</a:t>
            </a:r>
          </a:p>
          <a:p>
            <a:r>
              <a:rPr lang="es-MX" dirty="0"/>
              <a:t>Usos de internet en regiones que usan poco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Empleo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Capacitación o conocimiento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Emprendimientos en hogares</a:t>
            </a:r>
            <a:endParaRPr lang="es-CO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BB00FAFF-EFC5-93BC-BD53-3583B1D50702}"/>
              </a:ext>
            </a:extLst>
          </p:cNvPr>
          <p:cNvSpPr txBox="1">
            <a:spLocks/>
          </p:cNvSpPr>
          <p:nvPr/>
        </p:nvSpPr>
        <p:spPr>
          <a:xfrm>
            <a:off x="6725545" y="3191671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 clasifican y suman los usos de hogar, empresarial,  escuelas, ferias de empleo y bibliotecas publicas: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Empleo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Capacitación o conocimiento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Emprendimientos en hogares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2B906-2E8B-CED7-DF26-42823827C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7" t="45022" r="85464" b="35548"/>
          <a:stretch/>
        </p:blipFill>
        <p:spPr>
          <a:xfrm>
            <a:off x="8443189" y="622656"/>
            <a:ext cx="1976632" cy="21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174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F90C0-40B6-FFD6-4C53-79C574B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31" y="440172"/>
            <a:ext cx="6573011" cy="1752599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4.Incremento educacional en el uso del internet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FC3BE-54FC-A15B-31B0-265122DE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679" y="4179300"/>
            <a:ext cx="2064025" cy="823912"/>
          </a:xfrm>
        </p:spPr>
        <p:txBody>
          <a:bodyPr/>
          <a:lstStyle/>
          <a:p>
            <a:r>
              <a:rPr lang="es-MX" dirty="0"/>
              <a:t>Recursos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440D2-4CB8-94B6-9AC0-3ACB3B08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618257"/>
            <a:ext cx="4487586" cy="59593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Mayores de 15 años (ONU)</a:t>
            </a:r>
          </a:p>
          <a:p>
            <a:r>
              <a:rPr lang="es-MX" dirty="0"/>
              <a:t>Mayores a 7 años con control parental y de maestros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4038E3-6F5C-EC54-FAEA-FE61C0D87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99460" y="2258308"/>
            <a:ext cx="3761890" cy="823912"/>
          </a:xfrm>
        </p:spPr>
        <p:txBody>
          <a:bodyPr/>
          <a:lstStyle/>
          <a:p>
            <a:r>
              <a:rPr lang="es-MX" dirty="0"/>
              <a:t>Población Objetivo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A6BE81-54E6-696E-E9B2-DD2E7AECAC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Aprovechar el programa que tiene ITU dirigido a los jóvenes y darle mas impulso nacional con el fin de aprovechar la infraestructura existente y potencializar los usuarios entre 15 y 24 años.</a:t>
            </a:r>
          </a:p>
          <a:p>
            <a:r>
              <a:rPr lang="es-MX" dirty="0"/>
              <a:t>Mejorar en las escuelas el proceso de aprendizaje teniendo apoyo de las personas que donaran su computador “obsoleto” pero </a:t>
            </a:r>
            <a:r>
              <a:rPr lang="es-MX" dirty="0" err="1"/>
              <a:t>funcionable</a:t>
            </a:r>
            <a:r>
              <a:rPr lang="es-MX" dirty="0"/>
              <a:t> para aquellos que no tienen nada pero les servirá para iniciar su uso</a:t>
            </a:r>
          </a:p>
          <a:p>
            <a:endParaRPr lang="es-CO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86E817BA-E46C-103A-4111-27C557DD9908}"/>
              </a:ext>
            </a:extLst>
          </p:cNvPr>
          <p:cNvSpPr txBox="1">
            <a:spLocks/>
          </p:cNvSpPr>
          <p:nvPr/>
        </p:nvSpPr>
        <p:spPr>
          <a:xfrm>
            <a:off x="6172199" y="193399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Recursos</a:t>
            </a:r>
            <a:endParaRPr lang="es-CO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3DEA883-9242-2A60-A68A-2A9FEB73EBEB}"/>
              </a:ext>
            </a:extLst>
          </p:cNvPr>
          <p:cNvSpPr txBox="1">
            <a:spLocks/>
          </p:cNvSpPr>
          <p:nvPr/>
        </p:nvSpPr>
        <p:spPr>
          <a:xfrm>
            <a:off x="989012" y="275790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Hombres y mujeres</a:t>
            </a:r>
            <a:endParaRPr lang="es-CO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1546177-D7E0-2482-808F-38E482DFC6C0}"/>
              </a:ext>
            </a:extLst>
          </p:cNvPr>
          <p:cNvSpPr txBox="1">
            <a:spLocks/>
          </p:cNvSpPr>
          <p:nvPr/>
        </p:nvSpPr>
        <p:spPr>
          <a:xfrm>
            <a:off x="989012" y="5223633"/>
            <a:ext cx="4487586" cy="595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s-CO" b="1" i="0" dirty="0">
                <a:solidFill>
                  <a:srgbClr val="657782"/>
                </a:solidFill>
                <a:effectLst/>
                <a:latin typeface="DroidSerifRegular"/>
              </a:rPr>
              <a:t>International </a:t>
            </a:r>
            <a:r>
              <a:rPr lang="es-CO" b="1" i="0" dirty="0" err="1">
                <a:solidFill>
                  <a:srgbClr val="657782"/>
                </a:solidFill>
                <a:effectLst/>
                <a:latin typeface="DroidSerifRegular"/>
              </a:rPr>
              <a:t>Telecommunication</a:t>
            </a:r>
            <a:r>
              <a:rPr lang="es-CO" b="1" i="0" dirty="0">
                <a:solidFill>
                  <a:srgbClr val="657782"/>
                </a:solidFill>
                <a:effectLst/>
                <a:latin typeface="DroidSerifRegular"/>
              </a:rPr>
              <a:t> </a:t>
            </a:r>
            <a:r>
              <a:rPr lang="es-CO" b="1" i="0" dirty="0" err="1">
                <a:solidFill>
                  <a:srgbClr val="657782"/>
                </a:solidFill>
                <a:effectLst/>
                <a:latin typeface="DroidSerifRegular"/>
              </a:rPr>
              <a:t>Union</a:t>
            </a:r>
            <a:r>
              <a:rPr lang="es-CO" b="1" i="0" dirty="0">
                <a:solidFill>
                  <a:srgbClr val="657782"/>
                </a:solidFill>
                <a:effectLst/>
                <a:latin typeface="DroidSerifRegular"/>
              </a:rPr>
              <a:t> (ITU)</a:t>
            </a:r>
          </a:p>
          <a:p>
            <a:pPr algn="l" fontAlgn="base"/>
            <a:endParaRPr lang="en-US" b="1" i="0" dirty="0">
              <a:solidFill>
                <a:srgbClr val="657782"/>
              </a:solidFill>
              <a:effectLst/>
              <a:latin typeface="DroidSerifRegular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B6502B-6CD7-6F78-4BF7-70C952A35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t="12620" r="78587" b="75360"/>
          <a:stretch/>
        </p:blipFill>
        <p:spPr>
          <a:xfrm>
            <a:off x="4277277" y="4305300"/>
            <a:ext cx="1046921" cy="823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E704A-B564-0BAD-490C-3BAFAB331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6" t="44871" r="66753" b="37216"/>
          <a:stretch/>
        </p:blipFill>
        <p:spPr>
          <a:xfrm>
            <a:off x="8006058" y="1066801"/>
            <a:ext cx="3665729" cy="20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128B-9DE4-E1DC-2980-26928210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QUIEN DIRIGIRSE?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DBF16-953A-EA55-7A8F-EDB01B477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77D316-DF7B-2CD6-CCC2-904F8AFE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4625" y="2057402"/>
            <a:ext cx="4307093" cy="2362200"/>
          </a:xfrm>
        </p:spPr>
        <p:txBody>
          <a:bodyPr/>
          <a:lstStyle/>
          <a:p>
            <a:r>
              <a:rPr lang="es-MX" dirty="0"/>
              <a:t>A los nuevos usuarios en las provincias más pequeñas que tienen más posibilidades de acceder a internet con las propuestas que se presentarán al final de esta exposición.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EA6ECE-39E1-CFAF-751E-2F556D9F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27042" r="32283" b="15539"/>
          <a:stretch/>
        </p:blipFill>
        <p:spPr>
          <a:xfrm>
            <a:off x="1303785" y="1995294"/>
            <a:ext cx="4895055" cy="3795905"/>
          </a:xfrm>
          <a:prstGeom prst="rect">
            <a:avLst/>
          </a:prstGeom>
        </p:spPr>
      </p:pic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776D7459-FCA2-A0E4-1BF0-11B287352784}"/>
              </a:ext>
            </a:extLst>
          </p:cNvPr>
          <p:cNvSpPr txBox="1">
            <a:spLocks/>
          </p:cNvSpPr>
          <p:nvPr/>
        </p:nvSpPr>
        <p:spPr>
          <a:xfrm>
            <a:off x="6718919" y="4130467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Infraestructura de telecomunicaciones de la plataforma existente: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plantea reutilizar la infraestructura obsoleta de las regiones para llevar a las mas pequeñas.</a:t>
            </a:r>
          </a:p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Nuevas políticas que apoyen las provincias y pequeños negocios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45026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60EF8-0260-9711-A492-44A13B0D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Reducción costo de infraestructura en lugares inferiores al 1% de internet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51550-300E-9093-7470-D28A7A731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Reutilizando la red que se tiene obsoleta </a:t>
            </a:r>
            <a:r>
              <a:rPr lang="es-MX" dirty="0"/>
              <a:t>para áreas que tienen capacidad para pagar mejores servicios y pasarla a áreas que no tienen ningún servicio esto permitirá que mas personas puedan acceder a conexiones de Internet.</a:t>
            </a:r>
          </a:p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Promoción de la conectividad rural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ha desarrollado programas para promover la conectividad en zonas rurales y remotas del país, incluyendo la implementación de proyectos de conectividad comunitaria y la creación de zonas económicas especiales para el desarrollo de tecnología.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FC01A9-8C57-FAD5-937B-14A75B1BCA5D}"/>
              </a:ext>
            </a:extLst>
          </p:cNvPr>
          <p:cNvSpPr txBox="1"/>
          <p:nvPr/>
        </p:nvSpPr>
        <p:spPr>
          <a:xfrm>
            <a:off x="6379366" y="2832149"/>
            <a:ext cx="43283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Fomento al emprendimiento: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programas y fondos de apoyo al emprendimiento y la innovación tecnológica, lo que ha permitido el desarrollo de startups y empresas que ofrecen servicios de internet y tecnología. </a:t>
            </a:r>
          </a:p>
        </p:txBody>
      </p:sp>
    </p:spTree>
    <p:extLst>
      <p:ext uri="{BB962C8B-B14F-4D97-AF65-F5344CB8AC3E}">
        <p14:creationId xmlns:p14="http://schemas.microsoft.com/office/powerpoint/2010/main" val="30931878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B5734-AEA5-BD6B-A175-86FD0909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4. Apoyo a categorías de usuario con nuevo enfoque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7AF80-E31C-032D-15CF-544877A6D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Características: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471FE-0807-85FC-D07B-E6773F036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b="0" i="0" dirty="0">
                <a:solidFill>
                  <a:srgbClr val="212529"/>
                </a:solidFill>
                <a:effectLst/>
                <a:latin typeface="AvenirNextW04-Light"/>
              </a:rPr>
              <a:t>Objetivo: Lograr una conectividad digital significativa para que tengan una posibilidad de disfrutar de una experiencia en línea segura, satisfactoria, enriquecedora, productiva y asequible</a:t>
            </a:r>
          </a:p>
          <a:p>
            <a:r>
              <a:rPr lang="es-CO" dirty="0">
                <a:solidFill>
                  <a:srgbClr val="212529"/>
                </a:solidFill>
                <a:latin typeface="AvenirNextW04-Light"/>
              </a:rPr>
              <a:t>Periodicidad medición: semestral</a:t>
            </a:r>
          </a:p>
          <a:p>
            <a:r>
              <a:rPr lang="es-CO" dirty="0">
                <a:solidFill>
                  <a:srgbClr val="212529"/>
                </a:solidFill>
                <a:latin typeface="AvenirNextW04-Light"/>
              </a:rPr>
              <a:t>Plazo: 2 años</a:t>
            </a:r>
          </a:p>
          <a:p>
            <a:r>
              <a:rPr lang="es-CO" dirty="0">
                <a:solidFill>
                  <a:srgbClr val="212529"/>
                </a:solidFill>
                <a:latin typeface="AvenirNextW04-Light"/>
              </a:rPr>
              <a:t>Meta: incremento 5%</a:t>
            </a:r>
          </a:p>
          <a:p>
            <a:endParaRPr lang="es-CO" dirty="0">
              <a:solidFill>
                <a:srgbClr val="212529"/>
              </a:solidFill>
              <a:latin typeface="AvenirNextW04-Light"/>
            </a:endParaRP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444EF2-23BE-0871-9042-F104D387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Cambio de mentalidad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39268A-32FF-AB18-18FB-DA4020B914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AvenirNextW04-Light"/>
              </a:rPr>
              <a:t>Campañas </a:t>
            </a:r>
            <a:r>
              <a:rPr lang="es-CO" b="0" i="0" dirty="0">
                <a:solidFill>
                  <a:srgbClr val="212529"/>
                </a:solidFill>
                <a:effectLst/>
                <a:latin typeface="AvenirNextW04-Light"/>
              </a:rPr>
              <a:t>para una transformación digital dirigida por edades: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58A48B-3A07-F83B-6D9F-CFD14882D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2" t="57782" r="21848" b="19405"/>
          <a:stretch/>
        </p:blipFill>
        <p:spPr>
          <a:xfrm>
            <a:off x="6880487" y="4028661"/>
            <a:ext cx="4450567" cy="21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AA7E4-23E3-F426-0E4A-75C8A04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F2633"/>
                </a:solidFill>
                <a:effectLst/>
                <a:latin typeface="Proxima Nova"/>
              </a:rPr>
              <a:t>Mantener a los clientes de mayor valor desarrollando ofertas que les atraigan específicamente</a:t>
            </a:r>
            <a:br>
              <a:rPr lang="es-CO" b="0" i="0" dirty="0">
                <a:solidFill>
                  <a:srgbClr val="0F2633"/>
                </a:solidFill>
                <a:effectLst/>
                <a:latin typeface="Proxima Nova"/>
              </a:rPr>
            </a:br>
            <a:endParaRPr lang="es-CO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E268CA7A-9B9A-54D1-34D1-B34710181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667000"/>
            <a:ext cx="9554748" cy="3124200"/>
          </a:xfrm>
        </p:spPr>
        <p:txBody>
          <a:bodyPr>
            <a:normAutofit/>
          </a:bodyPr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programas de inclusión digital: como lo hizo argentina en el año 2014 en el cual creo el programa: </a:t>
            </a:r>
          </a:p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esarrollado programas de inclusión digital para promover el acceso a internet y a tecnologías de la información entre comunidades marginadas y de bajos ingresos. Estos programas incluyen subsidios para la compra de equipos, capacitación en habilidades digitales y la implementación de puntos de acceso a internet gratuito en áreas públicas.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2644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024-C729-9BD5-CF32-C35DB3A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296B3-3A2A-BD94-9B69-84929EDE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667000"/>
            <a:ext cx="4757462" cy="3124200"/>
          </a:xfrm>
        </p:spPr>
        <p:txBody>
          <a:bodyPr>
            <a:normAutofit fontScale="92500" lnSpcReduction="20000"/>
          </a:bodyPr>
          <a:lstStyle/>
          <a:p>
            <a:r>
              <a:rPr lang="es-CO" dirty="0">
                <a:latin typeface="Arial" panose="020B0604020202020204" pitchFamily="34" charset="0"/>
              </a:rPr>
              <a:t>Las estimaciones resultantes para este indicador son útiles para revisar el progreso de la Sociedad de la Información y permiten monitorear y formular estrategias para la prevención de una nueva forma de exclusión socioeconómica llamada brecha digital.</a:t>
            </a:r>
          </a:p>
          <a:p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poner a disposición esta infraestructura de fibra en desuso puede ser beneficiosa para las regiones donde se encuentra, mejorando la conectividad, reduciendo costos, fomentando la competencia y estimulando la innovación.</a:t>
            </a:r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1658E-6F62-B099-CB96-CB6D7D58AA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latin typeface="Arial" panose="020B0604020202020204" pitchFamily="34" charset="0"/>
              </a:rPr>
              <a:t>Con internet </a:t>
            </a:r>
            <a:r>
              <a:rPr lang="es-CO" dirty="0">
                <a:latin typeface="Arial" panose="020B0604020202020204" pitchFamily="34" charset="0"/>
              </a:rPr>
              <a:t>Se puede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atraer a más empresas a invertir en estas zonas y mejorar la economía local.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7178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558F1-B756-0296-3DF2-9C89D3C2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Este es un ejercicio de prueba de habilidades – ficticio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5B906B-2648-EB75-44C4-59090D8B7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9809" y="2680385"/>
            <a:ext cx="92677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Es importante tener en cuenta que estos datos son solo estimaciones y pueden variar según la fuente consultada.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Además, es posible que haya diferencias en la definición de lo que se considera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"penetración de internet" u otros conceptos entre diferentes países y fuentes.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2400" dirty="0">
              <a:solidFill>
                <a:srgbClr val="00000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077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27DEF-8401-A834-3F5C-3FEE3B92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Introducción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C6DE48C-2A61-5571-20D0-FEDBE348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sector de Telecomunicaciones en Argentina debe buscar salidas para mejorar su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dirty="0"/>
              <a:t> y penetración en el mercado.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34378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2848-3858-6F3A-2A4E-8601419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669925"/>
          </a:xfrm>
        </p:spPr>
        <p:txBody>
          <a:bodyPr>
            <a:normAutofit fontScale="90000"/>
          </a:bodyPr>
          <a:lstStyle/>
          <a:p>
            <a:r>
              <a:rPr lang="es-MX" dirty="0"/>
              <a:t>Noticias y Estadísticas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65857D-9ED7-97EF-8EAE-A1F4F7D84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Estadísticas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328AB-FA86-47F4-42A4-311A2325E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>
                <a:hlinkClick r:id="rId2"/>
              </a:rPr>
              <a:t>INDEC</a:t>
            </a:r>
            <a:r>
              <a:rPr lang="es-CO" dirty="0"/>
              <a:t> Instituto Nacional de Estadística y Censos</a:t>
            </a:r>
          </a:p>
          <a:p>
            <a:r>
              <a:rPr lang="es-CO" dirty="0">
                <a:hlinkClick r:id="rId3"/>
              </a:rPr>
              <a:t>Banco Mundial</a:t>
            </a:r>
            <a:endParaRPr lang="es-CO" dirty="0"/>
          </a:p>
          <a:p>
            <a:r>
              <a:rPr lang="es-CO" dirty="0">
                <a:hlinkClick r:id="rId4"/>
              </a:rPr>
              <a:t>Cepal</a:t>
            </a:r>
            <a:r>
              <a:rPr lang="es-CO" dirty="0"/>
              <a:t> Comisión Económica para América Latina</a:t>
            </a:r>
          </a:p>
          <a:p>
            <a:r>
              <a:rPr lang="es-CO" dirty="0">
                <a:hlinkClick r:id="rId5"/>
              </a:rPr>
              <a:t>ENACOM</a:t>
            </a:r>
            <a:r>
              <a:rPr lang="es-CO" dirty="0"/>
              <a:t> 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Ente Nacional de Comunicaciones </a:t>
            </a:r>
          </a:p>
          <a:p>
            <a:r>
              <a:rPr lang="es-CO" b="0" i="0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ITU</a:t>
            </a:r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 Internacional de Telecomunicaciones </a:t>
            </a:r>
          </a:p>
          <a:p>
            <a:r>
              <a:rPr lang="es-CO" dirty="0">
                <a:solidFill>
                  <a:srgbClr val="374151"/>
                </a:solidFill>
                <a:latin typeface="Söhne"/>
              </a:rPr>
              <a:t>FMI Fondo Monetario Internacional</a:t>
            </a:r>
            <a:endParaRPr lang="es-CO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BB38EB-1F45-A841-D386-FF7033BB8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Noticias del sector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13B17F-6666-ACB9-7B75-0CC74CE6E0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>
                <a:hlinkClick r:id="rId7"/>
              </a:rPr>
              <a:t>BBC</a:t>
            </a:r>
            <a:endParaRPr lang="es-CO" dirty="0"/>
          </a:p>
          <a:p>
            <a:r>
              <a:rPr lang="es-CO" dirty="0">
                <a:hlinkClick r:id="rId8"/>
              </a:rPr>
              <a:t>CEPAL</a:t>
            </a:r>
            <a:endParaRPr lang="es-CO" dirty="0"/>
          </a:p>
          <a:p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Segoe UI" panose="020B0502040204020203" pitchFamily="34" charset="0"/>
              </a:rPr>
              <a:t>Digital 2022: Global Overview Report" de We Are Social y Hootsuite</a:t>
            </a:r>
            <a:r>
              <a:rPr lang="en-US" dirty="0">
                <a:effectLst/>
              </a:rPr>
              <a:t> </a:t>
            </a:r>
          </a:p>
          <a:p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ARSAT es la empresa estatal de telecomunicaciones de Argentina</a:t>
            </a:r>
            <a:endParaRPr lang="es-CO" dirty="0">
              <a:effectLst/>
            </a:endParaRPr>
          </a:p>
          <a:p>
            <a:r>
              <a:rPr lang="es-CO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Encuesta Permanente de Hogares (EPH) de ENACOM.</a:t>
            </a:r>
            <a:endParaRPr lang="es-CO" dirty="0"/>
          </a:p>
          <a:p>
            <a:r>
              <a:rPr lang="es-CO" dirty="0">
                <a:hlinkClick r:id="rId9"/>
              </a:rPr>
              <a:t>ARG</a:t>
            </a:r>
            <a:endParaRPr lang="es-CO" dirty="0"/>
          </a:p>
          <a:p>
            <a:endParaRPr lang="es-CO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8A869A4-37D8-F557-540A-B660F83DC179}"/>
              </a:ext>
            </a:extLst>
          </p:cNvPr>
          <p:cNvSpPr txBox="1">
            <a:spLocks/>
          </p:cNvSpPr>
          <p:nvPr/>
        </p:nvSpPr>
        <p:spPr>
          <a:xfrm>
            <a:off x="1136959" y="1337065"/>
            <a:ext cx="10484816" cy="1220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Analizaré el crecimiento del sector a través de varios </a:t>
            </a:r>
            <a:r>
              <a:rPr lang="es-CO" dirty="0" err="1"/>
              <a:t>KPIs</a:t>
            </a:r>
            <a:r>
              <a:rPr lang="es-CO" dirty="0"/>
              <a:t> que he planteado con los datos de varias fuentes de información que se ha obtenido de las páginas de: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16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3541AF-89B1-8DA0-F319-D9C47A462D11}"/>
              </a:ext>
            </a:extLst>
          </p:cNvPr>
          <p:cNvSpPr txBox="1"/>
          <p:nvPr/>
        </p:nvSpPr>
        <p:spPr>
          <a:xfrm>
            <a:off x="1603512" y="1497495"/>
            <a:ext cx="3578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Solo CABA y provincia de Bs. As es la mas adelantada. 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índice Gini mide es una medida utilizada para evaluar la desigualdad en la distribución de ingresos o riqueza dentro de una población. Se calcula en una escala de 0 a 1, donde 0 representa una distribución perfectamente equitativa (donde todas las personas tienen los mismos ingresos o riqueza) y 1 representa una distribución completamente desigual (donde una persona tiene todo el ingreso o riqueza y los demás no tienen nada). En Argentina es del 0.43 en 2013 y aumento a 0.44 en el 2020.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5301CA-89A3-D1A7-1D8C-CFF18471A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1" t="50000" r="10652" b="14959"/>
          <a:stretch/>
        </p:blipFill>
        <p:spPr>
          <a:xfrm>
            <a:off x="5664069" y="1881809"/>
            <a:ext cx="5507513" cy="41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F255-307E-F98B-009A-BF756E0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COMPARATIVO PAISES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C54C5C-C2C1-3A35-12B9-F73476EF0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944" y="2015331"/>
            <a:ext cx="4895056" cy="2455862"/>
          </a:xfrm>
        </p:spPr>
        <p:txBody>
          <a:bodyPr/>
          <a:lstStyle/>
          <a:p>
            <a:r>
              <a:rPr lang="es-MX" dirty="0"/>
              <a:t>Para un mejor contexto comparé a Argentina con países que tienen una cantidad similar de población, es decir, Argentina cuenta con 46 millones de habitantes al 2022 y si lo miramos con otros similares y analizamos que hacen podemos establecer algunas propuestas.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1003FB-EB38-8CB8-9450-74759C8F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Seleccionados por Población</a:t>
            </a:r>
            <a:endParaRPr lang="es-CO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218F79D-475D-A4E8-52DC-7B00C28777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64876651"/>
              </p:ext>
            </p:extLst>
          </p:nvPr>
        </p:nvGraphicFramePr>
        <p:xfrm>
          <a:off x="7116417" y="3335336"/>
          <a:ext cx="3922644" cy="34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2407758575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2360576154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838659743"/>
                    </a:ext>
                  </a:extLst>
                </a:gridCol>
              </a:tblGrid>
              <a:tr h="9594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  <a:endParaRPr lang="es-CO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Años</a:t>
                      </a:r>
                      <a:endParaRPr lang="es-CO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Valor en millones </a:t>
                      </a:r>
                      <a:endParaRPr lang="es-CO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130623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Argentina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46,00 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925756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Colombia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58,70 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503137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España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47,60 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097227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Ucrania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43,40 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536699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15B10E1-C235-7AAD-7B35-D7ACABB12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t="50626" r="59240" b="15399"/>
          <a:stretch/>
        </p:blipFill>
        <p:spPr>
          <a:xfrm>
            <a:off x="853143" y="3843339"/>
            <a:ext cx="5664872" cy="292797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C14023D-4C90-9ADC-19A8-5DD0409A889F}"/>
              </a:ext>
            </a:extLst>
          </p:cNvPr>
          <p:cNvSpPr txBox="1">
            <a:spLocks/>
          </p:cNvSpPr>
          <p:nvPr/>
        </p:nvSpPr>
        <p:spPr>
          <a:xfrm>
            <a:off x="160383" y="457199"/>
            <a:ext cx="5498296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A7263-93A9-937A-92F0-7F4B9C6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71057"/>
            <a:ext cx="10018713" cy="1752599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Situación inflacionaria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94BCBD4-6AD9-9DC0-0D92-92C1E145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Tenemos un país con hiperinflación ( es decir, pocos recursos para invertir), llegando al 2019 al 58.09 %, mientras los demás, excepto Ucrania se mantienen con inflaciones por debajo de un digito.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B5ABD9-DDA5-C1A6-7ADB-B090AB26C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2" t="41155" r="35761" b="16892"/>
          <a:stretch/>
        </p:blipFill>
        <p:spPr>
          <a:xfrm>
            <a:off x="1484312" y="1779433"/>
            <a:ext cx="5123655" cy="38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F3A3-EF57-3D25-952B-C4D110CD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D86C5-79DD-AC7C-CA63-2628E367FF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Argentina tuvo una penetración mayor en el 2014 debido a su campaña de 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F2EB2D-4399-AD97-5E1B-A08283E09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" t="28395" r="66957" b="28298"/>
          <a:stretch/>
        </p:blipFill>
        <p:spPr>
          <a:xfrm>
            <a:off x="1484311" y="2667000"/>
            <a:ext cx="4744211" cy="37953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CC4F62-CCAA-F83C-D9F3-CF789F82C0A5}"/>
              </a:ext>
            </a:extLst>
          </p:cNvPr>
          <p:cNvSpPr txBox="1"/>
          <p:nvPr/>
        </p:nvSpPr>
        <p:spPr>
          <a:xfrm>
            <a:off x="6607966" y="6172200"/>
            <a:ext cx="537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i="0" dirty="0">
                <a:solidFill>
                  <a:srgbClr val="374151"/>
                </a:solidFill>
                <a:effectLst/>
                <a:latin typeface="Söhne"/>
              </a:rPr>
              <a:t>Estadísticas de la Unión Internacional de Telecomunicaciones sobre el desarrollo de las TIC en el mundo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30273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87AFE-3A7F-E8E4-42E3-4023272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90500"/>
            <a:ext cx="10018713" cy="1752599"/>
          </a:xfrm>
        </p:spPr>
        <p:txBody>
          <a:bodyPr/>
          <a:lstStyle/>
          <a:p>
            <a:r>
              <a:rPr lang="es-MX" dirty="0"/>
              <a:t>Análisis de las provincias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1F17B-85F6-E8DE-0DF1-ECE3F5C522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Variables del análisis en el periodo 2014 a 2022:</a:t>
            </a:r>
          </a:p>
          <a:p>
            <a:r>
              <a:rPr lang="es-CO" dirty="0"/>
              <a:t>El tiempo se define por periodos bimensuales.</a:t>
            </a:r>
          </a:p>
          <a:p>
            <a:r>
              <a:rPr lang="es-CO" dirty="0"/>
              <a:t>El número de habitantes por providencia</a:t>
            </a:r>
          </a:p>
          <a:p>
            <a:r>
              <a:rPr lang="es-CO" dirty="0"/>
              <a:t>Cantidad de conexiones en las diferentes modalidades.</a:t>
            </a:r>
          </a:p>
          <a:p>
            <a:r>
              <a:rPr lang="es-CO" dirty="0"/>
              <a:t>Ingresos de la región </a:t>
            </a:r>
          </a:p>
          <a:p>
            <a:r>
              <a:rPr lang="es-CO" dirty="0"/>
              <a:t>Datos por provincia y datos nacionales</a:t>
            </a:r>
          </a:p>
          <a:p>
            <a:r>
              <a:rPr lang="es-CO" dirty="0"/>
              <a:t>Tipo de servicios prestados por trimestre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23FC77-2629-F4B2-63E3-643C40691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4" t="31682" r="23695" b="19406"/>
          <a:stretch/>
        </p:blipFill>
        <p:spPr>
          <a:xfrm>
            <a:off x="7068412" y="1829781"/>
            <a:ext cx="3639276" cy="41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9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E639-6B93-6606-13C5-28CBCD9D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6" y="0"/>
            <a:ext cx="5526293" cy="1752599"/>
          </a:xfrm>
        </p:spPr>
        <p:txBody>
          <a:bodyPr/>
          <a:lstStyle/>
          <a:p>
            <a:r>
              <a:rPr lang="es-MX" dirty="0"/>
              <a:t>Situación Interna en  Argentina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34BDA-330F-A467-0F84-C4889C659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Argentina posee 23 provincias y solo 7 provincias equivalen al 80% del acceso al internet con cifras al año 2022. Esto equivale a un 30% de las provincias. Que pasa con las demás?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773C6A-23FA-8F7D-7311-D4C55DF8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20470" r="77391" b="14185"/>
          <a:stretch/>
        </p:blipFill>
        <p:spPr>
          <a:xfrm>
            <a:off x="7566992" y="325786"/>
            <a:ext cx="3246782" cy="653221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FFFB586-785B-337D-D987-C65D977A277D}"/>
              </a:ext>
            </a:extLst>
          </p:cNvPr>
          <p:cNvSpPr/>
          <p:nvPr/>
        </p:nvSpPr>
        <p:spPr>
          <a:xfrm>
            <a:off x="7964557" y="887896"/>
            <a:ext cx="2743131" cy="17791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5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4FC14-15B5-C62C-B589-8A09763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Y PROPUESTAS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C93C0-C930-B53E-CDE5-570439028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Medición y control</a:t>
            </a:r>
          </a:p>
          <a:p>
            <a:r>
              <a:rPr lang="es-MX" dirty="0"/>
              <a:t>Se establecerían </a:t>
            </a:r>
            <a:r>
              <a:rPr lang="es-MX" dirty="0" err="1"/>
              <a:t>KPIs</a:t>
            </a:r>
            <a:r>
              <a:rPr lang="es-MX" dirty="0"/>
              <a:t> que permitan llegar al objetivo de aumentar la penetración de internet en el país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364DD3-621D-C022-929D-F506EAA52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b="1" dirty="0" err="1"/>
              <a:t>KPIs</a:t>
            </a:r>
            <a:endParaRPr lang="es-MX" b="1" dirty="0"/>
          </a:p>
          <a:p>
            <a:r>
              <a:rPr lang="es-MX" dirty="0"/>
              <a:t>1. Penetración del internet</a:t>
            </a:r>
          </a:p>
          <a:p>
            <a:r>
              <a:rPr lang="es-MX" dirty="0"/>
              <a:t>2. ARGU ( Ingreso promedio por usuario)</a:t>
            </a:r>
          </a:p>
          <a:p>
            <a:r>
              <a:rPr lang="es-MX" dirty="0"/>
              <a:t>3. Incremento de uso de internet para nuevos fines </a:t>
            </a:r>
          </a:p>
          <a:p>
            <a:r>
              <a:rPr lang="es-MX" dirty="0"/>
              <a:t>4. Apoyo a categorías de usuario con nuevo enfoque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05777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0B226-FCD1-787F-3715-C25CBF1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 </a:t>
            </a:r>
            <a:r>
              <a:rPr lang="es-MX" dirty="0" err="1"/>
              <a:t>KPIs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3112F3-CF40-B360-D02D-F6EBB7B7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2226365"/>
            <a:ext cx="4607188" cy="1008430"/>
          </a:xfrm>
        </p:spPr>
        <p:txBody>
          <a:bodyPr/>
          <a:lstStyle/>
          <a:p>
            <a:r>
              <a:rPr lang="es-MX" dirty="0"/>
              <a:t>% Penetración en Internet trimestral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17D132-6E53-4374-78E1-D50D0E0E5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porcentaje de penetración de internet en Argentina se calcula con respecto a la diferencia de los trimestres del 2022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79BC04B-A776-6FB8-814A-9CD65CB40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4" t="21049" r="83478" b="62325"/>
          <a:stretch/>
        </p:blipFill>
        <p:spPr>
          <a:xfrm>
            <a:off x="8693424" y="2438399"/>
            <a:ext cx="1726397" cy="17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860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4200</TotalTime>
  <Words>1512</Words>
  <Application>Microsoft Office PowerPoint</Application>
  <PresentationFormat>Widescreen</PresentationFormat>
  <Paragraphs>144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AvenirNextW04-Light</vt:lpstr>
      <vt:lpstr>Corbel</vt:lpstr>
      <vt:lpstr>DroidSerifRegular</vt:lpstr>
      <vt:lpstr>Proxima Nova</vt:lpstr>
      <vt:lpstr>Segoe UI</vt:lpstr>
      <vt:lpstr>Söhne</vt:lpstr>
      <vt:lpstr>Wingdings</vt:lpstr>
      <vt:lpstr>Parallax</vt:lpstr>
      <vt:lpstr>SERVICIO DE INTERNET EN ARGENTINA</vt:lpstr>
      <vt:lpstr> Introducción</vt:lpstr>
      <vt:lpstr>COMPARATIVO PAISES</vt:lpstr>
      <vt:lpstr>Situación inflacionaria</vt:lpstr>
      <vt:lpstr>PowerPoint Presentation</vt:lpstr>
      <vt:lpstr>Análisis de las provincias</vt:lpstr>
      <vt:lpstr>Situación Interna en  Argentina</vt:lpstr>
      <vt:lpstr>ANALISIS Y PROPUESTAS</vt:lpstr>
      <vt:lpstr>1 KPIs</vt:lpstr>
      <vt:lpstr>Estrategias para el aumento de penetración</vt:lpstr>
      <vt:lpstr> 2 ARGU (acrónimo de Average Revenue Per User)</vt:lpstr>
      <vt:lpstr>3. Incremento de uso de internet para nuevos fines (IUIN) </vt:lpstr>
      <vt:lpstr>4.Incremento educacional en el uso del internet</vt:lpstr>
      <vt:lpstr>A QUIEN DIRIGIRSE?</vt:lpstr>
      <vt:lpstr>Reducción costo de infraestructura en lugares inferiores al 1% de internet</vt:lpstr>
      <vt:lpstr>4. Apoyo a categorías de usuario con nuevo enfoque</vt:lpstr>
      <vt:lpstr>Mantener a los clientes de mayor valor desarrollando ofertas que les atraigan específicamente </vt:lpstr>
      <vt:lpstr>Conclusiones</vt:lpstr>
      <vt:lpstr>Este es un ejercicio de prueba de habilidades – ficticio</vt:lpstr>
      <vt:lpstr>Noticias y Estadísticas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Rios</dc:creator>
  <cp:lastModifiedBy>Victoria Rios</cp:lastModifiedBy>
  <cp:revision>12</cp:revision>
  <dcterms:created xsi:type="dcterms:W3CDTF">2023-04-21T19:11:50Z</dcterms:created>
  <dcterms:modified xsi:type="dcterms:W3CDTF">2023-04-26T05:48:05Z</dcterms:modified>
</cp:coreProperties>
</file>