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89" r:id="rId3"/>
    <p:sldId id="367" r:id="rId4"/>
    <p:sldId id="368" r:id="rId5"/>
    <p:sldId id="356" r:id="rId6"/>
    <p:sldId id="358" r:id="rId7"/>
    <p:sldId id="360" r:id="rId8"/>
    <p:sldId id="362" r:id="rId9"/>
    <p:sldId id="369" r:id="rId10"/>
    <p:sldId id="370" r:id="rId11"/>
    <p:sldId id="371" r:id="rId12"/>
    <p:sldId id="372" r:id="rId13"/>
    <p:sldId id="373" r:id="rId14"/>
    <p:sldId id="377" r:id="rId15"/>
    <p:sldId id="374" r:id="rId16"/>
    <p:sldId id="375" r:id="rId17"/>
    <p:sldId id="376" r:id="rId18"/>
    <p:sldId id="378" r:id="rId19"/>
    <p:sldId id="380" r:id="rId20"/>
    <p:sldId id="381" r:id="rId21"/>
    <p:sldId id="382" r:id="rId22"/>
    <p:sldId id="379" r:id="rId23"/>
    <p:sldId id="383" r:id="rId24"/>
    <p:sldId id="384" r:id="rId25"/>
    <p:sldId id="385" r:id="rId26"/>
    <p:sldId id="386" r:id="rId27"/>
    <p:sldId id="387" r:id="rId28"/>
    <p:sldId id="388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399" r:id="rId39"/>
    <p:sldId id="400" r:id="rId40"/>
    <p:sldId id="401" r:id="rId41"/>
    <p:sldId id="40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D8B7E1-2087-4C39-B7FF-C0ACF50AC261}">
          <p14:sldIdLst>
            <p14:sldId id="256"/>
          </p14:sldIdLst>
        </p14:section>
        <p14:section name="Untitled Section" id="{119A9D99-ACA0-4820-88F2-073D1B6F0EF0}">
          <p14:sldIdLst>
            <p14:sldId id="389"/>
            <p14:sldId id="367"/>
            <p14:sldId id="368"/>
            <p14:sldId id="356"/>
            <p14:sldId id="358"/>
            <p14:sldId id="360"/>
            <p14:sldId id="362"/>
            <p14:sldId id="369"/>
            <p14:sldId id="370"/>
            <p14:sldId id="371"/>
            <p14:sldId id="372"/>
            <p14:sldId id="373"/>
            <p14:sldId id="377"/>
            <p14:sldId id="374"/>
            <p14:sldId id="375"/>
            <p14:sldId id="376"/>
            <p14:sldId id="378"/>
            <p14:sldId id="380"/>
            <p14:sldId id="381"/>
            <p14:sldId id="382"/>
            <p14:sldId id="379"/>
            <p14:sldId id="383"/>
            <p14:sldId id="384"/>
            <p14:sldId id="385"/>
            <p14:sldId id="386"/>
            <p14:sldId id="387"/>
            <p14:sldId id="388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1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7.wmf"/><Relationship Id="rId4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29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29.wmf"/><Relationship Id="rId1" Type="http://schemas.openxmlformats.org/officeDocument/2006/relationships/image" Target="../media/image27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29.wmf"/><Relationship Id="rId1" Type="http://schemas.openxmlformats.org/officeDocument/2006/relationships/image" Target="../media/image27.wmf"/><Relationship Id="rId5" Type="http://schemas.openxmlformats.org/officeDocument/2006/relationships/image" Target="../media/image40.wmf"/><Relationship Id="rId4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29.wmf"/><Relationship Id="rId1" Type="http://schemas.openxmlformats.org/officeDocument/2006/relationships/image" Target="../media/image27.wmf"/><Relationship Id="rId5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29.wmf"/><Relationship Id="rId1" Type="http://schemas.openxmlformats.org/officeDocument/2006/relationships/image" Target="../media/image27.wmf"/><Relationship Id="rId5" Type="http://schemas.openxmlformats.org/officeDocument/2006/relationships/image" Target="../media/image40.wmf"/><Relationship Id="rId4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29.wmf"/><Relationship Id="rId1" Type="http://schemas.openxmlformats.org/officeDocument/2006/relationships/image" Target="../media/image27.wmf"/><Relationship Id="rId5" Type="http://schemas.openxmlformats.org/officeDocument/2006/relationships/image" Target="../media/image47.wmf"/><Relationship Id="rId4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29.wmf"/><Relationship Id="rId1" Type="http://schemas.openxmlformats.org/officeDocument/2006/relationships/image" Target="../media/image27.wmf"/><Relationship Id="rId5" Type="http://schemas.openxmlformats.org/officeDocument/2006/relationships/image" Target="../media/image47.wmf"/><Relationship Id="rId4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A101A-B4B6-43C1-9181-EBBE145242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F7BF2-EC6B-4711-9E29-DDDC728FF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5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3DF3E4B-C03A-4A65-9C4D-027445E9C36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14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1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pn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11" Type="http://schemas.openxmlformats.org/officeDocument/2006/relationships/image" Target="../media/image32.png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1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Relationship Id="rId9" Type="http://schemas.openxmlformats.org/officeDocument/2006/relationships/image" Target="../media/image3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7.wmf"/><Relationship Id="rId3" Type="http://schemas.openxmlformats.org/officeDocument/2006/relationships/oleObject" Target="../embeddings/oleObject30.bin"/><Relationship Id="rId7" Type="http://schemas.openxmlformats.org/officeDocument/2006/relationships/image" Target="../media/image38.png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wmf"/><Relationship Id="rId11" Type="http://schemas.openxmlformats.org/officeDocument/2006/relationships/image" Target="../media/image36.wmf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27.wmf"/><Relationship Id="rId9" Type="http://schemas.openxmlformats.org/officeDocument/2006/relationships/image" Target="../media/image3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0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wmf"/><Relationship Id="rId11" Type="http://schemas.openxmlformats.org/officeDocument/2006/relationships/image" Target="../media/image41.png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1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0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9.wmf"/><Relationship Id="rId11" Type="http://schemas.openxmlformats.org/officeDocument/2006/relationships/image" Target="../media/image41.png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3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4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0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9.wmf"/><Relationship Id="rId11" Type="http://schemas.openxmlformats.org/officeDocument/2006/relationships/image" Target="../media/image41.png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5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4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47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9.wmf"/><Relationship Id="rId11" Type="http://schemas.openxmlformats.org/officeDocument/2006/relationships/image" Target="../media/image41.png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45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5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47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.wmf"/><Relationship Id="rId11" Type="http://schemas.openxmlformats.org/officeDocument/2006/relationships/image" Target="../media/image41.png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49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5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60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sz="6000" dirty="0" smtClean="0"/>
              <a:t> </a:t>
            </a:r>
            <a:r>
              <a:rPr lang="en-US" sz="6000" b="1" dirty="0"/>
              <a:t>Kinematics and Dynamics of Robots 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Semester 2021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Lecturer: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Yoav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Golan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89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Drawing DH Frames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1382827"/>
            <a:ext cx="7467600" cy="5085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191768" y="4174528"/>
            <a:ext cx="0" cy="1371600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874264" y="1828800"/>
            <a:ext cx="0" cy="1094576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761707" y="1121127"/>
            <a:ext cx="0" cy="1052912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822666" y="3505200"/>
            <a:ext cx="0" cy="987135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5778" y="468916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0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1821" y="13671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1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2666" y="990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>
                <a:solidFill>
                  <a:srgbClr val="3312FC"/>
                </a:solidFill>
              </a:rPr>
              <a:t>2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35052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3</a:t>
            </a:r>
            <a:endParaRPr lang="en-US" sz="2400" b="1" dirty="0">
              <a:solidFill>
                <a:srgbClr val="3312FC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04377" y="5616631"/>
            <a:ext cx="0" cy="707969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34200" y="597061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>
                <a:solidFill>
                  <a:srgbClr val="3312FC"/>
                </a:solidFill>
              </a:rPr>
              <a:t>4</a:t>
            </a:r>
            <a:endParaRPr lang="en-US" sz="2400" b="1" dirty="0">
              <a:solidFill>
                <a:srgbClr val="3312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15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Drawing DH Frames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1382827"/>
            <a:ext cx="7467600" cy="5085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191768" y="4174528"/>
            <a:ext cx="0" cy="1371600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874264" y="1828800"/>
            <a:ext cx="0" cy="1094576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761707" y="1121127"/>
            <a:ext cx="0" cy="1052912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822666" y="3505200"/>
            <a:ext cx="0" cy="987135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5778" y="468916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0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1821" y="13671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1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2666" y="990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>
                <a:solidFill>
                  <a:srgbClr val="3312FC"/>
                </a:solidFill>
              </a:rPr>
              <a:t>2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35052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3</a:t>
            </a:r>
            <a:endParaRPr lang="en-US" sz="2400" b="1" dirty="0">
              <a:solidFill>
                <a:srgbClr val="3312FC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04377" y="5616631"/>
            <a:ext cx="0" cy="707969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34200" y="597061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>
                <a:solidFill>
                  <a:srgbClr val="3312FC"/>
                </a:solidFill>
              </a:rPr>
              <a:t>4</a:t>
            </a:r>
            <a:endParaRPr lang="en-US" sz="2400" b="1" dirty="0">
              <a:solidFill>
                <a:srgbClr val="3312FC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0242" y="5546128"/>
            <a:ext cx="1447800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23407" y="49238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19400" y="2904363"/>
            <a:ext cx="1447800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76828" y="24384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761321" y="2174038"/>
            <a:ext cx="1163479" cy="2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20000" y="15979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804377" y="4492334"/>
            <a:ext cx="871152" cy="1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90769" y="419602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770893" y="5616631"/>
            <a:ext cx="871152" cy="1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57285" y="53203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4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3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Drawing DH Frames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1382827"/>
            <a:ext cx="7467600" cy="5085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191768" y="4174528"/>
            <a:ext cx="0" cy="1371600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874264" y="1828800"/>
            <a:ext cx="0" cy="1094576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761707" y="1121127"/>
            <a:ext cx="0" cy="1052912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822666" y="3505200"/>
            <a:ext cx="0" cy="987135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5778" y="468916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0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1821" y="13671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1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2666" y="990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>
                <a:solidFill>
                  <a:srgbClr val="3312FC"/>
                </a:solidFill>
              </a:rPr>
              <a:t>2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35052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3</a:t>
            </a:r>
            <a:endParaRPr lang="en-US" sz="2400" b="1" dirty="0">
              <a:solidFill>
                <a:srgbClr val="3312FC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04377" y="5616631"/>
            <a:ext cx="0" cy="707969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34200" y="597061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>
                <a:solidFill>
                  <a:srgbClr val="3312FC"/>
                </a:solidFill>
              </a:rPr>
              <a:t>4</a:t>
            </a:r>
            <a:endParaRPr lang="en-US" sz="2400" b="1" dirty="0">
              <a:solidFill>
                <a:srgbClr val="3312FC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0242" y="5546128"/>
            <a:ext cx="1447800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23407" y="49238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19400" y="2904363"/>
            <a:ext cx="1447800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76828" y="24384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761321" y="2174038"/>
            <a:ext cx="1163479" cy="2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20000" y="15979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804377" y="4492334"/>
            <a:ext cx="871152" cy="1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90769" y="419602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770893" y="5616631"/>
            <a:ext cx="871152" cy="1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57285" y="53203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218475" y="4841855"/>
            <a:ext cx="855821" cy="685799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74963" y="4611022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0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874264" y="2411323"/>
            <a:ext cx="760287" cy="488742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93659" y="198386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>
                <a:solidFill>
                  <a:srgbClr val="00B050"/>
                </a:solidFill>
              </a:rPr>
              <a:t>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747660" y="1667890"/>
            <a:ext cx="836486" cy="488741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53666" y="117098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802800" y="3999343"/>
            <a:ext cx="745046" cy="492992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89802" y="355282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>
                <a:solidFill>
                  <a:srgbClr val="00B050"/>
                </a:solidFill>
              </a:rPr>
              <a:t>3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008469" y="5588911"/>
            <a:ext cx="814197" cy="560745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02052" y="568799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4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35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/>
      <p:bldP spid="33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Class Problem #4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305" y="2081350"/>
            <a:ext cx="5088904" cy="346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02176" y="3983795"/>
            <a:ext cx="0" cy="934697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548738" y="2385265"/>
            <a:ext cx="0" cy="745915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197892" y="1903011"/>
            <a:ext cx="0" cy="717522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239433" y="3527672"/>
            <a:ext cx="0" cy="672697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58487" y="4334504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0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3155" y="1905000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1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26992" y="1524000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>
                <a:solidFill>
                  <a:srgbClr val="3312FC"/>
                </a:solidFill>
              </a:rPr>
              <a:t>2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4236" y="3352800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3</a:t>
            </a:r>
            <a:endParaRPr lang="en-US" sz="2400" b="1" dirty="0">
              <a:solidFill>
                <a:srgbClr val="3312FC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26970" y="4966537"/>
            <a:ext cx="0" cy="482456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5440" y="5207764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>
                <a:solidFill>
                  <a:srgbClr val="3312FC"/>
                </a:solidFill>
              </a:rPr>
              <a:t>4</a:t>
            </a:r>
            <a:endParaRPr lang="en-US" sz="2400" b="1" dirty="0">
              <a:solidFill>
                <a:srgbClr val="3312FC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4322" y="4918492"/>
            <a:ext cx="986624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07592" y="4714592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11350" y="3118223"/>
            <a:ext cx="986624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3092" y="3143372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197629" y="2620532"/>
            <a:ext cx="792870" cy="1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10610" y="2428592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226970" y="4200368"/>
            <a:ext cx="593659" cy="1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31015" y="3998444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204152" y="4966537"/>
            <a:ext cx="593659" cy="1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08197" y="4764612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20376" y="4438555"/>
            <a:ext cx="583212" cy="467348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50392" y="3962400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0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548738" y="2782233"/>
            <a:ext cx="518109" cy="33306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38980" y="2362200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>
                <a:solidFill>
                  <a:srgbClr val="00B050"/>
                </a:solidFill>
              </a:rPr>
              <a:t>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188319" y="2275610"/>
            <a:ext cx="570036" cy="33306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37584" y="1936990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225895" y="3864413"/>
            <a:ext cx="507722" cy="3359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62209" y="3560129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>
                <a:solidFill>
                  <a:srgbClr val="00B050"/>
                </a:solidFill>
              </a:rPr>
              <a:t>3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684587" y="4947647"/>
            <a:ext cx="554846" cy="382128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64992" y="5095592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4</a:t>
            </a:r>
            <a:endParaRPr lang="en-US" sz="2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6401913"/>
                  </p:ext>
                </p:extLst>
              </p:nvPr>
            </p:nvGraphicFramePr>
            <p:xfrm>
              <a:off x="5486400" y="2219608"/>
              <a:ext cx="3657600" cy="25450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1520"/>
                    <a:gridCol w="731520"/>
                    <a:gridCol w="731520"/>
                    <a:gridCol w="731520"/>
                    <a:gridCol w="731520"/>
                  </a:tblGrid>
                  <a:tr h="50900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09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9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09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9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6401913"/>
                  </p:ext>
                </p:extLst>
              </p:nvPr>
            </p:nvGraphicFramePr>
            <p:xfrm>
              <a:off x="5486400" y="2219608"/>
              <a:ext cx="3657600" cy="25450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1520"/>
                    <a:gridCol w="731520"/>
                    <a:gridCol w="731520"/>
                    <a:gridCol w="731520"/>
                    <a:gridCol w="731520"/>
                  </a:tblGrid>
                  <a:tr h="50900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5952" r="-300000" b="-3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5952" r="-200000" b="-3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09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9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09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9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155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Class Problem #4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305" y="2081350"/>
            <a:ext cx="5088904" cy="346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02176" y="3983795"/>
            <a:ext cx="0" cy="934697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548738" y="2385265"/>
            <a:ext cx="0" cy="745915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197892" y="1903011"/>
            <a:ext cx="0" cy="717522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239433" y="3527672"/>
            <a:ext cx="0" cy="672697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58487" y="4334504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0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3155" y="1905000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1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26992" y="1524000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>
                <a:solidFill>
                  <a:srgbClr val="3312FC"/>
                </a:solidFill>
              </a:rPr>
              <a:t>2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4236" y="3352800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3</a:t>
            </a:r>
            <a:endParaRPr lang="en-US" sz="2400" b="1" dirty="0">
              <a:solidFill>
                <a:srgbClr val="3312FC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26970" y="4966537"/>
            <a:ext cx="0" cy="482456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5440" y="5207764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>
                <a:solidFill>
                  <a:srgbClr val="3312FC"/>
                </a:solidFill>
              </a:rPr>
              <a:t>4</a:t>
            </a:r>
            <a:endParaRPr lang="en-US" sz="2400" b="1" dirty="0">
              <a:solidFill>
                <a:srgbClr val="3312FC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4322" y="4918492"/>
            <a:ext cx="986624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07592" y="4714592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11350" y="3118223"/>
            <a:ext cx="986624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3092" y="3143372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197629" y="2620532"/>
            <a:ext cx="792870" cy="1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10610" y="2428592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226970" y="4200368"/>
            <a:ext cx="593659" cy="1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31015" y="3998444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204152" y="4966537"/>
            <a:ext cx="593659" cy="1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08197" y="4764612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20376" y="4438555"/>
            <a:ext cx="583212" cy="467348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50392" y="3962400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0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548738" y="2782233"/>
            <a:ext cx="518109" cy="33306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38980" y="2362200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>
                <a:solidFill>
                  <a:srgbClr val="00B050"/>
                </a:solidFill>
              </a:rPr>
              <a:t>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188319" y="2275610"/>
            <a:ext cx="570036" cy="33306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37584" y="1936990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225895" y="3864413"/>
            <a:ext cx="507722" cy="33595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62209" y="3560129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>
                <a:solidFill>
                  <a:srgbClr val="00B050"/>
                </a:solidFill>
              </a:rPr>
              <a:t>3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684587" y="4947647"/>
            <a:ext cx="554846" cy="382128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64992" y="5095592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4</a:t>
            </a:r>
            <a:endParaRPr lang="en-US" sz="2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7186833"/>
                  </p:ext>
                </p:extLst>
              </p:nvPr>
            </p:nvGraphicFramePr>
            <p:xfrm>
              <a:off x="5486400" y="2219608"/>
              <a:ext cx="3657600" cy="25450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1520"/>
                    <a:gridCol w="731520"/>
                    <a:gridCol w="731520"/>
                    <a:gridCol w="731520"/>
                    <a:gridCol w="731520"/>
                  </a:tblGrid>
                  <a:tr h="50900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09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9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09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9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7186833"/>
                  </p:ext>
                </p:extLst>
              </p:nvPr>
            </p:nvGraphicFramePr>
            <p:xfrm>
              <a:off x="5486400" y="2219608"/>
              <a:ext cx="3657600" cy="25450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1520"/>
                    <a:gridCol w="731520"/>
                    <a:gridCol w="731520"/>
                    <a:gridCol w="731520"/>
                    <a:gridCol w="731520"/>
                  </a:tblGrid>
                  <a:tr h="50900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5952" r="-300000" b="-3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5952" r="-200000" b="-3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09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9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09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09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248400" y="2774040"/>
                <a:ext cx="6392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774040"/>
                <a:ext cx="63921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6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248400" y="3325438"/>
                <a:ext cx="6445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0</a:t>
                </a:r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325438"/>
                <a:ext cx="64453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547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6400800" y="383092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6243079" y="4313052"/>
                <a:ext cx="6445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0</a:t>
                </a:r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079" y="4313052"/>
                <a:ext cx="64453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7547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7167518" y="278288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167518" y="333428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167518" y="383977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089085" y="4321901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180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826926" y="2819400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674864" y="33040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r>
              <a:rPr lang="en-US" dirty="0" smtClean="0"/>
              <a:t>+L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898279" y="380353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7898279" y="43028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8588926" y="2808586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8588926" y="3293218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422213" y="3803531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-L</a:t>
            </a:r>
            <a:r>
              <a:rPr lang="en-US" baseline="-25000" dirty="0" smtClean="0"/>
              <a:t>6</a:t>
            </a:r>
            <a:r>
              <a:rPr lang="en-US" dirty="0" smtClean="0"/>
              <a:t>-d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8610600" y="429208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-L</a:t>
            </a:r>
            <a:r>
              <a:rPr lang="en-US" baseline="-25000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9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Inverse 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4514" name="Picture 2" descr="https://www.researchgate.net/publication/319127421/figure/fig1/AS:631651373686833@1527608831926/Relationship-between-forward-and-inverse-kinematics_W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58" y="2667000"/>
            <a:ext cx="7786484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0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Inverse 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4516" name="Picture 4" descr="The schematic representation of forward and inverse kinematics. | Download 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04" y="2514600"/>
            <a:ext cx="7985993" cy="276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5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Inverse Kinematics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41" y="1600200"/>
            <a:ext cx="4988717" cy="4525963"/>
          </a:xfrm>
        </p:spPr>
      </p:pic>
      <p:cxnSp>
        <p:nvCxnSpPr>
          <p:cNvPr id="21" name="Straight Arrow Connector 20"/>
          <p:cNvCxnSpPr/>
          <p:nvPr/>
        </p:nvCxnSpPr>
        <p:spPr>
          <a:xfrm flipV="1">
            <a:off x="2472306" y="4780303"/>
            <a:ext cx="0" cy="934697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490506" y="3032807"/>
            <a:ext cx="960570" cy="1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781800" y="3035233"/>
            <a:ext cx="852334" cy="11863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25564" y="4648200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0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5494" y="3124200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1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97762" y="2960927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>
                <a:solidFill>
                  <a:srgbClr val="3312FC"/>
                </a:solidFill>
              </a:rPr>
              <a:t>2</a:t>
            </a:r>
            <a:endParaRPr lang="en-US" sz="2400" b="1" dirty="0">
              <a:solidFill>
                <a:srgbClr val="3312FC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464452" y="5715000"/>
            <a:ext cx="986624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77722" y="5511100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437897" y="2439210"/>
            <a:ext cx="638946" cy="59359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97739" y="2233647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781800" y="2439210"/>
            <a:ext cx="609600" cy="593601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43800" y="2118923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490506" y="5235063"/>
            <a:ext cx="583212" cy="467348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20522" y="4758908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0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472306" y="2286000"/>
            <a:ext cx="18200" cy="74680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04825" y="2106441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>
                <a:solidFill>
                  <a:srgbClr val="00B050"/>
                </a:solidFill>
              </a:rPr>
              <a:t>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801582" y="2233647"/>
            <a:ext cx="0" cy="80751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25479" y="1752600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44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8" grpId="0"/>
      <p:bldP spid="30" grpId="0"/>
      <p:bldP spid="32" grpId="0"/>
      <p:bldP spid="34" grpId="0"/>
      <p:bldP spid="36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Inverse Kinematics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41" y="1600200"/>
            <a:ext cx="4988717" cy="4525963"/>
          </a:xfrm>
        </p:spPr>
      </p:pic>
      <p:cxnSp>
        <p:nvCxnSpPr>
          <p:cNvPr id="21" name="Straight Arrow Connector 20"/>
          <p:cNvCxnSpPr/>
          <p:nvPr/>
        </p:nvCxnSpPr>
        <p:spPr>
          <a:xfrm flipV="1">
            <a:off x="2472306" y="4780303"/>
            <a:ext cx="0" cy="934697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490506" y="3032807"/>
            <a:ext cx="960570" cy="1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781800" y="3035233"/>
            <a:ext cx="852334" cy="11863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25564" y="4648200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0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5494" y="3124200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1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97762" y="2960927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>
                <a:solidFill>
                  <a:srgbClr val="3312FC"/>
                </a:solidFill>
              </a:rPr>
              <a:t>2</a:t>
            </a:r>
            <a:endParaRPr lang="en-US" sz="2400" b="1" dirty="0">
              <a:solidFill>
                <a:srgbClr val="3312FC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464452" y="5715000"/>
            <a:ext cx="986624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77722" y="5511100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437897" y="2439210"/>
            <a:ext cx="638946" cy="59359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97739" y="2233647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781800" y="2439210"/>
            <a:ext cx="609600" cy="593601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43800" y="2118923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490506" y="5235063"/>
            <a:ext cx="583212" cy="467348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20522" y="4758908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0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472306" y="2286000"/>
            <a:ext cx="18200" cy="74680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04825" y="2106441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>
                <a:solidFill>
                  <a:srgbClr val="00B050"/>
                </a:solidFill>
              </a:rPr>
              <a:t>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801582" y="2233647"/>
            <a:ext cx="0" cy="80751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25479" y="1752600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en-US" sz="2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11286072"/>
                  </p:ext>
                </p:extLst>
              </p:nvPr>
            </p:nvGraphicFramePr>
            <p:xfrm>
              <a:off x="4114800" y="4343400"/>
              <a:ext cx="4740885" cy="18842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8177"/>
                    <a:gridCol w="948177"/>
                    <a:gridCol w="948177"/>
                    <a:gridCol w="948177"/>
                    <a:gridCol w="948177"/>
                  </a:tblGrid>
                  <a:tr h="62809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28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628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11286072"/>
                  </p:ext>
                </p:extLst>
              </p:nvPr>
            </p:nvGraphicFramePr>
            <p:xfrm>
              <a:off x="4114800" y="4343400"/>
              <a:ext cx="4740885" cy="18842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8177"/>
                    <a:gridCol w="948177"/>
                    <a:gridCol w="948177"/>
                    <a:gridCol w="948177"/>
                    <a:gridCol w="948177"/>
                  </a:tblGrid>
                  <a:tr h="62809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5" t="-4854" r="-3012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9359" t="-4854" r="-19935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28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628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188970" y="5099405"/>
                <a:ext cx="754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a typeface="Cambria Math"/>
                  </a:rPr>
                  <a:t>90+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970" y="5099405"/>
                <a:ext cx="75463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452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5334978" y="57370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238447" y="504811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246251" y="571814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290102" y="50994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Cambria Math"/>
              </a:rPr>
              <a:t>90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324267" y="57444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53400" y="5110335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856409" y="5744404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+L</a:t>
            </a:r>
            <a:r>
              <a:rPr lang="en-US" baseline="-25000" dirty="0" smtClean="0"/>
              <a:t>3</a:t>
            </a:r>
            <a:r>
              <a:rPr lang="en-US" dirty="0" smtClean="0"/>
              <a:t>+d</a:t>
            </a:r>
            <a:r>
              <a:rPr lang="en-US" baseline="-25000" dirty="0"/>
              <a:t>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Inverse Kinematics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162840"/>
              </p:ext>
            </p:extLst>
          </p:nvPr>
        </p:nvGraphicFramePr>
        <p:xfrm>
          <a:off x="977201" y="3124200"/>
          <a:ext cx="7034213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9" name="Equation" r:id="rId3" imgW="4038480" imgH="990360" progId="Equation.DSMT4">
                  <p:embed/>
                </p:oleObj>
              </mc:Choice>
              <mc:Fallback>
                <p:oleObj name="Equation" r:id="rId3" imgW="4038480" imgH="990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201" y="3124200"/>
                        <a:ext cx="7034213" cy="17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3034" y="1136203"/>
            <a:ext cx="4811133" cy="2047335"/>
            <a:chOff x="4114800" y="4343400"/>
            <a:chExt cx="4811133" cy="204733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67536179"/>
                    </p:ext>
                  </p:extLst>
                </p:nvPr>
              </p:nvGraphicFramePr>
              <p:xfrm>
                <a:off x="4114800" y="4343400"/>
                <a:ext cx="4740885" cy="1884276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948177"/>
                      <a:gridCol w="948177"/>
                      <a:gridCol w="948177"/>
                      <a:gridCol w="948177"/>
                      <a:gridCol w="948177"/>
                    </a:tblGrid>
                    <a:tr h="628092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𝜽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𝜶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r</a:t>
                            </a:r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d</a:t>
                            </a:r>
                            <a:endParaRPr lang="en-US" dirty="0"/>
                          </a:p>
                        </a:txBody>
                        <a:tcPr/>
                      </a:tc>
                    </a:tr>
                    <a:tr h="628092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1</a:t>
                            </a:r>
                            <a:endParaRPr lang="en-US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  <a:tr h="628092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2</a:t>
                            </a:r>
                            <a:endParaRPr lang="en-US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67536179"/>
                    </p:ext>
                  </p:extLst>
                </p:nvPr>
              </p:nvGraphicFramePr>
              <p:xfrm>
                <a:off x="4114800" y="4343400"/>
                <a:ext cx="4740885" cy="1884276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948177"/>
                      <a:gridCol w="948177"/>
                      <a:gridCol w="948177"/>
                      <a:gridCol w="948177"/>
                      <a:gridCol w="948177"/>
                    </a:tblGrid>
                    <a:tr h="628092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5"/>
                            <a:stretch>
                              <a:fillRect l="-100000" t="-4854" r="-299359" b="-20097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5"/>
                            <a:stretch>
                              <a:fillRect l="-201290" t="-4854" r="-201290" b="-20097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r</a:t>
                            </a:r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d</a:t>
                            </a:r>
                            <a:endParaRPr lang="en-US" dirty="0"/>
                          </a:p>
                        </a:txBody>
                        <a:tcPr/>
                      </a:tc>
                    </a:tr>
                    <a:tr h="628092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1</a:t>
                            </a:r>
                            <a:endParaRPr lang="en-US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  <a:tr h="628092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2</a:t>
                            </a:r>
                            <a:endParaRPr lang="en-US" dirty="0"/>
                          </a:p>
                        </a:txBody>
                        <a:tcPr anchor="ctr"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5188970" y="5099405"/>
                  <a:ext cx="7546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ea typeface="Cambria Math"/>
                    </a:rPr>
                    <a:t>90+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970" y="5099405"/>
                  <a:ext cx="75463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725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5334978" y="573706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38447" y="5048111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46251" y="5718147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90102" y="509940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ea typeface="Cambria Math"/>
                </a:rPr>
                <a:t>90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24267" y="5744404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53400" y="5110335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56409" y="5744404"/>
              <a:ext cx="10695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</a:t>
              </a:r>
              <a:r>
                <a:rPr lang="en-US" baseline="-25000" dirty="0" smtClean="0"/>
                <a:t>2</a:t>
              </a:r>
              <a:r>
                <a:rPr lang="en-US" dirty="0" smtClean="0"/>
                <a:t>+L</a:t>
              </a:r>
              <a:r>
                <a:rPr lang="en-US" baseline="-25000" dirty="0" smtClean="0"/>
                <a:t>3</a:t>
              </a:r>
              <a:r>
                <a:rPr lang="en-US" dirty="0" smtClean="0"/>
                <a:t>+d</a:t>
              </a:r>
              <a:r>
                <a:rPr lang="en-US" baseline="-25000" dirty="0"/>
                <a:t>1</a:t>
              </a:r>
              <a:endParaRPr lang="en-US" dirty="0"/>
            </a:p>
            <a:p>
              <a:endParaRPr lang="en-US" dirty="0"/>
            </a:p>
          </p:txBody>
        </p:sp>
      </p:grp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971634"/>
              </p:ext>
            </p:extLst>
          </p:nvPr>
        </p:nvGraphicFramePr>
        <p:xfrm>
          <a:off x="5181600" y="1216670"/>
          <a:ext cx="3657600" cy="1742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0" name="Equation" r:id="rId7" imgW="2133600" imgH="1016000" progId="Equation.DSMT4">
                  <p:embed/>
                </p:oleObj>
              </mc:Choice>
              <mc:Fallback>
                <p:oleObj name="Equation" r:id="rId7" imgW="2133600" imgH="1016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216670"/>
                        <a:ext cx="3657600" cy="1742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888785"/>
              </p:ext>
            </p:extLst>
          </p:nvPr>
        </p:nvGraphicFramePr>
        <p:xfrm>
          <a:off x="969963" y="5019675"/>
          <a:ext cx="6923087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1" name="Equation" r:id="rId9" imgW="3974760" imgH="914400" progId="Equation.DSMT4">
                  <p:embed/>
                </p:oleObj>
              </mc:Choice>
              <mc:Fallback>
                <p:oleObj name="Equation" r:id="rId9" imgW="39747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5019675"/>
                        <a:ext cx="6923087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79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CORRECTION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531173"/>
              </p:ext>
            </p:extLst>
          </p:nvPr>
        </p:nvGraphicFramePr>
        <p:xfrm>
          <a:off x="3120962" y="1889506"/>
          <a:ext cx="3460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name="Equation" r:id="rId3" imgW="114120" imgH="228600" progId="Equation.DSMT4">
                  <p:embed/>
                </p:oleObj>
              </mc:Choice>
              <mc:Fallback>
                <p:oleObj name="Equation" r:id="rId3" imgW="114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962" y="1889506"/>
                        <a:ext cx="3460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1929825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Link Length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2971800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trike="sngStrike" dirty="0"/>
              <a:t>The distance from frame {</a:t>
            </a:r>
            <a:r>
              <a:rPr lang="en-US" sz="2800" strike="sngStrike" dirty="0" err="1" smtClean="0"/>
              <a:t>i</a:t>
            </a:r>
            <a:r>
              <a:rPr lang="en-US" sz="2800" strike="sngStrike" dirty="0" smtClean="0"/>
              <a:t>} </a:t>
            </a:r>
            <a:r>
              <a:rPr lang="en-US" sz="2800" strike="sngStrike" dirty="0"/>
              <a:t>to frame {</a:t>
            </a:r>
            <a:r>
              <a:rPr lang="en-US" sz="2800" strike="sngStrike" dirty="0" smtClean="0"/>
              <a:t>i-1} </a:t>
            </a:r>
            <a:r>
              <a:rPr lang="en-US" sz="2800" strike="sngStrike" dirty="0"/>
              <a:t>in the X</a:t>
            </a:r>
            <a:r>
              <a:rPr lang="en-US" sz="2800" strike="sngStrike" baseline="-25000" dirty="0"/>
              <a:t>i</a:t>
            </a:r>
            <a:r>
              <a:rPr lang="en-US" sz="2800" strike="sngStrike" dirty="0"/>
              <a:t> axis direction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The distance from frame {i-1} to frame {</a:t>
            </a:r>
            <a:r>
              <a:rPr lang="en-US" sz="2800" dirty="0" err="1" smtClean="0"/>
              <a:t>i</a:t>
            </a:r>
            <a:r>
              <a:rPr lang="en-US" sz="2800" dirty="0" smtClean="0"/>
              <a:t>} in the 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axis direction</a:t>
            </a:r>
          </a:p>
        </p:txBody>
      </p:sp>
    </p:spTree>
    <p:extLst>
      <p:ext uri="{BB962C8B-B14F-4D97-AF65-F5344CB8AC3E}">
        <p14:creationId xmlns:p14="http://schemas.microsoft.com/office/powerpoint/2010/main" val="33477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Inverse Kinematics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197736"/>
              </p:ext>
            </p:extLst>
          </p:nvPr>
        </p:nvGraphicFramePr>
        <p:xfrm>
          <a:off x="1049337" y="1219200"/>
          <a:ext cx="2609850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4" name="Equation" r:id="rId3" imgW="1498320" imgH="990360" progId="Equation.DSMT4">
                  <p:embed/>
                </p:oleObj>
              </mc:Choice>
              <mc:Fallback>
                <p:oleObj name="Equation" r:id="rId3" imgW="149832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7" y="1219200"/>
                        <a:ext cx="2609850" cy="172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645364"/>
              </p:ext>
            </p:extLst>
          </p:nvPr>
        </p:nvGraphicFramePr>
        <p:xfrm>
          <a:off x="4706937" y="1295400"/>
          <a:ext cx="3141663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5" name="Equation" r:id="rId5" imgW="1803240" imgH="914400" progId="Equation.DSMT4">
                  <p:embed/>
                </p:oleObj>
              </mc:Choice>
              <mc:Fallback>
                <p:oleObj name="Equation" r:id="rId5" imgW="180324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7" y="1295400"/>
                        <a:ext cx="3141663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531622"/>
              </p:ext>
            </p:extLst>
          </p:nvPr>
        </p:nvGraphicFramePr>
        <p:xfrm>
          <a:off x="1687512" y="3200400"/>
          <a:ext cx="6237288" cy="345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6" name="Equation" r:id="rId7" imgW="3581280" imgH="1981080" progId="Equation.DSMT4">
                  <p:embed/>
                </p:oleObj>
              </mc:Choice>
              <mc:Fallback>
                <p:oleObj name="Equation" r:id="rId7" imgW="3581280" imgH="1981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2" y="3200400"/>
                        <a:ext cx="6237288" cy="345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3505200" y="4953000"/>
            <a:ext cx="18288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3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Inverse Kinematics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236835"/>
              </p:ext>
            </p:extLst>
          </p:nvPr>
        </p:nvGraphicFramePr>
        <p:xfrm>
          <a:off x="2971800" y="1905000"/>
          <a:ext cx="238918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6" name="Equation" r:id="rId3" imgW="1371600" imgH="787320" progId="Equation.DSMT4">
                  <p:embed/>
                </p:oleObj>
              </mc:Choice>
              <mc:Fallback>
                <p:oleObj name="Equation" r:id="rId3" imgW="13716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05000"/>
                        <a:ext cx="2389187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510828"/>
              </p:ext>
            </p:extLst>
          </p:nvPr>
        </p:nvGraphicFramePr>
        <p:xfrm>
          <a:off x="2667000" y="3810000"/>
          <a:ext cx="305370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7" name="Equation" r:id="rId5" imgW="1231560" imgH="583920" progId="Equation.DSMT4">
                  <p:embed/>
                </p:oleObj>
              </mc:Choice>
              <mc:Fallback>
                <p:oleObj name="Equation" r:id="rId5" imgW="1231560" imgH="5839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10000"/>
                        <a:ext cx="305370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91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 anchor="ctr"/>
          <a:lstStyle/>
          <a:p>
            <a:r>
              <a:rPr lang="en-US" dirty="0" smtClean="0"/>
              <a:t>Inverse Kinematics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97" y="914400"/>
            <a:ext cx="4988717" cy="4525963"/>
          </a:xfrm>
        </p:spPr>
      </p:pic>
      <p:cxnSp>
        <p:nvCxnSpPr>
          <p:cNvPr id="21" name="Straight Arrow Connector 20"/>
          <p:cNvCxnSpPr/>
          <p:nvPr/>
        </p:nvCxnSpPr>
        <p:spPr>
          <a:xfrm flipV="1">
            <a:off x="763562" y="4094503"/>
            <a:ext cx="0" cy="934697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81762" y="2347007"/>
            <a:ext cx="960570" cy="1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073056" y="2349433"/>
            <a:ext cx="852334" cy="11863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6820" y="3962400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0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6750" y="2438400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1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9018" y="2275127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>
                <a:solidFill>
                  <a:srgbClr val="3312FC"/>
                </a:solidFill>
              </a:rPr>
              <a:t>2</a:t>
            </a:r>
            <a:endParaRPr lang="en-US" sz="2400" b="1" dirty="0">
              <a:solidFill>
                <a:srgbClr val="3312FC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55708" y="5029200"/>
            <a:ext cx="986624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68978" y="4825300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29153" y="1753410"/>
            <a:ext cx="638946" cy="59359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88995" y="1547847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073056" y="1753410"/>
            <a:ext cx="609600" cy="593601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35056" y="1433123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81762" y="4549263"/>
            <a:ext cx="583212" cy="467348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11778" y="4073108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0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63562" y="1600200"/>
            <a:ext cx="18200" cy="74680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6081" y="1420641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>
                <a:solidFill>
                  <a:srgbClr val="00B050"/>
                </a:solidFill>
              </a:rPr>
              <a:t>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092838" y="1547847"/>
            <a:ext cx="0" cy="80751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16735" y="1066800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753" y="3181404"/>
            <a:ext cx="3764606" cy="3414056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4369788" y="5985917"/>
            <a:ext cx="924305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10065" y="6085058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369788" y="5137524"/>
            <a:ext cx="0" cy="835804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96432" y="5137524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0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2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 anchor="ctr"/>
          <a:lstStyle/>
          <a:p>
            <a:r>
              <a:rPr lang="en-US" dirty="0" smtClean="0"/>
              <a:t>Inverse Kinematics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87" y="1143000"/>
            <a:ext cx="3764606" cy="3414056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919022" y="3947513"/>
            <a:ext cx="924305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59299" y="4046654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19022" y="3099120"/>
            <a:ext cx="0" cy="835804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5666" y="3099120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0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88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 anchor="ctr"/>
          <a:lstStyle/>
          <a:p>
            <a:r>
              <a:rPr lang="en-US" dirty="0" smtClean="0"/>
              <a:t>Inverse Kinematics</a:t>
            </a:r>
            <a:endParaRPr lang="en-US" dirty="0"/>
          </a:p>
        </p:txBody>
      </p:sp>
      <p:pic>
        <p:nvPicPr>
          <p:cNvPr id="73730" name="Picture 2" descr="File:Atan2.pn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96440"/>
            <a:ext cx="6096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7000" y="1066799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arctan</a:t>
            </a:r>
            <a:r>
              <a:rPr lang="en-US" sz="3200" dirty="0" smtClean="0"/>
              <a:t> vs arctan2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8543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 anchor="ctr"/>
          <a:lstStyle/>
          <a:p>
            <a:r>
              <a:rPr lang="en-US" dirty="0" smtClean="0"/>
              <a:t>Inverse Kinematics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87" y="1143000"/>
            <a:ext cx="3764606" cy="3414056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919022" y="3947513"/>
            <a:ext cx="924305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59299" y="4046654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19022" y="3099120"/>
            <a:ext cx="0" cy="835804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5666" y="3099120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0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75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The Jacobian Matrix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92948"/>
              </p:ext>
            </p:extLst>
          </p:nvPr>
        </p:nvGraphicFramePr>
        <p:xfrm>
          <a:off x="2590800" y="1524000"/>
          <a:ext cx="3009900" cy="4729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8" name="Equation" r:id="rId3" imgW="888840" imgH="1396800" progId="Equation.DSMT4">
                  <p:embed/>
                </p:oleObj>
              </mc:Choice>
              <mc:Fallback>
                <p:oleObj name="Equation" r:id="rId3" imgW="88884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1524000"/>
                        <a:ext cx="3009900" cy="4729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The Jacobian Matrix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013931"/>
              </p:ext>
            </p:extLst>
          </p:nvPr>
        </p:nvGraphicFramePr>
        <p:xfrm>
          <a:off x="2209800" y="3581400"/>
          <a:ext cx="4364038" cy="3022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0" name="Equation" r:id="rId3" imgW="2273040" imgH="1574640" progId="Equation.DSMT4">
                  <p:embed/>
                </p:oleObj>
              </mc:Choice>
              <mc:Fallback>
                <p:oleObj name="Equation" r:id="rId3" imgW="227304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3581400"/>
                        <a:ext cx="4364038" cy="3022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811650"/>
              </p:ext>
            </p:extLst>
          </p:nvPr>
        </p:nvGraphicFramePr>
        <p:xfrm>
          <a:off x="3124200" y="1295400"/>
          <a:ext cx="2286000" cy="601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1" name="Equation" r:id="rId5" imgW="965160" imgH="253800" progId="Equation.DSMT4">
                  <p:embed/>
                </p:oleObj>
              </mc:Choice>
              <mc:Fallback>
                <p:oleObj name="Equation" r:id="rId5" imgW="965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1295400"/>
                        <a:ext cx="2286000" cy="601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721558"/>
              </p:ext>
            </p:extLst>
          </p:nvPr>
        </p:nvGraphicFramePr>
        <p:xfrm>
          <a:off x="1600200" y="2133600"/>
          <a:ext cx="5562600" cy="1032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2" name="Equation" r:id="rId7" imgW="2323800" imgH="431640" progId="Equation.DSMT4">
                  <p:embed/>
                </p:oleObj>
              </mc:Choice>
              <mc:Fallback>
                <p:oleObj name="Equation" r:id="rId7" imgW="232380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33600"/>
                        <a:ext cx="5562600" cy="1032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174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The Jacobian Matrix</a:t>
            </a:r>
            <a:endParaRPr lang="en-US" dirty="0"/>
          </a:p>
        </p:txBody>
      </p:sp>
      <p:pic>
        <p:nvPicPr>
          <p:cNvPr id="75778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8392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3800" y="1274063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easy way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3980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The Jacobian 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41" y="1600200"/>
            <a:ext cx="4988717" cy="4525963"/>
          </a:xfrm>
        </p:spPr>
      </p:pic>
      <p:cxnSp>
        <p:nvCxnSpPr>
          <p:cNvPr id="21" name="Straight Arrow Connector 20"/>
          <p:cNvCxnSpPr/>
          <p:nvPr/>
        </p:nvCxnSpPr>
        <p:spPr>
          <a:xfrm flipV="1">
            <a:off x="2472306" y="4780303"/>
            <a:ext cx="0" cy="934697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490506" y="3032807"/>
            <a:ext cx="960570" cy="1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781800" y="3035233"/>
            <a:ext cx="852334" cy="11863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25564" y="4648200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0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5494" y="3124200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1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97762" y="2960927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>
                <a:solidFill>
                  <a:srgbClr val="3312FC"/>
                </a:solidFill>
              </a:rPr>
              <a:t>2</a:t>
            </a:r>
            <a:endParaRPr lang="en-US" sz="2400" b="1" dirty="0">
              <a:solidFill>
                <a:srgbClr val="3312FC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464452" y="5715000"/>
            <a:ext cx="986624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77722" y="5511100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437897" y="2439210"/>
            <a:ext cx="638946" cy="59359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97739" y="2233647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781800" y="2439210"/>
            <a:ext cx="609600" cy="593601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43800" y="2118923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490506" y="5235063"/>
            <a:ext cx="583212" cy="467348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20522" y="4758908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0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472306" y="2286000"/>
            <a:ext cx="18200" cy="74680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04825" y="2106441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>
                <a:solidFill>
                  <a:srgbClr val="00B050"/>
                </a:solidFill>
              </a:rPr>
              <a:t>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801582" y="2233647"/>
            <a:ext cx="0" cy="80751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25479" y="1752600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en-US" sz="2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8226082"/>
                  </p:ext>
                </p:extLst>
              </p:nvPr>
            </p:nvGraphicFramePr>
            <p:xfrm>
              <a:off x="4114800" y="4343400"/>
              <a:ext cx="4740885" cy="18842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8177"/>
                    <a:gridCol w="948177"/>
                    <a:gridCol w="948177"/>
                    <a:gridCol w="948177"/>
                    <a:gridCol w="948177"/>
                  </a:tblGrid>
                  <a:tr h="62809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28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628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11286072"/>
                  </p:ext>
                </p:extLst>
              </p:nvPr>
            </p:nvGraphicFramePr>
            <p:xfrm>
              <a:off x="4114800" y="4343400"/>
              <a:ext cx="4740885" cy="18842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8177"/>
                    <a:gridCol w="948177"/>
                    <a:gridCol w="948177"/>
                    <a:gridCol w="948177"/>
                    <a:gridCol w="948177"/>
                  </a:tblGrid>
                  <a:tr h="62809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5" t="-4854" r="-3012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9359" t="-4854" r="-19935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28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628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188970" y="5099405"/>
                <a:ext cx="754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a typeface="Cambria Math"/>
                  </a:rPr>
                  <a:t>90+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970" y="5099405"/>
                <a:ext cx="75463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452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5334978" y="57370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238447" y="504811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246251" y="571814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290102" y="50994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Cambria Math"/>
              </a:rPr>
              <a:t>90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324267" y="57444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53400" y="5110335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856409" y="5744404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+L</a:t>
            </a:r>
            <a:r>
              <a:rPr lang="en-US" baseline="-25000" dirty="0" smtClean="0"/>
              <a:t>3</a:t>
            </a:r>
            <a:r>
              <a:rPr lang="en-US" dirty="0" smtClean="0"/>
              <a:t>+d</a:t>
            </a:r>
            <a:r>
              <a:rPr lang="en-US" baseline="-25000" dirty="0"/>
              <a:t>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Drawing DH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Rules: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There must be at least n+1 frames for n joints. The end effector must have a frame.</a:t>
            </a:r>
          </a:p>
          <a:p>
            <a:pPr marL="457200" indent="-457200">
              <a:buAutoNum type="arabicPeriod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The Z axis must be the axis of revolution or the direction of prismatic movement</a:t>
            </a:r>
          </a:p>
        </p:txBody>
      </p:sp>
    </p:spTree>
    <p:extLst>
      <p:ext uri="{BB962C8B-B14F-4D97-AF65-F5344CB8AC3E}">
        <p14:creationId xmlns:p14="http://schemas.microsoft.com/office/powerpoint/2010/main" val="21786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The Jacobian 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13" y="1233107"/>
            <a:ext cx="3074262" cy="2789093"/>
          </a:xfrm>
        </p:spPr>
      </p:pic>
      <p:grpSp>
        <p:nvGrpSpPr>
          <p:cNvPr id="10" name="Group 9"/>
          <p:cNvGrpSpPr/>
          <p:nvPr/>
        </p:nvGrpSpPr>
        <p:grpSpPr>
          <a:xfrm>
            <a:off x="76200" y="1219200"/>
            <a:ext cx="4000306" cy="2667000"/>
            <a:chOff x="18374" y="1156281"/>
            <a:chExt cx="6363492" cy="4242534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820828" y="4353410"/>
              <a:ext cx="0" cy="934697"/>
            </a:xfrm>
            <a:prstGeom prst="straightConnector1">
              <a:avLst/>
            </a:prstGeom>
            <a:ln w="44450">
              <a:solidFill>
                <a:srgbClr val="3312F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839028" y="2605914"/>
              <a:ext cx="960570" cy="1"/>
            </a:xfrm>
            <a:prstGeom prst="straightConnector1">
              <a:avLst/>
            </a:prstGeom>
            <a:ln w="44450">
              <a:solidFill>
                <a:srgbClr val="3312F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130322" y="2608340"/>
              <a:ext cx="852334" cy="11863"/>
            </a:xfrm>
            <a:prstGeom prst="straightConnector1">
              <a:avLst/>
            </a:prstGeom>
            <a:ln w="44450">
              <a:solidFill>
                <a:srgbClr val="3312F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8374" y="3944232"/>
              <a:ext cx="335582" cy="314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3312FC"/>
                  </a:solidFill>
                </a:rPr>
                <a:t>Z</a:t>
              </a:r>
              <a:r>
                <a:rPr lang="en-US" sz="2400" b="1" baseline="-25000" dirty="0" smtClean="0">
                  <a:solidFill>
                    <a:srgbClr val="3312FC"/>
                  </a:solidFill>
                </a:rPr>
                <a:t>0</a:t>
              </a:r>
              <a:endParaRPr lang="en-US" sz="2400" b="1" dirty="0">
                <a:solidFill>
                  <a:srgbClr val="3312FC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64016" y="2697307"/>
              <a:ext cx="335582" cy="314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3312FC"/>
                  </a:solidFill>
                </a:rPr>
                <a:t>Z</a:t>
              </a:r>
              <a:r>
                <a:rPr lang="en-US" sz="2400" b="1" baseline="-25000" dirty="0" smtClean="0">
                  <a:solidFill>
                    <a:srgbClr val="3312FC"/>
                  </a:solidFill>
                </a:rPr>
                <a:t>1</a:t>
              </a:r>
              <a:endParaRPr lang="en-US" sz="2400" b="1" dirty="0">
                <a:solidFill>
                  <a:srgbClr val="3312FC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46284" y="2534034"/>
              <a:ext cx="335582" cy="314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3312FC"/>
                  </a:solidFill>
                </a:rPr>
                <a:t>Z</a:t>
              </a:r>
              <a:r>
                <a:rPr lang="en-US" sz="2400" b="1" baseline="-25000" dirty="0">
                  <a:solidFill>
                    <a:srgbClr val="3312FC"/>
                  </a:solidFill>
                </a:rPr>
                <a:t>2</a:t>
              </a:r>
              <a:endParaRPr lang="en-US" sz="2400" b="1" dirty="0">
                <a:solidFill>
                  <a:srgbClr val="3312FC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812974" y="5288107"/>
              <a:ext cx="986624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726244" y="5084207"/>
              <a:ext cx="335582" cy="314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X</a:t>
              </a:r>
              <a:r>
                <a:rPr lang="en-US" sz="2400" b="1" baseline="-25000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786419" y="2012317"/>
              <a:ext cx="638946" cy="593597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546260" y="1519927"/>
              <a:ext cx="335582" cy="314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X</a:t>
              </a:r>
              <a:r>
                <a:rPr lang="en-US" sz="2400" b="1" baseline="-25000" dirty="0">
                  <a:solidFill>
                    <a:srgbClr val="FF0000"/>
                  </a:solidFill>
                </a:rPr>
                <a:t>1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5130322" y="2012317"/>
              <a:ext cx="609600" cy="593601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92322" y="1692030"/>
              <a:ext cx="335582" cy="314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X</a:t>
              </a:r>
              <a:r>
                <a:rPr lang="en-US" sz="2400" b="1" baseline="-25000" dirty="0">
                  <a:solidFill>
                    <a:srgbClr val="FF0000"/>
                  </a:solidFill>
                </a:rPr>
                <a:t>2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839028" y="4808170"/>
              <a:ext cx="583212" cy="467348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15387" y="4332016"/>
              <a:ext cx="312641" cy="314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y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0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820828" y="1859107"/>
              <a:ext cx="18200" cy="746807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8374" y="1679547"/>
              <a:ext cx="312642" cy="314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y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1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5150104" y="1806754"/>
              <a:ext cx="0" cy="807517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974002" y="1156281"/>
              <a:ext cx="312641" cy="314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y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2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577354"/>
              </p:ext>
            </p:extLst>
          </p:nvPr>
        </p:nvGraphicFramePr>
        <p:xfrm>
          <a:off x="927154" y="4267200"/>
          <a:ext cx="2970213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3" name="Equation" r:id="rId4" imgW="1409400" imgH="914400" progId="Equation.DSMT4">
                  <p:embed/>
                </p:oleObj>
              </mc:Choice>
              <mc:Fallback>
                <p:oleObj name="Equation" r:id="rId4" imgW="140940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54" y="4267200"/>
                        <a:ext cx="2970213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5018323"/>
                  </p:ext>
                </p:extLst>
              </p:nvPr>
            </p:nvGraphicFramePr>
            <p:xfrm>
              <a:off x="4403115" y="1306302"/>
              <a:ext cx="4740885" cy="18842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8177"/>
                    <a:gridCol w="948177"/>
                    <a:gridCol w="948177"/>
                    <a:gridCol w="948177"/>
                    <a:gridCol w="948177"/>
                  </a:tblGrid>
                  <a:tr h="62809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28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628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5018323"/>
                  </p:ext>
                </p:extLst>
              </p:nvPr>
            </p:nvGraphicFramePr>
            <p:xfrm>
              <a:off x="4403115" y="1306302"/>
              <a:ext cx="4740885" cy="18842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8177"/>
                    <a:gridCol w="948177"/>
                    <a:gridCol w="948177"/>
                    <a:gridCol w="948177"/>
                    <a:gridCol w="948177"/>
                  </a:tblGrid>
                  <a:tr h="62809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645" t="-4854" r="-301290" b="-2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99359" t="-4854" r="-199359" b="-2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28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6280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477285" y="2062307"/>
                <a:ext cx="754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a typeface="Cambria Math"/>
                  </a:rPr>
                  <a:t>90+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285" y="2062307"/>
                <a:ext cx="75463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731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5623293" y="269996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526762" y="201101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534566" y="268104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578417" y="20623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Cambria Math"/>
              </a:rPr>
              <a:t>90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612582" y="270730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441715" y="2073237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144724" y="2707306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+L</a:t>
            </a:r>
            <a:r>
              <a:rPr lang="en-US" baseline="-25000" dirty="0" smtClean="0"/>
              <a:t>3</a:t>
            </a:r>
            <a:r>
              <a:rPr lang="en-US" dirty="0" smtClean="0"/>
              <a:t>+d</a:t>
            </a:r>
            <a:r>
              <a:rPr lang="en-US" baseline="-25000" dirty="0"/>
              <a:t>1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747941"/>
              </p:ext>
            </p:extLst>
          </p:nvPr>
        </p:nvGraphicFramePr>
        <p:xfrm>
          <a:off x="4641240" y="4267200"/>
          <a:ext cx="3800475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4" name="Equation" r:id="rId8" imgW="1803240" imgH="914400" progId="Equation.DSMT4">
                  <p:embed/>
                </p:oleObj>
              </mc:Choice>
              <mc:Fallback>
                <p:oleObj name="Equation" r:id="rId8" imgW="180324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240" y="4267200"/>
                        <a:ext cx="3800475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74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The Jacobian Matrix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288321"/>
              </p:ext>
            </p:extLst>
          </p:nvPr>
        </p:nvGraphicFramePr>
        <p:xfrm>
          <a:off x="762000" y="1524000"/>
          <a:ext cx="2970213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4" name="Equation" r:id="rId3" imgW="1409400" imgH="914400" progId="Equation.DSMT4">
                  <p:embed/>
                </p:oleObj>
              </mc:Choice>
              <mc:Fallback>
                <p:oleObj name="Equation" r:id="rId3" imgW="14094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2970213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552686"/>
              </p:ext>
            </p:extLst>
          </p:nvPr>
        </p:nvGraphicFramePr>
        <p:xfrm>
          <a:off x="4267200" y="1600200"/>
          <a:ext cx="3800475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5" name="Equation" r:id="rId5" imgW="1803240" imgH="914400" progId="Equation.DSMT4">
                  <p:embed/>
                </p:oleObj>
              </mc:Choice>
              <mc:Fallback>
                <p:oleObj name="Equation" r:id="rId5" imgW="180324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00200"/>
                        <a:ext cx="3800475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336388"/>
              </p:ext>
            </p:extLst>
          </p:nvPr>
        </p:nvGraphicFramePr>
        <p:xfrm>
          <a:off x="2057400" y="3962400"/>
          <a:ext cx="4657725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6" name="Equation" r:id="rId7" imgW="2209680" imgH="939600" progId="Equation.DSMT4">
                  <p:embed/>
                </p:oleObj>
              </mc:Choice>
              <mc:Fallback>
                <p:oleObj name="Equation" r:id="rId7" imgW="2209680" imgH="939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962400"/>
                        <a:ext cx="4657725" cy="197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016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The Jacobian Matrix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303829"/>
              </p:ext>
            </p:extLst>
          </p:nvPr>
        </p:nvGraphicFramePr>
        <p:xfrm>
          <a:off x="762000" y="1524001"/>
          <a:ext cx="199645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0" name="Equation" r:id="rId3" imgW="1409400" imgH="914400" progId="Equation.DSMT4">
                  <p:embed/>
                </p:oleObj>
              </mc:Choice>
              <mc:Fallback>
                <p:oleObj name="Equation" r:id="rId3" imgW="14094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1"/>
                        <a:ext cx="199645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540147"/>
              </p:ext>
            </p:extLst>
          </p:nvPr>
        </p:nvGraphicFramePr>
        <p:xfrm>
          <a:off x="3124201" y="1524000"/>
          <a:ext cx="2819400" cy="119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1" name="Equation" r:id="rId5" imgW="2209680" imgH="939600" progId="Equation.DSMT4">
                  <p:embed/>
                </p:oleObj>
              </mc:Choice>
              <mc:Fallback>
                <p:oleObj name="Equation" r:id="rId5" imgW="22096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1524000"/>
                        <a:ext cx="2819400" cy="1198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536865"/>
              </p:ext>
            </p:extLst>
          </p:nvPr>
        </p:nvGraphicFramePr>
        <p:xfrm>
          <a:off x="457200" y="3886200"/>
          <a:ext cx="1350963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2" name="Equation" r:id="rId7" imgW="876240" imgH="1396800" progId="Equation.DSMT4">
                  <p:embed/>
                </p:oleObj>
              </mc:Choice>
              <mc:Fallback>
                <p:oleObj name="Equation" r:id="rId7" imgW="876240" imgH="1396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86200"/>
                        <a:ext cx="1350963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913048"/>
              </p:ext>
            </p:extLst>
          </p:nvPr>
        </p:nvGraphicFramePr>
        <p:xfrm>
          <a:off x="2438400" y="3581400"/>
          <a:ext cx="1651000" cy="270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3" name="Equation" r:id="rId9" imgW="838080" imgH="1371600" progId="Equation.DSMT4">
                  <p:embed/>
                </p:oleObj>
              </mc:Choice>
              <mc:Fallback>
                <p:oleObj name="Equation" r:id="rId9" imgW="83808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400" y="3581400"/>
                        <a:ext cx="1651000" cy="270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 descr="enter image description her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36" y="3757254"/>
            <a:ext cx="4419600" cy="233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7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The Jacobian Matrix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050385"/>
              </p:ext>
            </p:extLst>
          </p:nvPr>
        </p:nvGraphicFramePr>
        <p:xfrm>
          <a:off x="762000" y="1524001"/>
          <a:ext cx="199645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9" name="Equation" r:id="rId3" imgW="1409400" imgH="914400" progId="Equation.DSMT4">
                  <p:embed/>
                </p:oleObj>
              </mc:Choice>
              <mc:Fallback>
                <p:oleObj name="Equation" r:id="rId3" imgW="14094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1"/>
                        <a:ext cx="199645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582218"/>
              </p:ext>
            </p:extLst>
          </p:nvPr>
        </p:nvGraphicFramePr>
        <p:xfrm>
          <a:off x="3124201" y="1524000"/>
          <a:ext cx="2819400" cy="119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0" name="Equation" r:id="rId5" imgW="2209680" imgH="939600" progId="Equation.DSMT4">
                  <p:embed/>
                </p:oleObj>
              </mc:Choice>
              <mc:Fallback>
                <p:oleObj name="Equation" r:id="rId5" imgW="22096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1524000"/>
                        <a:ext cx="2819400" cy="1198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 descr="enter image description he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953512"/>
            <a:ext cx="4038600" cy="213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594077"/>
              </p:ext>
            </p:extLst>
          </p:nvPr>
        </p:nvGraphicFramePr>
        <p:xfrm>
          <a:off x="838200" y="5152309"/>
          <a:ext cx="7580313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1" name="Equation" r:id="rId8" imgW="3848040" imgH="736560" progId="Equation.DSMT4">
                  <p:embed/>
                </p:oleObj>
              </mc:Choice>
              <mc:Fallback>
                <p:oleObj name="Equation" r:id="rId8" imgW="3848040" imgH="736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52309"/>
                        <a:ext cx="7580313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146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The Jacobian Matrix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195209"/>
              </p:ext>
            </p:extLst>
          </p:nvPr>
        </p:nvGraphicFramePr>
        <p:xfrm>
          <a:off x="762000" y="1524001"/>
          <a:ext cx="199645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7" name="Equation" r:id="rId3" imgW="1409400" imgH="914400" progId="Equation.DSMT4">
                  <p:embed/>
                </p:oleObj>
              </mc:Choice>
              <mc:Fallback>
                <p:oleObj name="Equation" r:id="rId3" imgW="14094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1"/>
                        <a:ext cx="199645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210546"/>
              </p:ext>
            </p:extLst>
          </p:nvPr>
        </p:nvGraphicFramePr>
        <p:xfrm>
          <a:off x="3124201" y="1524000"/>
          <a:ext cx="2819400" cy="119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8" name="Equation" r:id="rId5" imgW="2209680" imgH="939600" progId="Equation.DSMT4">
                  <p:embed/>
                </p:oleObj>
              </mc:Choice>
              <mc:Fallback>
                <p:oleObj name="Equation" r:id="rId5" imgW="22096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1524000"/>
                        <a:ext cx="2819400" cy="1198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 descr="enter image description he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447800"/>
            <a:ext cx="2819400" cy="148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169265"/>
              </p:ext>
            </p:extLst>
          </p:nvPr>
        </p:nvGraphicFramePr>
        <p:xfrm>
          <a:off x="1143000" y="3048000"/>
          <a:ext cx="6781800" cy="1256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9" name="Equation" r:id="rId8" imgW="3974760" imgH="736560" progId="Equation.DSMT4">
                  <p:embed/>
                </p:oleObj>
              </mc:Choice>
              <mc:Fallback>
                <p:oleObj name="Equation" r:id="rId8" imgW="39747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48000"/>
                        <a:ext cx="6781800" cy="1256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2493"/>
              </p:ext>
            </p:extLst>
          </p:nvPr>
        </p:nvGraphicFramePr>
        <p:xfrm>
          <a:off x="1604963" y="4419600"/>
          <a:ext cx="5824537" cy="1045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0" name="Equation" r:id="rId10" imgW="4241520" imgH="761760" progId="Equation.DSMT4">
                  <p:embed/>
                </p:oleObj>
              </mc:Choice>
              <mc:Fallback>
                <p:oleObj name="Equation" r:id="rId10" imgW="4241520" imgH="7617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419600"/>
                        <a:ext cx="5824537" cy="1045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086210"/>
              </p:ext>
            </p:extLst>
          </p:nvPr>
        </p:nvGraphicFramePr>
        <p:xfrm>
          <a:off x="3300413" y="5580063"/>
          <a:ext cx="1814512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1" name="Equation" r:id="rId12" imgW="1320480" imgH="736560" progId="Equation.DSMT4">
                  <p:embed/>
                </p:oleObj>
              </mc:Choice>
              <mc:Fallback>
                <p:oleObj name="Equation" r:id="rId12" imgW="1320480" imgH="736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5580063"/>
                        <a:ext cx="1814512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89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The Jacobian Matrix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440160"/>
              </p:ext>
            </p:extLst>
          </p:nvPr>
        </p:nvGraphicFramePr>
        <p:xfrm>
          <a:off x="381000" y="1542288"/>
          <a:ext cx="199645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6" name="Equation" r:id="rId3" imgW="1409400" imgH="914400" progId="Equation.DSMT4">
                  <p:embed/>
                </p:oleObj>
              </mc:Choice>
              <mc:Fallback>
                <p:oleObj name="Equation" r:id="rId3" imgW="14094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42288"/>
                        <a:ext cx="199645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264196"/>
              </p:ext>
            </p:extLst>
          </p:nvPr>
        </p:nvGraphicFramePr>
        <p:xfrm>
          <a:off x="2514600" y="1524000"/>
          <a:ext cx="2819400" cy="119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7" name="Equation" r:id="rId5" imgW="2209680" imgH="939600" progId="Equation.DSMT4">
                  <p:embed/>
                </p:oleObj>
              </mc:Choice>
              <mc:Fallback>
                <p:oleObj name="Equation" r:id="rId5" imgW="22096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0"/>
                        <a:ext cx="2819400" cy="1198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281399"/>
              </p:ext>
            </p:extLst>
          </p:nvPr>
        </p:nvGraphicFramePr>
        <p:xfrm>
          <a:off x="381000" y="3733800"/>
          <a:ext cx="1350963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8" name="Equation" r:id="rId7" imgW="876240" imgH="1396800" progId="Equation.DSMT4">
                  <p:embed/>
                </p:oleObj>
              </mc:Choice>
              <mc:Fallback>
                <p:oleObj name="Equation" r:id="rId7" imgW="87624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733800"/>
                        <a:ext cx="1350963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957146"/>
              </p:ext>
            </p:extLst>
          </p:nvPr>
        </p:nvGraphicFramePr>
        <p:xfrm>
          <a:off x="1981200" y="3429000"/>
          <a:ext cx="1651000" cy="270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9" name="Equation" r:id="rId9" imgW="838080" imgH="1371600" progId="Equation.DSMT4">
                  <p:embed/>
                </p:oleObj>
              </mc:Choice>
              <mc:Fallback>
                <p:oleObj name="Equation" r:id="rId9" imgW="83808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1200" y="3429000"/>
                        <a:ext cx="1651000" cy="270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 descr="enter image description her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71600"/>
            <a:ext cx="3352800" cy="176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145626"/>
              </p:ext>
            </p:extLst>
          </p:nvPr>
        </p:nvGraphicFramePr>
        <p:xfrm>
          <a:off x="4648200" y="3352800"/>
          <a:ext cx="4183063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0" name="Equation" r:id="rId12" imgW="2450880" imgH="736560" progId="Equation.DSMT4">
                  <p:embed/>
                </p:oleObj>
              </mc:Choice>
              <mc:Fallback>
                <p:oleObj name="Equation" r:id="rId12" imgW="2450880" imgH="736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352800"/>
                        <a:ext cx="4183063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849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The Jacobian Matrix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58799"/>
              </p:ext>
            </p:extLst>
          </p:nvPr>
        </p:nvGraphicFramePr>
        <p:xfrm>
          <a:off x="381000" y="1542288"/>
          <a:ext cx="199645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3" name="Equation" r:id="rId3" imgW="1409400" imgH="914400" progId="Equation.DSMT4">
                  <p:embed/>
                </p:oleObj>
              </mc:Choice>
              <mc:Fallback>
                <p:oleObj name="Equation" r:id="rId3" imgW="14094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42288"/>
                        <a:ext cx="199645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997056"/>
              </p:ext>
            </p:extLst>
          </p:nvPr>
        </p:nvGraphicFramePr>
        <p:xfrm>
          <a:off x="2514600" y="1524000"/>
          <a:ext cx="2819400" cy="119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4" name="Equation" r:id="rId5" imgW="2209680" imgH="939600" progId="Equation.DSMT4">
                  <p:embed/>
                </p:oleObj>
              </mc:Choice>
              <mc:Fallback>
                <p:oleObj name="Equation" r:id="rId5" imgW="22096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0"/>
                        <a:ext cx="2819400" cy="1198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651648"/>
              </p:ext>
            </p:extLst>
          </p:nvPr>
        </p:nvGraphicFramePr>
        <p:xfrm>
          <a:off x="0" y="3733800"/>
          <a:ext cx="1350963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5" name="Equation" r:id="rId7" imgW="876240" imgH="1396800" progId="Equation.DSMT4">
                  <p:embed/>
                </p:oleObj>
              </mc:Choice>
              <mc:Fallback>
                <p:oleObj name="Equation" r:id="rId7" imgW="87624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33800"/>
                        <a:ext cx="1350963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079941"/>
              </p:ext>
            </p:extLst>
          </p:nvPr>
        </p:nvGraphicFramePr>
        <p:xfrm>
          <a:off x="1447800" y="3352800"/>
          <a:ext cx="3527425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6" name="Equation" r:id="rId9" imgW="1790640" imgH="1396800" progId="Equation.DSMT4">
                  <p:embed/>
                </p:oleObj>
              </mc:Choice>
              <mc:Fallback>
                <p:oleObj name="Equation" r:id="rId9" imgW="179064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7800" y="3352800"/>
                        <a:ext cx="3527425" cy="275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 descr="enter image description her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71600"/>
            <a:ext cx="3352800" cy="176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12032"/>
              </p:ext>
            </p:extLst>
          </p:nvPr>
        </p:nvGraphicFramePr>
        <p:xfrm>
          <a:off x="4939601" y="3352800"/>
          <a:ext cx="4183063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7" name="Equation" r:id="rId12" imgW="2450880" imgH="736560" progId="Equation.DSMT4">
                  <p:embed/>
                </p:oleObj>
              </mc:Choice>
              <mc:Fallback>
                <p:oleObj name="Equation" r:id="rId12" imgW="24508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601" y="3352800"/>
                        <a:ext cx="4183063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93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The Jacobian Matrix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42755"/>
              </p:ext>
            </p:extLst>
          </p:nvPr>
        </p:nvGraphicFramePr>
        <p:xfrm>
          <a:off x="381000" y="1542288"/>
          <a:ext cx="199645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7" name="Equation" r:id="rId3" imgW="1409400" imgH="914400" progId="Equation.DSMT4">
                  <p:embed/>
                </p:oleObj>
              </mc:Choice>
              <mc:Fallback>
                <p:oleObj name="Equation" r:id="rId3" imgW="14094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42288"/>
                        <a:ext cx="199645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795884"/>
              </p:ext>
            </p:extLst>
          </p:nvPr>
        </p:nvGraphicFramePr>
        <p:xfrm>
          <a:off x="2514600" y="1524000"/>
          <a:ext cx="2819400" cy="119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8" name="Equation" r:id="rId5" imgW="2209680" imgH="939600" progId="Equation.DSMT4">
                  <p:embed/>
                </p:oleObj>
              </mc:Choice>
              <mc:Fallback>
                <p:oleObj name="Equation" r:id="rId5" imgW="22096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0"/>
                        <a:ext cx="2819400" cy="1198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533290"/>
              </p:ext>
            </p:extLst>
          </p:nvPr>
        </p:nvGraphicFramePr>
        <p:xfrm>
          <a:off x="0" y="3810000"/>
          <a:ext cx="1350963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9" name="Equation" r:id="rId7" imgW="876240" imgH="1396800" progId="Equation.DSMT4">
                  <p:embed/>
                </p:oleObj>
              </mc:Choice>
              <mc:Fallback>
                <p:oleObj name="Equation" r:id="rId7" imgW="87624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10000"/>
                        <a:ext cx="1350963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061450"/>
              </p:ext>
            </p:extLst>
          </p:nvPr>
        </p:nvGraphicFramePr>
        <p:xfrm>
          <a:off x="1295400" y="3429000"/>
          <a:ext cx="3527425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0" name="Equation" r:id="rId9" imgW="1790640" imgH="1396800" progId="Equation.DSMT4">
                  <p:embed/>
                </p:oleObj>
              </mc:Choice>
              <mc:Fallback>
                <p:oleObj name="Equation" r:id="rId9" imgW="179064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5400" y="3429000"/>
                        <a:ext cx="3527425" cy="275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 descr="enter image description her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71600"/>
            <a:ext cx="3352800" cy="176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335807"/>
              </p:ext>
            </p:extLst>
          </p:nvPr>
        </p:nvGraphicFramePr>
        <p:xfrm>
          <a:off x="4808537" y="3352800"/>
          <a:ext cx="4183063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1" name="Equation" r:id="rId12" imgW="2450880" imgH="736560" progId="Equation.DSMT4">
                  <p:embed/>
                </p:oleObj>
              </mc:Choice>
              <mc:Fallback>
                <p:oleObj name="Equation" r:id="rId12" imgW="24508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7" y="3352800"/>
                        <a:ext cx="4183063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60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The Jacobian Matrix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80888"/>
              </p:ext>
            </p:extLst>
          </p:nvPr>
        </p:nvGraphicFramePr>
        <p:xfrm>
          <a:off x="381000" y="1542288"/>
          <a:ext cx="199645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1" name="Equation" r:id="rId3" imgW="1409400" imgH="914400" progId="Equation.DSMT4">
                  <p:embed/>
                </p:oleObj>
              </mc:Choice>
              <mc:Fallback>
                <p:oleObj name="Equation" r:id="rId3" imgW="14094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42288"/>
                        <a:ext cx="199645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682872"/>
              </p:ext>
            </p:extLst>
          </p:nvPr>
        </p:nvGraphicFramePr>
        <p:xfrm>
          <a:off x="2514600" y="1524000"/>
          <a:ext cx="2819400" cy="119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2" name="Equation" r:id="rId5" imgW="2209680" imgH="939600" progId="Equation.DSMT4">
                  <p:embed/>
                </p:oleObj>
              </mc:Choice>
              <mc:Fallback>
                <p:oleObj name="Equation" r:id="rId5" imgW="22096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0"/>
                        <a:ext cx="2819400" cy="1198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176351"/>
              </p:ext>
            </p:extLst>
          </p:nvPr>
        </p:nvGraphicFramePr>
        <p:xfrm>
          <a:off x="0" y="3810000"/>
          <a:ext cx="1350963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3" name="Equation" r:id="rId7" imgW="876240" imgH="1396800" progId="Equation.DSMT4">
                  <p:embed/>
                </p:oleObj>
              </mc:Choice>
              <mc:Fallback>
                <p:oleObj name="Equation" r:id="rId7" imgW="87624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10000"/>
                        <a:ext cx="1350963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754163"/>
              </p:ext>
            </p:extLst>
          </p:nvPr>
        </p:nvGraphicFramePr>
        <p:xfrm>
          <a:off x="1371600" y="3429000"/>
          <a:ext cx="3527425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4" name="Equation" r:id="rId9" imgW="1790640" imgH="1396800" progId="Equation.DSMT4">
                  <p:embed/>
                </p:oleObj>
              </mc:Choice>
              <mc:Fallback>
                <p:oleObj name="Equation" r:id="rId9" imgW="179064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3429000"/>
                        <a:ext cx="3527425" cy="275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 descr="enter image description her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71600"/>
            <a:ext cx="3352800" cy="176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31127"/>
              </p:ext>
            </p:extLst>
          </p:nvPr>
        </p:nvGraphicFramePr>
        <p:xfrm>
          <a:off x="5187950" y="3373438"/>
          <a:ext cx="3424238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5" name="Equation" r:id="rId12" imgW="2006280" imgH="711000" progId="Equation.DSMT4">
                  <p:embed/>
                </p:oleObj>
              </mc:Choice>
              <mc:Fallback>
                <p:oleObj name="Equation" r:id="rId12" imgW="20062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3373438"/>
                        <a:ext cx="3424238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94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The Jacobian Matrix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278480"/>
              </p:ext>
            </p:extLst>
          </p:nvPr>
        </p:nvGraphicFramePr>
        <p:xfrm>
          <a:off x="381000" y="1542288"/>
          <a:ext cx="199645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6" name="Equation" r:id="rId3" imgW="1409400" imgH="914400" progId="Equation.DSMT4">
                  <p:embed/>
                </p:oleObj>
              </mc:Choice>
              <mc:Fallback>
                <p:oleObj name="Equation" r:id="rId3" imgW="14094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42288"/>
                        <a:ext cx="199645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737586"/>
              </p:ext>
            </p:extLst>
          </p:nvPr>
        </p:nvGraphicFramePr>
        <p:xfrm>
          <a:off x="2514600" y="1524000"/>
          <a:ext cx="2819400" cy="119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7" name="Equation" r:id="rId5" imgW="2209680" imgH="939600" progId="Equation.DSMT4">
                  <p:embed/>
                </p:oleObj>
              </mc:Choice>
              <mc:Fallback>
                <p:oleObj name="Equation" r:id="rId5" imgW="22096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0"/>
                        <a:ext cx="2819400" cy="1198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496228"/>
              </p:ext>
            </p:extLst>
          </p:nvPr>
        </p:nvGraphicFramePr>
        <p:xfrm>
          <a:off x="152400" y="3886200"/>
          <a:ext cx="1350963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8" name="Equation" r:id="rId7" imgW="876240" imgH="1396800" progId="Equation.DSMT4">
                  <p:embed/>
                </p:oleObj>
              </mc:Choice>
              <mc:Fallback>
                <p:oleObj name="Equation" r:id="rId7" imgW="87624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886200"/>
                        <a:ext cx="1350963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342350"/>
              </p:ext>
            </p:extLst>
          </p:nvPr>
        </p:nvGraphicFramePr>
        <p:xfrm>
          <a:off x="1676400" y="3581400"/>
          <a:ext cx="3627438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9" name="Equation" r:id="rId9" imgW="1841400" imgH="1396800" progId="Equation.DSMT4">
                  <p:embed/>
                </p:oleObj>
              </mc:Choice>
              <mc:Fallback>
                <p:oleObj name="Equation" r:id="rId9" imgW="184140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6400" y="3581400"/>
                        <a:ext cx="3627438" cy="275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 descr="enter image description her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71600"/>
            <a:ext cx="3352800" cy="176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121411"/>
              </p:ext>
            </p:extLst>
          </p:nvPr>
        </p:nvGraphicFramePr>
        <p:xfrm>
          <a:off x="5410200" y="3352800"/>
          <a:ext cx="3424238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0" name="Equation" r:id="rId12" imgW="2006280" imgH="711000" progId="Equation.DSMT4">
                  <p:embed/>
                </p:oleObj>
              </mc:Choice>
              <mc:Fallback>
                <p:oleObj name="Equation" r:id="rId12" imgW="20062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352800"/>
                        <a:ext cx="3424238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53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Drawing DH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Rules: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3. The X axis must be perpendicular to the Z axis of the   frame before it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4. The X axis must intersect the Z axis of the frame before it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5. The Y axis is drawn by the right-hand rule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12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The Jacobian 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7" y="1143000"/>
            <a:ext cx="4988717" cy="4525963"/>
          </a:xfrm>
        </p:spPr>
      </p:pic>
      <p:cxnSp>
        <p:nvCxnSpPr>
          <p:cNvPr id="21" name="Straight Arrow Connector 20"/>
          <p:cNvCxnSpPr/>
          <p:nvPr/>
        </p:nvCxnSpPr>
        <p:spPr>
          <a:xfrm flipV="1">
            <a:off x="1408742" y="4323103"/>
            <a:ext cx="0" cy="934697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426942" y="2575607"/>
            <a:ext cx="960570" cy="1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718236" y="2578033"/>
            <a:ext cx="852334" cy="11863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0" y="4191000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0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51930" y="2667000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 smtClean="0">
                <a:solidFill>
                  <a:srgbClr val="3312FC"/>
                </a:solidFill>
              </a:rPr>
              <a:t>1</a:t>
            </a:r>
            <a:endParaRPr lang="en-US" sz="2400" b="1" dirty="0">
              <a:solidFill>
                <a:srgbClr val="3312FC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4198" y="2503727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12FC"/>
                </a:solidFill>
              </a:rPr>
              <a:t>Z</a:t>
            </a:r>
            <a:r>
              <a:rPr lang="en-US" sz="2400" b="1" baseline="-25000" dirty="0">
                <a:solidFill>
                  <a:srgbClr val="3312FC"/>
                </a:solidFill>
              </a:rPr>
              <a:t>2</a:t>
            </a:r>
            <a:endParaRPr lang="en-US" sz="2400" b="1" dirty="0">
              <a:solidFill>
                <a:srgbClr val="3312FC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00888" y="5257800"/>
            <a:ext cx="986624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14158" y="5053900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374333" y="1982010"/>
            <a:ext cx="638946" cy="59359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34175" y="1776447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718236" y="1982010"/>
            <a:ext cx="609600" cy="593601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80236" y="1661723"/>
            <a:ext cx="33558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426942" y="4777863"/>
            <a:ext cx="583212" cy="467348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56958" y="4301708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0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408742" y="1828800"/>
            <a:ext cx="18200" cy="74680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1261" y="1649241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>
                <a:solidFill>
                  <a:srgbClr val="00B050"/>
                </a:solidFill>
              </a:rPr>
              <a:t>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738018" y="1776447"/>
            <a:ext cx="0" cy="807517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61915" y="1295400"/>
            <a:ext cx="312642" cy="314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y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en-US" sz="2400" b="1" dirty="0">
              <a:solidFill>
                <a:srgbClr val="00B05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833796"/>
              </p:ext>
            </p:extLst>
          </p:nvPr>
        </p:nvGraphicFramePr>
        <p:xfrm>
          <a:off x="4251325" y="3581400"/>
          <a:ext cx="3368675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8" name="Equation" r:id="rId4" imgW="2184120" imgH="1396800" progId="Equation.DSMT4">
                  <p:embed/>
                </p:oleObj>
              </mc:Choice>
              <mc:Fallback>
                <p:oleObj name="Equation" r:id="rId4" imgW="2184120" imgH="1396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3581400"/>
                        <a:ext cx="3368675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172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Kinematic Singularities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Basically: A finite end-effector speed requires infinite joint speed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91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Deriving the DH Parameters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088828"/>
              </p:ext>
            </p:extLst>
          </p:nvPr>
        </p:nvGraphicFramePr>
        <p:xfrm>
          <a:off x="2819400" y="1905000"/>
          <a:ext cx="461625" cy="69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05000"/>
                        <a:ext cx="461625" cy="69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1929825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Joint angle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2971800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amount we have to rotate the frame i-1 about the Z</a:t>
            </a:r>
            <a:r>
              <a:rPr lang="en-US" sz="2800" baseline="-25000" dirty="0" smtClean="0"/>
              <a:t>i-1</a:t>
            </a:r>
            <a:r>
              <a:rPr lang="en-US" sz="2800" dirty="0" smtClean="0"/>
              <a:t> axis so that X</a:t>
            </a:r>
            <a:r>
              <a:rPr lang="en-US" sz="2800" baseline="-25000" dirty="0" smtClean="0"/>
              <a:t>i-1</a:t>
            </a:r>
            <a:r>
              <a:rPr lang="en-US" sz="2800" dirty="0" smtClean="0"/>
              <a:t> and 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are parallel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PLUS</a:t>
            </a:r>
          </a:p>
          <a:p>
            <a:endParaRPr lang="en-US" sz="2800" b="1" dirty="0" smtClean="0"/>
          </a:p>
          <a:p>
            <a:r>
              <a:rPr lang="en-US" sz="2800" dirty="0" smtClean="0"/>
              <a:t>the revolution of a revolute joint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76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Deriving the DH Parameters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523795"/>
              </p:ext>
            </p:extLst>
          </p:nvPr>
        </p:nvGraphicFramePr>
        <p:xfrm>
          <a:off x="2800350" y="1905000"/>
          <a:ext cx="5000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1905000"/>
                        <a:ext cx="50006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1929825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Joint twist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2971800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amount we have to rotate the frame i-1 about the 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axis so that Z</a:t>
            </a:r>
            <a:r>
              <a:rPr lang="en-US" sz="2800" baseline="-25000" dirty="0" smtClean="0"/>
              <a:t>i-1</a:t>
            </a:r>
            <a:r>
              <a:rPr lang="en-US" sz="2800" dirty="0" smtClean="0"/>
              <a:t> and </a:t>
            </a:r>
            <a:r>
              <a:rPr lang="en-US" sz="2800" dirty="0" err="1" smtClean="0"/>
              <a:t>Z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 are parallel</a:t>
            </a:r>
          </a:p>
        </p:txBody>
      </p:sp>
    </p:spTree>
    <p:extLst>
      <p:ext uri="{BB962C8B-B14F-4D97-AF65-F5344CB8AC3E}">
        <p14:creationId xmlns:p14="http://schemas.microsoft.com/office/powerpoint/2010/main" val="23593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Deriving the DH Parameters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456744"/>
              </p:ext>
            </p:extLst>
          </p:nvPr>
        </p:nvGraphicFramePr>
        <p:xfrm>
          <a:off x="3120962" y="1889506"/>
          <a:ext cx="3460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Equation" r:id="rId3" imgW="114120" imgH="228600" progId="Equation.DSMT4">
                  <p:embed/>
                </p:oleObj>
              </mc:Choice>
              <mc:Fallback>
                <p:oleObj name="Equation" r:id="rId3" imgW="114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962" y="1889506"/>
                        <a:ext cx="3460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1929825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Link Length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2971800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distance from frame {i-1} to frame {</a:t>
            </a:r>
            <a:r>
              <a:rPr lang="en-US" sz="2800" dirty="0" err="1" smtClean="0"/>
              <a:t>i</a:t>
            </a:r>
            <a:r>
              <a:rPr lang="en-US" sz="2800" dirty="0" smtClean="0"/>
              <a:t>} in the 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axis direction</a:t>
            </a:r>
          </a:p>
        </p:txBody>
      </p:sp>
    </p:spTree>
    <p:extLst>
      <p:ext uri="{BB962C8B-B14F-4D97-AF65-F5344CB8AC3E}">
        <p14:creationId xmlns:p14="http://schemas.microsoft.com/office/powerpoint/2010/main" val="8754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Deriving the DH Parameters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730388"/>
              </p:ext>
            </p:extLst>
          </p:nvPr>
        </p:nvGraphicFramePr>
        <p:xfrm>
          <a:off x="3063875" y="1889125"/>
          <a:ext cx="4619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1889125"/>
                        <a:ext cx="46196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1929825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Link Offset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2971800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distance from frame {</a:t>
            </a:r>
            <a:r>
              <a:rPr lang="en-US" sz="2800" dirty="0" err="1" smtClean="0"/>
              <a:t>i</a:t>
            </a:r>
            <a:r>
              <a:rPr lang="en-US" sz="2800" dirty="0" smtClean="0"/>
              <a:t>} to frame {i-1} in the Z</a:t>
            </a:r>
            <a:r>
              <a:rPr lang="en-US" sz="2800" baseline="-25000" dirty="0" smtClean="0"/>
              <a:t>i-1</a:t>
            </a:r>
            <a:r>
              <a:rPr lang="en-US" sz="2800" dirty="0" smtClean="0"/>
              <a:t> axis direction</a:t>
            </a:r>
          </a:p>
        </p:txBody>
      </p:sp>
    </p:spTree>
    <p:extLst>
      <p:ext uri="{BB962C8B-B14F-4D97-AF65-F5344CB8AC3E}">
        <p14:creationId xmlns:p14="http://schemas.microsoft.com/office/powerpoint/2010/main" val="42378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Drawing DH Frames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9876" y="2286000"/>
            <a:ext cx="5010312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4" name="Picture 2" descr="What is SCARA Robot? | ATO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09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23119</TotalTime>
  <Words>592</Words>
  <Application>Microsoft Office PowerPoint</Application>
  <PresentationFormat>On-screen Show (4:3)</PresentationFormat>
  <Paragraphs>283</Paragraphs>
  <Slides>41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Executive</vt:lpstr>
      <vt:lpstr>Equation</vt:lpstr>
      <vt:lpstr>MathType 6.0 Equation</vt:lpstr>
      <vt:lpstr> Kinematics and Dynamics of Robots </vt:lpstr>
      <vt:lpstr>CORRECTION</vt:lpstr>
      <vt:lpstr>Drawing DH Frames</vt:lpstr>
      <vt:lpstr>Drawing DH Frames</vt:lpstr>
      <vt:lpstr>Deriving the DH Parameters</vt:lpstr>
      <vt:lpstr>Deriving the DH Parameters</vt:lpstr>
      <vt:lpstr>Deriving the DH Parameters</vt:lpstr>
      <vt:lpstr>Deriving the DH Parameters</vt:lpstr>
      <vt:lpstr>Drawing DH Frames</vt:lpstr>
      <vt:lpstr>Drawing DH Frames</vt:lpstr>
      <vt:lpstr>Drawing DH Frames</vt:lpstr>
      <vt:lpstr>Drawing DH Frames</vt:lpstr>
      <vt:lpstr>Class Problem #4</vt:lpstr>
      <vt:lpstr>Class Problem #4</vt:lpstr>
      <vt:lpstr>Inverse Kinematics</vt:lpstr>
      <vt:lpstr>Inverse Kinematics</vt:lpstr>
      <vt:lpstr>Inverse Kinematics</vt:lpstr>
      <vt:lpstr>Inverse Kinematics</vt:lpstr>
      <vt:lpstr>Inverse Kinematics</vt:lpstr>
      <vt:lpstr>Inverse Kinematics</vt:lpstr>
      <vt:lpstr>Inverse Kinematics</vt:lpstr>
      <vt:lpstr>Inverse Kinematics</vt:lpstr>
      <vt:lpstr>Inverse Kinematics</vt:lpstr>
      <vt:lpstr>Inverse Kinematics</vt:lpstr>
      <vt:lpstr>Inverse Kinematics</vt:lpstr>
      <vt:lpstr>The Jacobian Matrix</vt:lpstr>
      <vt:lpstr>The Jacobian Matrix</vt:lpstr>
      <vt:lpstr>The Jacobian Matrix</vt:lpstr>
      <vt:lpstr>The Jacobian Matrix</vt:lpstr>
      <vt:lpstr>The Jacobian Matrix</vt:lpstr>
      <vt:lpstr>The Jacobian Matrix</vt:lpstr>
      <vt:lpstr>The Jacobian Matrix</vt:lpstr>
      <vt:lpstr>The Jacobian Matrix</vt:lpstr>
      <vt:lpstr>The Jacobian Matrix</vt:lpstr>
      <vt:lpstr>The Jacobian Matrix</vt:lpstr>
      <vt:lpstr>The Jacobian Matrix</vt:lpstr>
      <vt:lpstr>The Jacobian Matrix</vt:lpstr>
      <vt:lpstr>The Jacobian Matrix</vt:lpstr>
      <vt:lpstr>The Jacobian Matrix</vt:lpstr>
      <vt:lpstr>The Jacobian Matrix</vt:lpstr>
      <vt:lpstr>Kinematic Singularities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Kinematics and Dynamics of Robots</dc:title>
  <dc:creator>Yoav</dc:creator>
  <cp:lastModifiedBy>Yoav</cp:lastModifiedBy>
  <cp:revision>126</cp:revision>
  <dcterms:created xsi:type="dcterms:W3CDTF">2021-02-23T12:35:18Z</dcterms:created>
  <dcterms:modified xsi:type="dcterms:W3CDTF">2021-04-02T14:12:54Z</dcterms:modified>
</cp:coreProperties>
</file>