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60" r:id="rId4"/>
    <p:sldId id="259" r:id="rId5"/>
    <p:sldId id="264" r:id="rId6"/>
    <p:sldId id="261" r:id="rId7"/>
    <p:sldId id="263" r:id="rId8"/>
    <p:sldId id="265" r:id="rId9"/>
    <p:sldId id="268" r:id="rId10"/>
    <p:sldId id="266" r:id="rId11"/>
    <p:sldId id="267" r:id="rId12"/>
    <p:sldId id="270" r:id="rId13"/>
    <p:sldId id="271" r:id="rId14"/>
    <p:sldId id="269" r:id="rId15"/>
    <p:sldId id="272" r:id="rId16"/>
    <p:sldId id="273" r:id="rId17"/>
    <p:sldId id="275" r:id="rId18"/>
    <p:sldId id="274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D8B7E1-2087-4C39-B7FF-C0ACF50AC261}">
          <p14:sldIdLst>
            <p14:sldId id="256"/>
          </p14:sldIdLst>
        </p14:section>
        <p14:section name="Untitled Section" id="{119A9D99-ACA0-4820-88F2-073D1B6F0EF0}">
          <p14:sldIdLst>
            <p14:sldId id="258"/>
            <p14:sldId id="260"/>
            <p14:sldId id="259"/>
            <p14:sldId id="264"/>
            <p14:sldId id="261"/>
            <p14:sldId id="263"/>
            <p14:sldId id="265"/>
            <p14:sldId id="268"/>
            <p14:sldId id="266"/>
            <p14:sldId id="267"/>
            <p14:sldId id="270"/>
            <p14:sldId id="271"/>
            <p14:sldId id="269"/>
            <p14:sldId id="272"/>
            <p14:sldId id="273"/>
            <p14:sldId id="275"/>
            <p14:sldId id="274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1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474" y="-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A101A-B4B6-43C1-9181-EBBE14524209}" type="datetimeFigureOut">
              <a:rPr lang="en-US" smtClean="0"/>
              <a:t>31/3/2021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F7BF2-EC6B-4711-9E29-DDDC728FF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5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31/3/2021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31/3/2021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31/3/2021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31/3/2021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31/3/2021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31/3/2021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31/3/2021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31/3/2021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31/3/2021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31/3/2021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31/3/2021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3DF3E4B-C03A-4A65-9C4D-027445E9C362}" type="datetimeFigureOut">
              <a:rPr lang="en-US" smtClean="0"/>
              <a:t>31/3/2021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sz="6000" dirty="0" smtClean="0"/>
              <a:t> </a:t>
            </a:r>
            <a:r>
              <a:rPr lang="en-US" sz="6000" b="1" dirty="0"/>
              <a:t>Kinematics and Dynamics of Robots 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Semester 2021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Lecturer: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Yoav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Golan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89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Configuration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 Demo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05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Configuration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point in C-Space = A robot configuration</a:t>
            </a:r>
          </a:p>
          <a:p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path in C-Space = A robot’s continuous motion from one configuration to another</a:t>
            </a:r>
          </a:p>
          <a:p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point inside a C-Obstacle = An invalid configuration (collision with an object)</a:t>
            </a:r>
          </a:p>
          <a:p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point on the surface of a C-Obstacle = The robot is touching a real obstacle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536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Configuration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computation power and memory problem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101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Computing Configuration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one cell: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87752"/>
            <a:ext cx="6926263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11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Configuration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(bigger) memory problem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1138" name="Picture 2" descr="https://5568f2d8-a-c40285d2-s-sites.googlegroups.com/a/online.sch.im/computing-at-snhs/curriculum/computer-science/theory/3-year-7-graphic-processing/binary-images-1/8bytes.png?attachauth=ANoY7cq3TIb4Zw0z8dCJTcgJceqgyp7pjaa-hhOTIwgO9cQGdlvRr8tZhi9Fp9npyF6yvNwGPVtaysZEMaily9hcgFjCaI2y-wmpu5S8knW7ppry8FBOKDIaK28kFCwqgDsrMhEH1jfNcsSZQa47KpCLdSIRaPbtFpohMC0hhNr0UJmoOiNAn17IJSTweer_-kwcdDn_kYzr4vWbgpBr9kVLSC6LKu8M4Pe7F2GZq5C1PakkM41kM2k_9HwvBWExUrzK9zejq0Z--a7P47a7QaxsnGzUOfYLy_6tTkvIs4skBTK7T7b7avKsdaAxFFf7gx9ZdLysjv-xDKg9jYVwWc8LE-Fxi4Dv_A%3D%3D&amp;attredirects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5791200" cy="280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5715000"/>
            <a:ext cx="7924800" cy="1054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8X8 grid. Memory required: 8</a:t>
            </a:r>
            <a:r>
              <a:rPr lang="en-US" sz="36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64 bits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8 bytes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312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Configuration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(bigger) memory problem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5715000"/>
            <a:ext cx="7924800" cy="1054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360X360 grid. Memory required: 360</a:t>
            </a:r>
            <a:r>
              <a:rPr lang="en-US" sz="36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129,600 bits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16.2 </a:t>
            </a: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kilobytes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5234" name="Picture 2" descr="D:\Google Drive\School\Kinematics and Dynamics of Robots\Lectures\Lecture 5 - Cnfiguration space\360_b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81200"/>
            <a:ext cx="3657600" cy="365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56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Configuration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(bigger) memory problem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5334000"/>
            <a:ext cx="8153400" cy="1054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required: 360</a:t>
            </a:r>
            <a:r>
              <a:rPr lang="en-US" sz="36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2.721*10</a:t>
            </a:r>
            <a:r>
              <a:rPr lang="en-US" sz="36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bits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272.1 terabytes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6258" name="Picture 2" descr="EVA_6ax_SN | Automata Lightweight 6-Axis Industrial Robot Arm | Distrelec  Germa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5105400" cy="285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55741" y="3115321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</a:t>
            </a:r>
            <a:r>
              <a:rPr lang="en-US" sz="3200" dirty="0" smtClean="0"/>
              <a:t>=6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265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Configuration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Maybe 360 is too precise?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8306" name="Picture 2" descr="e-Series Cobots | Collaborative robots by Universal Robo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257" y="1694839"/>
            <a:ext cx="5962343" cy="417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2209800" y="3429000"/>
            <a:ext cx="4267200" cy="1143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0793988">
            <a:off x="3374439" y="3721672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0.85m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286000" y="3429000"/>
            <a:ext cx="4191000" cy="1371600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09800" y="4572000"/>
            <a:ext cx="76200" cy="228600"/>
          </a:xfrm>
          <a:prstGeom prst="straightConnector1">
            <a:avLst/>
          </a:prstGeom>
          <a:ln w="444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09081" y="4501634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r>
              <a:rPr lang="en-US" sz="2400" baseline="30000" dirty="0" smtClean="0"/>
              <a:t>o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5410200" y="3781120"/>
            <a:ext cx="798881" cy="951346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4400" y="4572934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1.5 cm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3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Configuration Space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1219200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Motoman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UP6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1981200"/>
            <a:ext cx="7848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Joint 1: Range- 340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, Pulses per degree- 1,492.764.</a:t>
            </a:r>
          </a:p>
          <a:p>
            <a:r>
              <a:rPr lang="en-US" sz="2400" dirty="0" smtClean="0"/>
              <a:t>Total: 507,540 Pulses</a:t>
            </a:r>
          </a:p>
          <a:p>
            <a:endParaRPr lang="en-US" sz="2400" dirty="0"/>
          </a:p>
          <a:p>
            <a:r>
              <a:rPr lang="en-US" sz="2400" dirty="0" smtClean="0"/>
              <a:t>Joint 2: </a:t>
            </a:r>
            <a:r>
              <a:rPr lang="en-US" sz="2400" dirty="0"/>
              <a:t>Range- </a:t>
            </a:r>
            <a:r>
              <a:rPr lang="en-US" sz="2400" dirty="0" smtClean="0"/>
              <a:t>245</a:t>
            </a:r>
            <a:r>
              <a:rPr lang="en-US" sz="2400" baseline="30000" dirty="0" smtClean="0"/>
              <a:t>o</a:t>
            </a:r>
            <a:r>
              <a:rPr lang="en-US" sz="2400" dirty="0"/>
              <a:t>, Pulses per degree- </a:t>
            </a:r>
            <a:r>
              <a:rPr lang="en-US" sz="2400" dirty="0" smtClean="0"/>
              <a:t>1,517.037.</a:t>
            </a:r>
            <a:endParaRPr lang="en-US" sz="2400" dirty="0"/>
          </a:p>
          <a:p>
            <a:r>
              <a:rPr lang="en-US" sz="2400" dirty="0"/>
              <a:t>Total: </a:t>
            </a:r>
            <a:r>
              <a:rPr lang="en-US" sz="2400" dirty="0" smtClean="0"/>
              <a:t>371,674 Pulses</a:t>
            </a:r>
          </a:p>
          <a:p>
            <a:endParaRPr lang="en-US" sz="2400" dirty="0"/>
          </a:p>
          <a:p>
            <a:r>
              <a:rPr lang="en-US" sz="2400" dirty="0"/>
              <a:t>Joint </a:t>
            </a:r>
            <a:r>
              <a:rPr lang="en-US" sz="2400" dirty="0" smtClean="0"/>
              <a:t>3: </a:t>
            </a:r>
            <a:r>
              <a:rPr lang="en-US" sz="2400" dirty="0"/>
              <a:t>Range- </a:t>
            </a:r>
            <a:r>
              <a:rPr lang="en-US" sz="2400" dirty="0" smtClean="0"/>
              <a:t>360</a:t>
            </a:r>
            <a:r>
              <a:rPr lang="en-US" sz="2400" baseline="30000" dirty="0" smtClean="0"/>
              <a:t>o</a:t>
            </a:r>
            <a:r>
              <a:rPr lang="en-US" sz="2400" dirty="0"/>
              <a:t>, Pulses per degree- </a:t>
            </a:r>
            <a:r>
              <a:rPr lang="en-US" sz="2400" dirty="0" smtClean="0"/>
              <a:t>1,264.198.</a:t>
            </a:r>
            <a:endParaRPr lang="en-US" sz="2400" dirty="0"/>
          </a:p>
          <a:p>
            <a:r>
              <a:rPr lang="en-US" sz="2400" dirty="0"/>
              <a:t>Total: </a:t>
            </a:r>
            <a:r>
              <a:rPr lang="en-US" sz="2400" dirty="0" smtClean="0"/>
              <a:t>455,111 Pulses</a:t>
            </a:r>
          </a:p>
          <a:p>
            <a:endParaRPr lang="en-US" sz="2400" dirty="0"/>
          </a:p>
          <a:p>
            <a:r>
              <a:rPr lang="en-US" sz="2400" dirty="0"/>
              <a:t>Joint </a:t>
            </a:r>
            <a:r>
              <a:rPr lang="en-US" sz="2400" dirty="0" smtClean="0"/>
              <a:t>4: </a:t>
            </a:r>
            <a:r>
              <a:rPr lang="en-US" sz="2400" dirty="0"/>
              <a:t>Range- 360</a:t>
            </a:r>
            <a:r>
              <a:rPr lang="en-US" sz="2400" baseline="30000" dirty="0"/>
              <a:t>o</a:t>
            </a:r>
            <a:r>
              <a:rPr lang="en-US" sz="2400" dirty="0"/>
              <a:t>, Pulses per degree- </a:t>
            </a:r>
            <a:r>
              <a:rPr lang="en-US" sz="2400" dirty="0" smtClean="0"/>
              <a:t>910.222.</a:t>
            </a:r>
            <a:endParaRPr lang="en-US" sz="2400" dirty="0"/>
          </a:p>
          <a:p>
            <a:r>
              <a:rPr lang="en-US" sz="2400" dirty="0"/>
              <a:t>Total: </a:t>
            </a:r>
            <a:r>
              <a:rPr lang="en-US" sz="2400" dirty="0" smtClean="0"/>
              <a:t>327,680 </a:t>
            </a:r>
            <a:r>
              <a:rPr lang="en-US" sz="2400" dirty="0"/>
              <a:t>Pulses</a:t>
            </a:r>
          </a:p>
          <a:p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520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Configuration Space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1219200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Motoman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UP6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1981200"/>
            <a:ext cx="7848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Joint 1: 507,540 Pulses</a:t>
            </a:r>
            <a:endParaRPr lang="en-US" sz="2400" dirty="0"/>
          </a:p>
          <a:p>
            <a:r>
              <a:rPr lang="en-US" sz="2400" dirty="0" smtClean="0"/>
              <a:t>Joint 2: 371,674 Pulses</a:t>
            </a:r>
            <a:endParaRPr lang="en-US" sz="2400" dirty="0"/>
          </a:p>
          <a:p>
            <a:r>
              <a:rPr lang="en-US" sz="2400" dirty="0"/>
              <a:t>Joint </a:t>
            </a:r>
            <a:r>
              <a:rPr lang="en-US" sz="2400" dirty="0" smtClean="0"/>
              <a:t>3: 455,111 Pulses</a:t>
            </a:r>
            <a:endParaRPr lang="en-US" sz="2400" dirty="0"/>
          </a:p>
          <a:p>
            <a:r>
              <a:rPr lang="en-US" sz="2400" dirty="0"/>
              <a:t>Joint </a:t>
            </a:r>
            <a:r>
              <a:rPr lang="en-US" sz="2400" dirty="0" smtClean="0"/>
              <a:t>4: 327,680 Pulses</a:t>
            </a:r>
          </a:p>
          <a:p>
            <a:endParaRPr lang="en-US" sz="2400" dirty="0"/>
          </a:p>
          <a:p>
            <a:r>
              <a:rPr lang="en-US" sz="2400" dirty="0"/>
              <a:t>Joint </a:t>
            </a:r>
            <a:r>
              <a:rPr lang="en-US" sz="2400" dirty="0" smtClean="0"/>
              <a:t>5: </a:t>
            </a:r>
            <a:r>
              <a:rPr lang="en-US" sz="2400" dirty="0"/>
              <a:t>Range- </a:t>
            </a:r>
            <a:r>
              <a:rPr lang="en-US" sz="2400" dirty="0" smtClean="0"/>
              <a:t>270</a:t>
            </a:r>
            <a:r>
              <a:rPr lang="en-US" sz="2400" baseline="30000" dirty="0" smtClean="0"/>
              <a:t>o</a:t>
            </a:r>
            <a:r>
              <a:rPr lang="en-US" sz="2400" dirty="0"/>
              <a:t>, Pulses per degree- </a:t>
            </a:r>
            <a:r>
              <a:rPr lang="en-US" sz="2400" dirty="0" smtClean="0"/>
              <a:t>916.543.</a:t>
            </a:r>
            <a:endParaRPr lang="en-US" sz="2400" dirty="0"/>
          </a:p>
          <a:p>
            <a:r>
              <a:rPr lang="en-US" sz="2400" dirty="0"/>
              <a:t>Total: </a:t>
            </a:r>
            <a:r>
              <a:rPr lang="en-US" sz="2400" dirty="0" smtClean="0"/>
              <a:t>247,467 Pulses</a:t>
            </a:r>
          </a:p>
          <a:p>
            <a:endParaRPr lang="en-US" sz="2400" dirty="0"/>
          </a:p>
          <a:p>
            <a:r>
              <a:rPr lang="en-US" sz="2400" dirty="0"/>
              <a:t>Joint </a:t>
            </a:r>
            <a:r>
              <a:rPr lang="en-US" sz="2400" dirty="0" smtClean="0"/>
              <a:t>6: </a:t>
            </a:r>
            <a:r>
              <a:rPr lang="en-US" sz="2400" dirty="0"/>
              <a:t>Range- </a:t>
            </a:r>
            <a:r>
              <a:rPr lang="en-US" sz="2400" dirty="0" smtClean="0"/>
              <a:t>720</a:t>
            </a:r>
            <a:r>
              <a:rPr lang="en-US" sz="2400" baseline="30000" dirty="0" smtClean="0"/>
              <a:t>o</a:t>
            </a:r>
            <a:r>
              <a:rPr lang="en-US" sz="2400" dirty="0"/>
              <a:t>, Pulses per degree- </a:t>
            </a:r>
            <a:r>
              <a:rPr lang="en-US" sz="2400" dirty="0" smtClean="0"/>
              <a:t>573.299.</a:t>
            </a:r>
            <a:endParaRPr lang="en-US" sz="2400" dirty="0"/>
          </a:p>
          <a:p>
            <a:r>
              <a:rPr lang="en-US" sz="2400" dirty="0"/>
              <a:t>Total: </a:t>
            </a:r>
            <a:r>
              <a:rPr lang="en-US" sz="2400" dirty="0" smtClean="0"/>
              <a:t>412,775 </a:t>
            </a:r>
            <a:r>
              <a:rPr lang="en-US" sz="2400" dirty="0"/>
              <a:t>Pulses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387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Configuration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Floor Plan template: Sample Floorplan (Created by InfoART's Floor Plan make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5998"/>
            <a:ext cx="7391400" cy="510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0480" y="-2974468"/>
            <a:ext cx="9843572" cy="9829420"/>
            <a:chOff x="-67056" y="-2057400"/>
            <a:chExt cx="9843572" cy="982942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72" y="6857620"/>
              <a:ext cx="9200444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4210078" y="2085622"/>
              <a:ext cx="9200444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Oval 4"/>
          <p:cNvSpPr/>
          <p:nvPr/>
        </p:nvSpPr>
        <p:spPr>
          <a:xfrm>
            <a:off x="6400800" y="36576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6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Configuration Space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1219200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Motoman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UP6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198120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Joint 1: 507,540 Pulses</a:t>
            </a:r>
            <a:endParaRPr lang="en-US" sz="2400" dirty="0"/>
          </a:p>
          <a:p>
            <a:r>
              <a:rPr lang="en-US" sz="2400" dirty="0" smtClean="0"/>
              <a:t>Joint 2: 371,674 Pulses</a:t>
            </a:r>
            <a:endParaRPr lang="en-US" sz="2400" dirty="0"/>
          </a:p>
          <a:p>
            <a:r>
              <a:rPr lang="en-US" sz="2400" dirty="0"/>
              <a:t>Joint </a:t>
            </a:r>
            <a:r>
              <a:rPr lang="en-US" sz="2400" dirty="0" smtClean="0"/>
              <a:t>3: 455,111 Pulses</a:t>
            </a:r>
            <a:endParaRPr lang="en-US" sz="2400" dirty="0"/>
          </a:p>
          <a:p>
            <a:r>
              <a:rPr lang="en-US" sz="2400" dirty="0"/>
              <a:t>Joint </a:t>
            </a:r>
            <a:r>
              <a:rPr lang="en-US" sz="2400" dirty="0" smtClean="0"/>
              <a:t>4: 327,680 Pulses</a:t>
            </a:r>
            <a:endParaRPr lang="en-US" sz="2400" dirty="0"/>
          </a:p>
          <a:p>
            <a:r>
              <a:rPr lang="en-US" sz="2400" dirty="0"/>
              <a:t>Joint </a:t>
            </a:r>
            <a:r>
              <a:rPr lang="en-US" sz="2400" dirty="0" smtClean="0"/>
              <a:t>5: 247,467 Pulses</a:t>
            </a:r>
            <a:endParaRPr lang="en-US" sz="2400" dirty="0"/>
          </a:p>
          <a:p>
            <a:r>
              <a:rPr lang="en-US" sz="2400" dirty="0"/>
              <a:t>Joint </a:t>
            </a:r>
            <a:r>
              <a:rPr lang="en-US" sz="2400" dirty="0" smtClean="0"/>
              <a:t>6: 412,775 </a:t>
            </a:r>
            <a:r>
              <a:rPr lang="en-US" sz="2400" dirty="0"/>
              <a:t>Pulses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4724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bits for C-Space: 507,540 * 371,674 * 455,111 * 327,680 * 247,467 * </a:t>
            </a:r>
            <a:r>
              <a:rPr lang="en-US" dirty="0"/>
              <a:t>412,775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53340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= 2.874*10</a:t>
            </a:r>
            <a:r>
              <a:rPr lang="en-US" sz="3200" baseline="30000" dirty="0" smtClean="0"/>
              <a:t>33</a:t>
            </a:r>
            <a:r>
              <a:rPr lang="en-US" sz="3200" dirty="0" smtClean="0"/>
              <a:t> bits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5921942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</a:t>
            </a:r>
            <a:r>
              <a:rPr lang="en-US" sz="3200" dirty="0" smtClean="0"/>
              <a:t>35,92,000,000,000,000,000,000 terabytes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63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Configuration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Floor Plan template: Sample Floorplan (Created by InfoART's Floor Plan make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5998"/>
            <a:ext cx="7391400" cy="510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30527"/>
            <a:ext cx="609600" cy="60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0480" y="-2974468"/>
            <a:ext cx="9843572" cy="9829420"/>
            <a:chOff x="-67056" y="-2057400"/>
            <a:chExt cx="9843572" cy="982942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72" y="6857620"/>
              <a:ext cx="9200444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4210078" y="2085622"/>
              <a:ext cx="9200444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6846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Configuration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Floor Plan template: Sample Floorplan (Created by InfoART's Floor Plan make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5998"/>
            <a:ext cx="7391400" cy="510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0480" y="-2974468"/>
            <a:ext cx="9843572" cy="9829420"/>
            <a:chOff x="-67056" y="-2057400"/>
            <a:chExt cx="9843572" cy="982942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72" y="6857620"/>
              <a:ext cx="9200444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4210078" y="2085622"/>
              <a:ext cx="9200444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200399"/>
            <a:ext cx="762000" cy="79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7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Configuration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want to represent a robot’s complete configuration as a single point</a:t>
            </a:r>
          </a:p>
          <a:p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work in n-dimensional Configuration space, or C-Space</a:t>
            </a:r>
          </a:p>
          <a:p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 space – valid configurations</a:t>
            </a:r>
          </a:p>
          <a:p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Obstacles – invalid configurations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169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Configuration </a:t>
            </a:r>
            <a:r>
              <a:rPr lang="en-US" dirty="0" smtClean="0"/>
              <a:t>Space</a:t>
            </a:r>
            <a:br>
              <a:rPr lang="en-US" dirty="0" smtClean="0"/>
            </a:br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Demo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1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Configuration </a:t>
            </a:r>
            <a:r>
              <a:rPr lang="en-US" dirty="0" smtClean="0"/>
              <a:t>Space</a:t>
            </a:r>
            <a:br>
              <a:rPr lang="en-US" dirty="0" smtClean="0"/>
            </a:br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AutoShape 2" descr="Fig. 2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7086600" cy="4649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70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Configuration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0114" name="Picture 2" descr="https://www.researchgate.net/publication/281389394/figure/fig2/AS:870149187977239@1584471141471/Motion-planning-in-workspaces-and-in-configuration-spaces-The-left-figure-shows_W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7924800" cy="425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0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Configuration Space Obstacles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 we find the C-Obstacles?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Analytic approach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Brute-Force sampling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Stochastic sampling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29184</TotalTime>
  <Words>398</Words>
  <Application>Microsoft Office PowerPoint</Application>
  <PresentationFormat>On-screen Show (4:3)</PresentationFormat>
  <Paragraphs>105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Executive</vt:lpstr>
      <vt:lpstr> Kinematics and Dynamics of Robots </vt:lpstr>
      <vt:lpstr>Configuration Space</vt:lpstr>
      <vt:lpstr>Configuration Space</vt:lpstr>
      <vt:lpstr>Configuration Space</vt:lpstr>
      <vt:lpstr>Configuration space</vt:lpstr>
      <vt:lpstr>Configuration Space Obstacles</vt:lpstr>
      <vt:lpstr>Configuration Space Obstacles</vt:lpstr>
      <vt:lpstr>Configuration Space</vt:lpstr>
      <vt:lpstr>Configuration Space Obstacles</vt:lpstr>
      <vt:lpstr>Configuration Space</vt:lpstr>
      <vt:lpstr>Configuration Space</vt:lpstr>
      <vt:lpstr>Configuration Space</vt:lpstr>
      <vt:lpstr>Computing Configuration Space</vt:lpstr>
      <vt:lpstr>Configuration Space</vt:lpstr>
      <vt:lpstr>Configuration Space</vt:lpstr>
      <vt:lpstr>Configuration Space</vt:lpstr>
      <vt:lpstr>Configuration Space</vt:lpstr>
      <vt:lpstr>Configuration Space</vt:lpstr>
      <vt:lpstr>Configuration Space</vt:lpstr>
      <vt:lpstr>Configuration Space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Kinematics and Dynamics of Robots</dc:title>
  <dc:creator>Yoav</dc:creator>
  <cp:lastModifiedBy>Yoav</cp:lastModifiedBy>
  <cp:revision>138</cp:revision>
  <dcterms:created xsi:type="dcterms:W3CDTF">2021-02-23T12:35:18Z</dcterms:created>
  <dcterms:modified xsi:type="dcterms:W3CDTF">2021-04-04T14:41:42Z</dcterms:modified>
</cp:coreProperties>
</file>