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5" r:id="rId3"/>
    <p:sldId id="306" r:id="rId4"/>
    <p:sldId id="307" r:id="rId5"/>
    <p:sldId id="314" r:id="rId6"/>
    <p:sldId id="308" r:id="rId7"/>
    <p:sldId id="309" r:id="rId8"/>
    <p:sldId id="310" r:id="rId9"/>
    <p:sldId id="311" r:id="rId10"/>
    <p:sldId id="324" r:id="rId11"/>
    <p:sldId id="312" r:id="rId12"/>
    <p:sldId id="313" r:id="rId13"/>
    <p:sldId id="315" r:id="rId14"/>
    <p:sldId id="316" r:id="rId15"/>
    <p:sldId id="325" r:id="rId16"/>
    <p:sldId id="328" r:id="rId17"/>
    <p:sldId id="329" r:id="rId18"/>
    <p:sldId id="330" r:id="rId19"/>
    <p:sldId id="331" r:id="rId20"/>
    <p:sldId id="332" r:id="rId21"/>
    <p:sldId id="327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  <p14:sldId id="305"/>
            <p14:sldId id="306"/>
            <p14:sldId id="307"/>
            <p14:sldId id="314"/>
            <p14:sldId id="308"/>
            <p14:sldId id="309"/>
            <p14:sldId id="310"/>
            <p14:sldId id="311"/>
            <p14:sldId id="324"/>
            <p14:sldId id="312"/>
            <p14:sldId id="313"/>
            <p14:sldId id="315"/>
            <p14:sldId id="316"/>
            <p14:sldId id="325"/>
            <p14:sldId id="328"/>
            <p14:sldId id="329"/>
            <p14:sldId id="330"/>
            <p14:sldId id="331"/>
            <p14:sldId id="332"/>
            <p14:sldId id="327"/>
          </p14:sldIdLst>
        </p14:section>
        <p14:section name="Untitled Section" id="{119A9D99-ACA0-4820-88F2-073D1B6F0EF0}">
          <p14:sldIdLst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RoboDK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F7BF2-EC6B-4711-9E29-DDDC728FF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26/3/2021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Right Hand Rule</a:t>
            </a:r>
            <a:endParaRPr lang="en-US" dirty="0"/>
          </a:p>
        </p:txBody>
      </p:sp>
      <p:pic>
        <p:nvPicPr>
          <p:cNvPr id="20482" name="Picture 2" descr="3d11bb74a42d3d1a3be690768bc7d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7" y="2057400"/>
            <a:ext cx="7699603" cy="39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Elementary Rotation Matrices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60878"/>
              </p:ext>
            </p:extLst>
          </p:nvPr>
        </p:nvGraphicFramePr>
        <p:xfrm>
          <a:off x="152400" y="3125787"/>
          <a:ext cx="8587046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4457520" imgH="711000" progId="Equation.DSMT4">
                  <p:embed/>
                </p:oleObj>
              </mc:Choice>
              <mc:Fallback>
                <p:oleObj name="Equation" r:id="rId3" imgW="4457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3125787"/>
                        <a:ext cx="8587046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9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Class Problem #1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03602" y="4562402"/>
            <a:ext cx="0" cy="1118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03602" y="5681339"/>
            <a:ext cx="124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4949" y="3881095"/>
            <a:ext cx="870284" cy="62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5787" y="5380042"/>
            <a:ext cx="1118937" cy="60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19800000">
            <a:off x="4555332" y="1899194"/>
            <a:ext cx="2809775" cy="2101540"/>
            <a:chOff x="5983704" y="3137264"/>
            <a:chExt cx="2809775" cy="210154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232357" y="3818571"/>
              <a:ext cx="0" cy="1118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32357" y="4937508"/>
              <a:ext cx="12432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83704" y="3137264"/>
              <a:ext cx="870284" cy="62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74542" y="4636210"/>
              <a:ext cx="1118937" cy="60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6381310" y="183615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86110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33629" y="4177145"/>
            <a:ext cx="25911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3335610">
            <a:off x="5169459" y="3536391"/>
            <a:ext cx="914400" cy="914400"/>
          </a:xfrm>
          <a:prstGeom prst="arc">
            <a:avLst>
              <a:gd name="adj1" fmla="val 16694379"/>
              <a:gd name="adj2" fmla="val 19790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3490" y="3810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r>
              <a:rPr lang="en-US" baseline="30000" dirty="0" smtClean="0"/>
              <a:t>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5997542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B</a:t>
            </a:r>
            <a:r>
              <a:rPr lang="en-US" sz="2400" dirty="0" smtClean="0"/>
              <a:t>P = (30,25); </a:t>
            </a:r>
            <a:r>
              <a:rPr lang="en-US" sz="2400" baseline="30000" dirty="0"/>
              <a:t>A</a:t>
            </a:r>
            <a:r>
              <a:rPr lang="en-US" sz="2400" dirty="0"/>
              <a:t>{B} = </a:t>
            </a:r>
            <a:r>
              <a:rPr lang="en-US" sz="2400" dirty="0" smtClean="0"/>
              <a:t>(50,30);       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P =?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4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Class Problem #2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997704" flipV="1">
            <a:off x="3727979" y="2989683"/>
            <a:ext cx="0" cy="72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997704">
            <a:off x="3606990" y="3817593"/>
            <a:ext cx="8082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997704">
            <a:off x="3734265" y="2606717"/>
            <a:ext cx="565808" cy="40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997704">
            <a:off x="4507095" y="3878456"/>
            <a:ext cx="727468" cy="39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797704">
            <a:off x="5870355" y="2109200"/>
            <a:ext cx="1826753" cy="1366300"/>
            <a:chOff x="5983704" y="3137264"/>
            <a:chExt cx="2809775" cy="210154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232357" y="3818571"/>
              <a:ext cx="0" cy="1118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32357" y="4937508"/>
              <a:ext cx="12432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83704" y="3137264"/>
              <a:ext cx="870284" cy="62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74542" y="4636210"/>
              <a:ext cx="1118937" cy="60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</p:grpSp>
      <p:sp>
        <p:nvSpPr>
          <p:cNvPr id="14" name="Oval 13"/>
          <p:cNvSpPr/>
          <p:nvPr/>
        </p:nvSpPr>
        <p:spPr>
          <a:xfrm rot="997704">
            <a:off x="7245147" y="2182896"/>
            <a:ext cx="49541" cy="49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997704">
            <a:off x="7419158" y="2211918"/>
            <a:ext cx="247704" cy="24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997704">
            <a:off x="6129856" y="3681292"/>
            <a:ext cx="16846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4333314">
            <a:off x="6084530" y="3083179"/>
            <a:ext cx="594490" cy="594490"/>
          </a:xfrm>
          <a:prstGeom prst="arc">
            <a:avLst>
              <a:gd name="adj1" fmla="val 16694379"/>
              <a:gd name="adj2" fmla="val 19790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997704">
            <a:off x="6665106" y="3321415"/>
            <a:ext cx="348297" cy="24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r>
              <a:rPr lang="en-US" baseline="30000" dirty="0" smtClean="0"/>
              <a:t>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5997542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B</a:t>
            </a:r>
            <a:r>
              <a:rPr lang="en-US" sz="2400" dirty="0" smtClean="0"/>
              <a:t>P = (30,25); </a:t>
            </a:r>
            <a:r>
              <a:rPr lang="en-US" sz="2400" baseline="30000" dirty="0"/>
              <a:t>A</a:t>
            </a:r>
            <a:r>
              <a:rPr lang="en-US" sz="2400" dirty="0"/>
              <a:t>{B} = </a:t>
            </a:r>
            <a:r>
              <a:rPr lang="en-US" sz="2400" dirty="0" smtClean="0"/>
              <a:t>(50,30); </a:t>
            </a:r>
            <a:r>
              <a:rPr lang="en-US" sz="2400" baseline="30000" dirty="0" smtClean="0"/>
              <a:t>W</a:t>
            </a:r>
            <a:r>
              <a:rPr lang="en-US" sz="2400" dirty="0" smtClean="0"/>
              <a:t>{A} </a:t>
            </a:r>
            <a:r>
              <a:rPr lang="en-US" sz="2400" dirty="0"/>
              <a:t>= </a:t>
            </a:r>
            <a:r>
              <a:rPr lang="en-US" sz="2400" dirty="0" smtClean="0"/>
              <a:t>(90,70); </a:t>
            </a:r>
            <a:r>
              <a:rPr lang="en-US" sz="2400" baseline="30000" dirty="0" smtClean="0"/>
              <a:t>W</a:t>
            </a:r>
            <a:r>
              <a:rPr lang="en-US" sz="2400" dirty="0" smtClean="0"/>
              <a:t>P =?    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334188" y="4366124"/>
            <a:ext cx="0" cy="1118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34188" y="5485061"/>
            <a:ext cx="124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5535" y="3684817"/>
            <a:ext cx="8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6373" y="5183764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W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45244">
            <a:off x="3618979" y="3690451"/>
            <a:ext cx="16846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3380854">
            <a:off x="3534822" y="3467706"/>
            <a:ext cx="594490" cy="594490"/>
          </a:xfrm>
          <a:prstGeom prst="arc">
            <a:avLst>
              <a:gd name="adj1" fmla="val 17341762"/>
              <a:gd name="adj2" fmla="val 19154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45244">
            <a:off x="4291130" y="3632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baseline="30000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Class Problem #2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997704" flipV="1">
            <a:off x="3727979" y="2989683"/>
            <a:ext cx="0" cy="72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997704">
            <a:off x="3606990" y="3817593"/>
            <a:ext cx="8082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997704">
            <a:off x="3734265" y="2606717"/>
            <a:ext cx="565808" cy="40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997704">
            <a:off x="4507095" y="3878456"/>
            <a:ext cx="727468" cy="39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797704">
            <a:off x="5870355" y="2109200"/>
            <a:ext cx="1826753" cy="1366300"/>
            <a:chOff x="5983704" y="3137264"/>
            <a:chExt cx="2809775" cy="210154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232357" y="3818571"/>
              <a:ext cx="0" cy="1118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32357" y="4937508"/>
              <a:ext cx="12432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83704" y="3137264"/>
              <a:ext cx="870284" cy="62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74542" y="4636210"/>
              <a:ext cx="1118937" cy="60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</p:grpSp>
      <p:sp>
        <p:nvSpPr>
          <p:cNvPr id="14" name="Oval 13"/>
          <p:cNvSpPr/>
          <p:nvPr/>
        </p:nvSpPr>
        <p:spPr>
          <a:xfrm rot="997704">
            <a:off x="7245147" y="2182896"/>
            <a:ext cx="49541" cy="49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997704">
            <a:off x="7419158" y="2211918"/>
            <a:ext cx="247704" cy="24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997704">
            <a:off x="6129856" y="3681292"/>
            <a:ext cx="16846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4333314">
            <a:off x="6084530" y="3083179"/>
            <a:ext cx="594490" cy="594490"/>
          </a:xfrm>
          <a:prstGeom prst="arc">
            <a:avLst>
              <a:gd name="adj1" fmla="val 16694379"/>
              <a:gd name="adj2" fmla="val 19790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997704">
            <a:off x="6665106" y="3321415"/>
            <a:ext cx="348297" cy="24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r>
              <a:rPr lang="en-US" baseline="30000" dirty="0" smtClean="0"/>
              <a:t>O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334188" y="4366124"/>
            <a:ext cx="0" cy="1118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34188" y="5485061"/>
            <a:ext cx="124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5535" y="3684817"/>
            <a:ext cx="8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6373" y="5183764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W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45244">
            <a:off x="3618979" y="3690451"/>
            <a:ext cx="16846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3380854">
            <a:off x="3534822" y="3467706"/>
            <a:ext cx="594490" cy="594490"/>
          </a:xfrm>
          <a:prstGeom prst="arc">
            <a:avLst>
              <a:gd name="adj1" fmla="val 17341762"/>
              <a:gd name="adj2" fmla="val 19154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45244">
            <a:off x="4291130" y="3632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baseline="30000" dirty="0" smtClean="0"/>
              <a:t>O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34188" y="3690451"/>
            <a:ext cx="2289703" cy="17946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19051" y="3441474"/>
            <a:ext cx="2546031" cy="2604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158145" y="2470122"/>
            <a:ext cx="882332" cy="9701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20308" y="2450073"/>
            <a:ext cx="268756" cy="317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69917" y="2238490"/>
            <a:ext cx="121483" cy="2115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5018950" flipH="1">
            <a:off x="6928791" y="2174858"/>
            <a:ext cx="388924" cy="243305"/>
            <a:chOff x="6770699" y="2087327"/>
            <a:chExt cx="371092" cy="243305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6770699" y="2298910"/>
              <a:ext cx="268756" cy="317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20308" y="2087327"/>
              <a:ext cx="121483" cy="211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081363" y="3343202"/>
            <a:ext cx="167438" cy="1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35332" y="3617418"/>
            <a:ext cx="167438" cy="1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80362" y="5395162"/>
            <a:ext cx="167438" cy="1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5591427"/>
            <a:ext cx="320620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0" y="5599047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28600" y="5591427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7200" y="5591427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480" y="5610094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94080" y="5602474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22680" y="5602474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34188" y="5602474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562788" y="5594854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791388" y="5594854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999668" y="5613521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228268" y="5605901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456868" y="5605901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67000" y="5613521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895600" y="5613521"/>
            <a:ext cx="180682" cy="2286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Perhaps a better way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84032" y="748933"/>
            <a:ext cx="5725587" cy="3795394"/>
            <a:chOff x="0" y="661296"/>
            <a:chExt cx="7815596" cy="518082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619051" y="3441474"/>
              <a:ext cx="2546031" cy="26046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1045452">
              <a:off x="620839" y="4398013"/>
              <a:ext cx="56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21045452">
              <a:off x="1541001" y="4496360"/>
              <a:ext cx="727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 rot="997704">
              <a:off x="7245147" y="2182896"/>
              <a:ext cx="49541" cy="49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5784" y="2177863"/>
              <a:ext cx="247704" cy="240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 rot="2073044">
              <a:off x="6001685" y="3045956"/>
              <a:ext cx="594490" cy="594490"/>
            </a:xfrm>
            <a:prstGeom prst="arc">
              <a:avLst>
                <a:gd name="adj1" fmla="val 16555789"/>
                <a:gd name="adj2" fmla="val 200301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334188" y="4366124"/>
              <a:ext cx="0" cy="11189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334188" y="5485061"/>
              <a:ext cx="1243263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85535" y="3684817"/>
              <a:ext cx="87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31854" y="5117079"/>
              <a:ext cx="1118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26" name="Arc 25"/>
            <p:cNvSpPr/>
            <p:nvPr/>
          </p:nvSpPr>
          <p:spPr>
            <a:xfrm rot="2127715">
              <a:off x="3479637" y="3274461"/>
              <a:ext cx="594490" cy="594490"/>
            </a:xfrm>
            <a:prstGeom prst="arc">
              <a:avLst>
                <a:gd name="adj1" fmla="val 17341762"/>
                <a:gd name="adj2" fmla="val 202699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1334188" y="3690451"/>
              <a:ext cx="2289703" cy="17946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158145" y="2470122"/>
              <a:ext cx="882332" cy="97013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7020308" y="2450073"/>
              <a:ext cx="268756" cy="317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269917" y="2238490"/>
              <a:ext cx="121483" cy="211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 rot="5018950" flipH="1">
              <a:off x="6928791" y="2174858"/>
              <a:ext cx="388924" cy="243305"/>
              <a:chOff x="6770699" y="2087327"/>
              <a:chExt cx="371092" cy="243305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6770699" y="2298910"/>
                <a:ext cx="268756" cy="3172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020308" y="2087327"/>
                <a:ext cx="121483" cy="21158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081363" y="3343202"/>
              <a:ext cx="167438" cy="167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35332" y="3617418"/>
              <a:ext cx="167438" cy="167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80362" y="5395162"/>
              <a:ext cx="167438" cy="167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0" y="5591427"/>
              <a:ext cx="3206202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0" y="5599047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28600" y="5591427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57200" y="5591427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5480" y="5610094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894080" y="5602474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122680" y="5602474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334188" y="5602474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562788" y="5594854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791388" y="5594854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999668" y="5613521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228268" y="5605901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456868" y="5605901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667000" y="5613521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895600" y="5613521"/>
              <a:ext cx="180682" cy="228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21300756">
              <a:off x="3353983" y="2465529"/>
              <a:ext cx="1516705" cy="1678981"/>
              <a:chOff x="5909578" y="3093334"/>
              <a:chExt cx="2332882" cy="258248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6232357" y="3818571"/>
                <a:ext cx="0" cy="111893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232357" y="4937508"/>
                <a:ext cx="124326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909578" y="3093334"/>
                <a:ext cx="870283" cy="56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3523" y="5107738"/>
                <a:ext cx="1118937" cy="56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9927353">
              <a:off x="1084134" y="4598401"/>
              <a:ext cx="861471" cy="727468"/>
              <a:chOff x="3547898" y="3001325"/>
              <a:chExt cx="861471" cy="72746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21045452" flipV="1">
                <a:off x="3547898" y="3001325"/>
                <a:ext cx="0" cy="72746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21045452">
                <a:off x="3601071" y="3659159"/>
                <a:ext cx="80829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 rot="18764615">
              <a:off x="5391432" y="2041489"/>
              <a:ext cx="1444731" cy="1153007"/>
              <a:chOff x="5983704" y="3164040"/>
              <a:chExt cx="2222177" cy="177346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32357" y="3818571"/>
                <a:ext cx="0" cy="111893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6232357" y="4937508"/>
                <a:ext cx="124326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5983704" y="3164040"/>
                <a:ext cx="870284" cy="56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086944" y="4158160"/>
                <a:ext cx="1118937" cy="56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  <p:sp>
          <p:nvSpPr>
            <p:cNvPr id="63" name="Arc 62"/>
            <p:cNvSpPr/>
            <p:nvPr/>
          </p:nvSpPr>
          <p:spPr>
            <a:xfrm rot="2073044">
              <a:off x="1238832" y="5131481"/>
              <a:ext cx="594490" cy="594490"/>
            </a:xfrm>
            <a:prstGeom prst="arc">
              <a:avLst>
                <a:gd name="adj1" fmla="val 16555789"/>
                <a:gd name="adj2" fmla="val 200301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81274" y="4032112"/>
              <a:ext cx="800651" cy="504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44502" y="3071484"/>
              <a:ext cx="712297" cy="504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30812" y="2827441"/>
              <a:ext cx="908824" cy="504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3619051" y="2820203"/>
              <a:ext cx="1097830" cy="8817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148564" y="3261071"/>
              <a:ext cx="1514924" cy="1696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 rot="18764615">
              <a:off x="6495837" y="828048"/>
              <a:ext cx="1486512" cy="1153007"/>
              <a:chOff x="5983704" y="3164040"/>
              <a:chExt cx="2286441" cy="1773468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6232357" y="3818571"/>
                <a:ext cx="0" cy="111893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6232357" y="4937508"/>
                <a:ext cx="124326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3704" y="3164040"/>
                <a:ext cx="870284" cy="56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4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151208" y="4251266"/>
                <a:ext cx="1118937" cy="56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4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869532" y="5001312"/>
              <a:ext cx="58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11821" y="3118213"/>
              <a:ext cx="58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en-US" baseline="-25000" dirty="0">
                  <a:sym typeface="Symbol"/>
                </a:rPr>
                <a:t>2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98133" y="3348472"/>
              <a:ext cx="58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en-US" baseline="-25000" dirty="0" smtClean="0">
                  <a:sym typeface="Symbol"/>
                </a:rPr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2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02680" y="2667000"/>
            <a:ext cx="190908" cy="14870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28824" y="4640595"/>
            <a:ext cx="0" cy="8197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28824" y="5460311"/>
            <a:ext cx="9107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46664" y="4141480"/>
            <a:ext cx="637557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79474" y="5190733"/>
            <a:ext cx="81971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127715">
            <a:off x="3800548" y="3654328"/>
            <a:ext cx="435514" cy="435514"/>
          </a:xfrm>
          <a:prstGeom prst="arc">
            <a:avLst>
              <a:gd name="adj1" fmla="val 13387697"/>
              <a:gd name="adj2" fmla="val 19539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28824" y="4145607"/>
            <a:ext cx="1677402" cy="13147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41349" y="4092104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89392" y="5394453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51418" y="5538233"/>
            <a:ext cx="234881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51418" y="554381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418887" y="553823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86356" y="553823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38939" y="555190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06407" y="554632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073876" y="554632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228824" y="554632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396293" y="5540744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563762" y="5540744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716344" y="555441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83813" y="5548837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51282" y="5548837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05222" y="555441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372691" y="555441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2158968" y="5201284"/>
            <a:ext cx="435514" cy="435514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776128" y="4395903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33601" y="2902668"/>
            <a:ext cx="5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923372" y="3495533"/>
            <a:ext cx="804254" cy="645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21009" y="5105924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50803" y="3372793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90004" y="4175783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46161" y="2325681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2325681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=?</a:t>
            </a:r>
          </a:p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3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Alternative Way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02680" y="2667000"/>
            <a:ext cx="190908" cy="14870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046664" y="4141480"/>
            <a:ext cx="1952526" cy="1319820"/>
            <a:chOff x="2046664" y="4141480"/>
            <a:chExt cx="1952526" cy="131982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46664" y="4141480"/>
              <a:ext cx="637557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9474" y="5190733"/>
              <a:ext cx="819716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sp>
        <p:nvSpPr>
          <p:cNvPr id="26" name="Arc 25"/>
          <p:cNvSpPr/>
          <p:nvPr/>
        </p:nvSpPr>
        <p:spPr>
          <a:xfrm rot="2127715">
            <a:off x="3800548" y="3654328"/>
            <a:ext cx="435514" cy="435514"/>
          </a:xfrm>
          <a:prstGeom prst="arc">
            <a:avLst>
              <a:gd name="adj1" fmla="val 13387697"/>
              <a:gd name="adj2" fmla="val 19539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28824" y="4145607"/>
            <a:ext cx="1677402" cy="13147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41349" y="4092104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89392" y="5394453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51418" y="5538233"/>
            <a:ext cx="234881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51418" y="554381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418887" y="553823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86356" y="553823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38939" y="555190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06407" y="554632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073876" y="554632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228824" y="5546326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396293" y="5540744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563762" y="5540744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716344" y="555441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83813" y="5548837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51282" y="5548837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05222" y="555441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372691" y="555441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2158968" y="5201284"/>
            <a:ext cx="435514" cy="435514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776128" y="4395903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33601" y="2902668"/>
            <a:ext cx="5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923372" y="3495533"/>
            <a:ext cx="804254" cy="645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21009" y="5105924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50803" y="3372793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90004" y="4175783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46161" y="2325681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2325681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=?</a:t>
            </a:r>
          </a:p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=?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 rot="19271705">
            <a:off x="1581440" y="3753037"/>
            <a:ext cx="1794411" cy="1685212"/>
            <a:chOff x="2046663" y="4092098"/>
            <a:chExt cx="1794411" cy="168521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46663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21358" y="5407978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9271705">
            <a:off x="3135612" y="2441417"/>
            <a:ext cx="1952527" cy="1418586"/>
            <a:chOff x="2046664" y="4092098"/>
            <a:chExt cx="1952527" cy="1418586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46664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79475" y="5141352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 rot="16669569">
            <a:off x="2481635" y="2731698"/>
            <a:ext cx="1655291" cy="1368214"/>
            <a:chOff x="2046663" y="4092097"/>
            <a:chExt cx="1655291" cy="1368214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82238" y="5013641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 rot="16669569">
            <a:off x="2577446" y="1090176"/>
            <a:ext cx="1952526" cy="1418585"/>
            <a:chOff x="2046663" y="4092097"/>
            <a:chExt cx="1952526" cy="1418585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79473" y="5141350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001733" y="5731580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91791"/>
              </p:ext>
            </p:extLst>
          </p:nvPr>
        </p:nvGraphicFramePr>
        <p:xfrm>
          <a:off x="4222384" y="4938145"/>
          <a:ext cx="22431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3" imgW="1447560" imgH="990360" progId="Equation.DSMT4">
                  <p:embed/>
                </p:oleObj>
              </mc:Choice>
              <mc:Fallback>
                <p:oleObj name="Equation" r:id="rId3" imgW="1447560" imgH="99036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384" y="4938145"/>
                        <a:ext cx="22431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975"/>
              </p:ext>
            </p:extLst>
          </p:nvPr>
        </p:nvGraphicFramePr>
        <p:xfrm>
          <a:off x="6777038" y="5022850"/>
          <a:ext cx="1947862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5" imgW="1257120" imgH="914400" progId="Equation.DSMT4">
                  <p:embed/>
                </p:oleObj>
              </mc:Choice>
              <mc:Fallback>
                <p:oleObj name="Equation" r:id="rId5" imgW="12571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5022850"/>
                        <a:ext cx="1947862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8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Alternative Way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3662" y="2459736"/>
            <a:ext cx="190908" cy="14870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47646" y="3934216"/>
            <a:ext cx="1952526" cy="1319820"/>
            <a:chOff x="2046664" y="4141480"/>
            <a:chExt cx="1952526" cy="131982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46664" y="4141480"/>
              <a:ext cx="637557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9474" y="5190733"/>
              <a:ext cx="819716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sp>
        <p:nvSpPr>
          <p:cNvPr id="26" name="Arc 25"/>
          <p:cNvSpPr/>
          <p:nvPr/>
        </p:nvSpPr>
        <p:spPr>
          <a:xfrm rot="2127715">
            <a:off x="2701530" y="3447064"/>
            <a:ext cx="435514" cy="435514"/>
          </a:xfrm>
          <a:prstGeom prst="arc">
            <a:avLst>
              <a:gd name="adj1" fmla="val 13387697"/>
              <a:gd name="adj2" fmla="val 19539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29806" y="3938343"/>
            <a:ext cx="1677402" cy="13147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42331" y="3884840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90374" y="5187189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52400" y="5330969"/>
            <a:ext cx="234881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52400" y="533655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19869" y="533096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87338" y="533096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39921" y="534464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07389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74858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129806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297275" y="5333480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64744" y="5333480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617326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784795" y="534157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952264" y="534157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106204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73673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059950" y="4994020"/>
            <a:ext cx="435514" cy="435514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77110" y="4188639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34583" y="2695404"/>
            <a:ext cx="5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824354" y="3288269"/>
            <a:ext cx="804254" cy="645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1991" y="4898660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51785" y="3165529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90986" y="3968519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47143" y="2118417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01782" y="1526776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=?</a:t>
            </a:r>
          </a:p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=?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 rot="19271705">
            <a:off x="482422" y="3545773"/>
            <a:ext cx="1794411" cy="1685212"/>
            <a:chOff x="2046663" y="4092098"/>
            <a:chExt cx="1794411" cy="168521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46663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21358" y="5407978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9271705">
            <a:off x="2036594" y="2234153"/>
            <a:ext cx="1952527" cy="1418586"/>
            <a:chOff x="2046664" y="4092098"/>
            <a:chExt cx="1952527" cy="1418586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46664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79475" y="5141352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 rot="16669569">
            <a:off x="1382617" y="2524434"/>
            <a:ext cx="1655291" cy="1368214"/>
            <a:chOff x="2046663" y="4092097"/>
            <a:chExt cx="1655291" cy="1368214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82238" y="5013641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 rot="16669569">
            <a:off x="1478428" y="882912"/>
            <a:ext cx="1952526" cy="1418585"/>
            <a:chOff x="2046663" y="4092097"/>
            <a:chExt cx="1952526" cy="1418585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79473" y="5141350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02715" y="5524316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22933"/>
              </p:ext>
            </p:extLst>
          </p:nvPr>
        </p:nvGraphicFramePr>
        <p:xfrm>
          <a:off x="4236426" y="2673366"/>
          <a:ext cx="22431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3" imgW="1447560" imgH="990360" progId="Equation.DSMT4">
                  <p:embed/>
                </p:oleObj>
              </mc:Choice>
              <mc:Fallback>
                <p:oleObj name="Equation" r:id="rId3" imgW="14475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426" y="2673366"/>
                        <a:ext cx="22431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35794"/>
              </p:ext>
            </p:extLst>
          </p:nvPr>
        </p:nvGraphicFramePr>
        <p:xfrm>
          <a:off x="6565936" y="2727277"/>
          <a:ext cx="1947862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5" imgW="1257120" imgH="914400" progId="Equation.DSMT4">
                  <p:embed/>
                </p:oleObj>
              </mc:Choice>
              <mc:Fallback>
                <p:oleObj name="Equation" r:id="rId5" imgW="1257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36" y="2727277"/>
                        <a:ext cx="1947862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40546"/>
              </p:ext>
            </p:extLst>
          </p:nvPr>
        </p:nvGraphicFramePr>
        <p:xfrm>
          <a:off x="2574489" y="5083542"/>
          <a:ext cx="3265487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7" imgW="2108160" imgH="990360" progId="Equation.DSMT4">
                  <p:embed/>
                </p:oleObj>
              </mc:Choice>
              <mc:Fallback>
                <p:oleObj name="Equation" r:id="rId7" imgW="210816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489" y="5083542"/>
                        <a:ext cx="3265487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328698"/>
              </p:ext>
            </p:extLst>
          </p:nvPr>
        </p:nvGraphicFramePr>
        <p:xfrm>
          <a:off x="5966406" y="5169227"/>
          <a:ext cx="2203450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9" imgW="1422360" imgH="990360" progId="Equation.DSMT4">
                  <p:embed/>
                </p:oleObj>
              </mc:Choice>
              <mc:Fallback>
                <p:oleObj name="Equation" r:id="rId9" imgW="142236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406" y="5169227"/>
                        <a:ext cx="2203450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9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Alternative Way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3662" y="2459736"/>
            <a:ext cx="190908" cy="14870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47646" y="3934216"/>
            <a:ext cx="1952526" cy="1319820"/>
            <a:chOff x="2046664" y="4141480"/>
            <a:chExt cx="1952526" cy="131982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46664" y="4141480"/>
              <a:ext cx="637557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9474" y="5190733"/>
              <a:ext cx="819716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sp>
        <p:nvSpPr>
          <p:cNvPr id="26" name="Arc 25"/>
          <p:cNvSpPr/>
          <p:nvPr/>
        </p:nvSpPr>
        <p:spPr>
          <a:xfrm rot="2127715">
            <a:off x="2701530" y="3447064"/>
            <a:ext cx="435514" cy="435514"/>
          </a:xfrm>
          <a:prstGeom prst="arc">
            <a:avLst>
              <a:gd name="adj1" fmla="val 13387697"/>
              <a:gd name="adj2" fmla="val 19539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29806" y="3938343"/>
            <a:ext cx="1677402" cy="13147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42331" y="3884840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90374" y="5187189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52400" y="5330969"/>
            <a:ext cx="234881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52400" y="533655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19869" y="533096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87338" y="533096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39921" y="534464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07389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74858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129806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297275" y="5333480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64744" y="5333480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617326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784795" y="534157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952264" y="534157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106204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73673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059950" y="4994020"/>
            <a:ext cx="435514" cy="435514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77110" y="4188639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34583" y="2695404"/>
            <a:ext cx="5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824354" y="3288269"/>
            <a:ext cx="804254" cy="645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1991" y="4898660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51785" y="3165529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90986" y="3968519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47143" y="2118417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01782" y="1526776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=?</a:t>
            </a:r>
          </a:p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=?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 rot="19271705">
            <a:off x="482422" y="3545773"/>
            <a:ext cx="1794411" cy="1685212"/>
            <a:chOff x="2046663" y="4092098"/>
            <a:chExt cx="1794411" cy="168521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46663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21358" y="5407978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9271705">
            <a:off x="2036594" y="2234153"/>
            <a:ext cx="1952527" cy="1418586"/>
            <a:chOff x="2046664" y="4092098"/>
            <a:chExt cx="1952527" cy="1418586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46664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79475" y="5141352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 rot="16669569">
            <a:off x="1382617" y="2524434"/>
            <a:ext cx="1655291" cy="1368214"/>
            <a:chOff x="2046663" y="4092097"/>
            <a:chExt cx="1655291" cy="1368214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82238" y="5013641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 rot="16669569">
            <a:off x="1478428" y="882912"/>
            <a:ext cx="1952526" cy="1418585"/>
            <a:chOff x="2046663" y="4092097"/>
            <a:chExt cx="1952526" cy="1418585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79473" y="5141350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02715" y="5524316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1225"/>
              </p:ext>
            </p:extLst>
          </p:nvPr>
        </p:nvGraphicFramePr>
        <p:xfrm>
          <a:off x="4217988" y="2673350"/>
          <a:ext cx="2282825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3" imgW="1473120" imgH="990360" progId="Equation.DSMT4">
                  <p:embed/>
                </p:oleObj>
              </mc:Choice>
              <mc:Fallback>
                <p:oleObj name="Equation" r:id="rId3" imgW="14731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2673350"/>
                        <a:ext cx="2282825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52098"/>
              </p:ext>
            </p:extLst>
          </p:nvPr>
        </p:nvGraphicFramePr>
        <p:xfrm>
          <a:off x="6556375" y="2727325"/>
          <a:ext cx="196691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5" imgW="1269720" imgH="914400" progId="Equation.DSMT4">
                  <p:embed/>
                </p:oleObj>
              </mc:Choice>
              <mc:Fallback>
                <p:oleObj name="Equation" r:id="rId5" imgW="12697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2727325"/>
                        <a:ext cx="1966913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17363"/>
              </p:ext>
            </p:extLst>
          </p:nvPr>
        </p:nvGraphicFramePr>
        <p:xfrm>
          <a:off x="21336" y="5434451"/>
          <a:ext cx="8817864" cy="129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7" imgW="6210000" imgH="914400" progId="Equation.DSMT4">
                  <p:embed/>
                </p:oleObj>
              </mc:Choice>
              <mc:Fallback>
                <p:oleObj name="Equation" r:id="rId7" imgW="6210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" y="5434451"/>
                        <a:ext cx="8817864" cy="1297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1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Where is the robot?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Floor Plan template: Sample Floorplan (Created by InfoART's Floor Plan mak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998"/>
            <a:ext cx="7391400" cy="51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30527"/>
            <a:ext cx="609600" cy="60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Alternative Way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3662" y="2459736"/>
            <a:ext cx="190908" cy="14870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47646" y="3934216"/>
            <a:ext cx="1952526" cy="1319820"/>
            <a:chOff x="2046664" y="4141480"/>
            <a:chExt cx="1952526" cy="131982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46664" y="4141480"/>
              <a:ext cx="637557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9474" y="5190733"/>
              <a:ext cx="819716" cy="2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sp>
        <p:nvSpPr>
          <p:cNvPr id="26" name="Arc 25"/>
          <p:cNvSpPr/>
          <p:nvPr/>
        </p:nvSpPr>
        <p:spPr>
          <a:xfrm rot="2127715">
            <a:off x="2701530" y="3447064"/>
            <a:ext cx="435514" cy="435514"/>
          </a:xfrm>
          <a:prstGeom prst="arc">
            <a:avLst>
              <a:gd name="adj1" fmla="val 13387697"/>
              <a:gd name="adj2" fmla="val 19539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29806" y="3938343"/>
            <a:ext cx="1677402" cy="13147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42331" y="3884840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90374" y="5187189"/>
            <a:ext cx="122663" cy="12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52400" y="5330969"/>
            <a:ext cx="234881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52400" y="533655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19869" y="533096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87338" y="5330969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39921" y="534464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07389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74858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129806" y="5339062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297275" y="5333480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464744" y="5333480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617326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784795" y="534157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952264" y="5341573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106204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73673" y="5347155"/>
            <a:ext cx="132365" cy="16746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059950" y="4994020"/>
            <a:ext cx="435514" cy="435514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77110" y="4188639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34583" y="2695404"/>
            <a:ext cx="5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824354" y="3288269"/>
            <a:ext cx="804254" cy="645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1991" y="4898660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51785" y="3165529"/>
            <a:ext cx="425746" cy="2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90986" y="3968519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47143" y="2118417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01782" y="1526776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=?</a:t>
            </a:r>
          </a:p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=?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 rot="19271705">
            <a:off x="482422" y="3545773"/>
            <a:ext cx="1794411" cy="1685212"/>
            <a:chOff x="2046663" y="4092098"/>
            <a:chExt cx="1794411" cy="168521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46663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21358" y="5407978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9271705">
            <a:off x="2036594" y="2234153"/>
            <a:ext cx="1952527" cy="1418586"/>
            <a:chOff x="2046664" y="4092098"/>
            <a:chExt cx="1952527" cy="1418586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46664" y="4092098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79475" y="5141352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 rot="16669569">
            <a:off x="1382617" y="2524434"/>
            <a:ext cx="1655291" cy="1368214"/>
            <a:chOff x="2046663" y="4092097"/>
            <a:chExt cx="1655291" cy="1368214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82238" y="5013641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 rot="16669569">
            <a:off x="1478428" y="882912"/>
            <a:ext cx="1952526" cy="1418585"/>
            <a:chOff x="2046663" y="4092097"/>
            <a:chExt cx="1952526" cy="1418585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2228824" y="4640595"/>
              <a:ext cx="0" cy="8197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228824" y="5460311"/>
              <a:ext cx="91079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46663" y="4092097"/>
              <a:ext cx="63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79473" y="5141350"/>
              <a:ext cx="8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02715" y="5524316"/>
            <a:ext cx="5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33621"/>
              </p:ext>
            </p:extLst>
          </p:nvPr>
        </p:nvGraphicFramePr>
        <p:xfrm>
          <a:off x="4495800" y="2839034"/>
          <a:ext cx="42386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3" imgW="2984400" imgH="914400" progId="Equation.DSMT4">
                  <p:embed/>
                </p:oleObj>
              </mc:Choice>
              <mc:Fallback>
                <p:oleObj name="Equation" r:id="rId3" imgW="2984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39034"/>
                        <a:ext cx="42386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57535"/>
              </p:ext>
            </p:extLst>
          </p:nvPr>
        </p:nvGraphicFramePr>
        <p:xfrm>
          <a:off x="3819525" y="4722813"/>
          <a:ext cx="34036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5" imgW="2197080" imgH="914400" progId="Equation.DSMT4">
                  <p:embed/>
                </p:oleObj>
              </mc:Choice>
              <mc:Fallback>
                <p:oleObj name="Equation" r:id="rId5" imgW="219708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4722813"/>
                        <a:ext cx="3403600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6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Class Problem #3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131586" y="3454624"/>
            <a:ext cx="2394477" cy="244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97704">
            <a:off x="7541836" y="2270963"/>
            <a:ext cx="46592" cy="4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2316" y="2266230"/>
            <a:ext cx="232959" cy="22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 rot="2073044">
            <a:off x="6372392" y="3082649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2731" y="4324233"/>
            <a:ext cx="0" cy="1052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2731" y="5376565"/>
            <a:ext cx="1169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8879" y="3683482"/>
            <a:ext cx="818480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3152" y="5030487"/>
            <a:ext cx="105233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127715">
            <a:off x="4000471" y="3297552"/>
            <a:ext cx="559103" cy="559103"/>
          </a:xfrm>
          <a:prstGeom prst="arc">
            <a:avLst>
              <a:gd name="adj1" fmla="val 17341762"/>
              <a:gd name="adj2" fmla="val 20269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2731" y="3688780"/>
            <a:ext cx="2153407" cy="1687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19539" y="2541092"/>
            <a:ext cx="829811" cy="9123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330381" y="2522236"/>
            <a:ext cx="252758" cy="29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65132" y="2323248"/>
            <a:ext cx="114252" cy="1989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5018950" flipH="1">
            <a:off x="7244312" y="2263404"/>
            <a:ext cx="365773" cy="228822"/>
            <a:chOff x="6770699" y="2087327"/>
            <a:chExt cx="371092" cy="243305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6770699" y="2298910"/>
              <a:ext cx="268756" cy="317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20308" y="2087327"/>
              <a:ext cx="121483" cy="211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447327" y="3362201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52850" y="3620094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32109" y="5292017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27961" y="5476600"/>
            <a:ext cx="301535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7961" y="548376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42953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57946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353828" y="549415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68820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83813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982731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197723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412716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08598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23590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38582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36206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51199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893051" y="5044032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85346" y="4010104"/>
            <a:ext cx="752992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190044" y="3106657"/>
            <a:ext cx="669897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64070" y="2877141"/>
            <a:ext cx="854726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131586" y="2870334"/>
            <a:ext cx="1032481" cy="8292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510528" y="3284959"/>
            <a:ext cx="1424747" cy="1595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86208" y="4921612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95023" y="3150605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45241" y="3367158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559851" y="4978335"/>
            <a:ext cx="1374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P=?</a:t>
            </a:r>
            <a:endParaRPr 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4695207" y="4130300"/>
            <a:ext cx="406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r>
              <a:rPr lang="en-US" sz="2800" baseline="-25000" dirty="0" smtClean="0">
                <a:sym typeface="Symbol"/>
              </a:rPr>
              <a:t>1</a:t>
            </a:r>
            <a:r>
              <a:rPr lang="en-US" sz="2800" dirty="0" smtClean="0"/>
              <a:t>=30</a:t>
            </a:r>
            <a:r>
              <a:rPr lang="en-US" sz="2800" baseline="30000" dirty="0" smtClean="0"/>
              <a:t>o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  </a:t>
            </a:r>
            <a:r>
              <a:rPr lang="en-US" sz="2800" baseline="-25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=15</a:t>
            </a:r>
            <a:r>
              <a:rPr lang="en-US" sz="2800" baseline="30000" dirty="0" smtClean="0">
                <a:sym typeface="Symbol"/>
              </a:rPr>
              <a:t>o</a:t>
            </a:r>
            <a:r>
              <a:rPr lang="en-US" sz="2800" dirty="0" smtClean="0">
                <a:sym typeface="Symbol"/>
              </a:rPr>
              <a:t>   </a:t>
            </a:r>
            <a:r>
              <a:rPr lang="en-US" sz="2800" baseline="-25000" dirty="0" smtClean="0">
                <a:sym typeface="Symbol"/>
              </a:rPr>
              <a:t>3</a:t>
            </a:r>
            <a:r>
              <a:rPr lang="en-US" sz="2800" dirty="0" smtClean="0"/>
              <a:t>=35</a:t>
            </a:r>
            <a:r>
              <a:rPr lang="en-US" sz="2800" baseline="30000" dirty="0" smtClean="0"/>
              <a:t>o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4647826" y="4588789"/>
            <a:ext cx="42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L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/>
              <a:t>=400mm</a:t>
            </a:r>
            <a:r>
              <a:rPr lang="en-US" sz="2000" dirty="0" smtClean="0">
                <a:sym typeface="Symbol"/>
              </a:rPr>
              <a:t>   L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=300mm   L</a:t>
            </a:r>
            <a:r>
              <a:rPr lang="en-US" sz="2000" baseline="-25000" dirty="0" smtClean="0">
                <a:sym typeface="Symbol"/>
              </a:rPr>
              <a:t>3</a:t>
            </a:r>
            <a:r>
              <a:rPr lang="en-US" sz="2000" dirty="0" smtClean="0"/>
              <a:t>=200mm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1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131586" y="3454624"/>
            <a:ext cx="2394477" cy="244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97704">
            <a:off x="7541836" y="2270963"/>
            <a:ext cx="46592" cy="4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2316" y="2266230"/>
            <a:ext cx="232959" cy="22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 rot="2073044">
            <a:off x="6372392" y="3082649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2731" y="4324233"/>
            <a:ext cx="0" cy="1052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2731" y="5376565"/>
            <a:ext cx="11692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8879" y="3683482"/>
            <a:ext cx="818480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3152" y="5030487"/>
            <a:ext cx="105233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127715">
            <a:off x="4000471" y="3297552"/>
            <a:ext cx="559103" cy="559103"/>
          </a:xfrm>
          <a:prstGeom prst="arc">
            <a:avLst>
              <a:gd name="adj1" fmla="val 17341762"/>
              <a:gd name="adj2" fmla="val 20269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2731" y="3688780"/>
            <a:ext cx="2153407" cy="1687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19539" y="2541092"/>
            <a:ext cx="829811" cy="9123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330381" y="2522236"/>
            <a:ext cx="252758" cy="29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65132" y="2323248"/>
            <a:ext cx="114252" cy="1989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5018950" flipH="1">
            <a:off x="7244312" y="2263404"/>
            <a:ext cx="365773" cy="228822"/>
            <a:chOff x="6770699" y="2087327"/>
            <a:chExt cx="371092" cy="243305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6770699" y="2298910"/>
              <a:ext cx="268756" cy="3172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20308" y="2087327"/>
              <a:ext cx="121483" cy="2115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447327" y="3362201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52850" y="3620094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32109" y="5292017"/>
            <a:ext cx="157471" cy="157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27961" y="5476600"/>
            <a:ext cx="301535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7961" y="548376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42953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57946" y="5476600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353828" y="5494156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68820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83813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982731" y="548698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197723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412716" y="5479823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08598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23590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38582" y="5490212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36206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51199" y="5497379"/>
            <a:ext cx="169927" cy="2149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073044">
            <a:off x="1893051" y="5044032"/>
            <a:ext cx="559103" cy="559103"/>
          </a:xfrm>
          <a:prstGeom prst="arc">
            <a:avLst>
              <a:gd name="adj1" fmla="val 16555789"/>
              <a:gd name="adj2" fmla="val 20030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85346" y="4010104"/>
            <a:ext cx="752992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190044" y="3106657"/>
            <a:ext cx="669897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64070" y="2877141"/>
            <a:ext cx="854726" cy="47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131586" y="2870334"/>
            <a:ext cx="1032481" cy="8292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510528" y="3284959"/>
            <a:ext cx="1424747" cy="1595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86208" y="4921612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95023" y="3150605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45241" y="3367158"/>
            <a:ext cx="546562" cy="3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83561" y="5095285"/>
            <a:ext cx="3355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P(</a:t>
            </a:r>
            <a:r>
              <a:rPr lang="en-US" sz="4000" dirty="0" smtClean="0">
                <a:sym typeface="Symbol"/>
              </a:rPr>
              <a:t></a:t>
            </a:r>
            <a:r>
              <a:rPr lang="en-US" sz="4000" baseline="-25000" dirty="0">
                <a:sym typeface="Symbol"/>
              </a:rPr>
              <a:t>1</a:t>
            </a:r>
            <a:r>
              <a:rPr lang="en-US" sz="4000" dirty="0" smtClean="0"/>
              <a:t>,</a:t>
            </a:r>
            <a:r>
              <a:rPr lang="en-US" sz="4000" dirty="0" smtClean="0">
                <a:sym typeface="Symbol"/>
              </a:rPr>
              <a:t> </a:t>
            </a:r>
            <a:r>
              <a:rPr lang="en-US" sz="4000" dirty="0">
                <a:sym typeface="Symbol"/>
              </a:rPr>
              <a:t></a:t>
            </a:r>
            <a:r>
              <a:rPr lang="en-US" sz="4000" baseline="-25000" dirty="0" smtClean="0">
                <a:sym typeface="Symbol"/>
              </a:rPr>
              <a:t>2</a:t>
            </a:r>
            <a:r>
              <a:rPr lang="en-US" sz="4000" dirty="0" smtClean="0"/>
              <a:t>,</a:t>
            </a:r>
            <a:r>
              <a:rPr lang="en-US" sz="4000" dirty="0" smtClean="0">
                <a:sym typeface="Symbol"/>
              </a:rPr>
              <a:t> </a:t>
            </a:r>
            <a:r>
              <a:rPr lang="en-US" sz="4000" baseline="-25000" dirty="0">
                <a:sym typeface="Symbol"/>
              </a:rPr>
              <a:t>3</a:t>
            </a:r>
            <a:r>
              <a:rPr lang="en-US" sz="4000" dirty="0" smtClean="0"/>
              <a:t>)=?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06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Floor Plan template: Sample Floorplan (Created by InfoART's Floor Plan mak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998"/>
            <a:ext cx="7391400" cy="51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30527"/>
            <a:ext cx="609600" cy="60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480" y="-2974468"/>
            <a:ext cx="9843572" cy="9829420"/>
            <a:chOff x="-67056" y="-2057400"/>
            <a:chExt cx="9843572" cy="982942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72" y="6857620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4210078" y="2085622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47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Floor Plan template: Sample Floorplan (Created by InfoART's Floor Plan mak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998"/>
            <a:ext cx="7391400" cy="51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480" y="-2974468"/>
            <a:ext cx="9843572" cy="9829420"/>
            <a:chOff x="-67056" y="-2057400"/>
            <a:chExt cx="9843572" cy="982942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72" y="6857620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4210078" y="2085622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399"/>
            <a:ext cx="762000" cy="7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describe one reference frame relative to another?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66800" y="591133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659713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15200" y="549375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0" y="541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5493759"/>
            <a:ext cx="533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50720" y="6412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 rot="19755233">
            <a:off x="3851556" y="3683862"/>
            <a:ext cx="1749552" cy="1239798"/>
            <a:chOff x="4070593" y="3945332"/>
            <a:chExt cx="1749552" cy="1239798"/>
          </a:xfrm>
        </p:grpSpPr>
        <p:grpSp>
          <p:nvGrpSpPr>
            <p:cNvPr id="10" name="Group 9"/>
            <p:cNvGrpSpPr/>
            <p:nvPr/>
          </p:nvGrpSpPr>
          <p:grpSpPr>
            <a:xfrm>
              <a:off x="4375393" y="4314664"/>
              <a:ext cx="762000" cy="685800"/>
              <a:chOff x="4876800" y="4038600"/>
              <a:chExt cx="762000" cy="68580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4876800" y="4038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876800" y="47244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5134345" y="481579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70593" y="39453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endCxn id="11" idx="2"/>
          </p:cNvCxnSpPr>
          <p:nvPr/>
        </p:nvCxnSpPr>
        <p:spPr>
          <a:xfrm flipV="1">
            <a:off x="1066800" y="5531859"/>
            <a:ext cx="6248400" cy="107263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2"/>
          </p:cNvCxnSpPr>
          <p:nvPr/>
        </p:nvCxnSpPr>
        <p:spPr>
          <a:xfrm>
            <a:off x="4458978" y="4976569"/>
            <a:ext cx="2856222" cy="5552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66800" y="4976569"/>
            <a:ext cx="3369021" cy="162056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19" name="Object 9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59114"/>
              </p:ext>
            </p:extLst>
          </p:nvPr>
        </p:nvGraphicFramePr>
        <p:xfrm>
          <a:off x="4538985" y="6074268"/>
          <a:ext cx="49487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8985" y="6074268"/>
                        <a:ext cx="494877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39589"/>
              </p:ext>
            </p:extLst>
          </p:nvPr>
        </p:nvGraphicFramePr>
        <p:xfrm>
          <a:off x="5759450" y="4675188"/>
          <a:ext cx="5667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0" name="Object 9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4675188"/>
                        <a:ext cx="5667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Easy problem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71600" y="382776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71600" y="4513563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3410188"/>
            <a:ext cx="533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5520" y="432889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0" y="232257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00837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1905000"/>
            <a:ext cx="533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5920" y="28237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7162800" y="38544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37708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8254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smtClean="0"/>
              <a:t>A</a:t>
            </a:r>
            <a:r>
              <a:rPr lang="en-US" sz="3200" dirty="0" smtClean="0"/>
              <a:t>{B} = (30,20)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7435" y="5410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smtClean="0"/>
              <a:t>B</a:t>
            </a:r>
            <a:r>
              <a:rPr lang="en-US" sz="3200" dirty="0" smtClean="0"/>
              <a:t>P = (15,-10)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385" y="597967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smtClean="0"/>
              <a:t>A</a:t>
            </a:r>
            <a:r>
              <a:rPr lang="en-US" sz="3200" dirty="0" smtClean="0"/>
              <a:t>P =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65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Easy problem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71600" y="382776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71600" y="4513563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3410188"/>
            <a:ext cx="533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5520" y="432889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0" y="232257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00837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1905000"/>
            <a:ext cx="5334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5920" y="28237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7162800" y="38544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37708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289738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</a:t>
            </a:r>
            <a:r>
              <a:rPr lang="en-US" sz="2400" dirty="0" smtClean="0"/>
              <a:t>{B} = (30,20)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8385" y="353013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B</a:t>
            </a:r>
            <a:r>
              <a:rPr lang="en-US" sz="2400" dirty="0" smtClean="0"/>
              <a:t>P = (15,-10)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5515837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smtClean="0"/>
              <a:t>A</a:t>
            </a:r>
            <a:r>
              <a:rPr lang="en-US" sz="3200" dirty="0" smtClean="0"/>
              <a:t>P = </a:t>
            </a:r>
            <a:r>
              <a:rPr lang="en-US" sz="3200" baseline="30000" dirty="0"/>
              <a:t>A</a:t>
            </a:r>
            <a:r>
              <a:rPr lang="en-US" sz="3200" dirty="0"/>
              <a:t>{B</a:t>
            </a:r>
            <a:r>
              <a:rPr lang="en-US" sz="3200" dirty="0" smtClean="0"/>
              <a:t>}+</a:t>
            </a:r>
            <a:r>
              <a:rPr lang="en-US" sz="3200" baseline="30000" dirty="0"/>
              <a:t> </a:t>
            </a:r>
            <a:r>
              <a:rPr lang="en-US" sz="3200" baseline="30000" dirty="0" smtClean="0"/>
              <a:t>B</a:t>
            </a:r>
            <a:r>
              <a:rPr lang="en-US" sz="3200" dirty="0" smtClean="0"/>
              <a:t>P=(30,20)+(15,-10)=(45,10)</a:t>
            </a:r>
            <a:endParaRPr 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71600" y="3008375"/>
            <a:ext cx="3200400" cy="150518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4572000" y="3008375"/>
            <a:ext cx="2601959" cy="85719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371600" y="3930610"/>
            <a:ext cx="5791200" cy="58295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Harder - Rotation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23204" y="3222680"/>
            <a:ext cx="0" cy="1118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23204" y="4341617"/>
            <a:ext cx="124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74551" y="2541373"/>
            <a:ext cx="870284" cy="62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5389" y="4040320"/>
            <a:ext cx="1118937" cy="60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9800000">
            <a:off x="3349472" y="2074133"/>
            <a:ext cx="2809775" cy="2101540"/>
            <a:chOff x="5983704" y="3137264"/>
            <a:chExt cx="2809775" cy="210154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6232357" y="3818571"/>
              <a:ext cx="0" cy="1118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32357" y="4937508"/>
              <a:ext cx="12432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83704" y="3137264"/>
              <a:ext cx="870284" cy="62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B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74542" y="4636210"/>
              <a:ext cx="1118937" cy="60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/>
                <a:t>B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1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10315</TotalTime>
  <Words>375</Words>
  <Application>Microsoft Office PowerPoint</Application>
  <PresentationFormat>On-screen Show (4:3)</PresentationFormat>
  <Paragraphs>203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Executive</vt:lpstr>
      <vt:lpstr>Equation</vt:lpstr>
      <vt:lpstr> Kinematics and Dynamics of Robots </vt:lpstr>
      <vt:lpstr>Where is the robot?</vt:lpstr>
      <vt:lpstr>Reference Frames</vt:lpstr>
      <vt:lpstr>Reference Frames</vt:lpstr>
      <vt:lpstr>Our Goal</vt:lpstr>
      <vt:lpstr>Reference Frames</vt:lpstr>
      <vt:lpstr>Easy problem</vt:lpstr>
      <vt:lpstr>Easy problem</vt:lpstr>
      <vt:lpstr>Harder - Rotation</vt:lpstr>
      <vt:lpstr>Right Hand Rule</vt:lpstr>
      <vt:lpstr>Elementary Rotation Matrices</vt:lpstr>
      <vt:lpstr>Class Problem #1</vt:lpstr>
      <vt:lpstr>Class Problem #2</vt:lpstr>
      <vt:lpstr>Class Problem #2</vt:lpstr>
      <vt:lpstr>Perhaps a better way</vt:lpstr>
      <vt:lpstr>Forward Kinematics</vt:lpstr>
      <vt:lpstr>Alternative Way</vt:lpstr>
      <vt:lpstr>Alternative Way</vt:lpstr>
      <vt:lpstr>Alternative Way</vt:lpstr>
      <vt:lpstr>Alternative Way</vt:lpstr>
      <vt:lpstr>Class Problem #3</vt:lpstr>
      <vt:lpstr>Forward Kinematics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78</cp:revision>
  <dcterms:created xsi:type="dcterms:W3CDTF">2021-02-23T12:35:18Z</dcterms:created>
  <dcterms:modified xsi:type="dcterms:W3CDTF">2021-03-26T08:34:57Z</dcterms:modified>
</cp:coreProperties>
</file>