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27" r:id="rId3"/>
    <p:sldId id="333" r:id="rId4"/>
    <p:sldId id="33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54" r:id="rId24"/>
    <p:sldId id="346" r:id="rId25"/>
    <p:sldId id="347" r:id="rId26"/>
    <p:sldId id="348" r:id="rId27"/>
    <p:sldId id="349" r:id="rId28"/>
    <p:sldId id="351" r:id="rId29"/>
    <p:sldId id="352" r:id="rId30"/>
    <p:sldId id="353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  <p14:sldId id="327"/>
          </p14:sldIdLst>
        </p14:section>
        <p14:section name="Untitled Section" id="{119A9D99-ACA0-4820-88F2-073D1B6F0EF0}">
          <p14:sldIdLst>
            <p14:sldId id="333"/>
            <p14:sldId id="334"/>
            <p14:sldId id="317"/>
            <p14:sldId id="318"/>
            <p14:sldId id="319"/>
            <p14:sldId id="320"/>
            <p14:sldId id="321"/>
            <p14:sldId id="322"/>
            <p14:sldId id="32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54"/>
            <p14:sldId id="346"/>
            <p14:sldId id="347"/>
            <p14:sldId id="348"/>
            <p14:sldId id="349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Rotating by X, Y, Z gives a matrix with a lot of </a:t>
            </a:r>
            <a:r>
              <a:rPr lang="en-US" dirty="0" err="1" smtClean="0"/>
              <a:t>dependancies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F7BF2-EC6B-4711-9E29-DDDC728FF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Rotating by X, Y, Z gives a matrix with a lot of </a:t>
            </a:r>
            <a:r>
              <a:rPr lang="en-US" smtClean="0"/>
              <a:t>dependancies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F7BF2-EC6B-4711-9E29-DDDC728FF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RoboDK</a:t>
            </a:r>
            <a:r>
              <a:rPr lang="en-US" baseline="0" dirty="0" smtClean="0"/>
              <a:t> reference frame file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F7BF2-EC6B-4711-9E29-DDDC728FF3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4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RPY </a:t>
            </a:r>
            <a:r>
              <a:rPr lang="en-US" dirty="0"/>
              <a:t>Euler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1. Rotate the reference frame by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/>
                  </a:rPr>
                  <a:t>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about axis x (yaw)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2. Rotate the reference frame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about axis y (pitch)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dirty="0">
                    <a:solidFill>
                      <a:schemeClr val="tx1"/>
                    </a:solidFill>
                  </a:rPr>
                  <a:t>Rotate the reference frame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about </a:t>
                </a:r>
                <a:r>
                  <a:rPr lang="en-US" dirty="0">
                    <a:solidFill>
                      <a:schemeClr val="tx1"/>
                    </a:solidFill>
                  </a:rPr>
                  <a:t>axis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z (roll)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67842"/>
              </p:ext>
            </p:extLst>
          </p:nvPr>
        </p:nvGraphicFramePr>
        <p:xfrm>
          <a:off x="3808413" y="2286000"/>
          <a:ext cx="12017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4" imgW="444240" imgH="253800" progId="Equation.DSMT4">
                  <p:embed/>
                </p:oleObj>
              </mc:Choice>
              <mc:Fallback>
                <p:oleObj name="Equation" r:id="rId4" imgW="444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8413" y="2286000"/>
                        <a:ext cx="120173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06276"/>
              </p:ext>
            </p:extLst>
          </p:nvPr>
        </p:nvGraphicFramePr>
        <p:xfrm>
          <a:off x="3905250" y="4038600"/>
          <a:ext cx="1163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6" imgW="431640" imgH="253800" progId="Equation.DSMT4">
                  <p:embed/>
                </p:oleObj>
              </mc:Choice>
              <mc:Fallback>
                <p:oleObj name="Equation" r:id="rId6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038600"/>
                        <a:ext cx="11636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6762"/>
              </p:ext>
            </p:extLst>
          </p:nvPr>
        </p:nvGraphicFramePr>
        <p:xfrm>
          <a:off x="3962400" y="5715000"/>
          <a:ext cx="1165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8" imgW="431640" imgH="253800" progId="Equation.DSMT4">
                  <p:embed/>
                </p:oleObj>
              </mc:Choice>
              <mc:Fallback>
                <p:oleObj name="Equation" r:id="rId8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1165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2742583"/>
            <a:ext cx="3657600" cy="3210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2702"/>
              </p:ext>
            </p:extLst>
          </p:nvPr>
        </p:nvGraphicFramePr>
        <p:xfrm>
          <a:off x="6096000" y="3309580"/>
          <a:ext cx="22034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4" imgW="1422360" imgH="914400" progId="Equation.DSMT4">
                  <p:embed/>
                </p:oleObj>
              </mc:Choice>
              <mc:Fallback>
                <p:oleObj name="Equation" r:id="rId4" imgW="14223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09580"/>
                        <a:ext cx="22034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23938"/>
              </p:ext>
            </p:extLst>
          </p:nvPr>
        </p:nvGraphicFramePr>
        <p:xfrm>
          <a:off x="6183313" y="5011738"/>
          <a:ext cx="21050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6" imgW="1358640" imgH="914400" progId="Equation.DSMT4">
                  <p:embed/>
                </p:oleObj>
              </mc:Choice>
              <mc:Fallback>
                <p:oleObj name="Equation" r:id="rId6" imgW="135864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011738"/>
                        <a:ext cx="21050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59605"/>
              </p:ext>
            </p:extLst>
          </p:nvPr>
        </p:nvGraphicFramePr>
        <p:xfrm>
          <a:off x="4116066" y="5444206"/>
          <a:ext cx="1324614" cy="41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8" imgW="812520" imgH="253800" progId="Equation.DSMT4">
                  <p:embed/>
                </p:oleObj>
              </mc:Choice>
              <mc:Fallback>
                <p:oleObj name="Equation" r:id="rId8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6066" y="5444206"/>
                        <a:ext cx="1324614" cy="413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2742583"/>
            <a:ext cx="3733800" cy="3210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51819"/>
              </p:ext>
            </p:extLst>
          </p:nvPr>
        </p:nvGraphicFramePr>
        <p:xfrm>
          <a:off x="3680656" y="4876002"/>
          <a:ext cx="51943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4" imgW="3352680" imgH="914400" progId="Equation.DSMT4">
                  <p:embed/>
                </p:oleObj>
              </mc:Choice>
              <mc:Fallback>
                <p:oleObj name="Equation" r:id="rId4" imgW="33526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656" y="4876002"/>
                        <a:ext cx="51943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0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77761" y="3503507"/>
            <a:ext cx="0" cy="303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77761" y="3648273"/>
            <a:ext cx="950649" cy="134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4849" y="272312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653" y="3648273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3516" y="3964924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61" idx="2"/>
          </p:cNvCxnSpPr>
          <p:nvPr/>
        </p:nvCxnSpPr>
        <p:spPr>
          <a:xfrm>
            <a:off x="2403628" y="3092458"/>
            <a:ext cx="674133" cy="41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2723126"/>
            <a:ext cx="3733800" cy="3230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84782"/>
              </p:ext>
            </p:extLst>
          </p:nvPr>
        </p:nvGraphicFramePr>
        <p:xfrm>
          <a:off x="6172200" y="4352643"/>
          <a:ext cx="20462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4" imgW="1320480" imgH="914400" progId="Equation.DSMT4">
                  <p:embed/>
                </p:oleObj>
              </mc:Choice>
              <mc:Fallback>
                <p:oleObj name="Equation" r:id="rId4" imgW="13204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52643"/>
                        <a:ext cx="20462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5366"/>
              </p:ext>
            </p:extLst>
          </p:nvPr>
        </p:nvGraphicFramePr>
        <p:xfrm>
          <a:off x="4505325" y="4989513"/>
          <a:ext cx="1282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6" imgW="787320" imgH="253800" progId="Equation.DSMT4">
                  <p:embed/>
                </p:oleObj>
              </mc:Choice>
              <mc:Fallback>
                <p:oleObj name="Equation" r:id="rId6" imgW="7873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989513"/>
                        <a:ext cx="12827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6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77761" y="3503507"/>
            <a:ext cx="0" cy="303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77761" y="3648273"/>
            <a:ext cx="950649" cy="134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4849" y="272312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653" y="3648273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3516" y="3964924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61" idx="2"/>
          </p:cNvCxnSpPr>
          <p:nvPr/>
        </p:nvCxnSpPr>
        <p:spPr>
          <a:xfrm>
            <a:off x="2403628" y="3092458"/>
            <a:ext cx="674133" cy="41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2723126"/>
            <a:ext cx="3657600" cy="3230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91078"/>
              </p:ext>
            </p:extLst>
          </p:nvPr>
        </p:nvGraphicFramePr>
        <p:xfrm>
          <a:off x="5943600" y="3648273"/>
          <a:ext cx="23018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4" imgW="1485720" imgH="914400" progId="Equation.DSMT4">
                  <p:embed/>
                </p:oleObj>
              </mc:Choice>
              <mc:Fallback>
                <p:oleObj name="Equation" r:id="rId4" imgW="1485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48273"/>
                        <a:ext cx="230187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3059430" y="3023601"/>
            <a:ext cx="381000" cy="766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52124" y="3361527"/>
            <a:ext cx="307306" cy="428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3085" y="2907031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8220" y="401684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590800" y="3473027"/>
            <a:ext cx="228600" cy="676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8090"/>
              </p:ext>
            </p:extLst>
          </p:nvPr>
        </p:nvGraphicFramePr>
        <p:xfrm>
          <a:off x="6134100" y="5197475"/>
          <a:ext cx="212566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6" imgW="1371600" imgH="914400" progId="Equation.DSMT4">
                  <p:embed/>
                </p:oleObj>
              </mc:Choice>
              <mc:Fallback>
                <p:oleObj name="Equation" r:id="rId6" imgW="13716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197475"/>
                        <a:ext cx="2125663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47356"/>
              </p:ext>
            </p:extLst>
          </p:nvPr>
        </p:nvGraphicFramePr>
        <p:xfrm>
          <a:off x="4335226" y="5666417"/>
          <a:ext cx="1303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8" imgW="799920" imgH="253800" progId="Equation.DSMT4">
                  <p:embed/>
                </p:oleObj>
              </mc:Choice>
              <mc:Fallback>
                <p:oleObj name="Equation" r:id="rId8" imgW="799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226" y="5666417"/>
                        <a:ext cx="13033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77761" y="3503507"/>
            <a:ext cx="0" cy="303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77761" y="3648273"/>
            <a:ext cx="950649" cy="134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4849" y="272312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653" y="3648273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3516" y="3964924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61" idx="2"/>
          </p:cNvCxnSpPr>
          <p:nvPr/>
        </p:nvCxnSpPr>
        <p:spPr>
          <a:xfrm>
            <a:off x="2403628" y="3092458"/>
            <a:ext cx="674133" cy="41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24400" y="2133600"/>
            <a:ext cx="286512" cy="525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9600" y="177036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0200" y="2725650"/>
            <a:ext cx="819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10912" y="1981200"/>
            <a:ext cx="323088" cy="6780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60205" y="149961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72200" y="2625350"/>
            <a:ext cx="2971800" cy="332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15437"/>
              </p:ext>
            </p:extLst>
          </p:nvPr>
        </p:nvGraphicFramePr>
        <p:xfrm>
          <a:off x="4959985" y="5196915"/>
          <a:ext cx="23018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4" imgW="1485720" imgH="914400" progId="Equation.DSMT4">
                  <p:embed/>
                </p:oleObj>
              </mc:Choice>
              <mc:Fallback>
                <p:oleObj name="Equation" r:id="rId4" imgW="1485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985" y="5196915"/>
                        <a:ext cx="230187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3059430" y="3023601"/>
            <a:ext cx="381000" cy="766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52124" y="3361527"/>
            <a:ext cx="307306" cy="428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3085" y="2907031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8220" y="401684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590800" y="3473027"/>
            <a:ext cx="228600" cy="676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03709"/>
              </p:ext>
            </p:extLst>
          </p:nvPr>
        </p:nvGraphicFramePr>
        <p:xfrm>
          <a:off x="6115050" y="3581400"/>
          <a:ext cx="20653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6" imgW="1333440" imgH="914400" progId="Equation.DSMT4">
                  <p:embed/>
                </p:oleObj>
              </mc:Choice>
              <mc:Fallback>
                <p:oleObj name="Equation" r:id="rId6" imgW="13334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581400"/>
                        <a:ext cx="20653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57658"/>
              </p:ext>
            </p:extLst>
          </p:nvPr>
        </p:nvGraphicFramePr>
        <p:xfrm>
          <a:off x="4520068" y="4258874"/>
          <a:ext cx="13446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068" y="4258874"/>
                        <a:ext cx="13446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5008372" y="2133600"/>
            <a:ext cx="630428" cy="526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953000" y="2057400"/>
            <a:ext cx="55372" cy="609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38378" y="169388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1279" y="213969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77761" y="3503507"/>
            <a:ext cx="0" cy="303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77761" y="3648273"/>
            <a:ext cx="950649" cy="134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4849" y="272312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653" y="3648273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3516" y="3964924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61" idx="2"/>
          </p:cNvCxnSpPr>
          <p:nvPr/>
        </p:nvCxnSpPr>
        <p:spPr>
          <a:xfrm>
            <a:off x="2403628" y="3092458"/>
            <a:ext cx="674133" cy="41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24400" y="2133600"/>
            <a:ext cx="286512" cy="525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9600" y="177036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0200" y="2725650"/>
            <a:ext cx="819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10912" y="1981200"/>
            <a:ext cx="323088" cy="6780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60205" y="149961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72200" y="2625350"/>
            <a:ext cx="2971800" cy="332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59430" y="3023601"/>
            <a:ext cx="381000" cy="766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52124" y="3361527"/>
            <a:ext cx="307306" cy="428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3085" y="2907031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8220" y="401684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590800" y="3473027"/>
            <a:ext cx="228600" cy="676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22757"/>
              </p:ext>
            </p:extLst>
          </p:nvPr>
        </p:nvGraphicFramePr>
        <p:xfrm>
          <a:off x="6286500" y="4413250"/>
          <a:ext cx="21431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4" imgW="1384200" imgH="914400" progId="Equation.DSMT4">
                  <p:embed/>
                </p:oleObj>
              </mc:Choice>
              <mc:Fallback>
                <p:oleObj name="Equation" r:id="rId4" imgW="1384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413250"/>
                        <a:ext cx="21431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316324"/>
              </p:ext>
            </p:extLst>
          </p:nvPr>
        </p:nvGraphicFramePr>
        <p:xfrm>
          <a:off x="4429125" y="5186363"/>
          <a:ext cx="13239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6" imgW="812520" imgH="253800" progId="Equation.DSMT4">
                  <p:embed/>
                </p:oleObj>
              </mc:Choice>
              <mc:Fallback>
                <p:oleObj name="Equation" r:id="rId6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186363"/>
                        <a:ext cx="13239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5008372" y="2133600"/>
            <a:ext cx="630428" cy="526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953000" y="2057400"/>
            <a:ext cx="55372" cy="609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38378" y="169388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1279" y="213969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31586" y="3454624"/>
            <a:ext cx="2394477" cy="244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97704">
            <a:off x="7541836" y="2270963"/>
            <a:ext cx="46592" cy="4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2316" y="2266230"/>
            <a:ext cx="232959" cy="22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2073044">
            <a:off x="6372392" y="3082649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731" y="4324233"/>
            <a:ext cx="0" cy="105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2731" y="5376565"/>
            <a:ext cx="1169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879" y="3683482"/>
            <a:ext cx="818480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152" y="5030487"/>
            <a:ext cx="105233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4000471" y="3297552"/>
            <a:ext cx="559103" cy="559103"/>
          </a:xfrm>
          <a:prstGeom prst="arc">
            <a:avLst>
              <a:gd name="adj1" fmla="val 17341762"/>
              <a:gd name="adj2" fmla="val 20269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2731" y="3688780"/>
            <a:ext cx="2153407" cy="1687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9539" y="2541092"/>
            <a:ext cx="829811" cy="9123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30381" y="2522236"/>
            <a:ext cx="252758" cy="29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65132" y="2323248"/>
            <a:ext cx="114252" cy="1989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7244312" y="2263404"/>
            <a:ext cx="365773" cy="228822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447327" y="3362201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52850" y="3620094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32109" y="5292017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61" y="5476600"/>
            <a:ext cx="301535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7961" y="548376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42953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57946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53828" y="549415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68820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83813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2731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97723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2716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08598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23590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8582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36206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51199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893051" y="5044032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85346" y="4010104"/>
            <a:ext cx="752992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90044" y="3106657"/>
            <a:ext cx="669897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4070" y="2877141"/>
            <a:ext cx="854726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31586" y="2870334"/>
            <a:ext cx="1032481" cy="8292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510528" y="3284959"/>
            <a:ext cx="1424747" cy="159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6208" y="4921612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95023" y="3150605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45241" y="3367158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559851" y="4978335"/>
            <a:ext cx="137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P=?</a:t>
            </a:r>
            <a:endParaRPr 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95207" y="4130300"/>
            <a:ext cx="406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/>
              <a:t>=30</a:t>
            </a:r>
            <a:r>
              <a:rPr lang="en-US" sz="2800" baseline="30000" dirty="0" smtClean="0"/>
              <a:t>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  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=15</a:t>
            </a:r>
            <a:r>
              <a:rPr lang="en-US" sz="2800" baseline="30000" dirty="0" smtClean="0">
                <a:sym typeface="Symbol"/>
              </a:rPr>
              <a:t>o</a:t>
            </a:r>
            <a:r>
              <a:rPr lang="en-US" sz="2800" dirty="0" smtClean="0">
                <a:sym typeface="Symbol"/>
              </a:rPr>
              <a:t>   </a:t>
            </a:r>
            <a:r>
              <a:rPr lang="en-US" sz="2800" baseline="-25000" dirty="0" smtClean="0">
                <a:sym typeface="Symbol"/>
              </a:rPr>
              <a:t>3</a:t>
            </a:r>
            <a:r>
              <a:rPr lang="en-US" sz="2800" dirty="0" smtClean="0"/>
              <a:t>=35</a:t>
            </a:r>
            <a:r>
              <a:rPr lang="en-US" sz="2800" baseline="30000" dirty="0" smtClean="0"/>
              <a:t>o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4647826" y="4588789"/>
            <a:ext cx="42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L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/>
              <a:t>=400mm</a:t>
            </a:r>
            <a:r>
              <a:rPr lang="en-US" sz="2000" dirty="0" smtClean="0">
                <a:sym typeface="Symbol"/>
              </a:rPr>
              <a:t>   L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=300mm   L</a:t>
            </a:r>
            <a:r>
              <a:rPr lang="en-US" sz="2000" baseline="-25000" dirty="0" smtClean="0">
                <a:sym typeface="Symbol"/>
              </a:rPr>
              <a:t>3</a:t>
            </a:r>
            <a:r>
              <a:rPr lang="en-US" sz="2000" dirty="0" smtClean="0"/>
              <a:t>=200mm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" y="1134707"/>
            <a:ext cx="8001000" cy="56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77761" y="3503507"/>
            <a:ext cx="0" cy="303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77761" y="3648273"/>
            <a:ext cx="950649" cy="134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4849" y="272312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653" y="3648273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3516" y="3964924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61" idx="2"/>
          </p:cNvCxnSpPr>
          <p:nvPr/>
        </p:nvCxnSpPr>
        <p:spPr>
          <a:xfrm>
            <a:off x="2403628" y="3092458"/>
            <a:ext cx="674133" cy="41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24400" y="2133600"/>
            <a:ext cx="286512" cy="525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9600" y="177036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0200" y="2725650"/>
            <a:ext cx="819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10912" y="1981200"/>
            <a:ext cx="323088" cy="6780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60205" y="149961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9080" y="5584027"/>
            <a:ext cx="1211614" cy="6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558402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9080" y="512063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862" y="5012249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911" y="4160766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=Z</a:t>
            </a:r>
            <a:r>
              <a:rPr lang="en-US" baseline="-25000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9080" y="2927249"/>
            <a:ext cx="299720" cy="5457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0792" y="3352800"/>
            <a:ext cx="1003808" cy="120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646649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4990" y="2557917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4742" y="3353907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0.75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3092458"/>
            <a:ext cx="3810000" cy="376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72200" y="2625350"/>
            <a:ext cx="2971800" cy="332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59430" y="3023601"/>
            <a:ext cx="381000" cy="766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52124" y="3361527"/>
            <a:ext cx="307306" cy="428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3085" y="2907031"/>
            <a:ext cx="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8220" y="4016844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1.75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590800" y="3473027"/>
            <a:ext cx="228600" cy="676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181926"/>
              </p:ext>
            </p:extLst>
          </p:nvPr>
        </p:nvGraphicFramePr>
        <p:xfrm>
          <a:off x="3744913" y="4730750"/>
          <a:ext cx="51895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4" imgW="3352680" imgH="241200" progId="Equation.DSMT4">
                  <p:embed/>
                </p:oleObj>
              </mc:Choice>
              <mc:Fallback>
                <p:oleObj name="Equation" r:id="rId4" imgW="335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730750"/>
                        <a:ext cx="51895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5008372" y="2133600"/>
            <a:ext cx="630428" cy="526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953000" y="2057400"/>
            <a:ext cx="55372" cy="609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38378" y="169388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1279" y="2139696"/>
            <a:ext cx="6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2.75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6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 err="1">
                <a:effectLst/>
              </a:rPr>
              <a:t>Denavit</a:t>
            </a:r>
            <a:r>
              <a:rPr lang="en-US" sz="4800" dirty="0">
                <a:effectLst/>
              </a:rPr>
              <a:t> - </a:t>
            </a:r>
            <a:r>
              <a:rPr lang="en-US" sz="4800" dirty="0" err="1">
                <a:effectLst/>
              </a:rPr>
              <a:t>Hartenberg</a:t>
            </a:r>
            <a:r>
              <a:rPr lang="en-US" sz="4800" dirty="0">
                <a:effectLst/>
              </a:rPr>
              <a:t/>
            </a:r>
            <a:br>
              <a:rPr lang="en-US" sz="4800" dirty="0">
                <a:effectLst/>
              </a:rPr>
            </a:br>
            <a:r>
              <a:rPr lang="en-US" sz="4800" dirty="0" smtClean="0">
                <a:effectLst/>
              </a:rPr>
              <a:t>Method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 convention for determining joint frames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An industry “standard”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Results in easy homogenous transformations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Denavit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Hartenberg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DH parameters are the relationship between two subsequent reference frames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parameters are: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Joint angle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Link twist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Link length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Link offset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00519"/>
              </p:ext>
            </p:extLst>
          </p:nvPr>
        </p:nvGraphicFramePr>
        <p:xfrm>
          <a:off x="3200400" y="41148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4114800"/>
                        <a:ext cx="838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95041"/>
              </p:ext>
            </p:extLst>
          </p:nvPr>
        </p:nvGraphicFramePr>
        <p:xfrm>
          <a:off x="3187700" y="4648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648200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83986"/>
              </p:ext>
            </p:extLst>
          </p:nvPr>
        </p:nvGraphicFramePr>
        <p:xfrm>
          <a:off x="3200400" y="51054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4984"/>
              </p:ext>
            </p:extLst>
          </p:nvPr>
        </p:nvGraphicFramePr>
        <p:xfrm>
          <a:off x="3213100" y="56388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6388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Denavit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Hartenberg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Joint angle			2. Link twist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3.  Link length			3. Link offset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736455"/>
              </p:ext>
            </p:extLst>
          </p:nvPr>
        </p:nvGraphicFramePr>
        <p:xfrm>
          <a:off x="3200400" y="16764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676400"/>
                        <a:ext cx="838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34593"/>
              </p:ext>
            </p:extLst>
          </p:nvPr>
        </p:nvGraphicFramePr>
        <p:xfrm>
          <a:off x="7467600" y="1600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00200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0801"/>
              </p:ext>
            </p:extLst>
          </p:nvPr>
        </p:nvGraphicFramePr>
        <p:xfrm>
          <a:off x="3035300" y="22098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2098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75015"/>
              </p:ext>
            </p:extLst>
          </p:nvPr>
        </p:nvGraphicFramePr>
        <p:xfrm>
          <a:off x="7391400" y="21336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1336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95016"/>
            <a:ext cx="6705600" cy="405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There must be at least n+1 frames for n joints. The end effector must have a frame.</a:t>
            </a:r>
          </a:p>
          <a:p>
            <a:pPr marL="457200" indent="-457200">
              <a:buAutoNum type="arabicPeriod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 Z axis must be the axis of revolution or the direction of prismatic movement</a:t>
            </a:r>
          </a:p>
        </p:txBody>
      </p:sp>
    </p:spTree>
    <p:extLst>
      <p:ext uri="{BB962C8B-B14F-4D97-AF65-F5344CB8AC3E}">
        <p14:creationId xmlns:p14="http://schemas.microsoft.com/office/powerpoint/2010/main" val="40966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3. The X axis must be perpendicular to the Z axis of the  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4. The X axis must intersect the Z axis of the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5. The Y axis is drawn by the right-hand rule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131" y="104903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Rule #1: </a:t>
            </a:r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4712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81200" y="2362200"/>
            <a:ext cx="1524000" cy="8382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3312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0778" y="31203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843" y="157225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Rule #2: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4712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191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3312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0778" y="31203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5568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4912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8502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Rule #3: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4712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3312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5568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4912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67400" y="1774096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Rule #4: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35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31586" y="3454624"/>
            <a:ext cx="2394477" cy="244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97704">
            <a:off x="7541836" y="2270963"/>
            <a:ext cx="46592" cy="4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2316" y="2266230"/>
            <a:ext cx="232959" cy="22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2073044">
            <a:off x="6372392" y="3082649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731" y="4324233"/>
            <a:ext cx="0" cy="105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2731" y="5376565"/>
            <a:ext cx="1169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879" y="3683482"/>
            <a:ext cx="818480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152" y="5030487"/>
            <a:ext cx="105233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4000471" y="3297552"/>
            <a:ext cx="559103" cy="559103"/>
          </a:xfrm>
          <a:prstGeom prst="arc">
            <a:avLst>
              <a:gd name="adj1" fmla="val 17341762"/>
              <a:gd name="adj2" fmla="val 20269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2731" y="3688780"/>
            <a:ext cx="2153407" cy="1687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9539" y="2541092"/>
            <a:ext cx="829811" cy="9123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30381" y="2522236"/>
            <a:ext cx="252758" cy="29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65132" y="2323248"/>
            <a:ext cx="114252" cy="1989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7244312" y="2263404"/>
            <a:ext cx="365773" cy="228822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447327" y="3362201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52850" y="3620094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32109" y="5292017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61" y="5476600"/>
            <a:ext cx="301535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7961" y="548376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42953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57946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53828" y="549415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68820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83813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2731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97723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2716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08598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23590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8582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36206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51199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893051" y="5044032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85346" y="4010104"/>
            <a:ext cx="752992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90044" y="3106657"/>
            <a:ext cx="669897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4070" y="2877141"/>
            <a:ext cx="854726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31586" y="2870334"/>
            <a:ext cx="1032481" cy="8292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510528" y="3284959"/>
            <a:ext cx="1424747" cy="159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6208" y="4921612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95023" y="3150605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45241" y="3367158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83561" y="5095285"/>
            <a:ext cx="335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P(</a:t>
            </a:r>
            <a:r>
              <a:rPr lang="en-US" sz="4000" dirty="0" smtClean="0">
                <a:sym typeface="Symbol"/>
              </a:rPr>
              <a:t></a:t>
            </a:r>
            <a:r>
              <a:rPr lang="en-US" sz="4000" baseline="-25000" dirty="0">
                <a:sym typeface="Symbol"/>
              </a:rPr>
              <a:t>1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</a:t>
            </a:r>
            <a:r>
              <a:rPr lang="en-US" sz="4000" dirty="0">
                <a:sym typeface="Symbol"/>
              </a:rPr>
              <a:t></a:t>
            </a:r>
            <a:r>
              <a:rPr lang="en-US" sz="4000" baseline="-25000" dirty="0" smtClean="0">
                <a:sym typeface="Symbol"/>
              </a:rPr>
              <a:t>2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</a:t>
            </a:r>
            <a:r>
              <a:rPr lang="en-US" sz="4000" baseline="-25000" dirty="0">
                <a:sym typeface="Symbol"/>
              </a:rPr>
              <a:t>3</a:t>
            </a:r>
            <a:r>
              <a:rPr lang="en-US" sz="4000" dirty="0" smtClean="0"/>
              <a:t>)=?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06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9093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693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9949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9293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8712" y="1723889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Rule #5: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0805" y="5105400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7293" y="48745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6143" y="2814152"/>
            <a:ext cx="0" cy="8434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9531" y="34267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68424" y="2814151"/>
            <a:ext cx="807719" cy="42172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8812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086600" y="2818402"/>
            <a:ext cx="710184" cy="48261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924" y="32919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7578946"/>
                  </p:ext>
                </p:extLst>
              </p:nvPr>
            </p:nvGraphicFramePr>
            <p:xfrm>
              <a:off x="457200" y="3124200"/>
              <a:ext cx="8229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7578946"/>
                  </p:ext>
                </p:extLst>
              </p:nvPr>
            </p:nvGraphicFramePr>
            <p:xfrm>
              <a:off x="457200" y="3124200"/>
              <a:ext cx="8229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197" r="-3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197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7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088828"/>
              </p:ext>
            </p:extLst>
          </p:nvPr>
        </p:nvGraphicFramePr>
        <p:xfrm>
          <a:off x="2819400" y="1905000"/>
          <a:ext cx="461625" cy="6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461625" cy="6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Joint angle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amount we have to rotate the frame i-1 about the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axis so that X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and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are parallel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PLUS</a:t>
            </a:r>
          </a:p>
          <a:p>
            <a:endParaRPr lang="en-US" sz="2800" b="1" dirty="0" smtClean="0"/>
          </a:p>
          <a:p>
            <a:r>
              <a:rPr lang="en-US" sz="2800" dirty="0" smtClean="0"/>
              <a:t>the revolution of a revolute 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</a:t>
            </a:r>
            <a:r>
              <a:rPr lang="en-US" dirty="0"/>
              <a:t>DH Parameters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9093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693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9949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9293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8712" y="1723889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Joint angle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0805" y="5105400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7293" y="48745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6143" y="2814152"/>
            <a:ext cx="0" cy="8434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9531" y="34267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68424" y="2814151"/>
            <a:ext cx="807719" cy="42172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8812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086600" y="2818402"/>
            <a:ext cx="710184" cy="48261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924" y="32919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6678749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6678749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935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200000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-90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6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027645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523795"/>
              </p:ext>
            </p:extLst>
          </p:nvPr>
        </p:nvGraphicFramePr>
        <p:xfrm>
          <a:off x="2800350" y="1905000"/>
          <a:ext cx="500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905000"/>
                        <a:ext cx="5000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Joint twist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amount we have to rotate the frame i-1 about the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axis so that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and </a:t>
            </a:r>
            <a:r>
              <a:rPr lang="en-US" sz="2800" dirty="0" err="1" smtClean="0"/>
              <a:t>Z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are parallel</a:t>
            </a:r>
          </a:p>
        </p:txBody>
      </p:sp>
    </p:spTree>
    <p:extLst>
      <p:ext uri="{BB962C8B-B14F-4D97-AF65-F5344CB8AC3E}">
        <p14:creationId xmlns:p14="http://schemas.microsoft.com/office/powerpoint/2010/main" val="23593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</a:t>
            </a:r>
            <a:r>
              <a:rPr lang="en-US" dirty="0"/>
              <a:t>DH Parameters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9093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693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9949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9293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8712" y="1723889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Joint Twist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0805" y="5105400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7293" y="48745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6143" y="2814152"/>
            <a:ext cx="0" cy="8434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9531" y="34267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68424" y="2814151"/>
            <a:ext cx="807719" cy="42172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8812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086600" y="2818402"/>
            <a:ext cx="710184" cy="48261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924" y="32919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9959198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9959198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935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200000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-90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6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027645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82348" y="460857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82348" y="52786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32471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56744"/>
              </p:ext>
            </p:extLst>
          </p:nvPr>
        </p:nvGraphicFramePr>
        <p:xfrm>
          <a:off x="3120962" y="1889506"/>
          <a:ext cx="346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962" y="1889506"/>
                        <a:ext cx="3460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 Length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distance from frame {</a:t>
            </a:r>
            <a:r>
              <a:rPr lang="en-US" sz="2800" dirty="0" err="1" smtClean="0"/>
              <a:t>i</a:t>
            </a:r>
            <a:r>
              <a:rPr lang="en-US" sz="2800" dirty="0" smtClean="0"/>
              <a:t>} to frame {i-1} in the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axis direction</a:t>
            </a:r>
          </a:p>
        </p:txBody>
      </p:sp>
    </p:spTree>
    <p:extLst>
      <p:ext uri="{BB962C8B-B14F-4D97-AF65-F5344CB8AC3E}">
        <p14:creationId xmlns:p14="http://schemas.microsoft.com/office/powerpoint/2010/main" val="875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</a:t>
            </a:r>
            <a:r>
              <a:rPr lang="en-US" dirty="0"/>
              <a:t>DH Parameters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9093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693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9949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9293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8712" y="1723889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Link Length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0805" y="5105400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7293" y="48745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6143" y="2814152"/>
            <a:ext cx="0" cy="8434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9531" y="34267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68424" y="2814151"/>
            <a:ext cx="807719" cy="42172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8812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086600" y="2818402"/>
            <a:ext cx="710184" cy="48261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924" y="32919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475033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475033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935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200000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-90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6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027645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82348" y="460857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82348" y="52786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32471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58000" y="460857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938918" y="5278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38918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30388"/>
              </p:ext>
            </p:extLst>
          </p:nvPr>
        </p:nvGraphicFramePr>
        <p:xfrm>
          <a:off x="3063875" y="1889125"/>
          <a:ext cx="4619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889125"/>
                        <a:ext cx="4619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 Offset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distance from frame {</a:t>
            </a:r>
            <a:r>
              <a:rPr lang="en-US" sz="2800" dirty="0" err="1" smtClean="0"/>
              <a:t>i</a:t>
            </a:r>
            <a:r>
              <a:rPr lang="en-US" sz="2800" dirty="0" smtClean="0"/>
              <a:t>} to frame {i-1} in the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axis direction</a:t>
            </a:r>
          </a:p>
        </p:txBody>
      </p:sp>
    </p:spTree>
    <p:extLst>
      <p:ext uri="{BB962C8B-B14F-4D97-AF65-F5344CB8AC3E}">
        <p14:creationId xmlns:p14="http://schemas.microsoft.com/office/powerpoint/2010/main" val="42378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</a:t>
            </a:r>
            <a:r>
              <a:rPr lang="en-US" dirty="0"/>
              <a:t>DH Parameters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7424"/>
            <a:ext cx="8266752" cy="50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frames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9093" y="4419600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6143" y="2362200"/>
            <a:ext cx="829057" cy="4556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96200" y="2864359"/>
            <a:ext cx="1219200" cy="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693" y="4569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19710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8462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9949" y="5791200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9293" y="55603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143" y="2817876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9434" y="2969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8712" y="1723889"/>
            <a:ext cx="1219200" cy="1807960"/>
            <a:chOff x="5867400" y="1774096"/>
            <a:chExt cx="1219200" cy="18079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400" y="2864359"/>
              <a:ext cx="1219200" cy="0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0778" y="3120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85021" y="1905000"/>
              <a:ext cx="0" cy="95935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6000" y="17740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7771261" y="1905000"/>
            <a:ext cx="0" cy="95935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2240" y="1774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24" y="122581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Link Length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0805" y="5105400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7293" y="48745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6143" y="2814152"/>
            <a:ext cx="0" cy="8434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9531" y="34267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68424" y="2814151"/>
            <a:ext cx="807719" cy="42172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8812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086600" y="2818402"/>
            <a:ext cx="710184" cy="48261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924" y="32919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6733991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6733991"/>
                  </p:ext>
                </p:extLst>
              </p:nvPr>
            </p:nvGraphicFramePr>
            <p:xfrm>
              <a:off x="3733799" y="3888432"/>
              <a:ext cx="4740885" cy="2548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935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200000" b="-321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0-&gt;1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1-&gt;2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2-&gt;3</a:t>
                          </a:r>
                        </a:p>
                        <a:p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79" y="4659868"/>
                <a:ext cx="639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-90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38" y="5278610"/>
                <a:ext cx="836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6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027645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82348" y="460857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82348" y="52786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-90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32471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58000" y="460857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938918" y="5278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38918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790688" y="45938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71606" y="52638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68597" y="593059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+L</a:t>
            </a:r>
            <a:r>
              <a:rPr lang="en-US" baseline="-25000" dirty="0" smtClean="0"/>
              <a:t>4</a:t>
            </a:r>
            <a:r>
              <a:rPr lang="en-US" dirty="0" smtClean="0"/>
              <a:t>+d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31586" y="3454624"/>
            <a:ext cx="2394477" cy="244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97704">
            <a:off x="7541836" y="2270963"/>
            <a:ext cx="46592" cy="4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2316" y="2266230"/>
            <a:ext cx="232959" cy="22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2073044">
            <a:off x="6372392" y="3082649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731" y="4324233"/>
            <a:ext cx="0" cy="105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2731" y="5376565"/>
            <a:ext cx="1169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879" y="3683482"/>
            <a:ext cx="818480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152" y="5030487"/>
            <a:ext cx="105233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4000471" y="3297552"/>
            <a:ext cx="559103" cy="559103"/>
          </a:xfrm>
          <a:prstGeom prst="arc">
            <a:avLst>
              <a:gd name="adj1" fmla="val 17341762"/>
              <a:gd name="adj2" fmla="val 20269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2731" y="3688780"/>
            <a:ext cx="2153407" cy="1687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9539" y="2541092"/>
            <a:ext cx="829811" cy="9123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30381" y="2522236"/>
            <a:ext cx="252758" cy="29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65132" y="2323248"/>
            <a:ext cx="114252" cy="1989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7244312" y="2263404"/>
            <a:ext cx="365773" cy="228822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447327" y="3362201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52850" y="3620094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32109" y="5292017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61" y="5476600"/>
            <a:ext cx="301535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7961" y="548376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42953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57946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53828" y="549415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68820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83813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2731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97723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2716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08598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23590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8582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36206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51199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893051" y="5044032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85346" y="4010104"/>
            <a:ext cx="752992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90044" y="3106657"/>
            <a:ext cx="669897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4070" y="2877141"/>
            <a:ext cx="854726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31586" y="2870334"/>
            <a:ext cx="1032481" cy="8292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510528" y="3284959"/>
            <a:ext cx="1424747" cy="159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6208" y="4921612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95023" y="3150605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45241" y="3367158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83561" y="5095285"/>
            <a:ext cx="335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P(</a:t>
            </a:r>
            <a:r>
              <a:rPr lang="en-US" sz="4000" dirty="0" smtClean="0">
                <a:sym typeface="Symbol"/>
              </a:rPr>
              <a:t></a:t>
            </a:r>
            <a:r>
              <a:rPr lang="en-US" sz="4000" baseline="-25000" dirty="0">
                <a:sym typeface="Symbol"/>
              </a:rPr>
              <a:t>1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</a:t>
            </a:r>
            <a:r>
              <a:rPr lang="en-US" sz="4000" dirty="0">
                <a:sym typeface="Symbol"/>
              </a:rPr>
              <a:t></a:t>
            </a:r>
            <a:r>
              <a:rPr lang="en-US" sz="4000" baseline="-25000" dirty="0" smtClean="0">
                <a:sym typeface="Symbol"/>
              </a:rPr>
              <a:t>2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</a:t>
            </a:r>
            <a:r>
              <a:rPr lang="en-US" sz="4000" baseline="-25000" dirty="0">
                <a:sym typeface="Symbol"/>
              </a:rPr>
              <a:t>3</a:t>
            </a:r>
            <a:r>
              <a:rPr lang="en-US" sz="4000" dirty="0" smtClean="0"/>
              <a:t>)=?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35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Using DH Parameters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95226"/>
              </p:ext>
            </p:extLst>
          </p:nvPr>
        </p:nvGraphicFramePr>
        <p:xfrm>
          <a:off x="1828800" y="1676400"/>
          <a:ext cx="499475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4994755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81373"/>
              </p:ext>
            </p:extLst>
          </p:nvPr>
        </p:nvGraphicFramePr>
        <p:xfrm>
          <a:off x="304800" y="2514600"/>
          <a:ext cx="8645525" cy="191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5" imgW="4483080" imgH="990360" progId="Equation.DSMT4">
                  <p:embed/>
                </p:oleObj>
              </mc:Choice>
              <mc:Fallback>
                <p:oleObj name="Equation" r:id="rId5" imgW="448308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645525" cy="1911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5939"/>
              </p:ext>
            </p:extLst>
          </p:nvPr>
        </p:nvGraphicFramePr>
        <p:xfrm>
          <a:off x="1981200" y="4495800"/>
          <a:ext cx="4495800" cy="21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7" imgW="2133360" imgH="1015920" progId="Equation.DSMT4">
                  <p:embed/>
                </p:oleObj>
              </mc:Choice>
              <mc:Fallback>
                <p:oleObj name="Equation" r:id="rId7" imgW="2133360" imgH="1015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4495800" cy="214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0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Using DH Parameters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68089"/>
              </p:ext>
            </p:extLst>
          </p:nvPr>
        </p:nvGraphicFramePr>
        <p:xfrm>
          <a:off x="3230563" y="1692275"/>
          <a:ext cx="2189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0563" y="1692275"/>
                        <a:ext cx="2189162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23292"/>
              </p:ext>
            </p:extLst>
          </p:nvPr>
        </p:nvGraphicFramePr>
        <p:xfrm>
          <a:off x="1219200" y="2895600"/>
          <a:ext cx="6089650" cy="272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5" imgW="2273040" imgH="1015920" progId="Equation.DSMT4">
                  <p:embed/>
                </p:oleObj>
              </mc:Choice>
              <mc:Fallback>
                <p:oleObj name="Equation" r:id="rId5" imgW="22730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6089650" cy="2722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2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Using DH Parameters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2895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7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There must be at least n+1 frames for n joints. The end effector must have a frame.</a:t>
            </a:r>
          </a:p>
          <a:p>
            <a:pPr marL="457200" indent="-457200">
              <a:buAutoNum type="arabicPeriod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 Z axis must be the axis of revolution or the direction of prismatic movement</a:t>
            </a:r>
          </a:p>
        </p:txBody>
      </p:sp>
    </p:spTree>
    <p:extLst>
      <p:ext uri="{BB962C8B-B14F-4D97-AF65-F5344CB8AC3E}">
        <p14:creationId xmlns:p14="http://schemas.microsoft.com/office/powerpoint/2010/main" val="21786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3. The X axis must be perpendicular to the Z axis of the  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4. The X axis must intersect the Z axis of the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5. The Y axis is drawn by the right-hand rule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876" y="2286000"/>
            <a:ext cx="50103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 descr="What is SCARA Robot? | ATO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9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3D angular pose: 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72602"/>
              </p:ext>
            </p:extLst>
          </p:nvPr>
        </p:nvGraphicFramePr>
        <p:xfrm>
          <a:off x="4419600" y="2050365"/>
          <a:ext cx="1524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533160" imgH="711000" progId="Equation.DSMT4">
                  <p:embed/>
                </p:oleObj>
              </mc:Choice>
              <mc:Fallback>
                <p:oleObj name="Equation" r:id="rId4" imgW="53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050365"/>
                        <a:ext cx="1524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362200" y="5342205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 angles = 3 rotations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07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1828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 angles = 3 rotations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86000" y="2590800"/>
            <a:ext cx="1371600" cy="1219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1620" y="38862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RPY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0" y="2590800"/>
            <a:ext cx="1630680" cy="1219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38862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85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ZYZ Euler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1. Rotate the reference frame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about axis z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2. Rotate the reference frame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about axis y’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dirty="0">
                    <a:solidFill>
                      <a:schemeClr val="tx1"/>
                    </a:solidFill>
                  </a:rPr>
                  <a:t>Rotate the reference frame by 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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about </a:t>
                </a:r>
                <a:r>
                  <a:rPr lang="en-US" dirty="0">
                    <a:solidFill>
                      <a:schemeClr val="tx1"/>
                    </a:solidFill>
                  </a:rPr>
                  <a:t>axis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z’’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50565"/>
              </p:ext>
            </p:extLst>
          </p:nvPr>
        </p:nvGraphicFramePr>
        <p:xfrm>
          <a:off x="3825875" y="2286000"/>
          <a:ext cx="1166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4" imgW="431640" imgH="253800" progId="Equation.DSMT4">
                  <p:embed/>
                </p:oleObj>
              </mc:Choice>
              <mc:Fallback>
                <p:oleObj name="Equation" r:id="rId4" imgW="431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875" y="2286000"/>
                        <a:ext cx="11668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98559"/>
              </p:ext>
            </p:extLst>
          </p:nvPr>
        </p:nvGraphicFramePr>
        <p:xfrm>
          <a:off x="3870325" y="4038600"/>
          <a:ext cx="1233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6" imgW="457200" imgH="253800" progId="Equation.DSMT4">
                  <p:embed/>
                </p:oleObj>
              </mc:Choice>
              <mc:Fallback>
                <p:oleObj name="Equation" r:id="rId6" imgW="4572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038600"/>
                        <a:ext cx="1233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00454"/>
              </p:ext>
            </p:extLst>
          </p:nvPr>
        </p:nvGraphicFramePr>
        <p:xfrm>
          <a:off x="3894138" y="5715000"/>
          <a:ext cx="13033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8" imgW="482400" imgH="253800" progId="Equation.DSMT4">
                  <p:embed/>
                </p:oleObj>
              </mc:Choice>
              <mc:Fallback>
                <p:oleObj name="Equation" r:id="rId8" imgW="4824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5715000"/>
                        <a:ext cx="13033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ZYZ Euler Angles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75800"/>
              </p:ext>
            </p:extLst>
          </p:nvPr>
        </p:nvGraphicFramePr>
        <p:xfrm>
          <a:off x="2049463" y="2209800"/>
          <a:ext cx="1166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3" imgW="431640" imgH="253800" progId="Equation.DSMT4">
                  <p:embed/>
                </p:oleObj>
              </mc:Choice>
              <mc:Fallback>
                <p:oleObj name="Equation" r:id="rId3" imgW="431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63" y="2209800"/>
                        <a:ext cx="11668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44659"/>
              </p:ext>
            </p:extLst>
          </p:nvPr>
        </p:nvGraphicFramePr>
        <p:xfrm>
          <a:off x="3725863" y="2209800"/>
          <a:ext cx="1233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5" imgW="457200" imgH="253800" progId="Equation.DSMT4">
                  <p:embed/>
                </p:oleObj>
              </mc:Choice>
              <mc:Fallback>
                <p:oleObj name="Equation" r:id="rId5" imgW="45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2209800"/>
                        <a:ext cx="1233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72707"/>
              </p:ext>
            </p:extLst>
          </p:nvPr>
        </p:nvGraphicFramePr>
        <p:xfrm>
          <a:off x="5402263" y="2209800"/>
          <a:ext cx="13033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2209800"/>
                        <a:ext cx="13033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3339783" y="242062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21263" y="242062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37825"/>
              </p:ext>
            </p:extLst>
          </p:nvPr>
        </p:nvGraphicFramePr>
        <p:xfrm>
          <a:off x="1751013" y="3429000"/>
          <a:ext cx="5110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9" imgW="1892160" imgH="253800" progId="Equation.DSMT4">
                  <p:embed/>
                </p:oleObj>
              </mc:Choice>
              <mc:Fallback>
                <p:oleObj name="Equation" r:id="rId9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1013" y="3429000"/>
                        <a:ext cx="51101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638849"/>
              </p:ext>
            </p:extLst>
          </p:nvPr>
        </p:nvGraphicFramePr>
        <p:xfrm>
          <a:off x="1676400" y="4648200"/>
          <a:ext cx="5983014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1" imgW="2514600" imgH="736560" progId="Equation.DSMT4">
                  <p:embed/>
                </p:oleObj>
              </mc:Choice>
              <mc:Fallback>
                <p:oleObj name="Equation" r:id="rId11" imgW="25146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5983014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ZYZ Euler Angles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32138"/>
              </p:ext>
            </p:extLst>
          </p:nvPr>
        </p:nvGraphicFramePr>
        <p:xfrm>
          <a:off x="1751013" y="1752600"/>
          <a:ext cx="5110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013" y="1752600"/>
                        <a:ext cx="51101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96722"/>
            <a:ext cx="8763000" cy="304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2400" y="3581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86200" y="3505200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05200"/>
                <a:ext cx="37895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9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17495</TotalTime>
  <Words>1018</Words>
  <Application>Microsoft Office PowerPoint</Application>
  <PresentationFormat>On-screen Show (4:3)</PresentationFormat>
  <Paragraphs>417</Paragraphs>
  <Slides>45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Executive</vt:lpstr>
      <vt:lpstr>Equation</vt:lpstr>
      <vt:lpstr> Kinematics and Dynamics of Robots </vt:lpstr>
      <vt:lpstr>Class Problem #3</vt:lpstr>
      <vt:lpstr>Forward Kinematics</vt:lpstr>
      <vt:lpstr>Forward Kinematics Demo</vt:lpstr>
      <vt:lpstr>Euler Angles</vt:lpstr>
      <vt:lpstr>Euler Angles</vt:lpstr>
      <vt:lpstr>ZYZ Euler Angles</vt:lpstr>
      <vt:lpstr>ZYZ Euler Angles</vt:lpstr>
      <vt:lpstr>ZYZ Euler Angles</vt:lpstr>
      <vt:lpstr>RPY Euler Angles</vt:lpstr>
      <vt:lpstr>Rotation Demo</vt:lpstr>
      <vt:lpstr>Forward Kinematics</vt:lpstr>
      <vt:lpstr>Forward Kinematics</vt:lpstr>
      <vt:lpstr>Forward Kinematics</vt:lpstr>
      <vt:lpstr>Forward Kinematics</vt:lpstr>
      <vt:lpstr>Forward Kinematics</vt:lpstr>
      <vt:lpstr>Forward Kinematics</vt:lpstr>
      <vt:lpstr>Forward Kinematics</vt:lpstr>
      <vt:lpstr>Forward Kinematics</vt:lpstr>
      <vt:lpstr>Forward Kinematics</vt:lpstr>
      <vt:lpstr>Denavit - Hartenberg Method</vt:lpstr>
      <vt:lpstr>Denavit - Hartenberg Parameters</vt:lpstr>
      <vt:lpstr>Denavit - Hartenberg Parameters</vt:lpstr>
      <vt:lpstr>Drawing DH Frames</vt:lpstr>
      <vt:lpstr>Drawing DH Frames</vt:lpstr>
      <vt:lpstr>Drawing DH Frames</vt:lpstr>
      <vt:lpstr>Drawing DH Frames</vt:lpstr>
      <vt:lpstr>Drawing DH Frames</vt:lpstr>
      <vt:lpstr>Drawing DH Frames</vt:lpstr>
      <vt:lpstr>Drawing DH Frames</vt:lpstr>
      <vt:lpstr>Deriving the DH Parameters</vt:lpstr>
      <vt:lpstr>Deriving the DH Parameters</vt:lpstr>
      <vt:lpstr>Deriving DH Parameters</vt:lpstr>
      <vt:lpstr>Deriving the DH Parameters</vt:lpstr>
      <vt:lpstr>Deriving DH Parameters</vt:lpstr>
      <vt:lpstr>Deriving the DH Parameters</vt:lpstr>
      <vt:lpstr>Deriving DH Parameters</vt:lpstr>
      <vt:lpstr>Deriving the DH Parameters</vt:lpstr>
      <vt:lpstr>Deriving DH Parameters</vt:lpstr>
      <vt:lpstr>Using DH Parameters</vt:lpstr>
      <vt:lpstr>Using DH Parameters</vt:lpstr>
      <vt:lpstr>Using DH Parameters</vt:lpstr>
      <vt:lpstr>Drawing DH Frames</vt:lpstr>
      <vt:lpstr>Drawing DH Frames</vt:lpstr>
      <vt:lpstr>Drawing DH 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113</cp:revision>
  <dcterms:created xsi:type="dcterms:W3CDTF">2021-02-23T12:35:18Z</dcterms:created>
  <dcterms:modified xsi:type="dcterms:W3CDTF">2021-03-26T08:32:18Z</dcterms:modified>
</cp:coreProperties>
</file>