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6"/>
  </p:notesMasterIdLst>
  <p:sldIdLst>
    <p:sldId id="256" r:id="rId2"/>
    <p:sldId id="265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6" r:id="rId13"/>
    <p:sldId id="275" r:id="rId14"/>
    <p:sldId id="277" r:id="rId15"/>
    <p:sldId id="279" r:id="rId16"/>
    <p:sldId id="278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88" r:id="rId26"/>
    <p:sldId id="289" r:id="rId27"/>
    <p:sldId id="290" r:id="rId28"/>
    <p:sldId id="291" r:id="rId29"/>
    <p:sldId id="292" r:id="rId30"/>
    <p:sldId id="293" r:id="rId31"/>
    <p:sldId id="294" r:id="rId32"/>
    <p:sldId id="295" r:id="rId33"/>
    <p:sldId id="296" r:id="rId34"/>
    <p:sldId id="297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BD8B7E1-2087-4C39-B7FF-C0ACF50AC261}">
          <p14:sldIdLst>
            <p14:sldId id="256"/>
          </p14:sldIdLst>
        </p14:section>
        <p14:section name="Untitled Section" id="{119A9D99-ACA0-4820-88F2-073D1B6F0EF0}">
          <p14:sldIdLst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6"/>
            <p14:sldId id="275"/>
            <p14:sldId id="277"/>
            <p14:sldId id="279"/>
            <p14:sldId id="278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12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9" d="100"/>
          <a:sy n="79" d="100"/>
        </p:scale>
        <p:origin x="-1546" y="-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9A101A-B4B6-43C1-9181-EBBE14524209}" type="datetimeFigureOut">
              <a:rPr lang="en-US" smtClean="0"/>
              <a:t>26/4/2021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DF7BF2-EC6B-4711-9E29-DDDC728FF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0537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F3E4B-C03A-4A65-9C4D-027445E9C362}" type="datetimeFigureOut">
              <a:rPr lang="en-US" smtClean="0"/>
              <a:t>26/4/2021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7FD093-7180-4F12-A937-025F9BD7F52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F3E4B-C03A-4A65-9C4D-027445E9C362}" type="datetimeFigureOut">
              <a:rPr lang="en-US" smtClean="0"/>
              <a:t>26/4/2021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D093-7180-4F12-A937-025F9BD7F5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F3E4B-C03A-4A65-9C4D-027445E9C362}" type="datetimeFigureOut">
              <a:rPr lang="en-US" smtClean="0"/>
              <a:t>26/4/2021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D093-7180-4F12-A937-025F9BD7F5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F3E4B-C03A-4A65-9C4D-027445E9C362}" type="datetimeFigureOut">
              <a:rPr lang="en-US" smtClean="0"/>
              <a:t>26/4/2021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D093-7180-4F12-A937-025F9BD7F5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F3E4B-C03A-4A65-9C4D-027445E9C362}" type="datetimeFigureOut">
              <a:rPr lang="en-US" smtClean="0"/>
              <a:t>26/4/2021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D093-7180-4F12-A937-025F9BD7F52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F3E4B-C03A-4A65-9C4D-027445E9C362}" type="datetimeFigureOut">
              <a:rPr lang="en-US" smtClean="0"/>
              <a:t>26/4/2021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D093-7180-4F12-A937-025F9BD7F52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F3E4B-C03A-4A65-9C4D-027445E9C362}" type="datetimeFigureOut">
              <a:rPr lang="en-US" smtClean="0"/>
              <a:t>26/4/2021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D093-7180-4F12-A937-025F9BD7F52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F3E4B-C03A-4A65-9C4D-027445E9C362}" type="datetimeFigureOut">
              <a:rPr lang="en-US" smtClean="0"/>
              <a:t>26/4/2021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D093-7180-4F12-A937-025F9BD7F5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F3E4B-C03A-4A65-9C4D-027445E9C362}" type="datetimeFigureOut">
              <a:rPr lang="en-US" smtClean="0"/>
              <a:t>26/4/2021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D093-7180-4F12-A937-025F9BD7F5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F3E4B-C03A-4A65-9C4D-027445E9C362}" type="datetimeFigureOut">
              <a:rPr lang="en-US" smtClean="0"/>
              <a:t>26/4/2021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D093-7180-4F12-A937-025F9BD7F5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F3E4B-C03A-4A65-9C4D-027445E9C362}" type="datetimeFigureOut">
              <a:rPr lang="en-US" smtClean="0"/>
              <a:t>26/4/2021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D093-7180-4F12-A937-025F9BD7F5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E3DF3E4B-C03A-4A65-9C4D-027445E9C362}" type="datetimeFigureOut">
              <a:rPr lang="en-US" smtClean="0"/>
              <a:t>26/4/2021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7C7FD093-7180-4F12-A937-025F9BD7F52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2.w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t"/>
          <a:lstStyle/>
          <a:p>
            <a:r>
              <a:rPr lang="en-US" sz="6000" dirty="0" smtClean="0"/>
              <a:t> </a:t>
            </a:r>
            <a:r>
              <a:rPr lang="en-US" sz="6000" b="1" dirty="0"/>
              <a:t>Kinematics and Dynamics of Robots 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Spring Semester 2021</a:t>
            </a:r>
          </a:p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Lecturer: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Yoav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Golan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68971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Analytic Path Planning – Artificial Potential Fields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3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Create an artificial potential field</a:t>
            </a:r>
          </a:p>
          <a:p>
            <a:endParaRPr lang="en-US" sz="3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3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Every point in continuous space has a potential</a:t>
            </a:r>
          </a:p>
          <a:p>
            <a:endParaRPr lang="en-US" sz="3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3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Obstacles have repulsive, high potentials</a:t>
            </a:r>
          </a:p>
          <a:p>
            <a:endParaRPr lang="en-US" sz="3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3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Target has attractive, low potential</a:t>
            </a:r>
            <a:endParaRPr lang="en-US" sz="3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03837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Analytic Path Planning – Artificial Potential Fields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Target is reached by gradient descent</a:t>
            </a:r>
            <a:endParaRPr lang="en-US" sz="3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6" name="Picture 2" descr="D:\School\Research\Heat Nav\New Article\V04\FloorPlanM20Hea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297167"/>
            <a:ext cx="8001000" cy="3925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6770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Analytic Path Planning – Artificial Potential Fields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Target is reached by gradient descent</a:t>
            </a:r>
            <a:endParaRPr lang="en-US" sz="3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50" name="Picture 2" descr="Path Planning Using Potential Field Algorithm | by Rymsha Siddiqui | Medi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732" y="2438400"/>
            <a:ext cx="7189785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2120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Analytic Path Planning – Artificial Potential Fields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Video</a:t>
            </a:r>
            <a:endParaRPr lang="en-US" sz="3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09024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Analytic Path Planning – Artificial Potential Fields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sz="3200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Analytic – a single function provides the potential for any point</a:t>
                </a:r>
              </a:p>
              <a:p>
                <a:endParaRPr lang="en-US" sz="3200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  <a:ea typeface="Cambria Math"/>
                      </a:rPr>
                      <m:t>𝜑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  <a:ea typeface="Cambria Math"/>
                          </a:rPr>
                          <m:t>𝑥</m:t>
                        </m:r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  <a:ea typeface="Cambria Math"/>
                          </a:rPr>
                          <m:t>𝑦</m:t>
                        </m:r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  <a:ea typeface="Cambria Math"/>
                          </a:rPr>
                          <m:t>𝑧</m:t>
                        </m:r>
                      </m:e>
                    </m:d>
                  </m:oMath>
                </a14:m>
                <a:endParaRPr lang="en-US" sz="3200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endParaRPr lang="en-US" sz="32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r>
                  <a:rPr lang="en-US" sz="3200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This makes the computation extremely fast</a:t>
                </a:r>
              </a:p>
              <a:p>
                <a:endParaRPr lang="en-US" sz="32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r>
                  <a:rPr lang="en-US" sz="3200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Local minima can interfere</a:t>
                </a:r>
                <a:endParaRPr lang="en-US" sz="32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965" b="-20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7784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Analytic Path Planning – Artificial Potential Fields</a:t>
            </a:r>
            <a:endParaRPr lang="en-US" dirty="0"/>
          </a:p>
        </p:txBody>
      </p:sp>
      <p:pic>
        <p:nvPicPr>
          <p:cNvPr id="1026" name="Picture 2" descr="D:\School\Research\Heat Nav\New Article\V04\FloorPlanM20Hea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884575"/>
            <a:ext cx="8645009" cy="4241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2990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Stochastic Path Planning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Based on random “guesses”</a:t>
            </a:r>
          </a:p>
          <a:p>
            <a:endParaRPr lang="en-US" sz="4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4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Many, many variants</a:t>
            </a:r>
          </a:p>
          <a:p>
            <a:endParaRPr lang="en-US" sz="4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4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Two leaders for robotic arms: RRT, PRM</a:t>
            </a:r>
          </a:p>
          <a:p>
            <a:endParaRPr lang="en-US" sz="4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19373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Stochastic Path Planning - RRT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RRT = Rapidly-exploring Random Tree</a:t>
            </a:r>
          </a:p>
          <a:p>
            <a:endParaRPr lang="en-US" sz="3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3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Single query – Finds a path from a start point to a target point, but nothing else</a:t>
            </a:r>
          </a:p>
          <a:p>
            <a:endParaRPr lang="en-US" sz="3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3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Popular variants: RRT*, Bi-Directional RRT</a:t>
            </a:r>
          </a:p>
          <a:p>
            <a:pPr marL="0" indent="0">
              <a:buNone/>
            </a:pPr>
            <a:endParaRPr lang="en-US" sz="3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15852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Stochastic Path Planning - RRT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Uses a </a:t>
            </a:r>
            <a:r>
              <a:rPr lang="en-US" sz="3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Tree</a:t>
            </a:r>
          </a:p>
          <a:p>
            <a:endParaRPr lang="en-US" sz="3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3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</a:t>
            </a:r>
            <a:r>
              <a:rPr lang="en-US" sz="3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Tree</a:t>
            </a:r>
            <a:r>
              <a:rPr lang="en-US" sz="3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is a type of graph that contains no cycles</a:t>
            </a:r>
          </a:p>
          <a:p>
            <a:endParaRPr lang="en-US" sz="3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sz="3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sz="3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122" name="Picture 2" descr="Undirected graph conversion to tree - Stack Overflow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5060" y="3581400"/>
            <a:ext cx="4025601" cy="3062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7239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Stochastic Path Planning - RRT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Each </a:t>
            </a:r>
            <a:r>
              <a:rPr lang="en-US" sz="3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Node</a:t>
            </a:r>
            <a:r>
              <a:rPr lang="en-US" sz="3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has one </a:t>
            </a:r>
            <a:r>
              <a:rPr lang="en-US" sz="3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Parent</a:t>
            </a:r>
          </a:p>
          <a:p>
            <a:r>
              <a:rPr lang="en-US" sz="3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Each </a:t>
            </a:r>
            <a:r>
              <a:rPr lang="en-US" sz="3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Parent</a:t>
            </a:r>
            <a:r>
              <a:rPr lang="en-US" sz="3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Node</a:t>
            </a:r>
            <a:r>
              <a:rPr lang="en-US" sz="3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may have multiple </a:t>
            </a:r>
            <a:r>
              <a:rPr lang="en-US" sz="3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Children</a:t>
            </a:r>
          </a:p>
          <a:p>
            <a:endParaRPr lang="en-US" sz="3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sz="3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sz="3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122" name="Picture 2" descr="Undirected graph conversion to tree - Stack Overflow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2897" y="3011541"/>
            <a:ext cx="4774661" cy="3632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6897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Path Planning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0114" name="Picture 2" descr="https://www.researchgate.net/publication/281389394/figure/fig2/AS:870149187977239@1584471141471/Motion-planning-in-workspaces-and-in-configuration-spaces-The-left-figure-shows_W64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752600"/>
            <a:ext cx="7924800" cy="4259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6053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Stochastic Path Planning - RRT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a </a:t>
            </a:r>
            <a:r>
              <a:rPr lang="en-US" sz="3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Tree</a:t>
            </a:r>
            <a:r>
              <a:rPr lang="en-US" sz="3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there is only one path between two </a:t>
            </a:r>
            <a:r>
              <a:rPr lang="en-US" sz="3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Nodes</a:t>
            </a:r>
          </a:p>
          <a:p>
            <a:endParaRPr lang="en-US" sz="3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sz="3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sz="3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122" name="Picture 2" descr="Undirected graph conversion to tree - Stack Overflow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2897" y="3011541"/>
            <a:ext cx="4774661" cy="3632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2681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RRT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194" name="Picture 2" descr="D:\Google Drive\School\Kinematics and Dynamics of Robots\Lectures\Lecture 6 - Path Planning\Hous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447800"/>
            <a:ext cx="5791200" cy="506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4"/>
          <p:cNvSpPr/>
          <p:nvPr/>
        </p:nvSpPr>
        <p:spPr>
          <a:xfrm>
            <a:off x="3048000" y="2286000"/>
            <a:ext cx="152400" cy="152400"/>
          </a:xfrm>
          <a:prstGeom prst="ellipse">
            <a:avLst/>
          </a:prstGeom>
          <a:solidFill>
            <a:srgbClr val="00B050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948539" y="4724400"/>
            <a:ext cx="152400" cy="1524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569143" y="1909184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2439603" y="4342317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07783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RRT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Inputs:</a:t>
            </a:r>
          </a:p>
          <a:p>
            <a:pPr marL="0" indent="0">
              <a:buNone/>
            </a:pPr>
            <a:endParaRPr lang="en-US" sz="3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3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Step size</a:t>
            </a:r>
          </a:p>
          <a:p>
            <a:endParaRPr lang="en-US" sz="3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3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Maximum number of nodes</a:t>
            </a:r>
          </a:p>
          <a:p>
            <a:endParaRPr lang="en-US" sz="3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3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Exploration bias (not mandatory)</a:t>
            </a:r>
            <a:endParaRPr lang="en-US" sz="3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49349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RRT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81600"/>
          </a:xfrm>
        </p:spPr>
        <p:txBody>
          <a:bodyPr>
            <a:normAutofit lnSpcReduction="10000"/>
          </a:bodyPr>
          <a:lstStyle/>
          <a:p>
            <a:pPr marL="514350" indent="-514350">
              <a:buAutoNum type="arabicPeriod"/>
            </a:pPr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Create a Root Node at the Start</a:t>
            </a:r>
          </a:p>
          <a:p>
            <a:pPr marL="514350" indent="-514350">
              <a:buAutoNum type="arabicPeriod"/>
            </a:pPr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Create a “Target zone” around the Target</a:t>
            </a:r>
          </a:p>
          <a:p>
            <a:pPr marL="514350" indent="-514350">
              <a:buAutoNum type="arabicPeriod"/>
            </a:pPr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Select a random configuration</a:t>
            </a:r>
          </a:p>
          <a:p>
            <a:pPr marL="400050" lvl="1" indent="0">
              <a:buNone/>
            </a:pP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r>
              <a:rPr 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.1. Find the nearest Node</a:t>
            </a:r>
          </a:p>
          <a:p>
            <a:pPr marL="400050" lvl="1" indent="0">
              <a:buNone/>
            </a:pP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r>
              <a:rPr 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.2. Create a temporary Node that is the step distance away from the nearest node, in the direction of the random configuration</a:t>
            </a:r>
          </a:p>
          <a:p>
            <a:pPr marL="400050" lvl="1" indent="0">
              <a:buNone/>
            </a:pPr>
            <a:r>
              <a:rPr 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3.3. Check if the temporary node collides with an obstacle. If not, add the node to the tree</a:t>
            </a:r>
          </a:p>
          <a:p>
            <a:pPr marL="400050" lvl="1" indent="0">
              <a:buNone/>
            </a:pPr>
            <a:r>
              <a:rPr 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3.4. If the added node is in the Target zone, stop search.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 Create a path from the Target to Start by going up the Tree.</a:t>
            </a:r>
          </a:p>
        </p:txBody>
      </p:sp>
    </p:spTree>
    <p:extLst>
      <p:ext uri="{BB962C8B-B14F-4D97-AF65-F5344CB8AC3E}">
        <p14:creationId xmlns:p14="http://schemas.microsoft.com/office/powerpoint/2010/main" val="3038417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RRT Pseudocode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 descr="Pseudocode of the modified RRT planning. | Download Tab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222074"/>
            <a:ext cx="7010400" cy="5502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53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RRT</a:t>
            </a:r>
            <a:br>
              <a:rPr lang="en-US" dirty="0" smtClean="0"/>
            </a:br>
            <a:r>
              <a:rPr lang="en-US" dirty="0" smtClean="0"/>
              <a:t>Helper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81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 smtClean="0">
                <a:solidFill>
                  <a:schemeClr val="tx1"/>
                </a:solidFill>
              </a:rPr>
              <a:t>PD = </a:t>
            </a:r>
            <a:r>
              <a:rPr lang="en-US" sz="2800" b="1" dirty="0" err="1" smtClean="0">
                <a:solidFill>
                  <a:schemeClr val="tx1"/>
                </a:solidFill>
              </a:rPr>
              <a:t>pointDistance</a:t>
            </a:r>
            <a:r>
              <a:rPr lang="en-US" sz="2800" b="1" dirty="0" smtClean="0">
                <a:solidFill>
                  <a:schemeClr val="tx1"/>
                </a:solidFill>
              </a:rPr>
              <a:t>(Point1,Point2)</a:t>
            </a:r>
          </a:p>
          <a:p>
            <a:pPr marL="0" indent="0">
              <a:buNone/>
            </a:pPr>
            <a:r>
              <a:rPr lang="en-US" sz="2800" i="1" dirty="0" smtClean="0">
                <a:solidFill>
                  <a:schemeClr val="tx1"/>
                </a:solidFill>
              </a:rPr>
              <a:t>Returns the Euclidean distance between two points.</a:t>
            </a:r>
          </a:p>
          <a:p>
            <a:pPr marL="0" indent="0">
              <a:buNone/>
            </a:pPr>
            <a:endParaRPr lang="en-US" sz="28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chemeClr val="tx1"/>
                </a:solidFill>
              </a:rPr>
              <a:t>In 2D:</a:t>
            </a:r>
          </a:p>
          <a:p>
            <a:pPr marL="0" indent="0">
              <a:buNone/>
            </a:pPr>
            <a:endParaRPr lang="en-US" sz="28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chemeClr val="tx1"/>
                </a:solidFill>
              </a:rPr>
              <a:t>In n-D: </a:t>
            </a:r>
          </a:p>
          <a:p>
            <a:pPr marL="0" indent="0">
              <a:buNone/>
            </a:pPr>
            <a:endParaRPr lang="en-US" sz="28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chemeClr val="tx1"/>
                </a:solidFill>
              </a:rPr>
              <a:t>For n=6:</a:t>
            </a:r>
            <a:r>
              <a:rPr lang="en-US" sz="2800" dirty="0">
                <a:solidFill>
                  <a:schemeClr val="tx1"/>
                </a:solidFill>
              </a:rPr>
              <a:t>	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9440681"/>
              </p:ext>
            </p:extLst>
          </p:nvPr>
        </p:nvGraphicFramePr>
        <p:xfrm>
          <a:off x="2362200" y="3352800"/>
          <a:ext cx="4671392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8" name="Equation" r:id="rId3" imgW="1790640" imgH="291960" progId="Equation.DSMT4">
                  <p:embed/>
                </p:oleObj>
              </mc:Choice>
              <mc:Fallback>
                <p:oleObj name="Equation" r:id="rId3" imgW="179064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62200" y="3352800"/>
                        <a:ext cx="4671392" cy="76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417549"/>
              </p:ext>
            </p:extLst>
          </p:nvPr>
        </p:nvGraphicFramePr>
        <p:xfrm>
          <a:off x="2895600" y="4379912"/>
          <a:ext cx="3346450" cy="1258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9" name="Equation" r:id="rId5" imgW="1282680" imgH="482400" progId="Equation.DSMT4">
                  <p:embed/>
                </p:oleObj>
              </mc:Choice>
              <mc:Fallback>
                <p:oleObj name="Equation" r:id="rId5" imgW="1282680" imgH="4824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4379912"/>
                        <a:ext cx="3346450" cy="1258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5073338"/>
              </p:ext>
            </p:extLst>
          </p:nvPr>
        </p:nvGraphicFramePr>
        <p:xfrm>
          <a:off x="990600" y="6096000"/>
          <a:ext cx="7172325" cy="5267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0" name="Equation" r:id="rId7" imgW="4838400" imgH="355320" progId="Equation.DSMT4">
                  <p:embed/>
                </p:oleObj>
              </mc:Choice>
              <mc:Fallback>
                <p:oleObj name="Equation" r:id="rId7" imgW="4838400" imgH="35532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6096000"/>
                        <a:ext cx="7172325" cy="5267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38045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RRT</a:t>
            </a:r>
            <a:br>
              <a:rPr lang="en-US" dirty="0" smtClean="0"/>
            </a:br>
            <a:r>
              <a:rPr lang="en-US" dirty="0" smtClean="0"/>
              <a:t>Helper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81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 smtClean="0">
                <a:solidFill>
                  <a:schemeClr val="tx1"/>
                </a:solidFill>
              </a:rPr>
              <a:t>CN = </a:t>
            </a:r>
            <a:r>
              <a:rPr lang="en-US" sz="2800" b="1" dirty="0" err="1" smtClean="0">
                <a:solidFill>
                  <a:schemeClr val="tx1"/>
                </a:solidFill>
              </a:rPr>
              <a:t>closestNode</a:t>
            </a:r>
            <a:r>
              <a:rPr lang="en-US" sz="2800" b="1" dirty="0" smtClean="0">
                <a:solidFill>
                  <a:schemeClr val="tx1"/>
                </a:solidFill>
              </a:rPr>
              <a:t>(</a:t>
            </a:r>
            <a:r>
              <a:rPr lang="en-US" sz="2800" b="1" dirty="0" err="1" smtClean="0">
                <a:solidFill>
                  <a:schemeClr val="tx1"/>
                </a:solidFill>
              </a:rPr>
              <a:t>Point,Tree</a:t>
            </a:r>
            <a:r>
              <a:rPr lang="en-US" sz="2800" b="1" dirty="0" smtClean="0">
                <a:solidFill>
                  <a:schemeClr val="tx1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2800" i="1" dirty="0" smtClean="0">
                <a:solidFill>
                  <a:schemeClr val="tx1"/>
                </a:solidFill>
              </a:rPr>
              <a:t>Returns the closest node in </a:t>
            </a:r>
            <a:r>
              <a:rPr lang="en-US" sz="2800" b="1" i="1" dirty="0" smtClean="0">
                <a:solidFill>
                  <a:schemeClr val="tx1"/>
                </a:solidFill>
              </a:rPr>
              <a:t>Tree</a:t>
            </a:r>
            <a:r>
              <a:rPr lang="en-US" sz="2800" i="1" dirty="0" smtClean="0">
                <a:solidFill>
                  <a:schemeClr val="tx1"/>
                </a:solidFill>
              </a:rPr>
              <a:t> to </a:t>
            </a:r>
            <a:r>
              <a:rPr lang="en-US" sz="2800" b="1" i="1" dirty="0" smtClean="0">
                <a:solidFill>
                  <a:schemeClr val="tx1"/>
                </a:solidFill>
              </a:rPr>
              <a:t>Point</a:t>
            </a:r>
            <a:r>
              <a:rPr lang="en-US" sz="2800" i="1" dirty="0" smtClean="0">
                <a:solidFill>
                  <a:schemeClr val="tx1"/>
                </a:solidFill>
              </a:rPr>
              <a:t>.</a:t>
            </a:r>
          </a:p>
          <a:p>
            <a:pPr marL="0" indent="0">
              <a:buNone/>
            </a:pPr>
            <a:endParaRPr lang="en-US" sz="2800" dirty="0" smtClean="0">
              <a:solidFill>
                <a:schemeClr val="tx1"/>
              </a:solidFill>
            </a:endParaRPr>
          </a:p>
          <a:p>
            <a:r>
              <a:rPr lang="en-US" sz="2800" dirty="0" smtClean="0">
                <a:solidFill>
                  <a:schemeClr val="tx1"/>
                </a:solidFill>
              </a:rPr>
              <a:t>Go over every node in the tree</a:t>
            </a:r>
          </a:p>
          <a:p>
            <a:endParaRPr lang="en-US" sz="2800" dirty="0" smtClean="0">
              <a:solidFill>
                <a:schemeClr val="tx1"/>
              </a:solidFill>
            </a:endParaRPr>
          </a:p>
          <a:p>
            <a:r>
              <a:rPr lang="en-US" sz="2800" dirty="0" smtClean="0">
                <a:solidFill>
                  <a:schemeClr val="tx1"/>
                </a:solidFill>
              </a:rPr>
              <a:t>For each node, find the distance using </a:t>
            </a:r>
            <a:r>
              <a:rPr lang="en-US" sz="2800" dirty="0" err="1" smtClean="0">
                <a:solidFill>
                  <a:schemeClr val="tx1"/>
                </a:solidFill>
              </a:rPr>
              <a:t>pointDistance</a:t>
            </a:r>
            <a:r>
              <a:rPr lang="en-US" sz="2800" dirty="0" smtClean="0">
                <a:solidFill>
                  <a:schemeClr val="tx1"/>
                </a:solidFill>
              </a:rPr>
              <a:t>(Tree(</a:t>
            </a:r>
            <a:r>
              <a:rPr lang="en-US" sz="2800" dirty="0" err="1" smtClean="0">
                <a:solidFill>
                  <a:schemeClr val="tx1"/>
                </a:solidFill>
              </a:rPr>
              <a:t>i</a:t>
            </a:r>
            <a:r>
              <a:rPr lang="en-US" sz="2800" dirty="0" smtClean="0">
                <a:solidFill>
                  <a:schemeClr val="tx1"/>
                </a:solidFill>
              </a:rPr>
              <a:t>),Point)</a:t>
            </a:r>
          </a:p>
          <a:p>
            <a:endParaRPr lang="en-US" sz="2800" dirty="0" smtClean="0">
              <a:solidFill>
                <a:schemeClr val="tx1"/>
              </a:solidFill>
            </a:endParaRPr>
          </a:p>
          <a:p>
            <a:r>
              <a:rPr lang="en-US" sz="2800" dirty="0" smtClean="0">
                <a:solidFill>
                  <a:schemeClr val="tx1"/>
                </a:solidFill>
              </a:rPr>
              <a:t>Return the node with the shortest distance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0565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RRT</a:t>
            </a:r>
            <a:br>
              <a:rPr lang="en-US" dirty="0" smtClean="0"/>
            </a:br>
            <a:r>
              <a:rPr lang="en-US" dirty="0" smtClean="0"/>
              <a:t>Helper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816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800" b="1" dirty="0" smtClean="0">
                <a:solidFill>
                  <a:schemeClr val="tx1"/>
                </a:solidFill>
              </a:rPr>
              <a:t>TN </a:t>
            </a:r>
            <a:r>
              <a:rPr lang="en-US" sz="2800" b="1" dirty="0">
                <a:solidFill>
                  <a:schemeClr val="tx1"/>
                </a:solidFill>
              </a:rPr>
              <a:t>= </a:t>
            </a:r>
            <a:r>
              <a:rPr lang="en-US" sz="2800" b="1" dirty="0" err="1">
                <a:solidFill>
                  <a:schemeClr val="tx1"/>
                </a:solidFill>
              </a:rPr>
              <a:t>createTestNode</a:t>
            </a:r>
            <a:r>
              <a:rPr lang="en-US" sz="2800" b="1" dirty="0">
                <a:solidFill>
                  <a:schemeClr val="tx1"/>
                </a:solidFill>
              </a:rPr>
              <a:t>(</a:t>
            </a:r>
            <a:r>
              <a:rPr lang="en-US" sz="2800" b="1" dirty="0" err="1">
                <a:solidFill>
                  <a:schemeClr val="tx1"/>
                </a:solidFill>
              </a:rPr>
              <a:t>Closest_Node</a:t>
            </a:r>
            <a:r>
              <a:rPr lang="en-US" sz="2800" b="1" dirty="0">
                <a:solidFill>
                  <a:schemeClr val="tx1"/>
                </a:solidFill>
              </a:rPr>
              <a:t>, Point, </a:t>
            </a:r>
            <a:r>
              <a:rPr lang="en-US" sz="2800" b="1" dirty="0" err="1">
                <a:solidFill>
                  <a:schemeClr val="tx1"/>
                </a:solidFill>
              </a:rPr>
              <a:t>Step_Size</a:t>
            </a:r>
            <a:r>
              <a:rPr lang="en-US" sz="2800" b="1" dirty="0" smtClean="0">
                <a:solidFill>
                  <a:schemeClr val="tx1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2800" i="1" dirty="0" smtClean="0">
                <a:solidFill>
                  <a:schemeClr val="tx1"/>
                </a:solidFill>
              </a:rPr>
              <a:t>Returns a potential node, given a random point </a:t>
            </a:r>
            <a:r>
              <a:rPr lang="en-US" sz="2800" b="1" i="1" dirty="0" err="1" smtClean="0">
                <a:solidFill>
                  <a:schemeClr val="tx1"/>
                </a:solidFill>
              </a:rPr>
              <a:t>Point</a:t>
            </a:r>
            <a:r>
              <a:rPr lang="en-US" sz="2800" i="1" dirty="0" smtClean="0">
                <a:solidFill>
                  <a:schemeClr val="tx1"/>
                </a:solidFill>
              </a:rPr>
              <a:t>, the closest node to it </a:t>
            </a:r>
            <a:r>
              <a:rPr lang="en-US" sz="2800" b="1" i="1" dirty="0" err="1" smtClean="0">
                <a:solidFill>
                  <a:schemeClr val="tx1"/>
                </a:solidFill>
              </a:rPr>
              <a:t>Closest_Node</a:t>
            </a:r>
            <a:r>
              <a:rPr lang="en-US" sz="2800" i="1" dirty="0" smtClean="0">
                <a:solidFill>
                  <a:schemeClr val="tx1"/>
                </a:solidFill>
              </a:rPr>
              <a:t>, and the step size.</a:t>
            </a:r>
          </a:p>
          <a:p>
            <a:pPr marL="0" indent="0">
              <a:buNone/>
            </a:pPr>
            <a:endParaRPr lang="en-US" sz="2800" dirty="0" smtClean="0">
              <a:solidFill>
                <a:schemeClr val="tx1"/>
              </a:solidFill>
            </a:endParaRPr>
          </a:p>
          <a:p>
            <a:r>
              <a:rPr lang="en-US" sz="2800" dirty="0" smtClean="0">
                <a:solidFill>
                  <a:schemeClr val="tx1"/>
                </a:solidFill>
              </a:rPr>
              <a:t>Find the vector from </a:t>
            </a:r>
            <a:r>
              <a:rPr lang="en-US" sz="2800" b="1" dirty="0" err="1" smtClean="0">
                <a:solidFill>
                  <a:schemeClr val="tx1"/>
                </a:solidFill>
              </a:rPr>
              <a:t>Closest_Node</a:t>
            </a:r>
            <a:r>
              <a:rPr lang="en-US" sz="2800" dirty="0" smtClean="0">
                <a:solidFill>
                  <a:schemeClr val="tx1"/>
                </a:solidFill>
              </a:rPr>
              <a:t> to </a:t>
            </a:r>
            <a:r>
              <a:rPr lang="en-US" sz="2800" b="1" dirty="0" smtClean="0">
                <a:solidFill>
                  <a:schemeClr val="tx1"/>
                </a:solidFill>
              </a:rPr>
              <a:t>Point</a:t>
            </a:r>
            <a:r>
              <a:rPr lang="en-US" sz="2800" dirty="0" smtClean="0">
                <a:solidFill>
                  <a:schemeClr val="tx1"/>
                </a:solidFill>
              </a:rPr>
              <a:t>.</a:t>
            </a:r>
          </a:p>
          <a:p>
            <a:endParaRPr lang="en-US" sz="2800" dirty="0" smtClean="0">
              <a:solidFill>
                <a:schemeClr val="tx1"/>
              </a:solidFill>
            </a:endParaRPr>
          </a:p>
          <a:p>
            <a:r>
              <a:rPr lang="en-US" sz="2800" dirty="0" smtClean="0">
                <a:solidFill>
                  <a:schemeClr val="tx1"/>
                </a:solidFill>
              </a:rPr>
              <a:t>Normalize the vector, and multiply it by </a:t>
            </a:r>
            <a:r>
              <a:rPr lang="en-US" sz="2800" b="1" dirty="0" err="1" smtClean="0">
                <a:solidFill>
                  <a:schemeClr val="tx1"/>
                </a:solidFill>
              </a:rPr>
              <a:t>Step_Size</a:t>
            </a:r>
            <a:r>
              <a:rPr lang="en-US" sz="2800" b="1" dirty="0" smtClean="0">
                <a:solidFill>
                  <a:schemeClr val="tx1"/>
                </a:solidFill>
              </a:rPr>
              <a:t>. </a:t>
            </a:r>
            <a:r>
              <a:rPr lang="en-US" sz="2800" dirty="0" smtClean="0">
                <a:solidFill>
                  <a:schemeClr val="tx1"/>
                </a:solidFill>
              </a:rPr>
              <a:t>Let’s call this the </a:t>
            </a:r>
            <a:r>
              <a:rPr lang="en-US" sz="2800" b="1" dirty="0" err="1" smtClean="0">
                <a:solidFill>
                  <a:schemeClr val="tx1"/>
                </a:solidFill>
              </a:rPr>
              <a:t>Step_Vector</a:t>
            </a:r>
            <a:r>
              <a:rPr lang="en-US" sz="2800" b="1" dirty="0">
                <a:solidFill>
                  <a:schemeClr val="tx1"/>
                </a:solidFill>
              </a:rPr>
              <a:t>.</a:t>
            </a:r>
            <a:endParaRPr lang="en-US" sz="2800" b="1" dirty="0" smtClean="0">
              <a:solidFill>
                <a:schemeClr val="tx1"/>
              </a:solidFill>
            </a:endParaRPr>
          </a:p>
          <a:p>
            <a:endParaRPr lang="en-US" sz="2800" dirty="0" smtClean="0">
              <a:solidFill>
                <a:schemeClr val="tx1"/>
              </a:solidFill>
            </a:endParaRPr>
          </a:p>
          <a:p>
            <a:r>
              <a:rPr lang="en-US" sz="2800" dirty="0" smtClean="0">
                <a:solidFill>
                  <a:schemeClr val="tx1"/>
                </a:solidFill>
              </a:rPr>
              <a:t>Return </a:t>
            </a:r>
            <a:r>
              <a:rPr lang="en-US" sz="2800" b="1" dirty="0" err="1" smtClean="0">
                <a:solidFill>
                  <a:schemeClr val="tx1"/>
                </a:solidFill>
              </a:rPr>
              <a:t>Closest_Node</a:t>
            </a:r>
            <a:r>
              <a:rPr lang="en-US" sz="2800" dirty="0" smtClean="0">
                <a:solidFill>
                  <a:schemeClr val="tx1"/>
                </a:solidFill>
              </a:rPr>
              <a:t> + </a:t>
            </a:r>
            <a:r>
              <a:rPr lang="en-US" sz="2800" b="1" dirty="0" err="1" smtClean="0">
                <a:solidFill>
                  <a:schemeClr val="tx1"/>
                </a:solidFill>
              </a:rPr>
              <a:t>Step_Vector</a:t>
            </a:r>
            <a:endParaRPr lang="en-US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1244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RRT</a:t>
            </a:r>
            <a:br>
              <a:rPr lang="en-US" dirty="0" smtClean="0"/>
            </a:br>
            <a:r>
              <a:rPr lang="en-US" dirty="0" smtClean="0"/>
              <a:t>Helper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81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 smtClean="0">
                <a:solidFill>
                  <a:schemeClr val="tx1"/>
                </a:solidFill>
              </a:rPr>
              <a:t>IT </a:t>
            </a:r>
            <a:r>
              <a:rPr lang="en-US" sz="2800" b="1" dirty="0">
                <a:solidFill>
                  <a:schemeClr val="tx1"/>
                </a:solidFill>
              </a:rPr>
              <a:t>= </a:t>
            </a:r>
            <a:r>
              <a:rPr lang="en-US" sz="2800" b="1" dirty="0" err="1" smtClean="0">
                <a:solidFill>
                  <a:schemeClr val="tx1"/>
                </a:solidFill>
              </a:rPr>
              <a:t>inTarget</a:t>
            </a:r>
            <a:r>
              <a:rPr lang="en-US" sz="2800" b="1" dirty="0" smtClean="0">
                <a:solidFill>
                  <a:schemeClr val="tx1"/>
                </a:solidFill>
              </a:rPr>
              <a:t>(Node, Target, </a:t>
            </a:r>
            <a:r>
              <a:rPr lang="en-US" sz="2800" b="1" dirty="0" err="1" smtClean="0">
                <a:solidFill>
                  <a:schemeClr val="tx1"/>
                </a:solidFill>
              </a:rPr>
              <a:t>Target_Radius</a:t>
            </a:r>
            <a:r>
              <a:rPr lang="en-US" sz="2800" b="1" dirty="0" smtClean="0">
                <a:solidFill>
                  <a:schemeClr val="tx1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2800" i="1" dirty="0" smtClean="0">
                <a:solidFill>
                  <a:schemeClr val="tx1"/>
                </a:solidFill>
              </a:rPr>
              <a:t>Answers the question: is </a:t>
            </a:r>
            <a:r>
              <a:rPr lang="en-US" sz="2800" b="1" i="1" dirty="0" smtClean="0">
                <a:solidFill>
                  <a:schemeClr val="tx1"/>
                </a:solidFill>
              </a:rPr>
              <a:t>Node</a:t>
            </a:r>
            <a:r>
              <a:rPr lang="en-US" sz="2800" i="1" dirty="0" smtClean="0">
                <a:solidFill>
                  <a:schemeClr val="tx1"/>
                </a:solidFill>
              </a:rPr>
              <a:t> within </a:t>
            </a:r>
            <a:r>
              <a:rPr lang="en-US" sz="2800" b="1" i="1" dirty="0" err="1" smtClean="0">
                <a:solidFill>
                  <a:schemeClr val="tx1"/>
                </a:solidFill>
              </a:rPr>
              <a:t>Target_Radius</a:t>
            </a:r>
            <a:r>
              <a:rPr lang="en-US" sz="2800" i="1" dirty="0" smtClean="0">
                <a:solidFill>
                  <a:schemeClr val="tx1"/>
                </a:solidFill>
              </a:rPr>
              <a:t> from </a:t>
            </a:r>
            <a:r>
              <a:rPr lang="en-US" sz="2800" b="1" i="1" dirty="0" smtClean="0">
                <a:solidFill>
                  <a:schemeClr val="tx1"/>
                </a:solidFill>
              </a:rPr>
              <a:t>Target</a:t>
            </a:r>
            <a:r>
              <a:rPr lang="en-US" sz="2800" i="1" dirty="0" smtClean="0">
                <a:solidFill>
                  <a:schemeClr val="tx1"/>
                </a:solidFill>
              </a:rPr>
              <a:t>?</a:t>
            </a:r>
          </a:p>
          <a:p>
            <a:pPr marL="0" indent="0">
              <a:buNone/>
            </a:pPr>
            <a:endParaRPr lang="en-US" sz="2800" dirty="0" smtClean="0">
              <a:solidFill>
                <a:schemeClr val="tx1"/>
              </a:solidFill>
            </a:endParaRPr>
          </a:p>
          <a:p>
            <a:r>
              <a:rPr lang="en-US" sz="2800" dirty="0" smtClean="0">
                <a:solidFill>
                  <a:schemeClr val="tx1"/>
                </a:solidFill>
              </a:rPr>
              <a:t>Find the distance from Node to Target using </a:t>
            </a:r>
            <a:r>
              <a:rPr lang="en-US" sz="2800" b="1" dirty="0" err="1" smtClean="0">
                <a:solidFill>
                  <a:schemeClr val="tx1"/>
                </a:solidFill>
              </a:rPr>
              <a:t>pointDistance</a:t>
            </a:r>
            <a:r>
              <a:rPr lang="en-US" sz="2800" b="1" dirty="0" smtClean="0">
                <a:solidFill>
                  <a:schemeClr val="tx1"/>
                </a:solidFill>
              </a:rPr>
              <a:t>(</a:t>
            </a:r>
            <a:r>
              <a:rPr lang="en-US" sz="2800" b="1" dirty="0" err="1" smtClean="0">
                <a:solidFill>
                  <a:schemeClr val="tx1"/>
                </a:solidFill>
              </a:rPr>
              <a:t>Node,Target</a:t>
            </a:r>
            <a:r>
              <a:rPr lang="en-US" sz="2800" b="1" dirty="0" smtClean="0">
                <a:solidFill>
                  <a:schemeClr val="tx1"/>
                </a:solidFill>
              </a:rPr>
              <a:t>)</a:t>
            </a:r>
            <a:r>
              <a:rPr lang="en-US" sz="2800" dirty="0" smtClean="0">
                <a:solidFill>
                  <a:schemeClr val="tx1"/>
                </a:solidFill>
              </a:rPr>
              <a:t>.</a:t>
            </a:r>
          </a:p>
          <a:p>
            <a:endParaRPr lang="en-US" sz="2800" dirty="0" smtClean="0">
              <a:solidFill>
                <a:schemeClr val="tx1"/>
              </a:solidFill>
            </a:endParaRPr>
          </a:p>
          <a:p>
            <a:r>
              <a:rPr lang="en-US" sz="2800" dirty="0" smtClean="0">
                <a:solidFill>
                  <a:schemeClr val="tx1"/>
                </a:solidFill>
              </a:rPr>
              <a:t>If the distance &lt; </a:t>
            </a:r>
            <a:r>
              <a:rPr lang="en-US" sz="2800" b="1" dirty="0" err="1" smtClean="0">
                <a:solidFill>
                  <a:schemeClr val="tx1"/>
                </a:solidFill>
              </a:rPr>
              <a:t>Target_Radius</a:t>
            </a:r>
            <a:r>
              <a:rPr lang="en-US" sz="2800" dirty="0" smtClean="0">
                <a:solidFill>
                  <a:schemeClr val="tx1"/>
                </a:solidFill>
              </a:rPr>
              <a:t>, return </a:t>
            </a:r>
            <a:r>
              <a:rPr lang="en-US" sz="2800" b="1" dirty="0" smtClean="0">
                <a:solidFill>
                  <a:schemeClr val="tx1"/>
                </a:solidFill>
              </a:rPr>
              <a:t>YES</a:t>
            </a:r>
            <a:r>
              <a:rPr lang="en-US" sz="2800" dirty="0" smtClean="0">
                <a:solidFill>
                  <a:schemeClr val="tx1"/>
                </a:solidFill>
              </a:rPr>
              <a:t>, else return </a:t>
            </a:r>
            <a:r>
              <a:rPr lang="en-US" sz="2800" b="1" dirty="0" smtClean="0">
                <a:solidFill>
                  <a:schemeClr val="tx1"/>
                </a:solidFill>
              </a:rPr>
              <a:t>NO</a:t>
            </a:r>
            <a:r>
              <a:rPr lang="en-US" sz="2800" dirty="0" smtClean="0">
                <a:solidFill>
                  <a:schemeClr val="tx1"/>
                </a:solidFill>
              </a:rPr>
              <a:t>.</a:t>
            </a:r>
            <a:endParaRPr lang="en-US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5659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RRT</a:t>
            </a:r>
            <a:br>
              <a:rPr lang="en-US" dirty="0" smtClean="0"/>
            </a:br>
            <a:r>
              <a:rPr lang="en-US" dirty="0" smtClean="0"/>
              <a:t>Helper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81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 smtClean="0">
                <a:solidFill>
                  <a:schemeClr val="tx1"/>
                </a:solidFill>
              </a:rPr>
              <a:t>CC </a:t>
            </a:r>
            <a:r>
              <a:rPr lang="en-US" sz="2800" b="1" dirty="0">
                <a:solidFill>
                  <a:schemeClr val="tx1"/>
                </a:solidFill>
              </a:rPr>
              <a:t>= </a:t>
            </a:r>
            <a:r>
              <a:rPr lang="en-US" sz="2800" b="1" dirty="0" err="1" smtClean="0">
                <a:solidFill>
                  <a:schemeClr val="tx1"/>
                </a:solidFill>
              </a:rPr>
              <a:t>checkCollision</a:t>
            </a:r>
            <a:r>
              <a:rPr lang="en-US" sz="2800" b="1" dirty="0" smtClean="0">
                <a:solidFill>
                  <a:schemeClr val="tx1"/>
                </a:solidFill>
              </a:rPr>
              <a:t>(Node, Obstacles)</a:t>
            </a:r>
          </a:p>
          <a:p>
            <a:pPr marL="0" indent="0">
              <a:buNone/>
            </a:pPr>
            <a:r>
              <a:rPr lang="en-US" sz="2800" i="1" dirty="0" smtClean="0">
                <a:solidFill>
                  <a:schemeClr val="tx1"/>
                </a:solidFill>
              </a:rPr>
              <a:t>Checks if there is a collision between the node and any of the obstacles.</a:t>
            </a:r>
          </a:p>
          <a:p>
            <a:pPr marL="0" indent="0">
              <a:buNone/>
            </a:pPr>
            <a:endParaRPr lang="en-US" sz="2800" dirty="0" smtClean="0">
              <a:solidFill>
                <a:schemeClr val="tx1"/>
              </a:solidFill>
            </a:endParaRPr>
          </a:p>
          <a:p>
            <a:r>
              <a:rPr lang="en-US" sz="2800" dirty="0" smtClean="0">
                <a:solidFill>
                  <a:schemeClr val="tx1"/>
                </a:solidFill>
              </a:rPr>
              <a:t>This is possibly the most important function! We will use it for almost any algorithm.</a:t>
            </a:r>
          </a:p>
          <a:p>
            <a:endParaRPr lang="en-US" sz="2800" dirty="0" smtClean="0">
              <a:solidFill>
                <a:schemeClr val="tx1"/>
              </a:solidFill>
            </a:endParaRPr>
          </a:p>
          <a:p>
            <a:r>
              <a:rPr lang="en-US" sz="2800" dirty="0" smtClean="0">
                <a:solidFill>
                  <a:schemeClr val="tx1"/>
                </a:solidFill>
              </a:rPr>
              <a:t>Collision detection is problem-specific.</a:t>
            </a:r>
          </a:p>
          <a:p>
            <a:endParaRPr lang="en-US" sz="2800" b="1" dirty="0">
              <a:solidFill>
                <a:schemeClr val="tx1"/>
              </a:solidFill>
            </a:endParaRPr>
          </a:p>
          <a:p>
            <a:r>
              <a:rPr lang="en-US" sz="2800" b="1" dirty="0" smtClean="0">
                <a:solidFill>
                  <a:schemeClr val="tx1"/>
                </a:solidFill>
              </a:rPr>
              <a:t>Examples: 2D, 6D</a:t>
            </a:r>
            <a:endParaRPr lang="en-US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8470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Path Planning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D:\School\Research\Heat Nav\New Article\V04\FloorPlanM1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133599"/>
            <a:ext cx="7805068" cy="3801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4153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RRT</a:t>
            </a:r>
            <a:br>
              <a:rPr lang="en-US" dirty="0" smtClean="0"/>
            </a:br>
            <a:r>
              <a:rPr lang="en-US" dirty="0" smtClean="0"/>
              <a:t>Helper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81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 smtClean="0">
                <a:solidFill>
                  <a:schemeClr val="tx1"/>
                </a:solidFill>
              </a:rPr>
              <a:t>CC </a:t>
            </a:r>
            <a:r>
              <a:rPr lang="en-US" sz="2800" b="1" dirty="0">
                <a:solidFill>
                  <a:schemeClr val="tx1"/>
                </a:solidFill>
              </a:rPr>
              <a:t>= </a:t>
            </a:r>
            <a:r>
              <a:rPr lang="en-US" sz="2800" b="1" dirty="0" err="1" smtClean="0">
                <a:solidFill>
                  <a:schemeClr val="tx1"/>
                </a:solidFill>
              </a:rPr>
              <a:t>checkCollision</a:t>
            </a:r>
            <a:r>
              <a:rPr lang="en-US" sz="2800" b="1" dirty="0" smtClean="0">
                <a:solidFill>
                  <a:schemeClr val="tx1"/>
                </a:solidFill>
              </a:rPr>
              <a:t>(Node, Obstacles)</a:t>
            </a:r>
          </a:p>
          <a:p>
            <a:pPr marL="0" indent="0">
              <a:buNone/>
            </a:pPr>
            <a:r>
              <a:rPr lang="en-US" sz="2800" i="1" dirty="0" smtClean="0">
                <a:solidFill>
                  <a:schemeClr val="tx1"/>
                </a:solidFill>
              </a:rPr>
              <a:t>Checks if there is a collision between the node and any of the obstacles.</a:t>
            </a:r>
          </a:p>
          <a:p>
            <a:pPr marL="0" indent="0">
              <a:buNone/>
            </a:pPr>
            <a:endParaRPr lang="en-US" sz="2800" dirty="0" smtClean="0">
              <a:solidFill>
                <a:schemeClr val="tx1"/>
              </a:solidFill>
            </a:endParaRPr>
          </a:p>
          <a:p>
            <a:r>
              <a:rPr lang="en-US" sz="2800" dirty="0" smtClean="0">
                <a:solidFill>
                  <a:schemeClr val="tx1"/>
                </a:solidFill>
              </a:rPr>
              <a:t>This is possibly the most important function! We will use it for almost any algorithm.</a:t>
            </a:r>
          </a:p>
          <a:p>
            <a:endParaRPr lang="en-US" sz="2800" dirty="0" smtClean="0">
              <a:solidFill>
                <a:schemeClr val="tx1"/>
              </a:solidFill>
            </a:endParaRPr>
          </a:p>
          <a:p>
            <a:r>
              <a:rPr lang="en-US" sz="2800" dirty="0" smtClean="0">
                <a:solidFill>
                  <a:schemeClr val="tx1"/>
                </a:solidFill>
              </a:rPr>
              <a:t>Collision detection is problem-specific.</a:t>
            </a:r>
          </a:p>
          <a:p>
            <a:endParaRPr lang="en-US" sz="2800" b="1" dirty="0">
              <a:solidFill>
                <a:schemeClr val="tx1"/>
              </a:solidFill>
            </a:endParaRPr>
          </a:p>
          <a:p>
            <a:r>
              <a:rPr lang="en-US" sz="2800" b="1" dirty="0" smtClean="0">
                <a:solidFill>
                  <a:schemeClr val="tx1"/>
                </a:solidFill>
              </a:rPr>
              <a:t>Examples: 2D, 6D</a:t>
            </a:r>
            <a:endParaRPr lang="en-US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61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RRT</a:t>
            </a:r>
            <a:br>
              <a:rPr lang="en-US" dirty="0" smtClean="0"/>
            </a:br>
            <a:r>
              <a:rPr lang="en-US" dirty="0" smtClean="0"/>
              <a:t>Helper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81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 smtClean="0">
                <a:solidFill>
                  <a:schemeClr val="tx1"/>
                </a:solidFill>
              </a:rPr>
              <a:t>Path </a:t>
            </a:r>
            <a:r>
              <a:rPr lang="en-US" sz="2800" b="1" dirty="0">
                <a:solidFill>
                  <a:schemeClr val="tx1"/>
                </a:solidFill>
              </a:rPr>
              <a:t>= </a:t>
            </a:r>
            <a:r>
              <a:rPr lang="en-US" sz="2800" b="1" dirty="0" err="1" smtClean="0">
                <a:solidFill>
                  <a:schemeClr val="tx1"/>
                </a:solidFill>
              </a:rPr>
              <a:t>retracePath</a:t>
            </a:r>
            <a:r>
              <a:rPr lang="en-US" sz="2800" b="1" dirty="0" smtClean="0">
                <a:solidFill>
                  <a:schemeClr val="tx1"/>
                </a:solidFill>
              </a:rPr>
              <a:t>(</a:t>
            </a:r>
            <a:r>
              <a:rPr lang="en-US" sz="2800" b="1" dirty="0" err="1" smtClean="0">
                <a:solidFill>
                  <a:schemeClr val="tx1"/>
                </a:solidFill>
              </a:rPr>
              <a:t>Last_Node</a:t>
            </a:r>
            <a:r>
              <a:rPr lang="en-US" sz="2800" b="1" dirty="0" smtClean="0">
                <a:solidFill>
                  <a:schemeClr val="tx1"/>
                </a:solidFill>
              </a:rPr>
              <a:t>, Tree, Target)</a:t>
            </a:r>
          </a:p>
          <a:p>
            <a:pPr marL="0" indent="0">
              <a:buNone/>
            </a:pPr>
            <a:r>
              <a:rPr lang="en-US" sz="2800" i="1" dirty="0" smtClean="0">
                <a:solidFill>
                  <a:schemeClr val="tx1"/>
                </a:solidFill>
              </a:rPr>
              <a:t>Finds the path from the last node (near the target) to the Start.</a:t>
            </a:r>
          </a:p>
          <a:p>
            <a:pPr marL="0" indent="0">
              <a:buNone/>
            </a:pPr>
            <a:endParaRPr lang="en-US" sz="2800" dirty="0" smtClean="0">
              <a:solidFill>
                <a:schemeClr val="tx1"/>
              </a:solidFill>
            </a:endParaRPr>
          </a:p>
          <a:p>
            <a:r>
              <a:rPr lang="en-US" sz="2800" dirty="0" smtClean="0">
                <a:solidFill>
                  <a:schemeClr val="tx1"/>
                </a:solidFill>
              </a:rPr>
              <a:t>While the current node is not the Root: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</a:rPr>
              <a:t>Add current node to path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</a:rPr>
              <a:t>Next node = current node’s parent</a:t>
            </a:r>
          </a:p>
          <a:p>
            <a:endParaRPr lang="en-US" sz="2800" dirty="0" smtClean="0">
              <a:solidFill>
                <a:schemeClr val="tx1"/>
              </a:solidFill>
            </a:endParaRPr>
          </a:p>
          <a:p>
            <a:r>
              <a:rPr lang="en-US" sz="2800" dirty="0" smtClean="0">
                <a:solidFill>
                  <a:schemeClr val="tx1"/>
                </a:solidFill>
              </a:rPr>
              <a:t>Add Target to the end to complete the path</a:t>
            </a:r>
          </a:p>
        </p:txBody>
      </p:sp>
    </p:spTree>
    <p:extLst>
      <p:ext uri="{BB962C8B-B14F-4D97-AF65-F5344CB8AC3E}">
        <p14:creationId xmlns:p14="http://schemas.microsoft.com/office/powerpoint/2010/main" val="2745770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RRT</a:t>
            </a:r>
            <a:br>
              <a:rPr lang="en-US" dirty="0" smtClean="0"/>
            </a:br>
            <a:r>
              <a:rPr lang="en-US" dirty="0" smtClean="0"/>
              <a:t>Pseudocode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839200" cy="5181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Create world: Obstacles, Start and Target points.</a:t>
            </a:r>
            <a:endParaRPr lang="en-US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Define: K, </a:t>
            </a:r>
            <a:r>
              <a:rPr lang="en-US" sz="2000" dirty="0" err="1" smtClean="0">
                <a:solidFill>
                  <a:schemeClr val="tx1"/>
                </a:solidFill>
              </a:rPr>
              <a:t>Step_Size</a:t>
            </a:r>
            <a:r>
              <a:rPr lang="en-US" sz="2000" dirty="0" smtClean="0">
                <a:solidFill>
                  <a:schemeClr val="tx1"/>
                </a:solidFill>
              </a:rPr>
              <a:t>, </a:t>
            </a:r>
            <a:r>
              <a:rPr lang="en-US" sz="2000" dirty="0" err="1" smtClean="0">
                <a:solidFill>
                  <a:schemeClr val="tx1"/>
                </a:solidFill>
              </a:rPr>
              <a:t>Target_Radius</a:t>
            </a:r>
            <a:endParaRPr lang="en-US" sz="20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Tree = Start</a:t>
            </a:r>
            <a:endParaRPr lang="en-US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chemeClr val="tx1"/>
                </a:solidFill>
              </a:rPr>
              <a:t>For </a:t>
            </a:r>
            <a:r>
              <a:rPr lang="en-US" sz="2000" dirty="0" err="1" smtClean="0">
                <a:solidFill>
                  <a:schemeClr val="tx1"/>
                </a:solidFill>
              </a:rPr>
              <a:t>i</a:t>
            </a:r>
            <a:r>
              <a:rPr lang="en-US" sz="2000" dirty="0" smtClean="0">
                <a:solidFill>
                  <a:schemeClr val="tx1"/>
                </a:solidFill>
              </a:rPr>
              <a:t>=1 to K </a:t>
            </a:r>
            <a:r>
              <a:rPr lang="en-US" sz="2000" b="1" dirty="0" smtClean="0">
                <a:solidFill>
                  <a:schemeClr val="tx1"/>
                </a:solidFill>
              </a:rPr>
              <a:t>do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	</a:t>
            </a:r>
            <a:r>
              <a:rPr lang="en-US" sz="2000" dirty="0" smtClean="0">
                <a:solidFill>
                  <a:schemeClr val="tx1"/>
                </a:solidFill>
              </a:rPr>
              <a:t>Point = Create Random point in the world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	</a:t>
            </a:r>
            <a:r>
              <a:rPr lang="en-US" sz="2000" dirty="0" err="1" smtClean="0">
                <a:solidFill>
                  <a:schemeClr val="tx1"/>
                </a:solidFill>
              </a:rPr>
              <a:t>Closest_Node</a:t>
            </a:r>
            <a:r>
              <a:rPr lang="en-US" sz="2000" dirty="0" smtClean="0">
                <a:solidFill>
                  <a:schemeClr val="tx1"/>
                </a:solidFill>
              </a:rPr>
              <a:t> = </a:t>
            </a:r>
            <a:r>
              <a:rPr lang="en-US" sz="2000" dirty="0" err="1" smtClean="0">
                <a:solidFill>
                  <a:schemeClr val="tx1"/>
                </a:solidFill>
              </a:rPr>
              <a:t>closestNode</a:t>
            </a:r>
            <a:r>
              <a:rPr lang="en-US" sz="2000" dirty="0" smtClean="0">
                <a:solidFill>
                  <a:schemeClr val="tx1"/>
                </a:solidFill>
              </a:rPr>
              <a:t>(Point, Tree)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	</a:t>
            </a:r>
            <a:r>
              <a:rPr lang="en-US" sz="2000" dirty="0" err="1" smtClean="0">
                <a:solidFill>
                  <a:schemeClr val="tx1"/>
                </a:solidFill>
              </a:rPr>
              <a:t>Test_Node</a:t>
            </a:r>
            <a:r>
              <a:rPr lang="en-US" sz="2000" dirty="0" smtClean="0">
                <a:solidFill>
                  <a:schemeClr val="tx1"/>
                </a:solidFill>
              </a:rPr>
              <a:t> = </a:t>
            </a:r>
            <a:r>
              <a:rPr lang="en-US" sz="2000" dirty="0" err="1" smtClean="0">
                <a:solidFill>
                  <a:schemeClr val="tx1"/>
                </a:solidFill>
              </a:rPr>
              <a:t>createTestNode</a:t>
            </a:r>
            <a:r>
              <a:rPr lang="en-US" sz="2000" dirty="0" smtClean="0">
                <a:solidFill>
                  <a:schemeClr val="tx1"/>
                </a:solidFill>
              </a:rPr>
              <a:t>(</a:t>
            </a:r>
            <a:r>
              <a:rPr lang="en-US" sz="2000" dirty="0" err="1" smtClean="0">
                <a:solidFill>
                  <a:schemeClr val="tx1"/>
                </a:solidFill>
              </a:rPr>
              <a:t>Closest_Node</a:t>
            </a:r>
            <a:r>
              <a:rPr lang="en-US" sz="2000" dirty="0" smtClean="0">
                <a:solidFill>
                  <a:schemeClr val="tx1"/>
                </a:solidFill>
              </a:rPr>
              <a:t>, Point, </a:t>
            </a:r>
            <a:r>
              <a:rPr lang="en-US" sz="2000" dirty="0" err="1" smtClean="0">
                <a:solidFill>
                  <a:schemeClr val="tx1"/>
                </a:solidFill>
              </a:rPr>
              <a:t>Step_Size</a:t>
            </a:r>
            <a:r>
              <a:rPr lang="en-US" sz="2000" dirty="0" smtClean="0">
                <a:solidFill>
                  <a:schemeClr val="tx1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	</a:t>
            </a:r>
            <a:r>
              <a:rPr lang="en-US" sz="2000" b="1" dirty="0" smtClean="0">
                <a:solidFill>
                  <a:schemeClr val="tx1"/>
                </a:solidFill>
              </a:rPr>
              <a:t>if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b="1" u="sng" dirty="0" smtClean="0">
                <a:solidFill>
                  <a:schemeClr val="tx1"/>
                </a:solidFill>
              </a:rPr>
              <a:t>not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checkCollision</a:t>
            </a:r>
            <a:r>
              <a:rPr lang="en-US" sz="2000" dirty="0" smtClean="0">
                <a:solidFill>
                  <a:schemeClr val="tx1"/>
                </a:solidFill>
              </a:rPr>
              <a:t>(</a:t>
            </a:r>
            <a:r>
              <a:rPr lang="en-US" sz="2000" dirty="0" err="1" smtClean="0">
                <a:solidFill>
                  <a:schemeClr val="tx1"/>
                </a:solidFill>
              </a:rPr>
              <a:t>Test_Node</a:t>
            </a:r>
            <a:r>
              <a:rPr lang="en-US" sz="2000" dirty="0" smtClean="0">
                <a:solidFill>
                  <a:schemeClr val="tx1"/>
                </a:solidFill>
              </a:rPr>
              <a:t>, Obstacles) </a:t>
            </a:r>
            <a:r>
              <a:rPr lang="en-US" sz="2000" b="1" dirty="0" smtClean="0">
                <a:solidFill>
                  <a:schemeClr val="tx1"/>
                </a:solidFill>
              </a:rPr>
              <a:t>do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	</a:t>
            </a:r>
            <a:r>
              <a:rPr lang="en-US" sz="2000" dirty="0" smtClean="0">
                <a:solidFill>
                  <a:schemeClr val="tx1"/>
                </a:solidFill>
              </a:rPr>
              <a:t>	Add </a:t>
            </a:r>
            <a:r>
              <a:rPr lang="en-US" sz="2000" dirty="0" err="1" smtClean="0">
                <a:solidFill>
                  <a:schemeClr val="tx1"/>
                </a:solidFill>
              </a:rPr>
              <a:t>Test_Node</a:t>
            </a:r>
            <a:r>
              <a:rPr lang="en-US" sz="2000" dirty="0" smtClean="0">
                <a:solidFill>
                  <a:schemeClr val="tx1"/>
                </a:solidFill>
              </a:rPr>
              <a:t> to Tree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	</a:t>
            </a:r>
            <a:r>
              <a:rPr lang="en-US" sz="2000" dirty="0" smtClean="0">
                <a:solidFill>
                  <a:schemeClr val="tx1"/>
                </a:solidFill>
              </a:rPr>
              <a:t>	</a:t>
            </a:r>
            <a:r>
              <a:rPr lang="en-US" sz="2000" b="1" dirty="0" smtClean="0">
                <a:solidFill>
                  <a:schemeClr val="tx1"/>
                </a:solidFill>
              </a:rPr>
              <a:t>If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inTarget</a:t>
            </a:r>
            <a:r>
              <a:rPr lang="en-US" sz="2000" dirty="0" smtClean="0">
                <a:solidFill>
                  <a:schemeClr val="tx1"/>
                </a:solidFill>
              </a:rPr>
              <a:t>(</a:t>
            </a:r>
            <a:r>
              <a:rPr lang="en-US" sz="2000" dirty="0" err="1" smtClean="0">
                <a:solidFill>
                  <a:schemeClr val="tx1"/>
                </a:solidFill>
              </a:rPr>
              <a:t>Test_Node,Target,Target_Radius</a:t>
            </a:r>
            <a:r>
              <a:rPr lang="en-US" sz="2000" dirty="0" smtClean="0">
                <a:solidFill>
                  <a:schemeClr val="tx1"/>
                </a:solidFill>
              </a:rPr>
              <a:t>) </a:t>
            </a:r>
            <a:r>
              <a:rPr lang="en-US" sz="2000" b="1" dirty="0" smtClean="0">
                <a:solidFill>
                  <a:schemeClr val="tx1"/>
                </a:solidFill>
              </a:rPr>
              <a:t>do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	</a:t>
            </a:r>
            <a:r>
              <a:rPr lang="en-US" sz="2000" dirty="0" smtClean="0">
                <a:solidFill>
                  <a:schemeClr val="tx1"/>
                </a:solidFill>
              </a:rPr>
              <a:t>		Path = </a:t>
            </a:r>
            <a:r>
              <a:rPr lang="en-US" sz="2000" dirty="0" err="1" smtClean="0">
                <a:solidFill>
                  <a:schemeClr val="tx1"/>
                </a:solidFill>
              </a:rPr>
              <a:t>retracePath</a:t>
            </a:r>
            <a:r>
              <a:rPr lang="en-US" sz="2000" dirty="0" smtClean="0">
                <a:solidFill>
                  <a:schemeClr val="tx1"/>
                </a:solidFill>
              </a:rPr>
              <a:t>(</a:t>
            </a:r>
            <a:r>
              <a:rPr lang="en-US" sz="2000" dirty="0" err="1" smtClean="0">
                <a:solidFill>
                  <a:schemeClr val="tx1"/>
                </a:solidFill>
              </a:rPr>
              <a:t>Test_Node,Tree,Target</a:t>
            </a:r>
            <a:r>
              <a:rPr lang="en-US" sz="2000" dirty="0" smtClean="0">
                <a:solidFill>
                  <a:schemeClr val="tx1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	</a:t>
            </a:r>
            <a:r>
              <a:rPr lang="en-US" sz="2000" dirty="0" smtClean="0">
                <a:solidFill>
                  <a:schemeClr val="tx1"/>
                </a:solidFill>
              </a:rPr>
              <a:t>		</a:t>
            </a:r>
            <a:r>
              <a:rPr lang="en-US" sz="2000" b="1" dirty="0" smtClean="0">
                <a:solidFill>
                  <a:schemeClr val="tx1"/>
                </a:solidFill>
              </a:rPr>
              <a:t>return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	</a:t>
            </a:r>
            <a:r>
              <a:rPr lang="en-US" sz="2000" dirty="0" smtClean="0">
                <a:solidFill>
                  <a:schemeClr val="tx1"/>
                </a:solidFill>
              </a:rPr>
              <a:t>		</a:t>
            </a:r>
          </a:p>
          <a:p>
            <a:pPr marL="0" indent="0">
              <a:buNone/>
            </a:pPr>
            <a:endParaRPr lang="en-US" sz="2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6918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RRT</a:t>
            </a:r>
            <a:br>
              <a:rPr lang="en-US" dirty="0" smtClean="0"/>
            </a:br>
            <a:r>
              <a:rPr lang="en-US" dirty="0" smtClean="0"/>
              <a:t>Exploration Bias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81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>
                <a:solidFill>
                  <a:schemeClr val="tx1"/>
                </a:solidFill>
              </a:rPr>
              <a:t>Randomly exploring the world is  not very efficient, especially in sparse space</a:t>
            </a:r>
          </a:p>
          <a:p>
            <a:pPr marL="0" indent="0">
              <a:buNone/>
            </a:pPr>
            <a:endParaRPr lang="en-US" sz="28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chemeClr val="tx1"/>
                </a:solidFill>
              </a:rPr>
              <a:t>Exploration bias: for each step, in probability P(</a:t>
            </a:r>
            <a:r>
              <a:rPr lang="en-US" sz="2800" dirty="0" err="1" smtClean="0">
                <a:solidFill>
                  <a:schemeClr val="tx1"/>
                </a:solidFill>
              </a:rPr>
              <a:t>Exploration_Bias</a:t>
            </a:r>
            <a:r>
              <a:rPr lang="en-US" sz="2800" dirty="0" smtClean="0">
                <a:solidFill>
                  <a:schemeClr val="tx1"/>
                </a:solidFill>
              </a:rPr>
              <a:t>), have the next point be the target. </a:t>
            </a:r>
          </a:p>
          <a:p>
            <a:pPr marL="0" indent="0">
              <a:buNone/>
            </a:pPr>
            <a:endParaRPr lang="en-US" sz="28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chemeClr val="tx1"/>
                </a:solidFill>
              </a:rPr>
              <a:t>Else (1-P(</a:t>
            </a:r>
            <a:r>
              <a:rPr lang="en-US" sz="2800" dirty="0" err="1" smtClean="0">
                <a:solidFill>
                  <a:schemeClr val="tx1"/>
                </a:solidFill>
              </a:rPr>
              <a:t>Exploration_Bias</a:t>
            </a:r>
            <a:r>
              <a:rPr lang="en-US" sz="2800" dirty="0" smtClean="0">
                <a:solidFill>
                  <a:schemeClr val="tx1"/>
                </a:solidFill>
              </a:rPr>
              <a:t>)), have the next point be a random point.</a:t>
            </a:r>
          </a:p>
        </p:txBody>
      </p:sp>
    </p:spTree>
    <p:extLst>
      <p:ext uri="{BB962C8B-B14F-4D97-AF65-F5344CB8AC3E}">
        <p14:creationId xmlns:p14="http://schemas.microsoft.com/office/powerpoint/2010/main" val="796953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RRT</a:t>
            </a:r>
            <a:br>
              <a:rPr lang="en-US" dirty="0" smtClean="0"/>
            </a:br>
            <a:r>
              <a:rPr lang="en-US" dirty="0" smtClean="0"/>
              <a:t>Variants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81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>
                <a:solidFill>
                  <a:schemeClr val="tx1"/>
                </a:solidFill>
              </a:rPr>
              <a:t>RRT* - For each new node, find the shortest path to the start, and restructure the tree.</a:t>
            </a:r>
            <a:endParaRPr lang="en-US" sz="28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chemeClr val="tx1"/>
                </a:solidFill>
              </a:rPr>
              <a:t>-Asymptotically optimal</a:t>
            </a:r>
          </a:p>
          <a:p>
            <a:pPr marL="0" indent="0">
              <a:buNone/>
            </a:pPr>
            <a:endParaRPr lang="en-US" sz="28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chemeClr val="tx1"/>
                </a:solidFill>
              </a:rPr>
              <a:t>Bi-Directional RRT – grow two trees, one from the start and one from the target. When the two trees meet – a path is found.</a:t>
            </a:r>
          </a:p>
        </p:txBody>
      </p:sp>
    </p:spTree>
    <p:extLst>
      <p:ext uri="{BB962C8B-B14F-4D97-AF65-F5344CB8AC3E}">
        <p14:creationId xmlns:p14="http://schemas.microsoft.com/office/powerpoint/2010/main" val="1740568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Discrete Path Planning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09800" y="1676400"/>
            <a:ext cx="4627687" cy="4627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7775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Discrete Path Planning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Complete/Admissible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Complete = Will find a solution if it exists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Admissibility = Will find the optimal solution if it exists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Works well for n&lt;4</a:t>
            </a:r>
          </a:p>
          <a:p>
            <a:pPr marL="0" indent="0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1623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Discrete Path Planning</a:t>
            </a:r>
            <a:br>
              <a:rPr lang="en-US" dirty="0" smtClean="0"/>
            </a:br>
            <a:r>
              <a:rPr lang="en-US" dirty="0" smtClean="0"/>
              <a:t>Example - BFS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09800" y="1676400"/>
            <a:ext cx="4627687" cy="4627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7226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Non-Discrete Path Planning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4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4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Stochastic</a:t>
            </a:r>
          </a:p>
          <a:p>
            <a:endParaRPr lang="en-US" sz="4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4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Analytic</a:t>
            </a:r>
            <a:endParaRPr lang="en-US" sz="4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58874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Stochastic Path Planning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Based on random “guesses”</a:t>
            </a:r>
          </a:p>
          <a:p>
            <a:endParaRPr lang="en-US" sz="4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4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 Complete (will not always find a path if it exists)</a:t>
            </a:r>
          </a:p>
          <a:p>
            <a:endParaRPr lang="en-US" sz="4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4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Asymptotically optimal</a:t>
            </a:r>
          </a:p>
          <a:p>
            <a:endParaRPr lang="en-US" sz="4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61204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Analytic Path Planning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Can be Complete</a:t>
            </a:r>
          </a:p>
          <a:p>
            <a:endParaRPr lang="en-US" sz="4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4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 optimal</a:t>
            </a:r>
          </a:p>
          <a:p>
            <a:endParaRPr lang="en-US" sz="40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4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Hard to synthesize</a:t>
            </a:r>
            <a:endParaRPr lang="en-US" sz="4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0490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32261</TotalTime>
  <Words>874</Words>
  <Application>Microsoft Office PowerPoint</Application>
  <PresentationFormat>On-screen Show (4:3)</PresentationFormat>
  <Paragraphs>186</Paragraphs>
  <Slides>34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6" baseType="lpstr">
      <vt:lpstr>Executive</vt:lpstr>
      <vt:lpstr>Equation</vt:lpstr>
      <vt:lpstr> Kinematics and Dynamics of Robots </vt:lpstr>
      <vt:lpstr>Path Planning</vt:lpstr>
      <vt:lpstr>Path Planning</vt:lpstr>
      <vt:lpstr>Discrete Path Planning</vt:lpstr>
      <vt:lpstr>Discrete Path Planning</vt:lpstr>
      <vt:lpstr>Discrete Path Planning Example - BFS</vt:lpstr>
      <vt:lpstr>Non-Discrete Path Planning</vt:lpstr>
      <vt:lpstr>Stochastic Path Planning</vt:lpstr>
      <vt:lpstr>Analytic Path Planning</vt:lpstr>
      <vt:lpstr>Analytic Path Planning – Artificial Potential Fields</vt:lpstr>
      <vt:lpstr>Analytic Path Planning – Artificial Potential Fields</vt:lpstr>
      <vt:lpstr>Analytic Path Planning – Artificial Potential Fields</vt:lpstr>
      <vt:lpstr>Analytic Path Planning – Artificial Potential Fields</vt:lpstr>
      <vt:lpstr>Analytic Path Planning – Artificial Potential Fields</vt:lpstr>
      <vt:lpstr>Analytic Path Planning – Artificial Potential Fields</vt:lpstr>
      <vt:lpstr>Stochastic Path Planning</vt:lpstr>
      <vt:lpstr>Stochastic Path Planning - RRT</vt:lpstr>
      <vt:lpstr>Stochastic Path Planning - RRT</vt:lpstr>
      <vt:lpstr>Stochastic Path Planning - RRT</vt:lpstr>
      <vt:lpstr>Stochastic Path Planning - RRT</vt:lpstr>
      <vt:lpstr>RRT</vt:lpstr>
      <vt:lpstr>RRT</vt:lpstr>
      <vt:lpstr>RRT</vt:lpstr>
      <vt:lpstr>RRT Pseudocode</vt:lpstr>
      <vt:lpstr>RRT Helper Functions</vt:lpstr>
      <vt:lpstr>RRT Helper Functions</vt:lpstr>
      <vt:lpstr>RRT Helper Functions</vt:lpstr>
      <vt:lpstr>RRT Helper Functions</vt:lpstr>
      <vt:lpstr>RRT Helper Functions</vt:lpstr>
      <vt:lpstr>RRT Helper Functions</vt:lpstr>
      <vt:lpstr>RRT Helper Functions</vt:lpstr>
      <vt:lpstr>RRT Pseudocode</vt:lpstr>
      <vt:lpstr>RRT Exploration Bias</vt:lpstr>
      <vt:lpstr>RRT Variants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Kinematics and Dynamics of Robots</dc:title>
  <dc:creator>Yoav</dc:creator>
  <cp:lastModifiedBy>Yoav</cp:lastModifiedBy>
  <cp:revision>165</cp:revision>
  <dcterms:created xsi:type="dcterms:W3CDTF">2021-02-23T12:35:18Z</dcterms:created>
  <dcterms:modified xsi:type="dcterms:W3CDTF">2021-04-26T07:51:38Z</dcterms:modified>
</cp:coreProperties>
</file>