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D8B7E1-2087-4C39-B7FF-C0ACF50AC261}">
          <p14:sldIdLst>
            <p14:sldId id="256"/>
          </p14:sldIdLst>
        </p14:section>
        <p14:section name="Untitled Section" id="{119A9D99-ACA0-4820-88F2-073D1B6F0EF0}">
          <p14:sldIdLst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1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A101A-B4B6-43C1-9181-EBBE14524209}" type="datetimeFigureOut">
              <a:rPr lang="en-US" smtClean="0"/>
              <a:t>28/4/2021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F7BF2-EC6B-4711-9E29-DDDC728FF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5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28/4/2021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3E4B-C03A-4A65-9C4D-027445E9C362}" type="datetimeFigureOut">
              <a:rPr lang="en-US" smtClean="0"/>
              <a:t>28/4/2021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3DF3E4B-C03A-4A65-9C4D-027445E9C362}" type="datetimeFigureOut">
              <a:rPr lang="en-US" smtClean="0"/>
              <a:t>28/4/2021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C7FD093-7180-4F12-A937-025F9BD7F5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sz="6000" dirty="0" smtClean="0"/>
              <a:t> </a:t>
            </a:r>
            <a:r>
              <a:rPr lang="en-US" sz="6000" b="1" dirty="0"/>
              <a:t>Kinematics and Dynamics of Robots 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Semester 2021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Lecturer: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Yoav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Golan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89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Industrial Robotic Arms</a:t>
            </a:r>
            <a:endParaRPr lang="en-US" dirty="0"/>
          </a:p>
        </p:txBody>
      </p:sp>
      <p:pic>
        <p:nvPicPr>
          <p:cNvPr id="16386" name="Picture 2" descr="Safety in Factories with Robotic Systems - Infineon Technolog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57" y="1981199"/>
            <a:ext cx="6874932" cy="386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36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Industrial Robotic Arms</a:t>
            </a:r>
            <a:endParaRPr lang="en-US" dirty="0"/>
          </a:p>
        </p:txBody>
      </p:sp>
      <p:pic>
        <p:nvPicPr>
          <p:cNvPr id="17410" name="Picture 2" descr="https://roboticsandautomationnews.com/wp-content/uploads/2020/05/sick-safety-image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0"/>
            <a:ext cx="5248175" cy="52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1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Industrial Robotic Arms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19300" y="1066800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Movement types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Jog</a:t>
            </a:r>
            <a:endParaRPr 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Joint move</a:t>
            </a:r>
            <a:endParaRPr 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</a:t>
            </a: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 – (Singularity!)</a:t>
            </a:r>
            <a:endParaRPr 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Circular Move</a:t>
            </a:r>
            <a:endParaRPr 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 Path</a:t>
            </a:r>
            <a:endParaRPr 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02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Industrial Robotic Arms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19300" y="1066800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Teaching a Robot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to Teach Pendant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on a PC Simulator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 PC programming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“Limp” direct guidance</a:t>
            </a:r>
            <a:endParaRPr 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283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Industrial Robotic Arms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19300" y="1066800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Pick and Place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Welding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Painting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Machining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 more</a:t>
            </a:r>
            <a:endParaRPr 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32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Welder</a:t>
            </a:r>
            <a:endParaRPr lang="en-US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434" name="Picture 2" descr="https://www.fanuc.eu/~/media/corporate/products/robots/arcmate/am120id/int-ro-pr-am120id-l-1.jpg?w=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76400"/>
            <a:ext cx="33528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Robotic Welding Torch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3581400" cy="358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89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Tools - TCP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 </a:t>
            </a:r>
            <a:r>
              <a:rPr 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Tool Center </a:t>
            </a:r>
            <a:r>
              <a:rPr 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</a:t>
            </a:r>
          </a:p>
          <a:p>
            <a:pPr marL="0" indent="0">
              <a:buNone/>
            </a:pPr>
            <a:endParaRPr lang="en-US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most important reference frame!</a:t>
            </a:r>
            <a:endParaRPr lang="en-US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01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Welder</a:t>
            </a:r>
            <a:endParaRPr lang="en-US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436" name="Picture 4" descr="Robotic Welding Torch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47800"/>
            <a:ext cx="5029200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543800" y="3352800"/>
            <a:ext cx="1143000" cy="304800"/>
          </a:xfrm>
          <a:prstGeom prst="straightConnector1">
            <a:avLst/>
          </a:prstGeom>
          <a:ln w="44450">
            <a:solidFill>
              <a:srgbClr val="331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522143" y="2209800"/>
            <a:ext cx="0" cy="11430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781800" y="3352800"/>
            <a:ext cx="726707" cy="685800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56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Gripper</a:t>
            </a:r>
            <a:endParaRPr lang="en-US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530" name="Picture 2" descr="Robot gripper kit for Universal Robots | Festo Isra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82995"/>
            <a:ext cx="5715000" cy="281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Robotiq 2F-140 | Collaborative Robot Gripper | Cobot Web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76400"/>
            <a:ext cx="2077995" cy="207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How to Choose A Gripper for Your Collaborative Robo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400"/>
            <a:ext cx="2198078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SOFT ROBOTICS GRIPPER KIT | Soft Robotics mGrip P2 Robot Gripper Kit, 8N,  Fingers 2 | Distrelec Export Shop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6" r="32888"/>
          <a:stretch/>
        </p:blipFill>
        <p:spPr bwMode="auto">
          <a:xfrm>
            <a:off x="7467600" y="4191000"/>
            <a:ext cx="1295400" cy="21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8" name="Picture 10" descr="Robotiq's 3-Finger Adaptive Robot Gripper: Versatile and Flexible - Allied  Automation, Inc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57400"/>
            <a:ext cx="2237564" cy="22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0" name="Picture 12" descr="How to Pick the Right Gripper for Your Cobot - Robot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777" y="2115985"/>
            <a:ext cx="2728762" cy="140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70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Tools - Grippers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Parallel-Jaw</a:t>
            </a: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Vacuum</a:t>
            </a: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Custom-Made</a:t>
            </a: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123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Stochastic Path Planning - PRM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PRM = Probabilistic Roadmap</a:t>
            </a:r>
          </a:p>
          <a:p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query – Maps the space regardless of a specific Start and Target. Can be used again and again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39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Tools - Grippers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Parallel-Jaw</a:t>
            </a:r>
          </a:p>
        </p:txBody>
      </p:sp>
      <p:pic>
        <p:nvPicPr>
          <p:cNvPr id="5" name="Picture 12" descr="How to Pick the Right Gripper for Your Cobot - Robot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81200"/>
            <a:ext cx="3962400" cy="20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228600" y="41148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Widely used</a:t>
            </a:r>
          </a:p>
          <a:p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for exact Pick and Place</a:t>
            </a:r>
          </a:p>
          <a:p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“Off the Shelf”</a:t>
            </a:r>
          </a:p>
          <a:p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Usually pneumatic</a:t>
            </a:r>
          </a:p>
        </p:txBody>
      </p:sp>
    </p:spTree>
    <p:extLst>
      <p:ext uri="{BB962C8B-B14F-4D97-AF65-F5344CB8AC3E}">
        <p14:creationId xmlns:p14="http://schemas.microsoft.com/office/powerpoint/2010/main" val="335856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Tools - Grippers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Vacuum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28600" y="41148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Widely used</a:t>
            </a:r>
          </a:p>
          <a:p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for vertical Pick and Place</a:t>
            </a:r>
          </a:p>
          <a:p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“Off the Shelf”</a:t>
            </a:r>
          </a:p>
          <a:p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Usually positive pressure + vacuum ejector</a:t>
            </a:r>
          </a:p>
        </p:txBody>
      </p:sp>
      <p:pic>
        <p:nvPicPr>
          <p:cNvPr id="25606" name="Picture 6" descr="Vacuum gripper 4 x 50mm cross – SetupRobotic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58840" y="2057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8" name="Picture 8" descr="Choose Your Cobot Vacuum Gripper Wisely | RoboticsTomorr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05000"/>
            <a:ext cx="2494144" cy="245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78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Tools - Grippers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Custom-Made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28600" y="44958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for one part</a:t>
            </a:r>
          </a:p>
          <a:p>
            <a:endParaRPr lang="en-US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for exact Pick and Place</a:t>
            </a:r>
          </a:p>
        </p:txBody>
      </p:sp>
      <p:pic>
        <p:nvPicPr>
          <p:cNvPr id="28674" name="Picture 2" descr="D:\Google Drive\MSc Thesis\img\Intro\Car_Hand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05000"/>
            <a:ext cx="3886200" cy="258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75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Tools - Grippers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28600" y="44958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Often soft/compliant</a:t>
            </a:r>
          </a:p>
          <a:p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Popular in research</a:t>
            </a:r>
          </a:p>
          <a:p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 videos, poor performance</a:t>
            </a:r>
          </a:p>
        </p:txBody>
      </p:sp>
      <p:pic>
        <p:nvPicPr>
          <p:cNvPr id="7" name="Picture 7" descr="Global Soft Robotics Market 2020 Growth Prospects – Cyberdyne, Panasonic, Soft  Robotics, ReWalk Robotics – NeighborWebSJ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8" r="18746"/>
          <a:stretch/>
        </p:blipFill>
        <p:spPr bwMode="auto">
          <a:xfrm>
            <a:off x="5105400" y="1600200"/>
            <a:ext cx="1719072" cy="156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Jamming Gripper - Creative Machines Lab - Columbia Univers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488" y="1600200"/>
            <a:ext cx="1981200" cy="212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52800"/>
            <a:ext cx="2270759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315" y="1524000"/>
            <a:ext cx="2000374" cy="487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49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What is Gripping?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 object is gripped when it cannot move, relative to the gripper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698" name="Picture 2" descr="The difference between robotic grippers with parallel, three-finger, and  angled designs | Machine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011680"/>
            <a:ext cx="23622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73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What is Gripping?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71600"/>
            <a:ext cx="7086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Configuration space demo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29698" name="Picture 2" descr="The difference between robotic grippers with parallel, three-finger, and  angled designs | Machine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438400"/>
            <a:ext cx="23622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5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8900"/>
            <a:ext cx="8229600" cy="1600200"/>
          </a:xfrm>
        </p:spPr>
        <p:txBody>
          <a:bodyPr/>
          <a:lstStyle/>
          <a:p>
            <a:r>
              <a:rPr lang="en-US" dirty="0" smtClean="0"/>
              <a:t>Next week – Install </a:t>
            </a:r>
            <a:r>
              <a:rPr lang="en-US" dirty="0" err="1" smtClean="0"/>
              <a:t>RoboDK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1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Stochastic Path Planning - PRM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 a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</a:t>
            </a:r>
          </a:p>
          <a:p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4" name="Picture 4" descr="Difference Between Tree and Graph (with Comparison chart) - Tech Differen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701" y="2743200"/>
            <a:ext cx="5949950" cy="373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07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PRM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D:\Google Drive\School\Kinematics and Dynamics of Robots\Lectures\Lecture 6 - Path Planning\H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5791200" cy="506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048000" y="2286000"/>
            <a:ext cx="152400" cy="152400"/>
          </a:xfrm>
          <a:prstGeom prst="ellipse">
            <a:avLst/>
          </a:prstGeom>
          <a:solidFill>
            <a:srgbClr val="00B05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48539" y="4724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69143" y="190918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439603" y="434231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791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PRM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Inputs: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radius</a:t>
            </a:r>
          </a:p>
          <a:p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nodes</a:t>
            </a:r>
          </a:p>
          <a:p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622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PRM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random node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1.1. Check if the node collides with an obstacle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1.2. If not, connect the node to all other nodes within the 	connection radius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1.3. Check each connection for path collision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1.4. Remove any colliding path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Repeat 1. for a set number of attempts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Choose a Start and Target Node. Perform a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search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find the shortest path between them.</a:t>
            </a:r>
          </a:p>
        </p:txBody>
      </p:sp>
    </p:spTree>
    <p:extLst>
      <p:ext uri="{BB962C8B-B14F-4D97-AF65-F5344CB8AC3E}">
        <p14:creationId xmlns:p14="http://schemas.microsoft.com/office/powerpoint/2010/main" val="36034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PRM Pseudocode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2209800"/>
            <a:ext cx="7116763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8900"/>
            <a:ext cx="8229600" cy="1600200"/>
          </a:xfrm>
        </p:spPr>
        <p:txBody>
          <a:bodyPr anchor="ctr"/>
          <a:lstStyle/>
          <a:p>
            <a:r>
              <a:rPr lang="en-US" dirty="0" smtClean="0"/>
              <a:t>Assignment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3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Industrial Robotic Arms</a:t>
            </a:r>
            <a:endParaRPr lang="en-US" dirty="0"/>
          </a:p>
        </p:txBody>
      </p:sp>
      <p:pic>
        <p:nvPicPr>
          <p:cNvPr id="15364" name="Picture 4" descr="General industrial robot components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6019800" cy="551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77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39926</TotalTime>
  <Words>259</Words>
  <Application>Microsoft Office PowerPoint</Application>
  <PresentationFormat>On-screen Show (4:3)</PresentationFormat>
  <Paragraphs>99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Executive</vt:lpstr>
      <vt:lpstr> Kinematics and Dynamics of Robots </vt:lpstr>
      <vt:lpstr>Stochastic Path Planning - PRM</vt:lpstr>
      <vt:lpstr>Stochastic Path Planning - PRM</vt:lpstr>
      <vt:lpstr>PRM</vt:lpstr>
      <vt:lpstr>PRM</vt:lpstr>
      <vt:lpstr>PRM</vt:lpstr>
      <vt:lpstr>PRM Pseudocode</vt:lpstr>
      <vt:lpstr>Assignment #2</vt:lpstr>
      <vt:lpstr>Industrial Robotic Arms</vt:lpstr>
      <vt:lpstr>Industrial Robotic Arms</vt:lpstr>
      <vt:lpstr>Industrial Robotic Arms</vt:lpstr>
      <vt:lpstr>Industrial Robotic Arms</vt:lpstr>
      <vt:lpstr>Industrial Robotic Arms</vt:lpstr>
      <vt:lpstr>Industrial Robotic Arms</vt:lpstr>
      <vt:lpstr>Tools</vt:lpstr>
      <vt:lpstr>Tools - TCP</vt:lpstr>
      <vt:lpstr>Tools</vt:lpstr>
      <vt:lpstr>Tools</vt:lpstr>
      <vt:lpstr>Tools - Grippers</vt:lpstr>
      <vt:lpstr>Tools - Grippers</vt:lpstr>
      <vt:lpstr>Tools - Grippers</vt:lpstr>
      <vt:lpstr>Tools - Grippers</vt:lpstr>
      <vt:lpstr>Tools - Grippers</vt:lpstr>
      <vt:lpstr>What is Gripping?</vt:lpstr>
      <vt:lpstr>What is Gripping?</vt:lpstr>
      <vt:lpstr>Next week – Install RoboDK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Kinematics and Dynamics of Robots</dc:title>
  <dc:creator>Yoav</dc:creator>
  <cp:lastModifiedBy>Yoav</cp:lastModifiedBy>
  <cp:revision>177</cp:revision>
  <dcterms:created xsi:type="dcterms:W3CDTF">2021-02-23T12:35:18Z</dcterms:created>
  <dcterms:modified xsi:type="dcterms:W3CDTF">2021-05-02T13:05:46Z</dcterms:modified>
</cp:coreProperties>
</file>