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07" autoAdjust="0"/>
  </p:normalViewPr>
  <p:slideViewPr>
    <p:cSldViewPr>
      <p:cViewPr varScale="1">
        <p:scale>
          <a:sx n="130" d="100"/>
          <a:sy n="130" d="100"/>
        </p:scale>
        <p:origin x="6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88" y="706247"/>
            <a:ext cx="4540990" cy="5088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9998" y="1515872"/>
            <a:ext cx="4143946" cy="914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4800" b="1">
                <a:solidFill>
                  <a:srgbClr val="FFC39F"/>
                </a:solidFill>
                <a:latin typeface="Microsoft YaHei"/>
                <a:ea typeface="Microsoft YaHei"/>
              </a:rPr>
              <a:t>2019 Go Hack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992632" y="2561082"/>
            <a:ext cx="5124069" cy="914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4800" b="1">
                <a:solidFill>
                  <a:srgbClr val="FFC39F"/>
                </a:solidFill>
                <a:latin typeface="Microsoft YaHei"/>
                <a:ea typeface="Microsoft YaHei"/>
              </a:rPr>
              <a:t>机器人流程自动化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594868" y="1908937"/>
            <a:ext cx="60266" cy="1435098"/>
          </a:xfrm>
          <a:custGeom>
            <a:avLst/>
            <a:gdLst/>
            <a:ahLst/>
            <a:cxnLst/>
            <a:rect l="l" t="t" r="r" b="b"/>
            <a:pathLst>
              <a:path w="60266" h="1435098">
                <a:moveTo>
                  <a:pt x="0" y="0"/>
                </a:moveTo>
                <a:lnTo>
                  <a:pt x="60266" y="0"/>
                </a:lnTo>
                <a:lnTo>
                  <a:pt x="60266" y="1435098"/>
                </a:lnTo>
                <a:lnTo>
                  <a:pt x="0" y="1435098"/>
                </a:lnTo>
                <a:lnTo>
                  <a:pt x="0" y="0"/>
                </a:lnTo>
                <a:close/>
              </a:path>
            </a:pathLst>
          </a:custGeom>
          <a:solidFill>
            <a:srgbClr val="FFC39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83260" y="968883"/>
            <a:ext cx="8410766" cy="4572984"/>
          </a:xfrm>
          <a:custGeom>
            <a:avLst/>
            <a:gdLst/>
            <a:ahLst/>
            <a:cxnLst/>
            <a:rect l="l" t="t" r="r" b="b"/>
            <a:pathLst>
              <a:path w="8410766" h="4572984">
                <a:moveTo>
                  <a:pt x="0" y="0"/>
                </a:moveTo>
                <a:lnTo>
                  <a:pt x="8410766" y="0"/>
                </a:lnTo>
                <a:lnTo>
                  <a:pt x="8410766" y="4572984"/>
                </a:lnTo>
                <a:lnTo>
                  <a:pt x="0" y="4572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02" y="345821"/>
            <a:ext cx="5778500" cy="5818684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674370" y="1409827"/>
            <a:ext cx="114895" cy="3517896"/>
          </a:xfrm>
          <a:custGeom>
            <a:avLst/>
            <a:gdLst/>
            <a:ahLst/>
            <a:cxnLst/>
            <a:rect l="l" t="t" r="r" b="b"/>
            <a:pathLst>
              <a:path w="114895" h="3517896">
                <a:moveTo>
                  <a:pt x="0" y="0"/>
                </a:moveTo>
                <a:lnTo>
                  <a:pt x="114894" y="0"/>
                </a:lnTo>
                <a:lnTo>
                  <a:pt x="114894" y="3517896"/>
                </a:lnTo>
                <a:lnTo>
                  <a:pt x="0" y="3517896"/>
                </a:lnTo>
                <a:lnTo>
                  <a:pt x="0" y="0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1168527" y="2720594"/>
            <a:ext cx="603822" cy="4889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600" b="1">
                <a:solidFill>
                  <a:srgbClr val="434343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886839" y="2770124"/>
            <a:ext cx="1634236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工作概述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606927" y="2720594"/>
            <a:ext cx="603822" cy="482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600" b="1">
                <a:solidFill>
                  <a:srgbClr val="434343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4325112" y="2770124"/>
            <a:ext cx="1634236" cy="393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作品演示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168654" y="3600069"/>
            <a:ext cx="603822" cy="482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600" b="1">
                <a:solidFill>
                  <a:srgbClr val="434343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1886839" y="3649599"/>
            <a:ext cx="1634236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不足之处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3607054" y="3600069"/>
            <a:ext cx="603822" cy="482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600" b="1">
                <a:solidFill>
                  <a:srgbClr val="434343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25239" y="3649599"/>
            <a:ext cx="1634236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未来计划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1831975" y="1840103"/>
            <a:ext cx="1634236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BDBDBD"/>
                </a:solidFill>
                <a:latin typeface="Microsoft YaHei"/>
                <a:ea typeface="Microsoft YaHei"/>
              </a:rPr>
              <a:t>CONTENTS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1168781" y="1833880"/>
            <a:ext cx="781050" cy="3873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1175258" y="4675124"/>
            <a:ext cx="5751449" cy="520700"/>
          </a:xfrm>
          <a:prstGeom prst="rect">
            <a:avLst/>
          </a:prstGeom>
          <a:solidFill>
            <a:srgbClr val="434343"/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>
                <a:solidFill>
                  <a:srgbClr val="FFC39F"/>
                </a:solidFill>
                <a:highlight>
                  <a:srgbClr val="434343"/>
                </a:highlight>
                <a:latin typeface="PingFang SC"/>
                <a:ea typeface="PingFang SC"/>
              </a:rPr>
              <a:t>github.com/custergo/gohack2019</a:t>
            </a:r>
            <a:endParaRPr lang="en-US" sz="11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66" y="4434205"/>
            <a:ext cx="1045488" cy="10454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22" y="318469"/>
            <a:ext cx="7290911" cy="5864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3401" y="1387874"/>
            <a:ext cx="2092722" cy="19875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1000" b="1">
                <a:solidFill>
                  <a:srgbClr val="42464B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4889500" y="3161128"/>
            <a:ext cx="1776115" cy="520700"/>
          </a:xfrm>
          <a:prstGeom prst="rect">
            <a:avLst/>
          </a:prstGeom>
          <a:solidFill>
            <a:srgbClr val="434343"/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 b="1">
                <a:solidFill>
                  <a:srgbClr val="FFFFFF"/>
                </a:solidFill>
                <a:highlight>
                  <a:srgbClr val="434343"/>
                </a:highlight>
                <a:latin typeface="Microsoft YaHei"/>
                <a:ea typeface="Microsoft YaHei"/>
              </a:rPr>
              <a:t>工作概述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-118364"/>
            <a:ext cx="3125917" cy="736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950214"/>
            <a:ext cx="1634236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基本概述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2076958" y="2491867"/>
            <a:ext cx="2507364" cy="2507364"/>
          </a:xfrm>
          <a:custGeom>
            <a:avLst/>
            <a:gdLst/>
            <a:ahLst/>
            <a:cxnLst/>
            <a:rect l="l" t="t" r="r" b="b"/>
            <a:pathLst>
              <a:path w="2507364" h="2507364">
                <a:moveTo>
                  <a:pt x="1253682" y="0"/>
                </a:moveTo>
                <a:cubicBezTo>
                  <a:pt x="1946048" y="0"/>
                  <a:pt x="2507364" y="561315"/>
                  <a:pt x="2507364" y="1253682"/>
                </a:cubicBezTo>
                <a:cubicBezTo>
                  <a:pt x="2507364" y="1946049"/>
                  <a:pt x="1946048" y="2507364"/>
                  <a:pt x="1253682" y="2507364"/>
                </a:cubicBezTo>
                <a:cubicBezTo>
                  <a:pt x="561315" y="2507364"/>
                  <a:pt x="0" y="1946049"/>
                  <a:pt x="0" y="1253682"/>
                </a:cubicBezTo>
                <a:cubicBezTo>
                  <a:pt x="0" y="561315"/>
                  <a:pt x="561315" y="0"/>
                  <a:pt x="1253682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FC39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4322318" y="2225040"/>
            <a:ext cx="2893606" cy="2893606"/>
          </a:xfrm>
          <a:custGeom>
            <a:avLst/>
            <a:gdLst/>
            <a:ahLst/>
            <a:cxnLst/>
            <a:rect l="l" t="t" r="r" b="b"/>
            <a:pathLst>
              <a:path w="2893606" h="2893606">
                <a:moveTo>
                  <a:pt x="1446803" y="0"/>
                </a:moveTo>
                <a:cubicBezTo>
                  <a:pt x="2245824" y="0"/>
                  <a:pt x="2893606" y="647782"/>
                  <a:pt x="2893606" y="1446803"/>
                </a:cubicBezTo>
                <a:cubicBezTo>
                  <a:pt x="2893606" y="2245824"/>
                  <a:pt x="2245824" y="2893606"/>
                  <a:pt x="1446803" y="2893606"/>
                </a:cubicBezTo>
                <a:cubicBezTo>
                  <a:pt x="647782" y="2893606"/>
                  <a:pt x="0" y="2245824"/>
                  <a:pt x="0" y="1446803"/>
                </a:cubicBezTo>
                <a:cubicBezTo>
                  <a:pt x="0" y="647782"/>
                  <a:pt x="647782" y="0"/>
                  <a:pt x="1446803" y="0"/>
                </a:cubicBezTo>
                <a:close/>
              </a:path>
            </a:pathLst>
          </a:custGeom>
          <a:solidFill>
            <a:srgbClr val="FFC39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" name="Freeform 5"/>
          <p:cNvSpPr/>
          <p:nvPr/>
        </p:nvSpPr>
        <p:spPr>
          <a:xfrm>
            <a:off x="6851396" y="2480818"/>
            <a:ext cx="2507364" cy="2507364"/>
          </a:xfrm>
          <a:custGeom>
            <a:avLst/>
            <a:gdLst/>
            <a:ahLst/>
            <a:cxnLst/>
            <a:rect l="l" t="t" r="r" b="b"/>
            <a:pathLst>
              <a:path w="2507364" h="2507364">
                <a:moveTo>
                  <a:pt x="1253682" y="0"/>
                </a:moveTo>
                <a:cubicBezTo>
                  <a:pt x="1946048" y="0"/>
                  <a:pt x="2507363" y="561315"/>
                  <a:pt x="2507363" y="1253682"/>
                </a:cubicBezTo>
                <a:cubicBezTo>
                  <a:pt x="2507363" y="1946049"/>
                  <a:pt x="1946048" y="2507364"/>
                  <a:pt x="1253682" y="2507364"/>
                </a:cubicBezTo>
                <a:cubicBezTo>
                  <a:pt x="561315" y="2507364"/>
                  <a:pt x="0" y="1946049"/>
                  <a:pt x="0" y="1253682"/>
                </a:cubicBezTo>
                <a:cubicBezTo>
                  <a:pt x="0" y="561315"/>
                  <a:pt x="561315" y="0"/>
                  <a:pt x="1253682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FC39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2519045" y="3169158"/>
            <a:ext cx="1634236" cy="317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b="1">
                <a:solidFill>
                  <a:srgbClr val="FFFFFF"/>
                </a:solidFill>
                <a:latin typeface="Microsoft YaHei"/>
                <a:ea typeface="Microsoft YaHei"/>
              </a:rPr>
              <a:t>眼睛看到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2310638" y="3546983"/>
            <a:ext cx="2039938" cy="2349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FFFFFF"/>
                </a:solidFill>
                <a:latin typeface="PingFang SC"/>
                <a:ea typeface="PingFang SC"/>
              </a:rPr>
              <a:t>机器人流程控制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7294118" y="3169412"/>
            <a:ext cx="1634236" cy="317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b="1">
                <a:solidFill>
                  <a:srgbClr val="FFFFFF"/>
                </a:solidFill>
                <a:latin typeface="Microsoft YaHei"/>
                <a:ea typeface="Microsoft YaHei"/>
              </a:rPr>
              <a:t>      语音交互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7085711" y="3547237"/>
            <a:ext cx="2039938" cy="444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FFFFFF"/>
                </a:solidFill>
                <a:latin typeface="Microsoft YaHei"/>
                <a:ea typeface="Microsoft YaHei"/>
              </a:rPr>
              <a:t>语音</a:t>
            </a:r>
            <a:r>
              <a:rPr lang="en-US" sz="1200">
                <a:solidFill>
                  <a:srgbClr val="FFFFFF"/>
                </a:solidFill>
                <a:latin typeface="PingFang SC"/>
                <a:ea typeface="PingFang SC"/>
              </a:rPr>
              <a:t>播报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4957699" y="3169666"/>
            <a:ext cx="1634236" cy="317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b="1">
                <a:solidFill>
                  <a:srgbClr val="212121"/>
                </a:solidFill>
                <a:latin typeface="Microsoft YaHei"/>
                <a:ea typeface="Microsoft YaHei"/>
              </a:rPr>
              <a:t>大脑思考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749292" y="3547364"/>
            <a:ext cx="2039938" cy="2349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212121"/>
                </a:solidFill>
                <a:latin typeface="PingFang SC"/>
                <a:ea typeface="PingFang SC"/>
              </a:rPr>
              <a:t>视觉、听觉、自我学习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22400"/>
            <a:ext cx="1634236" cy="393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移动智能助手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219" y="2483866"/>
            <a:ext cx="7024535" cy="4091213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7232142" y="1112393"/>
            <a:ext cx="4060480" cy="2342579"/>
          </a:xfrm>
          <a:custGeom>
            <a:avLst/>
            <a:gdLst/>
            <a:ahLst/>
            <a:cxnLst/>
            <a:rect l="l" t="t" r="r" b="b"/>
            <a:pathLst>
              <a:path w="4060480" h="2342579">
                <a:moveTo>
                  <a:pt x="3869126" y="2342579"/>
                </a:moveTo>
                <a:lnTo>
                  <a:pt x="191354" y="2342579"/>
                </a:lnTo>
                <a:cubicBezTo>
                  <a:pt x="86107" y="2342579"/>
                  <a:pt x="0" y="2256243"/>
                  <a:pt x="0" y="2150719"/>
                </a:cubicBezTo>
                <a:lnTo>
                  <a:pt x="0" y="191859"/>
                </a:lnTo>
                <a:cubicBezTo>
                  <a:pt x="0" y="86335"/>
                  <a:pt x="86107" y="0"/>
                  <a:pt x="191354" y="0"/>
                </a:cubicBezTo>
                <a:lnTo>
                  <a:pt x="3869126" y="0"/>
                </a:lnTo>
                <a:cubicBezTo>
                  <a:pt x="3974367" y="0"/>
                  <a:pt x="4060480" y="86335"/>
                  <a:pt x="4060480" y="191859"/>
                </a:cubicBezTo>
                <a:lnTo>
                  <a:pt x="4060480" y="2150719"/>
                </a:lnTo>
                <a:cubicBezTo>
                  <a:pt x="4060480" y="2256243"/>
                  <a:pt x="3974367" y="2342579"/>
                  <a:pt x="3869126" y="2342579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7231380" y="3672205"/>
            <a:ext cx="4060480" cy="2342579"/>
          </a:xfrm>
          <a:custGeom>
            <a:avLst/>
            <a:gdLst/>
            <a:ahLst/>
            <a:cxnLst/>
            <a:rect l="l" t="t" r="r" b="b"/>
            <a:pathLst>
              <a:path w="4060480" h="2342579">
                <a:moveTo>
                  <a:pt x="3869126" y="2342579"/>
                </a:moveTo>
                <a:lnTo>
                  <a:pt x="191354" y="2342579"/>
                </a:lnTo>
                <a:cubicBezTo>
                  <a:pt x="86107" y="2342579"/>
                  <a:pt x="0" y="2256243"/>
                  <a:pt x="0" y="2150719"/>
                </a:cubicBezTo>
                <a:lnTo>
                  <a:pt x="0" y="191859"/>
                </a:lnTo>
                <a:cubicBezTo>
                  <a:pt x="0" y="86335"/>
                  <a:pt x="86107" y="0"/>
                  <a:pt x="191354" y="0"/>
                </a:cubicBezTo>
                <a:lnTo>
                  <a:pt x="3869126" y="0"/>
                </a:lnTo>
                <a:cubicBezTo>
                  <a:pt x="3974367" y="0"/>
                  <a:pt x="4060480" y="86335"/>
                  <a:pt x="4060480" y="191859"/>
                </a:cubicBezTo>
                <a:lnTo>
                  <a:pt x="4060480" y="2150719"/>
                </a:lnTo>
                <a:cubicBezTo>
                  <a:pt x="4060480" y="2256243"/>
                  <a:pt x="3974367" y="2342579"/>
                  <a:pt x="3869126" y="2342579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7021195" y="1395603"/>
            <a:ext cx="645008" cy="372670"/>
          </a:xfrm>
          <a:custGeom>
            <a:avLst/>
            <a:gdLst/>
            <a:ahLst/>
            <a:cxnLst/>
            <a:rect l="l" t="t" r="r" b="b"/>
            <a:pathLst>
              <a:path w="645008" h="372670">
                <a:moveTo>
                  <a:pt x="614611" y="372670"/>
                </a:moveTo>
                <a:lnTo>
                  <a:pt x="30396" y="372670"/>
                </a:lnTo>
                <a:cubicBezTo>
                  <a:pt x="13678" y="372670"/>
                  <a:pt x="0" y="358936"/>
                  <a:pt x="0" y="342148"/>
                </a:cubicBezTo>
                <a:lnTo>
                  <a:pt x="0" y="30522"/>
                </a:lnTo>
                <a:cubicBezTo>
                  <a:pt x="0" y="13735"/>
                  <a:pt x="13678" y="0"/>
                  <a:pt x="30396" y="0"/>
                </a:cubicBezTo>
                <a:lnTo>
                  <a:pt x="614611" y="0"/>
                </a:lnTo>
                <a:cubicBezTo>
                  <a:pt x="631329" y="0"/>
                  <a:pt x="645008" y="13735"/>
                  <a:pt x="645008" y="30522"/>
                </a:cubicBezTo>
                <a:lnTo>
                  <a:pt x="645008" y="342148"/>
                </a:lnTo>
                <a:cubicBezTo>
                  <a:pt x="645008" y="358936"/>
                  <a:pt x="631329" y="372670"/>
                  <a:pt x="614611" y="372670"/>
                </a:cubicBezTo>
                <a:close/>
              </a:path>
            </a:pathLst>
          </a:custGeom>
          <a:solidFill>
            <a:srgbClr val="FFC39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" name="Freeform 5"/>
          <p:cNvSpPr/>
          <p:nvPr/>
        </p:nvSpPr>
        <p:spPr>
          <a:xfrm>
            <a:off x="7023608" y="4024249"/>
            <a:ext cx="645008" cy="372670"/>
          </a:xfrm>
          <a:custGeom>
            <a:avLst/>
            <a:gdLst/>
            <a:ahLst/>
            <a:cxnLst/>
            <a:rect l="l" t="t" r="r" b="b"/>
            <a:pathLst>
              <a:path w="645008" h="372670">
                <a:moveTo>
                  <a:pt x="614611" y="372670"/>
                </a:moveTo>
                <a:lnTo>
                  <a:pt x="30396" y="372670"/>
                </a:lnTo>
                <a:cubicBezTo>
                  <a:pt x="13678" y="372670"/>
                  <a:pt x="0" y="358936"/>
                  <a:pt x="0" y="342148"/>
                </a:cubicBezTo>
                <a:lnTo>
                  <a:pt x="0" y="30522"/>
                </a:lnTo>
                <a:cubicBezTo>
                  <a:pt x="0" y="13735"/>
                  <a:pt x="13678" y="0"/>
                  <a:pt x="30396" y="0"/>
                </a:cubicBezTo>
                <a:lnTo>
                  <a:pt x="614611" y="0"/>
                </a:lnTo>
                <a:cubicBezTo>
                  <a:pt x="631329" y="0"/>
                  <a:pt x="645008" y="13735"/>
                  <a:pt x="645008" y="30522"/>
                </a:cubicBezTo>
                <a:lnTo>
                  <a:pt x="645008" y="342148"/>
                </a:lnTo>
                <a:cubicBezTo>
                  <a:pt x="645008" y="358936"/>
                  <a:pt x="631329" y="372670"/>
                  <a:pt x="614611" y="372670"/>
                </a:cubicBezTo>
                <a:close/>
              </a:path>
            </a:pathLst>
          </a:custGeom>
          <a:solidFill>
            <a:srgbClr val="FFC39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7747508" y="1388745"/>
            <a:ext cx="1634236" cy="393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重点技术概述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7748397" y="4020439"/>
            <a:ext cx="1634236" cy="393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34343"/>
                </a:solidFill>
                <a:latin typeface="Microsoft YaHei"/>
                <a:ea typeface="Microsoft YaHei"/>
              </a:rPr>
              <a:t>云原生应用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7751953" y="2027809"/>
            <a:ext cx="2818194" cy="6540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marL="180000" indent="-180000" algn="l" latinLnBrk="1">
              <a:lnSpc>
                <a:spcPct val="116199"/>
              </a:lnSpc>
              <a:buChar char="✓"/>
            </a:pPr>
            <a:r>
              <a:rPr lang="en-US" sz="1200">
                <a:solidFill>
                  <a:srgbClr val="212121"/>
                </a:solidFill>
                <a:latin typeface="Microsoft YaHei"/>
                <a:ea typeface="Microsoft YaHei"/>
              </a:rPr>
              <a:t>流程自动化</a:t>
            </a:r>
            <a:endParaRPr lang="en-US" sz="1100"/>
          </a:p>
          <a:p>
            <a:pPr marL="180000" indent="-180000" algn="l" latinLnBrk="1">
              <a:lnSpc>
                <a:spcPct val="116199"/>
              </a:lnSpc>
              <a:buChar char="✓"/>
            </a:pPr>
            <a:r>
              <a:rPr lang="en-US" sz="1200">
                <a:solidFill>
                  <a:srgbClr val="212121"/>
                </a:solidFill>
                <a:latin typeface="Microsoft YaHei"/>
                <a:ea typeface="Microsoft YaHei"/>
              </a:rPr>
              <a:t>图片文字识别</a:t>
            </a:r>
          </a:p>
          <a:p>
            <a:pPr marL="180000" indent="-180000" algn="l" latinLnBrk="1">
              <a:lnSpc>
                <a:spcPct val="116199"/>
              </a:lnSpc>
              <a:buChar char="✓"/>
            </a:pPr>
            <a:r>
              <a:rPr lang="en-US" sz="1200">
                <a:solidFill>
                  <a:srgbClr val="212121"/>
                </a:solidFill>
                <a:latin typeface="Microsoft YaHei"/>
                <a:ea typeface="Microsoft YaHei"/>
              </a:rPr>
              <a:t>语音合成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8811" y="4613910"/>
            <a:ext cx="2818194" cy="6540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212121"/>
                </a:solidFill>
                <a:latin typeface="PingFang SC"/>
                <a:ea typeface="PingFang SC"/>
              </a:rPr>
              <a:t> Minio云存储</a:t>
            </a:r>
            <a:endParaRPr lang="en-US" sz="1100"/>
          </a:p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212121"/>
                </a:solidFill>
                <a:latin typeface="PingFang SC"/>
                <a:ea typeface="PingFang SC"/>
              </a:rPr>
              <a:t> RabbitMQ </a:t>
            </a:r>
          </a:p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212121"/>
                </a:solidFill>
                <a:latin typeface="PingFang SC"/>
                <a:ea typeface="PingFang SC"/>
              </a:rPr>
              <a:t> Redis 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91" y="989584"/>
            <a:ext cx="7289094" cy="5526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2274" y="2184527"/>
            <a:ext cx="2092706" cy="19875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1000" b="1">
                <a:solidFill>
                  <a:srgbClr val="42464B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4898263" y="3995928"/>
            <a:ext cx="1776095" cy="493340"/>
          </a:xfrm>
          <a:prstGeom prst="rect">
            <a:avLst/>
          </a:prstGeom>
          <a:solidFill>
            <a:srgbClr val="434343"/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800" b="1" dirty="0">
                <a:solidFill>
                  <a:srgbClr val="FFFFFF"/>
                </a:solidFill>
                <a:highlight>
                  <a:srgbClr val="434343"/>
                </a:highlight>
                <a:latin typeface="Microsoft YaHei"/>
                <a:ea typeface="Microsoft YaHei"/>
              </a:rPr>
              <a:t>作品演示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71246" y="1076579"/>
            <a:ext cx="3842993" cy="4462555"/>
          </a:xfrm>
          <a:custGeom>
            <a:avLst/>
            <a:gdLst/>
            <a:ahLst/>
            <a:cxnLst/>
            <a:rect l="l" t="t" r="r" b="b"/>
            <a:pathLst>
              <a:path w="3842993" h="4462555">
                <a:moveTo>
                  <a:pt x="0" y="0"/>
                </a:moveTo>
                <a:lnTo>
                  <a:pt x="3842993" y="0"/>
                </a:lnTo>
                <a:lnTo>
                  <a:pt x="3842993" y="4462555"/>
                </a:lnTo>
                <a:lnTo>
                  <a:pt x="0" y="44625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66166" y="1093978"/>
            <a:ext cx="3848096" cy="1186529"/>
          </a:xfrm>
          <a:custGeom>
            <a:avLst/>
            <a:gdLst/>
            <a:ahLst/>
            <a:cxnLst/>
            <a:rect l="l" t="t" r="r" b="b"/>
            <a:pathLst>
              <a:path w="3848096" h="1186529">
                <a:moveTo>
                  <a:pt x="0" y="0"/>
                </a:moveTo>
                <a:lnTo>
                  <a:pt x="3848096" y="0"/>
                </a:lnTo>
                <a:lnTo>
                  <a:pt x="3848096" y="1186529"/>
                </a:lnTo>
                <a:lnTo>
                  <a:pt x="0" y="1186529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61960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59" y="672973"/>
            <a:ext cx="6456181" cy="5150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747" y="1419225"/>
            <a:ext cx="2320544" cy="5969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3200" b="1">
                <a:solidFill>
                  <a:srgbClr val="434343"/>
                </a:solidFill>
                <a:latin typeface="Microsoft YaHei"/>
                <a:ea typeface="Microsoft YaHei"/>
              </a:rPr>
              <a:t>不足之处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023874" y="3163824"/>
            <a:ext cx="2930716" cy="444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 语音识别</a:t>
            </a:r>
            <a:endParaRPr lang="en-US" sz="1100"/>
          </a:p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 语音唤醒</a:t>
            </a:r>
          </a:p>
        </p:txBody>
      </p:sp>
      <p:sp>
        <p:nvSpPr>
          <p:cNvPr id="7" name="Freeform 6"/>
          <p:cNvSpPr/>
          <p:nvPr/>
        </p:nvSpPr>
        <p:spPr>
          <a:xfrm>
            <a:off x="546100" y="1419098"/>
            <a:ext cx="114300" cy="573343"/>
          </a:xfrm>
          <a:custGeom>
            <a:avLst/>
            <a:gdLst/>
            <a:ahLst/>
            <a:cxnLst/>
            <a:rect l="l" t="t" r="r" b="b"/>
            <a:pathLst>
              <a:path w="114300" h="573343">
                <a:moveTo>
                  <a:pt x="0" y="0"/>
                </a:moveTo>
                <a:lnTo>
                  <a:pt x="114300" y="0"/>
                </a:lnTo>
                <a:lnTo>
                  <a:pt x="114300" y="573343"/>
                </a:lnTo>
                <a:lnTo>
                  <a:pt x="0" y="573343"/>
                </a:lnTo>
                <a:lnTo>
                  <a:pt x="0" y="0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1026033" y="2678938"/>
            <a:ext cx="1186053" cy="355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>
                <a:solidFill>
                  <a:srgbClr val="434343"/>
                </a:solidFill>
                <a:latin typeface="Microsoft YaHei"/>
                <a:ea typeface="Microsoft YaHei"/>
              </a:rPr>
              <a:t>语音交互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026033" y="4512310"/>
            <a:ext cx="2930716" cy="444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 监督的强化学习</a:t>
            </a:r>
            <a:endParaRPr lang="en-US" sz="1100"/>
          </a:p>
          <a:p>
            <a:pPr marL="180000" indent="-180000" algn="l" latinLnBrk="1">
              <a:lnSpc>
                <a:spcPct val="116199"/>
              </a:lnSpc>
              <a:buChar char="➤"/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 过滤广告等无效信息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1113" y="4039235"/>
            <a:ext cx="1592262" cy="355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>
                <a:solidFill>
                  <a:srgbClr val="434343"/>
                </a:solidFill>
                <a:latin typeface="Microsoft YaHei"/>
                <a:ea typeface="Microsoft YaHei"/>
              </a:rPr>
              <a:t>自然语言处理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59" y="2521077"/>
            <a:ext cx="8616657" cy="2009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0860" y="1712849"/>
            <a:ext cx="1777111" cy="444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自然语言处理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过滤广告等信息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2659" y="4888103"/>
            <a:ext cx="1777111" cy="444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图片、音频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文件云存储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6172" y="1712976"/>
            <a:ext cx="1777111" cy="4445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Microsoft YaHei"/>
                <a:ea typeface="Microsoft YaHei"/>
              </a:rPr>
              <a:t>语音交互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Microsoft YaHei"/>
                <a:ea typeface="Microsoft YaHei"/>
              </a:rPr>
              <a:t>语音唤醒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7971" y="4888230"/>
            <a:ext cx="1777111" cy="2349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深度学习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8317357" y="4886071"/>
            <a:ext cx="1777111" cy="2349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000000"/>
                </a:solidFill>
                <a:latin typeface="PingFang SC"/>
                <a:ea typeface="PingFang SC"/>
              </a:rPr>
              <a:t>使用更多场景...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4470400" y="392557"/>
            <a:ext cx="2631694" cy="520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 b="1">
                <a:solidFill>
                  <a:srgbClr val="434343"/>
                </a:solidFill>
                <a:latin typeface="Microsoft YaHei"/>
                <a:ea typeface="Microsoft YaHei"/>
              </a:rPr>
              <a:t>未来计划</a:t>
            </a:r>
            <a:endParaRPr lang="en-US" sz="1100"/>
          </a:p>
        </p:txBody>
      </p:sp>
      <p:sp>
        <p:nvSpPr>
          <p:cNvPr id="9" name="Freeform 8"/>
          <p:cNvSpPr/>
          <p:nvPr/>
        </p:nvSpPr>
        <p:spPr>
          <a:xfrm>
            <a:off x="6918325" y="510286"/>
            <a:ext cx="244242" cy="288650"/>
          </a:xfrm>
          <a:custGeom>
            <a:avLst/>
            <a:gdLst/>
            <a:ahLst/>
            <a:cxnLst/>
            <a:rect l="l" t="t" r="r" b="b"/>
            <a:pathLst>
              <a:path w="244242" h="288650">
                <a:moveTo>
                  <a:pt x="0" y="288650"/>
                </a:moveTo>
                <a:lnTo>
                  <a:pt x="132135" y="144325"/>
                </a:lnTo>
                <a:lnTo>
                  <a:pt x="0" y="0"/>
                </a:lnTo>
                <a:lnTo>
                  <a:pt x="112091" y="0"/>
                </a:lnTo>
                <a:lnTo>
                  <a:pt x="244242" y="144325"/>
                </a:lnTo>
                <a:lnTo>
                  <a:pt x="112091" y="288650"/>
                </a:lnTo>
                <a:lnTo>
                  <a:pt x="0" y="288650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 flipH="1">
            <a:off x="4410075" y="506857"/>
            <a:ext cx="244242" cy="288650"/>
          </a:xfrm>
          <a:custGeom>
            <a:avLst/>
            <a:gdLst/>
            <a:ahLst/>
            <a:cxnLst/>
            <a:rect l="l" t="t" r="r" b="b"/>
            <a:pathLst>
              <a:path w="244242" h="288650">
                <a:moveTo>
                  <a:pt x="0" y="288650"/>
                </a:moveTo>
                <a:lnTo>
                  <a:pt x="132135" y="144325"/>
                </a:lnTo>
                <a:lnTo>
                  <a:pt x="0" y="0"/>
                </a:lnTo>
                <a:lnTo>
                  <a:pt x="112091" y="0"/>
                </a:lnTo>
                <a:lnTo>
                  <a:pt x="244242" y="144325"/>
                </a:lnTo>
                <a:lnTo>
                  <a:pt x="112091" y="288650"/>
                </a:lnTo>
                <a:lnTo>
                  <a:pt x="0" y="288650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2" y="1647580"/>
            <a:ext cx="2590346" cy="4916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4099" y="1538446"/>
            <a:ext cx="5186858" cy="15938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8800" b="1">
                <a:solidFill>
                  <a:srgbClr val="42464B"/>
                </a:solidFill>
                <a:latin typeface="Microsoft YaHei"/>
                <a:ea typeface="Microsoft YaHei"/>
              </a:rPr>
              <a:t>THANKS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743211" y="3293867"/>
            <a:ext cx="3346549" cy="889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4800" spc="350">
                <a:solidFill>
                  <a:srgbClr val="42464B"/>
                </a:solidFill>
                <a:latin typeface="MicrosoftYaHei"/>
                <a:ea typeface="MicrosoftYaHei"/>
              </a:rPr>
              <a:t>感谢观看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780458" y="3121495"/>
            <a:ext cx="4316534" cy="0"/>
          </a:xfrm>
          <a:custGeom>
            <a:avLst/>
            <a:gdLst/>
            <a:ahLst/>
            <a:cxnLst/>
            <a:rect l="l" t="t" r="r" b="b"/>
            <a:pathLst>
              <a:path w="4316534">
                <a:moveTo>
                  <a:pt x="0" y="0"/>
                </a:moveTo>
                <a:lnTo>
                  <a:pt x="4316534" y="0"/>
                </a:lnTo>
              </a:path>
            </a:pathLst>
          </a:custGeom>
          <a:solidFill>
            <a:srgbClr val="42464B"/>
          </a:solidFill>
          <a:ln w="254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Macintosh PowerPoint</Application>
  <PresentationFormat>自定义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</vt:lpstr>
      <vt:lpstr>MicrosoftYaHei</vt:lpstr>
      <vt:lpstr>PingFang SC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2</cp:revision>
  <dcterms:created xsi:type="dcterms:W3CDTF">2006-08-16T00:00:00Z</dcterms:created>
  <dcterms:modified xsi:type="dcterms:W3CDTF">2019-11-17T04:56:39Z</dcterms:modified>
</cp:coreProperties>
</file>