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  <p:sldMasterId id="2147483660" r:id="rId3"/>
  </p:sldMasterIdLst>
  <p:sldIdLst>
    <p:sldId id="256" r:id="rId4"/>
    <p:sldId id="267" r:id="rId5"/>
    <p:sldId id="257" r:id="rId6"/>
    <p:sldId id="258" r:id="rId7"/>
    <p:sldId id="268" r:id="rId8"/>
    <p:sldId id="265" r:id="rId9"/>
    <p:sldId id="275" r:id="rId10"/>
    <p:sldId id="259" r:id="rId11"/>
    <p:sldId id="263" r:id="rId12"/>
  </p:sldIdLst>
  <p:sldSz cx="12192000" cy="6858000"/>
  <p:notesSz cx="6858000" cy="9144000"/>
  <p:embeddedFontLst>
    <p:embeddedFont>
      <p:font typeface="Poppins" panose="00000500000000000000" pitchFamily="2" charset="0"/>
      <p:regular r:id="rId1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800"/>
    <a:srgbClr val="E97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DE93-7BCC-DA44-85A9-84B8CAE400E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633-3D69-0842-999C-4CDCCB2D183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DE93-7BCC-DA44-85A9-84B8CAE400E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633-3D69-0842-999C-4CDCCB2D183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DE93-7BCC-DA44-85A9-84B8CAE400E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633-3D69-0842-999C-4CDCCB2D183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DE93-7BCC-DA44-85A9-84B8CAE400E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633-3D69-0842-999C-4CDCCB2D183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DE93-7BCC-DA44-85A9-84B8CAE400E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633-3D69-0842-999C-4CDCCB2D183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DE93-7BCC-DA44-85A9-84B8CAE400E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633-3D69-0842-999C-4CDCCB2D183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DE93-7BCC-DA44-85A9-84B8CAE400E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633-3D69-0842-999C-4CDCCB2D183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DE93-7BCC-DA44-85A9-84B8CAE400E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633-3D69-0842-999C-4CDCCB2D183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DE93-7BCC-DA44-85A9-84B8CAE400E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633-3D69-0842-999C-4CDCCB2D183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DE93-7BCC-DA44-85A9-84B8CAE400E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633-3D69-0842-999C-4CDCCB2D183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DE93-7BCC-DA44-85A9-84B8CAE400E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633-3D69-0842-999C-4CDCCB2D183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DE93-7BCC-DA44-85A9-84B8CAE400E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633-3D69-0842-999C-4CDCCB2D183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DE93-7BCC-DA44-85A9-84B8CAE400E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633-3D69-0842-999C-4CDCCB2D183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DE93-7BCC-DA44-85A9-84B8CAE400E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633-3D69-0842-999C-4CDCCB2D183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DE93-7BCC-DA44-85A9-84B8CAE400E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633-3D69-0842-999C-4CDCCB2D183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DE93-7BCC-DA44-85A9-84B8CAE400E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633-3D69-0842-999C-4CDCCB2D183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DE93-7BCC-DA44-85A9-84B8CAE400E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633-3D69-0842-999C-4CDCCB2D183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DE93-7BCC-DA44-85A9-84B8CAE400E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633-3D69-0842-999C-4CDCCB2D183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DE93-7BCC-DA44-85A9-84B8CAE400E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633-3D69-0842-999C-4CDCCB2D183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DE93-7BCC-DA44-85A9-84B8CAE400E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633-3D69-0842-999C-4CDCCB2D183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DE93-7BCC-DA44-85A9-84B8CAE400E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633-3D69-0842-999C-4CDCCB2D183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DE93-7BCC-DA44-85A9-84B8CAE400E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D633-3D69-0842-999C-4CDCCB2D183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4DE93-7BCC-DA44-85A9-84B8CAE400E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4D633-3D69-0842-999C-4CDCCB2D183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4DE93-7BCC-DA44-85A9-84B8CAE400E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4D633-3D69-0842-999C-4CDCCB2D183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, 物体, 钟表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3311" y="588290"/>
            <a:ext cx="2691856" cy="142818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95450" y="2204720"/>
            <a:ext cx="9271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t-IT" sz="3600" b="1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Office Hour 5 </a:t>
            </a:r>
            <a:r>
              <a:rPr lang="zh-CN" altLang="en-US" sz="3600" b="1" dirty="0">
                <a:effectLst/>
                <a:latin typeface="Poppins" panose="00000500000000000000" pitchFamily="2" charset="0"/>
                <a:ea typeface="宋体" charset="0"/>
                <a:cs typeface="Poppins" panose="00000500000000000000" pitchFamily="2" charset="0"/>
              </a:rPr>
              <a:t>—— </a:t>
            </a:r>
            <a:r>
              <a:rPr lang="en-US" altLang="zh-CN" sz="3600" b="1" dirty="0">
                <a:effectLst/>
                <a:latin typeface="Poppins" panose="00000500000000000000" pitchFamily="2" charset="0"/>
                <a:ea typeface="宋体" charset="0"/>
                <a:cs typeface="Poppins" panose="00000500000000000000" pitchFamily="2" charset="0"/>
              </a:rPr>
              <a:t>Proof of Existence</a:t>
            </a:r>
            <a:endParaRPr lang="en-US" altLang="zh-CN" sz="3600" b="1" dirty="0">
              <a:effectLst/>
              <a:latin typeface="Poppins" panose="00000500000000000000" pitchFamily="2" charset="0"/>
              <a:ea typeface="宋体" charset="0"/>
              <a:cs typeface="Poppins" panose="00000500000000000000" pitchFamily="2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84750" y="3610610"/>
            <a:ext cx="6379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课程回顾以及作业点评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5833110" y="53733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279765" y="5005070"/>
            <a:ext cx="3825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蔡松健</a:t>
            </a:r>
            <a:r>
              <a:rPr lang="en-US" altLang="zh-CN" b="1"/>
              <a:t>--Bun</a:t>
            </a:r>
            <a:endParaRPr lang="en-US" altLang="zh-CN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" y="586175"/>
            <a:ext cx="986970" cy="3911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86971" y="586174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课程回顾</a:t>
            </a:r>
            <a:endParaRPr kumimoji="1" lang="zh-CN" altLang="en-US" sz="2000" dirty="0"/>
          </a:p>
        </p:txBody>
      </p:sp>
      <p:sp>
        <p:nvSpPr>
          <p:cNvPr id="12" name="椭圆 11"/>
          <p:cNvSpPr/>
          <p:nvPr/>
        </p:nvSpPr>
        <p:spPr>
          <a:xfrm>
            <a:off x="2274038" y="497041"/>
            <a:ext cx="487700" cy="487700"/>
          </a:xfrm>
          <a:prstGeom prst="ellipse">
            <a:avLst/>
          </a:prstGeom>
          <a:solidFill>
            <a:srgbClr val="FF8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 descr="图片包含 游戏机, 物体, 钟表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2064" y="376691"/>
            <a:ext cx="1345929" cy="7140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35" y="1345565"/>
            <a:ext cx="5944870" cy="5295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15285" y="977265"/>
            <a:ext cx="1636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基本数据类型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835140" y="3803650"/>
            <a:ext cx="5243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https://paritytech.github.io/substrate/master/frame_support/index.html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" y="586175"/>
            <a:ext cx="986970" cy="3911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86971" y="586174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课程回顾</a:t>
            </a:r>
            <a:endParaRPr kumimoji="1" lang="zh-CN" altLang="en-US" sz="2000" dirty="0"/>
          </a:p>
        </p:txBody>
      </p:sp>
      <p:sp>
        <p:nvSpPr>
          <p:cNvPr id="12" name="椭圆 11"/>
          <p:cNvSpPr/>
          <p:nvPr/>
        </p:nvSpPr>
        <p:spPr>
          <a:xfrm>
            <a:off x="2274038" y="497041"/>
            <a:ext cx="487700" cy="487700"/>
          </a:xfrm>
          <a:prstGeom prst="ellipse">
            <a:avLst/>
          </a:prstGeom>
          <a:solidFill>
            <a:srgbClr val="FF8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 descr="图片包含 游戏机, 物体, 钟表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2064" y="376691"/>
            <a:ext cx="1345929" cy="7140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045" y="984885"/>
            <a:ext cx="6363970" cy="25317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75080" y="1746250"/>
            <a:ext cx="1682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创建存证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615" y="3844290"/>
            <a:ext cx="8152765" cy="27051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75080" y="4864100"/>
            <a:ext cx="1346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删除存证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游戏机, 物体, 钟表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2064" y="376691"/>
            <a:ext cx="1345929" cy="714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" y="586175"/>
            <a:ext cx="986970" cy="3911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86971" y="586174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作业点评</a:t>
            </a:r>
            <a:endParaRPr kumimoji="1" lang="zh-CN" altLang="en-US" sz="2000" dirty="0"/>
          </a:p>
        </p:txBody>
      </p:sp>
      <p:sp>
        <p:nvSpPr>
          <p:cNvPr id="5" name="椭圆 4"/>
          <p:cNvSpPr/>
          <p:nvPr/>
        </p:nvSpPr>
        <p:spPr>
          <a:xfrm>
            <a:off x="2370558" y="541491"/>
            <a:ext cx="487700" cy="487700"/>
          </a:xfrm>
          <a:prstGeom prst="ellipse">
            <a:avLst/>
          </a:prstGeom>
          <a:solidFill>
            <a:srgbClr val="FF8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32180" y="1360805"/>
            <a:ext cx="3458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转移存证</a:t>
            </a:r>
            <a:r>
              <a:rPr lang="zh-CN" altLang="en-US"/>
              <a:t>解题思路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64845" y="2335530"/>
            <a:ext cx="2067560" cy="696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账户是否合法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14" idx="2"/>
          </p:cNvCxnSpPr>
          <p:nvPr/>
        </p:nvCxnSpPr>
        <p:spPr>
          <a:xfrm>
            <a:off x="1698625" y="3032125"/>
            <a:ext cx="0" cy="575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664845" y="3608070"/>
            <a:ext cx="2067560" cy="1394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1.</a:t>
            </a:r>
            <a:r>
              <a:rPr lang="zh-CN" altLang="en-US"/>
              <a:t>存证是否存在</a:t>
            </a:r>
            <a:endParaRPr lang="zh-CN" altLang="en-US"/>
          </a:p>
          <a:p>
            <a:pPr algn="ctr"/>
            <a:r>
              <a:rPr lang="en-US" altLang="zh-CN"/>
              <a:t>2.</a:t>
            </a:r>
            <a:r>
              <a:rPr lang="zh-CN" altLang="en-US"/>
              <a:t>存证是否属于当前账户</a:t>
            </a:r>
            <a:endParaRPr lang="en-US" altLang="zh-CN"/>
          </a:p>
          <a:p>
            <a:pPr algn="ctr"/>
            <a:r>
              <a:rPr lang="en-US" altLang="zh-CN"/>
              <a:t>3.</a:t>
            </a:r>
            <a:r>
              <a:rPr lang="zh-CN" altLang="en-US"/>
              <a:t>转移</a:t>
            </a:r>
            <a:endParaRPr lang="en-US" altLang="zh-CN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655" y="1525905"/>
            <a:ext cx="7950835" cy="420306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080895" y="5935980"/>
            <a:ext cx="58978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ym typeface="+mn-ea"/>
              </a:rPr>
              <a:t>易错点：转移之前没有判断当前存证是否属于调用者账户</a:t>
            </a:r>
            <a:endParaRPr lang="zh-CN" altLang="en-US"/>
          </a:p>
          <a:p>
            <a:pPr algn="l"/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游戏机, 物体, 钟表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2064" y="376691"/>
            <a:ext cx="1345929" cy="714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" y="586175"/>
            <a:ext cx="986970" cy="3911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86971" y="586174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作业点评</a:t>
            </a:r>
            <a:endParaRPr kumimoji="1" lang="zh-CN" altLang="en-US" sz="2000" dirty="0"/>
          </a:p>
        </p:txBody>
      </p:sp>
      <p:sp>
        <p:nvSpPr>
          <p:cNvPr id="5" name="椭圆 4"/>
          <p:cNvSpPr/>
          <p:nvPr/>
        </p:nvSpPr>
        <p:spPr>
          <a:xfrm>
            <a:off x="2370558" y="541491"/>
            <a:ext cx="487700" cy="487700"/>
          </a:xfrm>
          <a:prstGeom prst="ellipse">
            <a:avLst/>
          </a:prstGeom>
          <a:solidFill>
            <a:srgbClr val="FF8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98550" y="3449955"/>
            <a:ext cx="3064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优秀作业展示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90" y="4042410"/>
            <a:ext cx="8750935" cy="1828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50290" y="1360805"/>
            <a:ext cx="1807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作业展示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50" y="1852295"/>
            <a:ext cx="5765800" cy="774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游戏机, 物体, 钟表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2064" y="376691"/>
            <a:ext cx="1345929" cy="714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" y="586175"/>
            <a:ext cx="986970" cy="3911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86971" y="586174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作业点评</a:t>
            </a:r>
            <a:endParaRPr kumimoji="1" lang="zh-CN" altLang="en-US" sz="2000" dirty="0"/>
          </a:p>
        </p:txBody>
      </p:sp>
      <p:sp>
        <p:nvSpPr>
          <p:cNvPr id="5" name="椭圆 4"/>
          <p:cNvSpPr/>
          <p:nvPr/>
        </p:nvSpPr>
        <p:spPr>
          <a:xfrm>
            <a:off x="2370558" y="541491"/>
            <a:ext cx="487700" cy="487700"/>
          </a:xfrm>
          <a:prstGeom prst="ellipse">
            <a:avLst/>
          </a:prstGeom>
          <a:solidFill>
            <a:srgbClr val="FF8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1610" y="1134745"/>
            <a:ext cx="200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新版本变动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455" y="1454150"/>
            <a:ext cx="5513070" cy="20497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86790" y="1975485"/>
            <a:ext cx="1446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pallet</a:t>
            </a:r>
            <a:endParaRPr lang="en-US" altLang="zh-CN" b="1"/>
          </a:p>
        </p:txBody>
      </p:sp>
      <p:sp>
        <p:nvSpPr>
          <p:cNvPr id="9" name="文本框 8"/>
          <p:cNvSpPr txBox="1"/>
          <p:nvPr/>
        </p:nvSpPr>
        <p:spPr>
          <a:xfrm>
            <a:off x="986790" y="4805045"/>
            <a:ext cx="1596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Runtime</a:t>
            </a:r>
            <a:endParaRPr lang="en-US" altLang="zh-CN" b="1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455" y="3589655"/>
            <a:ext cx="5488940" cy="31718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游戏机, 物体, 钟表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2064" y="376691"/>
            <a:ext cx="1345929" cy="714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" y="586175"/>
            <a:ext cx="986970" cy="3911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86971" y="586174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知识补充</a:t>
            </a:r>
            <a:endParaRPr kumimoji="1" lang="zh-CN" altLang="en-US" sz="2000" dirty="0"/>
          </a:p>
        </p:txBody>
      </p:sp>
      <p:sp>
        <p:nvSpPr>
          <p:cNvPr id="5" name="椭圆 4"/>
          <p:cNvSpPr/>
          <p:nvPr/>
        </p:nvSpPr>
        <p:spPr>
          <a:xfrm>
            <a:off x="2370558" y="541491"/>
            <a:ext cx="487700" cy="487700"/>
          </a:xfrm>
          <a:prstGeom prst="ellipse">
            <a:avLst/>
          </a:prstGeom>
          <a:solidFill>
            <a:srgbClr val="FF8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496695" y="4561205"/>
            <a:ext cx="861504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/>
              <a:t>常用库：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https://paritytech.github.io/substrate/master/frame_support/attr.pallet.html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https://github.com/paritytech/substrate/blob/master/frame</a:t>
            </a:r>
            <a:endParaRPr lang="zh-CN" altLang="en-US">
              <a:sym typeface="+mn-ea"/>
            </a:endParaRPr>
          </a:p>
          <a:p>
            <a:r>
              <a:rPr lang="zh-CN" altLang="en-US"/>
              <a:t>https://github.com/open-web3-stack/open-runtime-module-library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Pallet</a:t>
            </a:r>
            <a:r>
              <a:rPr lang="zh-CN" altLang="en-US"/>
              <a:t>模块分类：</a:t>
            </a:r>
            <a:endParaRPr lang="zh-CN" altLang="en-US"/>
          </a:p>
          <a:p>
            <a:r>
              <a:rPr lang="zh-CN" altLang="en-US">
                <a:sym typeface="+mn-ea"/>
              </a:rPr>
              <a:t>https://zhuanlan.zhihu.com/p/161293660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95" y="1090930"/>
            <a:ext cx="3568700" cy="364934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867400" y="1090930"/>
            <a:ext cx="35680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参看已经上线的平行链的</a:t>
            </a:r>
            <a:r>
              <a:rPr lang="en-US" altLang="zh-CN"/>
              <a:t>git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https://polkadot.js.org/apps/?rpc=wss%3A%2F%2Fpolkadot.api.onfinality.io%2Fpublic-ws#/parachains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867400" y="2454910"/>
            <a:ext cx="39217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知名项目：</a:t>
            </a:r>
            <a:endParaRPr lang="zh-CN" altLang="en-US"/>
          </a:p>
          <a:p>
            <a:r>
              <a:rPr lang="zh-CN" altLang="en-US"/>
              <a:t>https://substrate.io/ecosystem/projects/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867400" y="3524885"/>
            <a:ext cx="39211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web3 Grant</a:t>
            </a:r>
            <a:r>
              <a:rPr lang="zh-CN" altLang="en-US"/>
              <a:t>项目：</a:t>
            </a:r>
            <a:endParaRPr lang="zh-CN" altLang="en-US"/>
          </a:p>
          <a:p>
            <a:r>
              <a:rPr lang="zh-CN" altLang="en-US"/>
              <a:t>https://github.com/w3f/Grants-Program/blob/master/docs/polkadot_stack.md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游戏机, 物体, 钟表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2064" y="376691"/>
            <a:ext cx="1345929" cy="714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" y="586175"/>
            <a:ext cx="986970" cy="3911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86971" y="586174"/>
            <a:ext cx="8604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Q &amp; A</a:t>
            </a:r>
            <a:endParaRPr kumimoji="1" lang="en-US" altLang="zh-CN" sz="2000" dirty="0"/>
          </a:p>
        </p:txBody>
      </p:sp>
      <p:sp>
        <p:nvSpPr>
          <p:cNvPr id="5" name="椭圆 4"/>
          <p:cNvSpPr/>
          <p:nvPr/>
        </p:nvSpPr>
        <p:spPr>
          <a:xfrm>
            <a:off x="1995273" y="541491"/>
            <a:ext cx="487700" cy="487700"/>
          </a:xfrm>
          <a:prstGeom prst="ellipse">
            <a:avLst/>
          </a:prstGeom>
          <a:solidFill>
            <a:srgbClr val="FF8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822190" y="2921635"/>
            <a:ext cx="43186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/>
              <a:t>Q&amp;A</a:t>
            </a:r>
            <a:endParaRPr lang="en-US" altLang="zh-CN" sz="6000"/>
          </a:p>
          <a:p>
            <a:endParaRPr lang="en-US" altLang="zh-CN" sz="6000">
              <a:ea typeface="宋体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alphaModFix amt="35000"/>
          </a:blip>
          <a:stretch>
            <a:fillRect/>
          </a:stretch>
        </p:blipFill>
        <p:spPr>
          <a:xfrm>
            <a:off x="-1232452" y="3309730"/>
            <a:ext cx="15080973" cy="583095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40561" y="5062330"/>
            <a:ext cx="9922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zh-CN" dirty="0">
                <a:latin typeface="Poppins" panose="00000500000000000000" pitchFamily="2" charset="0"/>
                <a:cs typeface="Poppins" panose="00000500000000000000" pitchFamily="2" charset="0"/>
              </a:rPr>
              <a:t>Incubate </a:t>
            </a:r>
            <a:r>
              <a:rPr lang="it-IT" altLang="zh-CN" b="1" dirty="0">
                <a:latin typeface="Poppins" panose="00000500000000000000" pitchFamily="2" charset="0"/>
                <a:cs typeface="Poppins" panose="00000500000000000000" pitchFamily="2" charset="0"/>
              </a:rPr>
              <a:t>Developers </a:t>
            </a:r>
            <a:r>
              <a:rPr lang="it-IT" altLang="zh-CN" dirty="0">
                <a:latin typeface="Poppins" panose="00000500000000000000" pitchFamily="2" charset="0"/>
                <a:cs typeface="Poppins" panose="00000500000000000000" pitchFamily="2" charset="0"/>
              </a:rPr>
              <a:t> |  </a:t>
            </a:r>
            <a:r>
              <a:rPr lang="it-IT" altLang="zh-CN" dirty="0" err="1">
                <a:latin typeface="Poppins" panose="00000500000000000000" pitchFamily="2" charset="0"/>
                <a:cs typeface="Poppins" panose="00000500000000000000" pitchFamily="2" charset="0"/>
              </a:rPr>
              <a:t>Build</a:t>
            </a:r>
            <a:r>
              <a:rPr lang="it-IT" altLang="zh-CN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it-IT" altLang="zh-CN" b="1" dirty="0" err="1">
                <a:latin typeface="Poppins" panose="00000500000000000000" pitchFamily="2" charset="0"/>
                <a:cs typeface="Poppins" panose="00000500000000000000" pitchFamily="2" charset="0"/>
              </a:rPr>
              <a:t>Communities</a:t>
            </a:r>
            <a:r>
              <a:rPr lang="it-IT" altLang="zh-CN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it-IT" altLang="zh-CN" dirty="0">
                <a:latin typeface="Poppins" panose="00000500000000000000" pitchFamily="2" charset="0"/>
                <a:cs typeface="Poppins" panose="00000500000000000000" pitchFamily="2" charset="0"/>
              </a:rPr>
              <a:t> |  Create </a:t>
            </a:r>
            <a:r>
              <a:rPr lang="it-IT" altLang="zh-CN" b="1" dirty="0">
                <a:latin typeface="Poppins" panose="00000500000000000000" pitchFamily="2" charset="0"/>
                <a:cs typeface="Poppins" panose="00000500000000000000" pitchFamily="2" charset="0"/>
              </a:rPr>
              <a:t>Impact </a:t>
            </a:r>
            <a:r>
              <a:rPr lang="it-IT" altLang="zh-CN" dirty="0">
                <a:latin typeface="Poppins" panose="00000500000000000000" pitchFamily="2" charset="0"/>
                <a:cs typeface="Poppins" panose="00000500000000000000" pitchFamily="2" charset="0"/>
              </a:rPr>
              <a:t> | </a:t>
            </a:r>
            <a:r>
              <a:rPr lang="it-IT" altLang="zh-CN" dirty="0" err="1">
                <a:latin typeface="Poppins" panose="00000500000000000000" pitchFamily="2" charset="0"/>
                <a:cs typeface="Poppins" panose="00000500000000000000" pitchFamily="2" charset="0"/>
              </a:rPr>
              <a:t>Shape</a:t>
            </a:r>
            <a:r>
              <a:rPr lang="it-IT" altLang="zh-CN" dirty="0">
                <a:latin typeface="Poppins" panose="00000500000000000000" pitchFamily="2" charset="0"/>
                <a:cs typeface="Poppins" panose="00000500000000000000" pitchFamily="2" charset="0"/>
              </a:rPr>
              <a:t> the </a:t>
            </a:r>
            <a:r>
              <a:rPr lang="it-IT" altLang="zh-CN" b="1" dirty="0" err="1">
                <a:latin typeface="Poppins" panose="00000500000000000000" pitchFamily="2" charset="0"/>
                <a:cs typeface="Poppins" panose="00000500000000000000" pitchFamily="2" charset="0"/>
              </a:rPr>
              <a:t>Ecosystem</a:t>
            </a:r>
            <a:r>
              <a:rPr lang="it-IT" altLang="zh-CN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endParaRPr lang="it-IT" altLang="zh-C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图片 2" descr="图片包含 游戏机, 物体, 钟表&#10;&#10;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072" y="1881541"/>
            <a:ext cx="2691856" cy="14281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833</Words>
  <Application>WPS 演示</Application>
  <PresentationFormat>宽屏</PresentationFormat>
  <Paragraphs>73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方正书宋_GBK</vt:lpstr>
      <vt:lpstr>Wingdings</vt:lpstr>
      <vt:lpstr>Poppins</vt:lpstr>
      <vt:lpstr>宋体</vt:lpstr>
      <vt:lpstr>汉仪书宋二KW</vt:lpstr>
      <vt:lpstr>等线</vt:lpstr>
      <vt:lpstr>汉仪中等线KW</vt:lpstr>
      <vt:lpstr>微软雅黑</vt:lpstr>
      <vt:lpstr>汉仪旗黑</vt:lpstr>
      <vt:lpstr>Arial Unicode MS</vt:lpstr>
      <vt:lpstr>等线 Light</vt:lpstr>
      <vt:lpstr>Calibri</vt:lpstr>
      <vt:lpstr>Helvetica Neue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Yixiao Cai</dc:creator>
  <cp:lastModifiedBy>bun</cp:lastModifiedBy>
  <cp:revision>20</cp:revision>
  <dcterms:created xsi:type="dcterms:W3CDTF">2022-04-22T13:54:54Z</dcterms:created>
  <dcterms:modified xsi:type="dcterms:W3CDTF">2022-04-22T13:54:54Z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2052-4.1.2.6545</vt:lpwstr>
  </property>
</Properties>
</file>