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lmatrix.net"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Image2D"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HTTP/CORS" TargetMode="Externa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Parameter" TargetMode="Externa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Part I will contain explanations for Examples 1 and 2 in the git repository.</a:t>
            </a:r>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99" name="Google Shape;19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We will start with our vertex buffer. First we need to understand what a vertex buffer is, so we can fill it with usable data. A Vertex Buffer contains information about each vertice which shaders will use for calculations and translations. (more on shaders later)</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08" name="Google Shape;20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To find out what kind of positions we put into our buffer, we first need to find out how WebGL sees the view, and how our input data will translate to that.</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33" name="Google Shape;23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We first need to visualize what we wish to accomplish.</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51" name="Google Shape;25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Now we decide our type and ascertain the points we need as vertices. The usual type for positions are floats, so we will use floats as well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70" name="Google Shape;27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92" name="Google Shape;29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04" name="Google Shape;30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bufferData arguments:</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buffer</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Bufferdata (32 bit float array of positions in our case)</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drawing (STATIC_DRAW indicates to WebGL that the vertex data will not move at all, so WebGL can optimize. There are more options, but for frequently changing parts use gl.DYNAMIC_DRAW</a:t>
            </a:r>
            <a:endParaRPr b="0" i="0" sz="1200" u="none" cap="none" strike="noStrike">
              <a:solidFill>
                <a:schemeClr val="dk1"/>
              </a:solidFill>
              <a:latin typeface="Calibri"/>
              <a:ea typeface="Calibri"/>
              <a:cs typeface="Calibri"/>
              <a:sym typeface="Calibri"/>
            </a:endParaRPr>
          </a:p>
        </p:txBody>
      </p:sp>
      <p:sp>
        <p:nvSpPr>
          <p:cNvPr id="316" name="Google Shape;31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indices seem like double work right now, but will come in handy when defining more triangles in the same vertex buffer. It eliminates the need for a lot of positions that would otherwise be defined twice.</a:t>
            </a:r>
            <a:endParaRPr b="0" i="0" sz="1200" u="none" cap="none" strike="noStrike">
              <a:solidFill>
                <a:schemeClr val="dk1"/>
              </a:solidFill>
              <a:latin typeface="Calibri"/>
              <a:ea typeface="Calibri"/>
              <a:cs typeface="Calibri"/>
              <a:sym typeface="Calibri"/>
            </a:endParaRPr>
          </a:p>
        </p:txBody>
      </p:sp>
      <p:sp>
        <p:nvSpPr>
          <p:cNvPr id="327" name="Google Shape;32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52" name="Google Shape;35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You could download gl-matrix-min.js for easier calculations: </a:t>
            </a:r>
            <a:r>
              <a:rPr b="0" i="0" lang="en-US" sz="1200" u="sng" cap="none" strike="noStrike">
                <a:solidFill>
                  <a:schemeClr val="hlink"/>
                </a:solidFill>
                <a:latin typeface="Calibri"/>
                <a:ea typeface="Calibri"/>
                <a:cs typeface="Calibri"/>
                <a:sym typeface="Calibri"/>
                <a:hlinkClick r:id="rId2"/>
              </a:rPr>
              <a:t>glmatrix.net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 will not use it yet.</a:t>
            </a:r>
            <a:endParaRPr b="0" i="0" sz="1200" u="none" cap="none" strike="noStrike">
              <a:solidFill>
                <a:schemeClr val="dk1"/>
              </a:solidFill>
              <a:latin typeface="Calibri"/>
              <a:ea typeface="Calibri"/>
              <a:cs typeface="Calibri"/>
              <a:sym typeface="Calibri"/>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is the resulting code.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63" name="Google Shape;36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73" name="Google Shape;37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82" name="Google Shape;38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attribute in the Vertex Shader will be the point where we inject our own (vertex) position buffer. From there on WebGL will handle the rest of the pipeline, so the output of the Vertex Shader will be the input of the next step in the Pipeline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gl_position and gl_fragcolor are standard keywords in GLSL where the Shader will expect a value to supply to the next step in the graphics pipeline. </a:t>
            </a:r>
            <a:endParaRPr b="0" i="0" sz="1200" u="none" cap="none" strike="noStrike">
              <a:solidFill>
                <a:schemeClr val="dk1"/>
              </a:solidFill>
              <a:latin typeface="Calibri"/>
              <a:ea typeface="Calibri"/>
              <a:cs typeface="Calibri"/>
              <a:sym typeface="Calibri"/>
            </a:endParaRPr>
          </a:p>
        </p:txBody>
      </p:sp>
      <p:sp>
        <p:nvSpPr>
          <p:cNvPr id="396" name="Google Shape;39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creation of Shader Objects looks a lot like the creation of Vertex Buffer Objects.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is to register the object and get an ID pointing to the object.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next call connects the Shader object to the shader source.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call compiles the shader source into the object.</a:t>
            </a:r>
            <a:endParaRPr b="0" i="0" sz="1200" u="none" cap="none" strike="noStrike">
              <a:solidFill>
                <a:schemeClr val="dk1"/>
              </a:solidFill>
              <a:latin typeface="Calibri"/>
              <a:ea typeface="Calibri"/>
              <a:cs typeface="Calibri"/>
              <a:sym typeface="Calibri"/>
            </a:endParaRPr>
          </a:p>
        </p:txBody>
      </p:sp>
      <p:sp>
        <p:nvSpPr>
          <p:cNvPr id="411" name="Google Shape;411;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25" name="Google Shape;42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create a program object (much the same as the Vertex Buffer Object and the Shader Objects)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attach both shaders.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link the shader together into the final program.</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Finally we tell WebGL to use our program.</a:t>
            </a:r>
            <a:endParaRPr b="0" i="0" sz="1200" u="none" cap="none" strike="noStrike">
              <a:solidFill>
                <a:schemeClr val="dk1"/>
              </a:solidFill>
              <a:latin typeface="Calibri"/>
              <a:ea typeface="Calibri"/>
              <a:cs typeface="Calibri"/>
              <a:sym typeface="Calibri"/>
            </a:endParaRPr>
          </a:p>
        </p:txBody>
      </p:sp>
      <p:sp>
        <p:nvSpPr>
          <p:cNvPr id="436" name="Google Shape;43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47" name="Google Shape;447;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two lines are lines seen before. We tell WebGL to bind our Vexrtex Buffers again, as we will not modify anything that could change them anymore.</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The next 2 lines are harder and will be explained in the next slide.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line just tells WebGL to enable whatever we told it to interpret and into which object. </a:t>
            </a:r>
            <a:endParaRPr b="0" i="0" sz="1200" u="none" cap="none" strike="noStrike">
              <a:solidFill>
                <a:schemeClr val="dk1"/>
              </a:solidFill>
              <a:latin typeface="Calibri"/>
              <a:ea typeface="Calibri"/>
              <a:cs typeface="Calibri"/>
              <a:sym typeface="Calibri"/>
            </a:endParaRPr>
          </a:p>
        </p:txBody>
      </p:sp>
      <p:sp>
        <p:nvSpPr>
          <p:cNvPr id="456" name="Google Shape;45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makes WebGL look for the “coordinates” variable in the shaderProgram. We defined an input in our vertex shader called coordinates which we will now use to input our shader data.</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tell WebGL how to input our Vertex Array into this input per point. This is 3 positions (3d vector), as FLOAT types, with 0 bytes in between those 3 Floats per point, and no additional data to skip in front of the array.</a:t>
            </a:r>
            <a:endParaRPr b="0" i="0" sz="1200" u="none" cap="none" strike="noStrike">
              <a:solidFill>
                <a:schemeClr val="dk1"/>
              </a:solidFill>
              <a:latin typeface="Calibri"/>
              <a:ea typeface="Calibri"/>
              <a:cs typeface="Calibri"/>
              <a:sym typeface="Calibri"/>
            </a:endParaRPr>
          </a:p>
        </p:txBody>
      </p:sp>
      <p:sp>
        <p:nvSpPr>
          <p:cNvPr id="467" name="Google Shape;46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All we really need are the scripts and the canvas.</a:t>
            </a:r>
            <a:endParaRPr/>
          </a:p>
        </p:txBody>
      </p:sp>
      <p:sp>
        <p:nvSpPr>
          <p:cNvPr id="111" name="Google Shape;11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78" name="Google Shape;47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tell WebGL to interpret our positions as triangles.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tell WebGL we have (indices.length) amount of positions to insert.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is the Type which our Element Buffer Object contains.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Lastly is the offset. (This is to ignore a certain amount of bytes at the start of the  array if we have additional information at the start of the array.)</a:t>
            </a:r>
            <a:endParaRPr b="0" i="0" sz="1200" u="none" cap="none" strike="noStrike">
              <a:solidFill>
                <a:schemeClr val="dk1"/>
              </a:solidFill>
              <a:latin typeface="Calibri"/>
              <a:ea typeface="Calibri"/>
              <a:cs typeface="Calibri"/>
              <a:sym typeface="Calibri"/>
            </a:endParaRPr>
          </a:p>
        </p:txBody>
      </p:sp>
      <p:sp>
        <p:nvSpPr>
          <p:cNvPr id="487" name="Google Shape;487;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98" name="Google Shape;498;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08" name="Google Shape;50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7" name="Google Shape;51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 will contain explanations for Examples 3 in the git repository and make a start with vector math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523" name="Google Shape;52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34" name="Google Shape;534;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45" name="Google Shape;54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If you remember the position Vertex Array from the previous presentation, you’re in luck. The color Vertex Array will be almost the same as it also contains 3 objects per vertice. Instead of x, y, z this will become r, g, b. We leave out the alpha channel for simplicities sake.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54" name="Google Shape;554;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data will be given as float. It is our choice to hand it as float our a binary value, but for simplicity let’s pick float again. The values offered can only be positive. If any value is given that is not from 0.0 to 1.0, the vertex will be black.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79" name="Google Shape;579;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CSS is not necessary to make beautiful shapes when using WebGL with html5 canvas.</a:t>
            </a:r>
            <a:endParaRPr b="0" i="0" sz="1200" u="none" cap="none" strike="noStrike">
              <a:solidFill>
                <a:schemeClr val="dk1"/>
              </a:solidFill>
              <a:latin typeface="Calibri"/>
              <a:ea typeface="Calibri"/>
              <a:cs typeface="Calibri"/>
              <a:sym typeface="Calibri"/>
            </a:endParaRPr>
          </a:p>
        </p:txBody>
      </p:sp>
      <p:sp>
        <p:nvSpPr>
          <p:cNvPr id="123" name="Google Shape;12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array is exactly the same as the positions array. The colors have the same amount of vertices (4). The array buffer is also almost the same as the position array buffer.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96" name="Google Shape;596;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Compare the shader code to the cade of the previous presentation. You can clearly see a new ‘in’ variable being specified in both, and also the vertex shader has an out f_color. For convenience I have called all vertex shader variables v_name and fragment shader variables f_name.</a:t>
            </a:r>
            <a:endParaRPr/>
          </a:p>
        </p:txBody>
      </p:sp>
      <p:sp>
        <p:nvSpPr>
          <p:cNvPr id="608" name="Google Shape;608;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 name="Google Shape;62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With these lines we have established a way to get colors onto each vertice. Now let’s improve this so we can fit our colors and positions into a single buffer!</a:t>
            </a:r>
            <a:endParaRPr/>
          </a:p>
        </p:txBody>
      </p:sp>
      <p:sp>
        <p:nvSpPr>
          <p:cNvPr id="621" name="Google Shape;62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34" name="Google Shape;634;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These are the position and color buffers we created earlier. We have to combine them in some way that would be convenient for WebGL. Luckily WebGL support a certain way to read data from the array in an orderly fashion, but we’ll come to the reading in part later.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43" name="Google Shape;643;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0" name="Google Shape;680;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answer is to simply declare each vertex after each other. Each vertex has 6 floats now, and the position and color come right behind each other for each vertex.</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81" name="Google Shape;681;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2" name="Google Shape;69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positions and colors vertex attribute pointers cycle in getting 3 floats, then skipping 3. The color vertex attribute skips 3 at first and then gets 3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93" name="Google Shape;693;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704" name="Google Shape;70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5" name="Google Shape;715;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What happens is is not so complex once you know every parameter of vertexAttribPointer.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1st parameter is the pointer to the variable in the shader we want to supply data to.</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2</a:t>
            </a:r>
            <a:r>
              <a:rPr b="0" baseline="30000" i="0" lang="en-US" sz="1200" u="none" cap="none" strike="noStrike">
                <a:solidFill>
                  <a:schemeClr val="dk1"/>
                </a:solidFill>
                <a:latin typeface="Calibri"/>
                <a:ea typeface="Calibri"/>
                <a:cs typeface="Calibri"/>
                <a:sym typeface="Calibri"/>
              </a:rPr>
              <a:t>nd</a:t>
            </a:r>
            <a:r>
              <a:rPr b="0" i="0" lang="en-US" sz="1200" u="none" cap="none" strike="noStrike">
                <a:solidFill>
                  <a:schemeClr val="dk1"/>
                </a:solidFill>
                <a:latin typeface="Calibri"/>
                <a:ea typeface="Calibri"/>
                <a:cs typeface="Calibri"/>
                <a:sym typeface="Calibri"/>
              </a:rPr>
              <a:t> parameter specifies how much of an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3</a:t>
            </a:r>
            <a:r>
              <a:rPr b="0" baseline="30000" i="0" lang="en-US" sz="1200" u="none" cap="none" strike="noStrike">
                <a:solidFill>
                  <a:schemeClr val="dk1"/>
                </a:solidFill>
                <a:latin typeface="Calibri"/>
                <a:ea typeface="Calibri"/>
                <a:cs typeface="Calibri"/>
                <a:sym typeface="Calibri"/>
              </a:rPr>
              <a:t>rd</a:t>
            </a:r>
            <a:r>
              <a:rPr b="0" i="0" lang="en-US" sz="1200" u="none" cap="none" strike="noStrike">
                <a:solidFill>
                  <a:schemeClr val="dk1"/>
                </a:solidFill>
                <a:latin typeface="Calibri"/>
                <a:ea typeface="Calibri"/>
                <a:cs typeface="Calibri"/>
                <a:sym typeface="Calibri"/>
              </a:rPr>
              <a:t> parameter is the type of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4</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a Boolean indicating if data should be normalized. This only has meaning when you work with binary data, so a false for us.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5</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specifies the space a single vertex takes in bytes. We have 3 positions and 3 colors so 6 float values. A float in javascript is 32 bits(see Float32Array above) so 4 bytes. This should be 6*8.</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6</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the offset in bytes at which to start reading data from at the beginning of the array. Colors should skip 3 elements at the start, so 3*4.</a:t>
            </a:r>
            <a:endParaRPr b="0" i="0" sz="1200" u="none" cap="none" strike="noStrike">
              <a:solidFill>
                <a:schemeClr val="dk1"/>
              </a:solidFill>
              <a:latin typeface="Calibri"/>
              <a:ea typeface="Calibri"/>
              <a:cs typeface="Calibri"/>
              <a:sym typeface="Calibri"/>
            </a:endParaRPr>
          </a:p>
        </p:txBody>
      </p:sp>
      <p:sp>
        <p:nvSpPr>
          <p:cNvPr id="716" name="Google Shape;716;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7" name="Google Shape;727;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728" name="Google Shape;728;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very first step is traditional javascript, we look for our canvas so we can draw to it later.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want the WebGL context so we can start using the built-in WebGL functionality in your browser.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I also added a step that alerts when a WebGL context has not been found, but this is optional.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set a clearColor. WebGL will cideally clear the screen every frame. With the last 2 instructions we specify what this color will be, and then actually make WebGL clear the screen.</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Note the clearing of the screen is done only once, we have no interaction or updates at all. We will be talking about a drawing loop in a later slide.</a:t>
            </a:r>
            <a:endParaRPr b="0" i="0" sz="1200" u="none" cap="none" strike="noStrike">
              <a:solidFill>
                <a:schemeClr val="dk1"/>
              </a:solidFill>
              <a:latin typeface="Calibri"/>
              <a:ea typeface="Calibri"/>
              <a:cs typeface="Calibri"/>
              <a:sym typeface="Calibri"/>
            </a:endParaRPr>
          </a:p>
        </p:txBody>
      </p:sp>
      <p:sp>
        <p:nvSpPr>
          <p:cNvPr id="132" name="Google Shape;13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9" name="Google Shape;739;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740" name="Google Shape;740;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 name="Google Shape;749;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Cartesian space is the space you might remember from drawing graphs in math at school.</a:t>
            </a:r>
            <a:endParaRPr b="0" i="0" sz="1200" u="none" cap="none" strike="noStrike">
              <a:solidFill>
                <a:schemeClr val="dk1"/>
              </a:solidFill>
              <a:latin typeface="Calibri"/>
              <a:ea typeface="Calibri"/>
              <a:cs typeface="Calibri"/>
              <a:sym typeface="Calibri"/>
            </a:endParaRPr>
          </a:p>
        </p:txBody>
      </p:sp>
      <p:sp>
        <p:nvSpPr>
          <p:cNvPr id="750" name="Google Shape;750;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0" name="Google Shape;76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This is pure mathematical, in the actual code we use vectors for many different purposes. Mathematically a vector only indicates direction and magnitude. In this case all the arrows indicate the vector (2, 3) as they all travel 2 positions in the positive x axis, and 3 in the positive y axis. Vector’s are thus not positions, unlike we have been using them so far.</a:t>
            </a:r>
            <a:endParaRPr b="0" i="0" sz="1200" u="none" cap="none" strike="noStrike">
              <a:solidFill>
                <a:schemeClr val="dk1"/>
              </a:solidFill>
              <a:latin typeface="Calibri"/>
              <a:ea typeface="Calibri"/>
              <a:cs typeface="Calibri"/>
              <a:sym typeface="Calibri"/>
            </a:endParaRPr>
          </a:p>
        </p:txBody>
      </p:sp>
      <p:sp>
        <p:nvSpPr>
          <p:cNvPr id="761" name="Google Shape;761;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2" name="Google Shape;772;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As the vector can only indicate Direction and Magnitude, position will mathematically not be indicated with a vector. In programming we do abuse the vector type for this purpose because it fits perfectly.</a:t>
            </a:r>
            <a:endParaRPr b="0" i="0" sz="1200" u="none" cap="none" strike="noStrike">
              <a:solidFill>
                <a:schemeClr val="dk1"/>
              </a:solidFill>
              <a:latin typeface="Calibri"/>
              <a:ea typeface="Calibri"/>
              <a:cs typeface="Calibri"/>
              <a:sym typeface="Calibri"/>
            </a:endParaRPr>
          </a:p>
        </p:txBody>
      </p:sp>
      <p:sp>
        <p:nvSpPr>
          <p:cNvPr id="773" name="Google Shape;773;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9" name="Google Shape;789;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90" name="Google Shape;790;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6" name="Google Shape;816;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17" name="Google Shape;817;p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5" name="Google Shape;855;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Adding and subtracting a scalar from a vector is weird because moving like a bishop says nothing about a vector, as vectors do not have positions. The direction and magnitude will change without any correlation to the original vector.</a:t>
            </a:r>
            <a:endParaRPr b="0" i="0" sz="1200" u="none" cap="none" strike="noStrike">
              <a:solidFill>
                <a:schemeClr val="dk1"/>
              </a:solidFill>
              <a:latin typeface="Calibri"/>
              <a:ea typeface="Calibri"/>
              <a:cs typeface="Calibri"/>
              <a:sym typeface="Calibri"/>
            </a:endParaRPr>
          </a:p>
        </p:txBody>
      </p:sp>
      <p:sp>
        <p:nvSpPr>
          <p:cNvPr id="856" name="Google Shape;856;p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4" name="Google Shape;884;p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85" name="Google Shape;885;p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Google Shape;912;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3" name="Google Shape;913;p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14" name="Google Shape;914;p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3" name="Shape 933"/>
        <p:cNvGrpSpPr/>
        <p:nvPr/>
      </p:nvGrpSpPr>
      <p:grpSpPr>
        <a:xfrm>
          <a:off x="0" y="0"/>
          <a:ext cx="0" cy="0"/>
          <a:chOff x="0" y="0"/>
          <a:chExt cx="0" cy="0"/>
        </a:xfrm>
      </p:grpSpPr>
      <p:sp>
        <p:nvSpPr>
          <p:cNvPr id="934" name="Google Shape;93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5" name="Google Shape;935;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936" name="Google Shape;936;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3" name="Google Shape;14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4" name="Shape 964"/>
        <p:cNvGrpSpPr/>
        <p:nvPr/>
      </p:nvGrpSpPr>
      <p:grpSpPr>
        <a:xfrm>
          <a:off x="0" y="0"/>
          <a:ext cx="0" cy="0"/>
          <a:chOff x="0" y="0"/>
          <a:chExt cx="0" cy="0"/>
        </a:xfrm>
      </p:grpSpPr>
      <p:sp>
        <p:nvSpPr>
          <p:cNvPr id="965" name="Google Shape;96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6" name="Google Shape;966;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Just placing the vectors head to tails will give us the answer for addition and subtraction.</a:t>
            </a:r>
            <a:endParaRPr b="0" i="0" sz="1200" u="none" cap="none" strike="noStrike">
              <a:solidFill>
                <a:schemeClr val="dk1"/>
              </a:solidFill>
              <a:latin typeface="Calibri"/>
              <a:ea typeface="Calibri"/>
              <a:cs typeface="Calibri"/>
              <a:sym typeface="Calibri"/>
            </a:endParaRPr>
          </a:p>
        </p:txBody>
      </p:sp>
      <p:sp>
        <p:nvSpPr>
          <p:cNvPr id="967" name="Google Shape;967;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1" name="Google Shape;981;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82" name="Google Shape;982;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same applies for Multiplication and Division, multiplication will always produce the same result while division will not.</a:t>
            </a:r>
            <a:endParaRPr b="0" i="0" sz="1200" u="none" cap="none" strike="noStrike">
              <a:solidFill>
                <a:schemeClr val="dk1"/>
              </a:solidFill>
              <a:latin typeface="Calibri"/>
              <a:ea typeface="Calibri"/>
              <a:cs typeface="Calibri"/>
              <a:sym typeface="Calibri"/>
            </a:endParaRPr>
          </a:p>
        </p:txBody>
      </p:sp>
      <p:sp>
        <p:nvSpPr>
          <p:cNvPr id="997" name="Google Shape;997;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4" name="Shape 1004"/>
        <p:cNvGrpSpPr/>
        <p:nvPr/>
      </p:nvGrpSpPr>
      <p:grpSpPr>
        <a:xfrm>
          <a:off x="0" y="0"/>
          <a:ext cx="0" cy="0"/>
          <a:chOff x="0" y="0"/>
          <a:chExt cx="0" cy="0"/>
        </a:xfrm>
      </p:grpSpPr>
      <p:sp>
        <p:nvSpPr>
          <p:cNvPr id="1005" name="Google Shape;100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6" name="Google Shape;1006;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07" name="Google Shape;1007;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4" name="Shape 1014"/>
        <p:cNvGrpSpPr/>
        <p:nvPr/>
      </p:nvGrpSpPr>
      <p:grpSpPr>
        <a:xfrm>
          <a:off x="0" y="0"/>
          <a:ext cx="0" cy="0"/>
          <a:chOff x="0" y="0"/>
          <a:chExt cx="0" cy="0"/>
        </a:xfrm>
      </p:grpSpPr>
      <p:sp>
        <p:nvSpPr>
          <p:cNvPr id="1015" name="Google Shape;1015;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6" name="Google Shape;1016;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9" name="Shape 1019"/>
        <p:cNvGrpSpPr/>
        <p:nvPr/>
      </p:nvGrpSpPr>
      <p:grpSpPr>
        <a:xfrm>
          <a:off x="0" y="0"/>
          <a:ext cx="0" cy="0"/>
          <a:chOff x="0" y="0"/>
          <a:chExt cx="0" cy="0"/>
        </a:xfrm>
      </p:grpSpPr>
      <p:sp>
        <p:nvSpPr>
          <p:cNvPr id="1020" name="Google Shape;102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1" name="Google Shape;1021;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III will continue math explanations to get to the result in Example 4.</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1022" name="Google Shape;1022;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2" name="Google Shape;1032;p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33" name="Google Shape;1033;p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Google Shape;1042;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3" name="Google Shape;1043;p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044" name="Google Shape;1044;p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g49bbe22ac0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2" name="Google Shape;1052;g49bbe22ac0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053" name="Google Shape;1053;g49bbe22ac0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Google Shape;1063;g4a104677b6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4" name="Google Shape;1064;g4a104677b6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u="none" cap="none" strike="noStrike">
                <a:solidFill>
                  <a:schemeClr val="dk1"/>
                </a:solidFill>
                <a:latin typeface="Calibri"/>
                <a:ea typeface="Calibri"/>
                <a:cs typeface="Calibri"/>
                <a:sym typeface="Calibri"/>
              </a:rPr>
              <a:t> </a:t>
            </a:r>
            <a:r>
              <a:rPr lang="en-US"/>
              <a:t>For the full parameter list on texImage2D look at the following source: </a:t>
            </a:r>
            <a:r>
              <a:rPr lang="en-US" u="sng">
                <a:solidFill>
                  <a:schemeClr val="hlink"/>
                </a:solidFill>
                <a:hlinkClick r:id="rId2"/>
              </a:rPr>
              <a:t>https://developer.mozilla.org/en-US/docs/Web/API/WebGLRenderingContext/texImage2D</a:t>
            </a:r>
            <a:endParaRPr/>
          </a:p>
        </p:txBody>
      </p:sp>
      <p:sp>
        <p:nvSpPr>
          <p:cNvPr id="1065" name="Google Shape;1065;g4a104677b6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3" name="Google Shape;15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Google Shape;1075;g4a104677b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6" name="Google Shape;1076;g4a104677b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Further reading in CORS: </a:t>
            </a:r>
            <a:r>
              <a:rPr b="0" i="0" lang="en-US" sz="1200" u="sng" cap="none" strike="noStrike">
                <a:solidFill>
                  <a:schemeClr val="hlink"/>
                </a:solidFill>
                <a:latin typeface="Calibri"/>
                <a:ea typeface="Calibri"/>
                <a:cs typeface="Calibri"/>
                <a:sym typeface="Calibri"/>
                <a:hlinkClick r:id="rId2"/>
              </a:rPr>
              <a:t>https://developer.mozilla.org/en-US/docs/Web/HTTP/CORS</a:t>
            </a:r>
            <a:r>
              <a:rPr lang="en-US"/>
              <a:t> </a:t>
            </a:r>
            <a:endParaRPr/>
          </a:p>
        </p:txBody>
      </p:sp>
      <p:sp>
        <p:nvSpPr>
          <p:cNvPr id="1077" name="Google Shape;1077;g4a104677b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g4a104677b6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0" name="Google Shape;1090;g4a104677b6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Texture settings documentation: </a:t>
            </a:r>
            <a:r>
              <a:rPr lang="en-US" u="sng">
                <a:solidFill>
                  <a:schemeClr val="hlink"/>
                </a:solidFill>
                <a:hlinkClick r:id="rId2"/>
              </a:rPr>
              <a:t>https://developer.mozilla.org/en-US/docs/Web/API/WebGLRenderingContext/texParameter</a:t>
            </a:r>
            <a:r>
              <a:rPr lang="en-US"/>
              <a:t> </a:t>
            </a:r>
            <a:endParaRPr/>
          </a:p>
        </p:txBody>
      </p:sp>
      <p:sp>
        <p:nvSpPr>
          <p:cNvPr id="1091" name="Google Shape;1091;g4a104677b6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0" name="Shape 1100"/>
        <p:cNvGrpSpPr/>
        <p:nvPr/>
      </p:nvGrpSpPr>
      <p:grpSpPr>
        <a:xfrm>
          <a:off x="0" y="0"/>
          <a:ext cx="0" cy="0"/>
          <a:chOff x="0" y="0"/>
          <a:chExt cx="0" cy="0"/>
        </a:xfrm>
      </p:grpSpPr>
      <p:sp>
        <p:nvSpPr>
          <p:cNvPr id="1101" name="Google Shape;1101;g4a104677b6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2" name="Google Shape;1102;g4a104677b6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03" name="Google Shape;1103;g4a104677b6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8" name="Shape 1118"/>
        <p:cNvGrpSpPr/>
        <p:nvPr/>
      </p:nvGrpSpPr>
      <p:grpSpPr>
        <a:xfrm>
          <a:off x="0" y="0"/>
          <a:ext cx="0" cy="0"/>
          <a:chOff x="0" y="0"/>
          <a:chExt cx="0" cy="0"/>
        </a:xfrm>
      </p:grpSpPr>
      <p:sp>
        <p:nvSpPr>
          <p:cNvPr id="1119" name="Google Shape;1119;g4a104677b6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0" name="Google Shape;1120;g4a104677b6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21" name="Google Shape;1121;g4a104677b6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Google Shape;1137;g49bbe22ac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8" name="Google Shape;1138;g49bbe22ac0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139" name="Google Shape;1139;g49bbe22ac0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7" name="Google Shape;17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8" name="Google Shape;18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hyperlink" Target="http://webglrepor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1.png"/><Relationship Id="rId6"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4.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0.png"/><Relationship Id="rId4" Type="http://schemas.openxmlformats.org/officeDocument/2006/relationships/image" Target="../media/image4.png"/><Relationship Id="rId5"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4.png"/><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4.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4.png"/><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1.png"/><Relationship Id="rId6" Type="http://schemas.openxmlformats.org/officeDocument/2006/relationships/image" Target="../media/image3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4.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hyperlink" Target="https://github.com/QuincyJacobs/WebGLTutoria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3.png"/><Relationship Id="rId6"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6.png"/><Relationship Id="rId4" Type="http://schemas.openxmlformats.org/officeDocument/2006/relationships/image" Target="../media/image39.png"/><Relationship Id="rId5" Type="http://schemas.openxmlformats.org/officeDocument/2006/relationships/image" Target="../media/image4.png"/><Relationship Id="rId6"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4.png"/><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4.png"/><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4.png"/><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4.png"/><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49.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40.png"/><Relationship Id="rId6" Type="http://schemas.openxmlformats.org/officeDocument/2006/relationships/image" Target="../media/image4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4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4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46.png"/><Relationship Id="rId7" Type="http://schemas.openxmlformats.org/officeDocument/2006/relationships/image" Target="../media/image44.png"/><Relationship Id="rId8" Type="http://schemas.openxmlformats.org/officeDocument/2006/relationships/image" Target="../media/image4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46.png"/><Relationship Id="rId6" Type="http://schemas.openxmlformats.org/officeDocument/2006/relationships/image" Target="../media/image45.png"/><Relationship Id="rId7" Type="http://schemas.openxmlformats.org/officeDocument/2006/relationships/image" Target="../media/image47.png"/><Relationship Id="rId8" Type="http://schemas.openxmlformats.org/officeDocument/2006/relationships/image" Target="../media/image4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0" l="0" r="0" t="0"/>
          <a:stretch/>
        </p:blipFill>
        <p:spPr>
          <a:xfrm>
            <a:off x="0" y="6219645"/>
            <a:ext cx="12192000" cy="638355"/>
          </a:xfrm>
          <a:prstGeom prst="rect">
            <a:avLst/>
          </a:prstGeom>
          <a:noFill/>
          <a:ln>
            <a:noFill/>
          </a:ln>
        </p:spPr>
      </p:pic>
      <p:sp>
        <p:nvSpPr>
          <p:cNvPr id="91" name="Google Shape;91;p1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2" name="Google Shape;92;p13"/>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93" name="Google Shape;93;p13"/>
          <p:cNvPicPr preferRelativeResize="0"/>
          <p:nvPr/>
        </p:nvPicPr>
        <p:blipFill rotWithShape="1">
          <a:blip r:embed="rId5">
            <a:alphaModFix/>
          </a:blip>
          <a:srcRect b="0" l="0" r="0" t="0"/>
          <a:stretch/>
        </p:blipFill>
        <p:spPr>
          <a:xfrm>
            <a:off x="2560805" y="1466566"/>
            <a:ext cx="7070387" cy="2945995"/>
          </a:xfrm>
          <a:prstGeom prst="rect">
            <a:avLst/>
          </a:prstGeom>
          <a:noFill/>
          <a:ln>
            <a:noFill/>
          </a:ln>
        </p:spPr>
      </p:pic>
      <p:sp>
        <p:nvSpPr>
          <p:cNvPr id="94" name="Google Shape;94;p13"/>
          <p:cNvSpPr/>
          <p:nvPr/>
        </p:nvSpPr>
        <p:spPr>
          <a:xfrm>
            <a:off x="5263302" y="4384919"/>
            <a:ext cx="1665391"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2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02" name="Google Shape;202;p2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03" name="Google Shape;203;p2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 name="Google Shape;204;p2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Array Buffer Objects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3"/>
          <p:cNvSpPr/>
          <p:nvPr/>
        </p:nvSpPr>
        <p:spPr>
          <a:xfrm>
            <a:off x="8365825" y="320260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23"/>
          <p:cNvSpPr/>
          <p:nvPr/>
        </p:nvSpPr>
        <p:spPr>
          <a:xfrm>
            <a:off x="5318341"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23"/>
          <p:cNvSpPr/>
          <p:nvPr/>
        </p:nvSpPr>
        <p:spPr>
          <a:xfrm>
            <a:off x="2270857"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3" name="Google Shape;213;p2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14" name="Google Shape;214;p2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15" name="Google Shape;215;p2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2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4400" u="none" cap="none" strike="noStrike">
              <a:solidFill>
                <a:schemeClr val="lt1"/>
              </a:solidFill>
              <a:latin typeface="Calibri"/>
              <a:ea typeface="Calibri"/>
              <a:cs typeface="Calibri"/>
              <a:sym typeface="Calibri"/>
            </a:endParaRPr>
          </a:p>
        </p:txBody>
      </p:sp>
      <p:sp>
        <p:nvSpPr>
          <p:cNvPr id="217" name="Google Shape;217;p23"/>
          <p:cNvSpPr txBox="1"/>
          <p:nvPr/>
        </p:nvSpPr>
        <p:spPr>
          <a:xfrm>
            <a:off x="2270857" y="1358985"/>
            <a:ext cx="824905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Vertex Buffer contains information about each vertice, which shaders will use for calculations and translations.</a:t>
            </a:r>
            <a:endParaRPr b="0" i="0" sz="1800" u="none" cap="none" strike="noStrike">
              <a:solidFill>
                <a:schemeClr val="dk1"/>
              </a:solidFill>
              <a:latin typeface="Calibri"/>
              <a:ea typeface="Calibri"/>
              <a:cs typeface="Calibri"/>
              <a:sym typeface="Calibri"/>
            </a:endParaRPr>
          </a:p>
        </p:txBody>
      </p:sp>
      <p:sp>
        <p:nvSpPr>
          <p:cNvPr id="218" name="Google Shape;218;p23"/>
          <p:cNvSpPr txBox="1"/>
          <p:nvPr/>
        </p:nvSpPr>
        <p:spPr>
          <a:xfrm>
            <a:off x="3021151" y="2434751"/>
            <a:ext cx="614969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vertex buffer will only contain 3d positions for each vertice:</a:t>
            </a:r>
            <a:endParaRPr b="0" i="0" sz="1800" u="none" cap="none" strike="noStrike">
              <a:solidFill>
                <a:schemeClr val="dk1"/>
              </a:solidFill>
              <a:latin typeface="Calibri"/>
              <a:ea typeface="Calibri"/>
              <a:cs typeface="Calibri"/>
              <a:sym typeface="Calibri"/>
            </a:endParaRPr>
          </a:p>
        </p:txBody>
      </p:sp>
      <p:sp>
        <p:nvSpPr>
          <p:cNvPr id="219" name="Google Shape;219;p23"/>
          <p:cNvSpPr/>
          <p:nvPr/>
        </p:nvSpPr>
        <p:spPr>
          <a:xfrm>
            <a:off x="227085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20" name="Google Shape;220;p23"/>
          <p:cNvSpPr/>
          <p:nvPr/>
        </p:nvSpPr>
        <p:spPr>
          <a:xfrm>
            <a:off x="328668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21" name="Google Shape;221;p23"/>
          <p:cNvSpPr/>
          <p:nvPr/>
        </p:nvSpPr>
        <p:spPr>
          <a:xfrm>
            <a:off x="430251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22" name="Google Shape;222;p23"/>
          <p:cNvSpPr/>
          <p:nvPr/>
        </p:nvSpPr>
        <p:spPr>
          <a:xfrm>
            <a:off x="531834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23" name="Google Shape;223;p23"/>
          <p:cNvSpPr/>
          <p:nvPr/>
        </p:nvSpPr>
        <p:spPr>
          <a:xfrm>
            <a:off x="6334169"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24" name="Google Shape;224;p23"/>
          <p:cNvSpPr/>
          <p:nvPr/>
        </p:nvSpPr>
        <p:spPr>
          <a:xfrm>
            <a:off x="734999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25" name="Google Shape;225;p23"/>
          <p:cNvSpPr/>
          <p:nvPr/>
        </p:nvSpPr>
        <p:spPr>
          <a:xfrm>
            <a:off x="836582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26" name="Google Shape;226;p23"/>
          <p:cNvSpPr/>
          <p:nvPr/>
        </p:nvSpPr>
        <p:spPr>
          <a:xfrm>
            <a:off x="938165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27" name="Google Shape;227;p23"/>
          <p:cNvSpPr/>
          <p:nvPr/>
        </p:nvSpPr>
        <p:spPr>
          <a:xfrm>
            <a:off x="1039748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28" name="Google Shape;228;p23"/>
          <p:cNvSpPr/>
          <p:nvPr/>
        </p:nvSpPr>
        <p:spPr>
          <a:xfrm>
            <a:off x="415662" y="3679258"/>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229" name="Google Shape;229;p23"/>
          <p:cNvSpPr txBox="1"/>
          <p:nvPr/>
        </p:nvSpPr>
        <p:spPr>
          <a:xfrm>
            <a:off x="11488366" y="3679258"/>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4"/>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24"/>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7" name="Google Shape;237;p2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38" name="Google Shape;238;p2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39" name="Google Shape;239;p2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p2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41" name="Google Shape;241;p24"/>
          <p:cNvSpPr txBox="1"/>
          <p:nvPr/>
        </p:nvSpPr>
        <p:spPr>
          <a:xfrm>
            <a:off x="4247641" y="1561800"/>
            <a:ext cx="36967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the view?</a:t>
            </a:r>
            <a:endParaRPr b="0" i="0" sz="1800" u="none" cap="none" strike="noStrike">
              <a:solidFill>
                <a:schemeClr val="dk1"/>
              </a:solidFill>
              <a:latin typeface="Calibri"/>
              <a:ea typeface="Calibri"/>
              <a:cs typeface="Calibri"/>
              <a:sym typeface="Calibri"/>
            </a:endParaRPr>
          </a:p>
        </p:txBody>
      </p:sp>
      <p:cxnSp>
        <p:nvCxnSpPr>
          <p:cNvPr id="242" name="Google Shape;242;p24"/>
          <p:cNvCxnSpPr>
            <a:stCxn id="235" idx="1"/>
            <a:endCxn id="235"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43" name="Google Shape;243;p24"/>
          <p:cNvCxnSpPr>
            <a:stCxn id="235" idx="0"/>
            <a:endCxn id="235"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44" name="Google Shape;244;p24"/>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45" name="Google Shape;245;p24"/>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46" name="Google Shape;246;p24"/>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47" name="Google Shape;247;p24"/>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5"/>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4" name="Google Shape;254;p25"/>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55" name="Google Shape;255;p2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56" name="Google Shape;256;p2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57" name="Google Shape;257;p2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2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59" name="Google Shape;259;p25"/>
          <p:cNvSpPr txBox="1"/>
          <p:nvPr/>
        </p:nvSpPr>
        <p:spPr>
          <a:xfrm>
            <a:off x="4518453" y="1555127"/>
            <a:ext cx="315509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our triangle look like?</a:t>
            </a:r>
            <a:endParaRPr b="0" i="0" sz="1800" u="none" cap="none" strike="noStrike">
              <a:solidFill>
                <a:schemeClr val="dk1"/>
              </a:solidFill>
              <a:latin typeface="Calibri"/>
              <a:ea typeface="Calibri"/>
              <a:cs typeface="Calibri"/>
              <a:sym typeface="Calibri"/>
            </a:endParaRPr>
          </a:p>
        </p:txBody>
      </p:sp>
      <p:cxnSp>
        <p:nvCxnSpPr>
          <p:cNvPr id="260" name="Google Shape;260;p25"/>
          <p:cNvCxnSpPr>
            <a:stCxn id="253" idx="1"/>
            <a:endCxn id="253"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61" name="Google Shape;261;p25"/>
          <p:cNvCxnSpPr>
            <a:stCxn id="253" idx="0"/>
            <a:endCxn id="253"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62" name="Google Shape;262;p25"/>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63" name="Google Shape;263;p25"/>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64" name="Google Shape;264;p25"/>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65" name="Google Shape;265;p25"/>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66" name="Google Shape;266;p25"/>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6"/>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3" name="Google Shape;273;p26"/>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74" name="Google Shape;274;p2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75" name="Google Shape;275;p2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76" name="Google Shape;276;p2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2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78" name="Google Shape;278;p26"/>
          <p:cNvSpPr txBox="1"/>
          <p:nvPr/>
        </p:nvSpPr>
        <p:spPr>
          <a:xfrm>
            <a:off x="4863185" y="1566506"/>
            <a:ext cx="24277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data do we need?</a:t>
            </a:r>
            <a:endParaRPr b="0" i="0" sz="1400" u="none" cap="none" strike="noStrike">
              <a:solidFill>
                <a:srgbClr val="000000"/>
              </a:solidFill>
              <a:latin typeface="Arial"/>
              <a:ea typeface="Arial"/>
              <a:cs typeface="Arial"/>
              <a:sym typeface="Arial"/>
            </a:endParaRPr>
          </a:p>
        </p:txBody>
      </p:sp>
      <p:cxnSp>
        <p:nvCxnSpPr>
          <p:cNvPr id="279" name="Google Shape;279;p26"/>
          <p:cNvCxnSpPr>
            <a:stCxn id="272" idx="1"/>
            <a:endCxn id="272"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80" name="Google Shape;280;p26"/>
          <p:cNvCxnSpPr>
            <a:stCxn id="272" idx="0"/>
            <a:endCxn id="272"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81" name="Google Shape;281;p26"/>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82" name="Google Shape;282;p26"/>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83" name="Google Shape;283;p26"/>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84" name="Google Shape;284;p26"/>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85" name="Google Shape;285;p26"/>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 name="Google Shape;286;p26"/>
          <p:cNvSpPr txBox="1"/>
          <p:nvPr/>
        </p:nvSpPr>
        <p:spPr>
          <a:xfrm>
            <a:off x="4218766" y="4376891"/>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87" name="Google Shape;287;p26"/>
          <p:cNvSpPr txBox="1"/>
          <p:nvPr/>
        </p:nvSpPr>
        <p:spPr>
          <a:xfrm>
            <a:off x="7248406" y="4372484"/>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88" name="Google Shape;288;p26"/>
          <p:cNvSpPr txBox="1"/>
          <p:nvPr/>
        </p:nvSpPr>
        <p:spPr>
          <a:xfrm>
            <a:off x="5225098" y="2575908"/>
            <a:ext cx="712054"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pic>
        <p:nvPicPr>
          <p:cNvPr id="294" name="Google Shape;294;p2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295" name="Google Shape;295;p27"/>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296" name="Google Shape;296;p2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7" name="Google Shape;297;p2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98" name="Google Shape;298;p27"/>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299" name="Google Shape;299;p27"/>
          <p:cNvPicPr preferRelativeResize="0"/>
          <p:nvPr/>
        </p:nvPicPr>
        <p:blipFill rotWithShape="1">
          <a:blip r:embed="rId5">
            <a:alphaModFix/>
          </a:blip>
          <a:srcRect b="0" l="0" r="0" t="0"/>
          <a:stretch/>
        </p:blipFill>
        <p:spPr>
          <a:xfrm>
            <a:off x="2518099" y="2334579"/>
            <a:ext cx="7155800" cy="327688"/>
          </a:xfrm>
          <a:prstGeom prst="rect">
            <a:avLst/>
          </a:prstGeom>
          <a:noFill/>
          <a:ln>
            <a:noFill/>
          </a:ln>
        </p:spPr>
      </p:pic>
      <p:sp>
        <p:nvSpPr>
          <p:cNvPr id="300" name="Google Shape;300;p27"/>
          <p:cNvSpPr txBox="1"/>
          <p:nvPr/>
        </p:nvSpPr>
        <p:spPr>
          <a:xfrm>
            <a:off x="4874286" y="3409586"/>
            <a:ext cx="24434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format this mess…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pic>
        <p:nvPicPr>
          <p:cNvPr id="306" name="Google Shape;306;p2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07" name="Google Shape;307;p2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08" name="Google Shape;308;p2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9" name="Google Shape;309;p2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10" name="Google Shape;310;p28"/>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sp>
        <p:nvSpPr>
          <p:cNvPr id="311" name="Google Shape;311;p28"/>
          <p:cNvSpPr txBox="1"/>
          <p:nvPr/>
        </p:nvSpPr>
        <p:spPr>
          <a:xfrm>
            <a:off x="5674536" y="3866786"/>
            <a:ext cx="84292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Better!</a:t>
            </a:r>
            <a:endParaRPr b="0" i="0" sz="1800" u="none" cap="none" strike="noStrike">
              <a:solidFill>
                <a:schemeClr val="dk1"/>
              </a:solidFill>
              <a:latin typeface="Calibri"/>
              <a:ea typeface="Calibri"/>
              <a:cs typeface="Calibri"/>
              <a:sym typeface="Calibri"/>
            </a:endParaRPr>
          </a:p>
        </p:txBody>
      </p:sp>
      <p:pic>
        <p:nvPicPr>
          <p:cNvPr id="312" name="Google Shape;312;p28"/>
          <p:cNvPicPr preferRelativeResize="0"/>
          <p:nvPr/>
        </p:nvPicPr>
        <p:blipFill rotWithShape="1">
          <a:blip r:embed="rId5">
            <a:alphaModFix/>
          </a:blip>
          <a:srcRect b="0" l="0" r="0" t="0"/>
          <a:stretch/>
        </p:blipFill>
        <p:spPr>
          <a:xfrm>
            <a:off x="3565938" y="2256312"/>
            <a:ext cx="5060118" cy="1310754"/>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2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19" name="Google Shape;319;p2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20" name="Google Shape;320;p2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1" name="Google Shape;321;p2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22" name="Google Shape;322;p29"/>
          <p:cNvSpPr txBox="1"/>
          <p:nvPr/>
        </p:nvSpPr>
        <p:spPr>
          <a:xfrm>
            <a:off x="2430317" y="1397478"/>
            <a:ext cx="73313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prepare our buffer so WebGL can eventually send it to the shaders.</a:t>
            </a:r>
            <a:endParaRPr b="0" i="0" sz="1400" u="none" cap="none" strike="noStrike">
              <a:solidFill>
                <a:srgbClr val="000000"/>
              </a:solidFill>
              <a:latin typeface="Arial"/>
              <a:ea typeface="Arial"/>
              <a:cs typeface="Arial"/>
              <a:sym typeface="Arial"/>
            </a:endParaRPr>
          </a:p>
        </p:txBody>
      </p:sp>
      <p:pic>
        <p:nvPicPr>
          <p:cNvPr id="323" name="Google Shape;323;p29"/>
          <p:cNvPicPr preferRelativeResize="0"/>
          <p:nvPr/>
        </p:nvPicPr>
        <p:blipFill rotWithShape="1">
          <a:blip r:embed="rId5">
            <a:alphaModFix/>
          </a:blip>
          <a:srcRect b="0" l="0" r="0" t="0"/>
          <a:stretch/>
        </p:blipFill>
        <p:spPr>
          <a:xfrm>
            <a:off x="1066800" y="2103153"/>
            <a:ext cx="10058400" cy="1591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0"/>
          <p:cNvSpPr/>
          <p:nvPr/>
        </p:nvSpPr>
        <p:spPr>
          <a:xfrm>
            <a:off x="251921" y="3098035"/>
            <a:ext cx="914400" cy="129023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30" name="Google Shape;330;p3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31" name="Google Shape;331;p3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32" name="Google Shape;332;p3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3" name="Google Shape;333;p3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34" name="Google Shape;334;p30"/>
          <p:cNvSpPr txBox="1"/>
          <p:nvPr/>
        </p:nvSpPr>
        <p:spPr>
          <a:xfrm>
            <a:off x="2769352" y="1406883"/>
            <a:ext cx="66532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need a buffer that holds the indices that form a triangle.</a:t>
            </a:r>
            <a:endParaRPr b="0" i="0" sz="1400" u="none" cap="none" strike="noStrike">
              <a:solidFill>
                <a:srgbClr val="000000"/>
              </a:solidFill>
              <a:latin typeface="Arial"/>
              <a:ea typeface="Arial"/>
              <a:cs typeface="Arial"/>
              <a:sym typeface="Arial"/>
            </a:endParaRPr>
          </a:p>
        </p:txBody>
      </p:sp>
      <p:sp>
        <p:nvSpPr>
          <p:cNvPr id="335" name="Google Shape;335;p30"/>
          <p:cNvSpPr/>
          <p:nvPr/>
        </p:nvSpPr>
        <p:spPr>
          <a:xfrm>
            <a:off x="6826286" y="2191012"/>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p30"/>
          <p:cNvSpPr/>
          <p:nvPr/>
        </p:nvSpPr>
        <p:spPr>
          <a:xfrm>
            <a:off x="8908980" y="3610175"/>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37" name="Google Shape;337;p30"/>
          <p:cNvCxnSpPr>
            <a:stCxn id="335" idx="1"/>
            <a:endCxn id="335" idx="3"/>
          </p:cNvCxnSpPr>
          <p:nvPr/>
        </p:nvCxnSpPr>
        <p:spPr>
          <a:xfrm>
            <a:off x="6826286" y="3724020"/>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338" name="Google Shape;338;p30"/>
          <p:cNvCxnSpPr>
            <a:stCxn id="335" idx="0"/>
            <a:endCxn id="335" idx="2"/>
          </p:cNvCxnSpPr>
          <p:nvPr/>
        </p:nvCxnSpPr>
        <p:spPr>
          <a:xfrm>
            <a:off x="9014603" y="2191012"/>
            <a:ext cx="0" cy="3066000"/>
          </a:xfrm>
          <a:prstGeom prst="straightConnector1">
            <a:avLst/>
          </a:prstGeom>
          <a:noFill/>
          <a:ln cap="flat" cmpd="sng" w="9525">
            <a:solidFill>
              <a:schemeClr val="dk1"/>
            </a:solidFill>
            <a:prstDash val="dash"/>
            <a:miter lim="800000"/>
            <a:headEnd len="sm" w="sm" type="none"/>
            <a:tailEnd len="sm" w="sm" type="none"/>
          </a:ln>
        </p:spPr>
      </p:cxnSp>
      <p:sp>
        <p:nvSpPr>
          <p:cNvPr id="339" name="Google Shape;339;p30"/>
          <p:cNvSpPr txBox="1"/>
          <p:nvPr/>
        </p:nvSpPr>
        <p:spPr>
          <a:xfrm>
            <a:off x="5992011" y="3539354"/>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40" name="Google Shape;340;p30"/>
          <p:cNvSpPr txBox="1"/>
          <p:nvPr/>
        </p:nvSpPr>
        <p:spPr>
          <a:xfrm>
            <a:off x="11344271" y="3539354"/>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41" name="Google Shape;341;p30"/>
          <p:cNvSpPr txBox="1"/>
          <p:nvPr/>
        </p:nvSpPr>
        <p:spPr>
          <a:xfrm>
            <a:off x="8710673" y="1794295"/>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42" name="Google Shape;342;p30"/>
          <p:cNvSpPr txBox="1"/>
          <p:nvPr/>
        </p:nvSpPr>
        <p:spPr>
          <a:xfrm>
            <a:off x="8732500" y="5291086"/>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43" name="Google Shape;343;p30"/>
          <p:cNvSpPr/>
          <p:nvPr/>
        </p:nvSpPr>
        <p:spPr>
          <a:xfrm>
            <a:off x="7927814" y="2795138"/>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44" name="Google Shape;344;p30"/>
          <p:cNvPicPr preferRelativeResize="0"/>
          <p:nvPr/>
        </p:nvPicPr>
        <p:blipFill rotWithShape="1">
          <a:blip r:embed="rId5">
            <a:alphaModFix/>
          </a:blip>
          <a:srcRect b="0" l="0" r="0" t="0"/>
          <a:stretch/>
        </p:blipFill>
        <p:spPr>
          <a:xfrm>
            <a:off x="790543" y="3098035"/>
            <a:ext cx="5060118" cy="1310754"/>
          </a:xfrm>
          <a:prstGeom prst="rect">
            <a:avLst/>
          </a:prstGeom>
          <a:noFill/>
          <a:ln>
            <a:noFill/>
          </a:ln>
        </p:spPr>
      </p:pic>
      <p:sp>
        <p:nvSpPr>
          <p:cNvPr id="345" name="Google Shape;345;p30"/>
          <p:cNvSpPr txBox="1"/>
          <p:nvPr/>
        </p:nvSpPr>
        <p:spPr>
          <a:xfrm>
            <a:off x="333712" y="3397368"/>
            <a:ext cx="500458"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0 -&gt;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1 -&gt;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2 -&gt;</a:t>
            </a:r>
            <a:endParaRPr b="1" i="0" sz="1600" u="none" cap="none" strike="noStrike">
              <a:solidFill>
                <a:srgbClr val="FF0000"/>
              </a:solidFill>
              <a:latin typeface="Calibri"/>
              <a:ea typeface="Calibri"/>
              <a:cs typeface="Calibri"/>
              <a:sym typeface="Calibri"/>
            </a:endParaRPr>
          </a:p>
        </p:txBody>
      </p:sp>
      <p:sp>
        <p:nvSpPr>
          <p:cNvPr id="346" name="Google Shape;346;p30"/>
          <p:cNvSpPr txBox="1"/>
          <p:nvPr/>
        </p:nvSpPr>
        <p:spPr>
          <a:xfrm>
            <a:off x="7618759" y="436588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
        <p:nvSpPr>
          <p:cNvPr id="347" name="Google Shape;347;p30"/>
          <p:cNvSpPr txBox="1"/>
          <p:nvPr/>
        </p:nvSpPr>
        <p:spPr>
          <a:xfrm>
            <a:off x="10071320" y="438836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348" name="Google Shape;348;p30"/>
          <p:cNvSpPr txBox="1"/>
          <p:nvPr/>
        </p:nvSpPr>
        <p:spPr>
          <a:xfrm>
            <a:off x="8732500" y="2508428"/>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Google Shape;354;p3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55" name="Google Shape;355;p3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56" name="Google Shape;356;p3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7" name="Google Shape;357;p3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58" name="Google Shape;358;p31"/>
          <p:cNvSpPr txBox="1"/>
          <p:nvPr/>
        </p:nvSpPr>
        <p:spPr>
          <a:xfrm>
            <a:off x="964499" y="1386099"/>
            <a:ext cx="1026300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Indices will be saved as an Element Array Buffer. The way to do this is similar to the (Vertex) Array Buffer</a:t>
            </a:r>
            <a:endParaRPr b="0" i="0" sz="1400" u="none" cap="none" strike="noStrike">
              <a:solidFill>
                <a:srgbClr val="000000"/>
              </a:solidFill>
              <a:latin typeface="Arial"/>
              <a:ea typeface="Arial"/>
              <a:cs typeface="Arial"/>
              <a:sym typeface="Arial"/>
            </a:endParaRPr>
          </a:p>
        </p:txBody>
      </p:sp>
      <p:pic>
        <p:nvPicPr>
          <p:cNvPr id="359" name="Google Shape;359;p31"/>
          <p:cNvPicPr preferRelativeResize="0"/>
          <p:nvPr/>
        </p:nvPicPr>
        <p:blipFill rotWithShape="1">
          <a:blip r:embed="rId5">
            <a:alphaModFix/>
          </a:blip>
          <a:srcRect b="0" l="0" r="0" t="0"/>
          <a:stretch/>
        </p:blipFill>
        <p:spPr>
          <a:xfrm>
            <a:off x="1329759" y="2617119"/>
            <a:ext cx="9544190" cy="1653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1" name="Google Shape;101;p1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02" name="Google Shape;102;p1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03" name="Google Shape;103;p14"/>
          <p:cNvSpPr txBox="1"/>
          <p:nvPr/>
        </p:nvSpPr>
        <p:spPr>
          <a:xfrm>
            <a:off x="1229924" y="1220486"/>
            <a:ext cx="973215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Getting all the tools necessary to get started with WebGL is surprisingly easy.</a:t>
            </a:r>
            <a:endParaRPr b="0" i="0" sz="2400" u="none" cap="none" strike="noStrike">
              <a:solidFill>
                <a:schemeClr val="dk1"/>
              </a:solidFill>
              <a:latin typeface="Calibri"/>
              <a:ea typeface="Calibri"/>
              <a:cs typeface="Calibri"/>
              <a:sym typeface="Calibri"/>
            </a:endParaRPr>
          </a:p>
        </p:txBody>
      </p:sp>
      <p:sp>
        <p:nvSpPr>
          <p:cNvPr id="104" name="Google Shape;104;p14"/>
          <p:cNvSpPr txBox="1"/>
          <p:nvPr/>
        </p:nvSpPr>
        <p:spPr>
          <a:xfrm>
            <a:off x="2037740" y="2643779"/>
            <a:ext cx="7272312"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Check your browser’s </a:t>
            </a:r>
            <a:r>
              <a:rPr lang="en-US" sz="2400">
                <a:solidFill>
                  <a:schemeClr val="dk1"/>
                </a:solidFill>
                <a:latin typeface="Calibri"/>
                <a:ea typeface="Calibri"/>
                <a:cs typeface="Calibri"/>
                <a:sym typeface="Calibri"/>
              </a:rPr>
              <a:t>compatibility</a:t>
            </a:r>
            <a:r>
              <a:rPr b="0" i="0" lang="en-US" sz="2400" u="none" cap="none" strike="noStrike">
                <a:solidFill>
                  <a:schemeClr val="dk1"/>
                </a:solidFill>
                <a:latin typeface="Calibri"/>
                <a:ea typeface="Calibri"/>
                <a:cs typeface="Calibri"/>
                <a:sym typeface="Calibri"/>
              </a:rPr>
              <a:t>: </a:t>
            </a:r>
            <a:r>
              <a:rPr b="0" i="0" lang="en-US" sz="2400" u="sng" cap="none" strike="noStrike">
                <a:solidFill>
                  <a:schemeClr val="hlink"/>
                </a:solidFill>
                <a:latin typeface="Calibri"/>
                <a:ea typeface="Calibri"/>
                <a:cs typeface="Calibri"/>
                <a:sym typeface="Calibri"/>
                <a:hlinkClick r:id="rId5"/>
              </a:rPr>
              <a:t>webglreport.com</a:t>
            </a:r>
            <a:endParaRPr b="0" i="0" sz="2400" u="none" cap="none" strike="noStrike">
              <a:solidFill>
                <a:schemeClr val="dk1"/>
              </a:solidFill>
              <a:latin typeface="Calibri"/>
              <a:ea typeface="Calibri"/>
              <a:cs typeface="Calibri"/>
              <a:sym typeface="Calibri"/>
            </a:endParaRPr>
          </a:p>
        </p:txBody>
      </p:sp>
      <p:sp>
        <p:nvSpPr>
          <p:cNvPr id="105" name="Google Shape;105;p14"/>
          <p:cNvSpPr txBox="1"/>
          <p:nvPr/>
        </p:nvSpPr>
        <p:spPr>
          <a:xfrm>
            <a:off x="2253152" y="3394340"/>
            <a:ext cx="684148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 Open your favorite text editor or IDE for JavaScript.</a:t>
            </a:r>
            <a:endParaRPr b="0" i="0" sz="1400" u="none" cap="none" strike="noStrike">
              <a:solidFill>
                <a:srgbClr val="000000"/>
              </a:solidFill>
              <a:latin typeface="Arial"/>
              <a:ea typeface="Arial"/>
              <a:cs typeface="Arial"/>
              <a:sym typeface="Arial"/>
            </a:endParaRPr>
          </a:p>
        </p:txBody>
      </p:sp>
      <p:sp>
        <p:nvSpPr>
          <p:cNvPr id="106" name="Google Shape;106;p14"/>
          <p:cNvSpPr txBox="1"/>
          <p:nvPr/>
        </p:nvSpPr>
        <p:spPr>
          <a:xfrm>
            <a:off x="4547530" y="4334687"/>
            <a:ext cx="309693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Now you’re good to go.</a:t>
            </a:r>
            <a:endParaRPr b="0" i="0" sz="1400" u="none" cap="none" strike="noStrike">
              <a:solidFill>
                <a:srgbClr val="000000"/>
              </a:solidFill>
              <a:latin typeface="Arial"/>
              <a:ea typeface="Arial"/>
              <a:cs typeface="Arial"/>
              <a:sym typeface="Arial"/>
            </a:endParaRPr>
          </a:p>
        </p:txBody>
      </p:sp>
      <p:sp>
        <p:nvSpPr>
          <p:cNvPr id="107" name="Google Shape;107;p1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Tools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pic>
        <p:nvPicPr>
          <p:cNvPr id="365" name="Google Shape;365;p3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66" name="Google Shape;366;p3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67" name="Google Shape;367;p3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8" name="Google Shape;368;p3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 Results</a:t>
            </a:r>
            <a:endParaRPr b="0" i="0" sz="4400" u="none" cap="none" strike="noStrike">
              <a:solidFill>
                <a:schemeClr val="lt1"/>
              </a:solidFill>
              <a:latin typeface="Calibri"/>
              <a:ea typeface="Calibri"/>
              <a:cs typeface="Calibri"/>
              <a:sym typeface="Calibri"/>
            </a:endParaRPr>
          </a:p>
        </p:txBody>
      </p:sp>
      <p:pic>
        <p:nvPicPr>
          <p:cNvPr id="369" name="Google Shape;369;p32"/>
          <p:cNvPicPr preferRelativeResize="0"/>
          <p:nvPr/>
        </p:nvPicPr>
        <p:blipFill rotWithShape="1">
          <a:blip r:embed="rId5">
            <a:alphaModFix/>
          </a:blip>
          <a:srcRect b="0" l="0" r="0" t="0"/>
          <a:stretch/>
        </p:blipFill>
        <p:spPr>
          <a:xfrm>
            <a:off x="1493121" y="1196146"/>
            <a:ext cx="9205758" cy="44657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pic>
        <p:nvPicPr>
          <p:cNvPr id="375" name="Google Shape;375;p3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76" name="Google Shape;376;p3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77" name="Google Shape;377;p3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8" name="Google Shape;378;p33"/>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Shaders and Shader Program</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pic>
        <p:nvPicPr>
          <p:cNvPr id="384" name="Google Shape;384;p3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85" name="Google Shape;385;p3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386" name="Google Shape;386;p3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7" name="Google Shape;387;p3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88" name="Google Shape;388;p34"/>
          <p:cNvSpPr txBox="1"/>
          <p:nvPr/>
        </p:nvSpPr>
        <p:spPr>
          <a:xfrm>
            <a:off x="2302038" y="1359744"/>
            <a:ext cx="758791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As we recall from the graphics pipeline slide, we can supply code for 3 Shaders:</a:t>
            </a:r>
            <a:endParaRPr b="0" i="0" sz="1800" u="none" cap="none" strike="noStrike">
              <a:solidFill>
                <a:schemeClr val="dk1"/>
              </a:solidFill>
              <a:latin typeface="Calibri"/>
              <a:ea typeface="Calibri"/>
              <a:cs typeface="Calibri"/>
              <a:sym typeface="Calibri"/>
            </a:endParaRPr>
          </a:p>
        </p:txBody>
      </p:sp>
      <p:sp>
        <p:nvSpPr>
          <p:cNvPr id="389" name="Google Shape;389;p34"/>
          <p:cNvSpPr/>
          <p:nvPr/>
        </p:nvSpPr>
        <p:spPr>
          <a:xfrm>
            <a:off x="2635417"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90" name="Google Shape;390;p34"/>
          <p:cNvSpPr/>
          <p:nvPr/>
        </p:nvSpPr>
        <p:spPr>
          <a:xfrm>
            <a:off x="5118368"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391" name="Google Shape;391;p34"/>
          <p:cNvSpPr/>
          <p:nvPr/>
        </p:nvSpPr>
        <p:spPr>
          <a:xfrm>
            <a:off x="7601319"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392" name="Google Shape;392;p34"/>
          <p:cNvSpPr txBox="1"/>
          <p:nvPr/>
        </p:nvSpPr>
        <p:spPr>
          <a:xfrm>
            <a:off x="1424044" y="3936745"/>
            <a:ext cx="945726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only create a Vertex Shader and a Fragment Shader. The Geometry Shader is not necessary.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pic>
        <p:nvPicPr>
          <p:cNvPr id="398" name="Google Shape;398;p3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399" name="Google Shape;399;p3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00" name="Google Shape;400;p3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1" name="Google Shape;401;p3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402" name="Google Shape;402;p35"/>
          <p:cNvSpPr txBox="1"/>
          <p:nvPr/>
        </p:nvSpPr>
        <p:spPr>
          <a:xfrm>
            <a:off x="1847911" y="1402290"/>
            <a:ext cx="849617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Shaders are written in their own language called GLSL (OpenGL Shader Language)</a:t>
            </a:r>
            <a:endParaRPr b="0" i="0" sz="1800" u="none" cap="none" strike="noStrike">
              <a:solidFill>
                <a:schemeClr val="dk1"/>
              </a:solidFill>
              <a:latin typeface="Calibri"/>
              <a:ea typeface="Calibri"/>
              <a:cs typeface="Calibri"/>
              <a:sym typeface="Calibri"/>
            </a:endParaRPr>
          </a:p>
        </p:txBody>
      </p:sp>
      <p:sp>
        <p:nvSpPr>
          <p:cNvPr id="403" name="Google Shape;403;p35"/>
          <p:cNvSpPr/>
          <p:nvPr/>
        </p:nvSpPr>
        <p:spPr>
          <a:xfrm>
            <a:off x="2057232"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404" name="Google Shape;404;p35"/>
          <p:cNvSpPr/>
          <p:nvPr/>
        </p:nvSpPr>
        <p:spPr>
          <a:xfrm>
            <a:off x="8036974"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405" name="Google Shape;405;p35"/>
          <p:cNvSpPr txBox="1"/>
          <p:nvPr/>
        </p:nvSpPr>
        <p:spPr>
          <a:xfrm>
            <a:off x="3541419" y="1941891"/>
            <a:ext cx="510915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Shader code will be defined as a constant string.</a:t>
            </a:r>
            <a:endParaRPr b="0" i="0" sz="1800" u="none" cap="none" strike="noStrike">
              <a:solidFill>
                <a:schemeClr val="dk1"/>
              </a:solidFill>
              <a:latin typeface="Calibri"/>
              <a:ea typeface="Calibri"/>
              <a:cs typeface="Calibri"/>
              <a:sym typeface="Calibri"/>
            </a:endParaRPr>
          </a:p>
        </p:txBody>
      </p:sp>
      <p:pic>
        <p:nvPicPr>
          <p:cNvPr id="406" name="Google Shape;406;p35"/>
          <p:cNvPicPr preferRelativeResize="0"/>
          <p:nvPr/>
        </p:nvPicPr>
        <p:blipFill rotWithShape="1">
          <a:blip r:embed="rId5">
            <a:alphaModFix/>
          </a:blip>
          <a:srcRect b="0" l="0" r="0" t="0"/>
          <a:stretch/>
        </p:blipFill>
        <p:spPr>
          <a:xfrm>
            <a:off x="6277366" y="3772649"/>
            <a:ext cx="5474475" cy="2349975"/>
          </a:xfrm>
          <a:prstGeom prst="rect">
            <a:avLst/>
          </a:prstGeom>
          <a:noFill/>
          <a:ln>
            <a:noFill/>
          </a:ln>
        </p:spPr>
      </p:pic>
      <p:pic>
        <p:nvPicPr>
          <p:cNvPr id="407" name="Google Shape;407;p35"/>
          <p:cNvPicPr preferRelativeResize="0"/>
          <p:nvPr/>
        </p:nvPicPr>
        <p:blipFill rotWithShape="1">
          <a:blip r:embed="rId6">
            <a:alphaModFix/>
          </a:blip>
          <a:srcRect b="0" l="0" r="0" t="0"/>
          <a:stretch/>
        </p:blipFill>
        <p:spPr>
          <a:xfrm>
            <a:off x="390627" y="3772649"/>
            <a:ext cx="5288469" cy="20347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Google Shape;413;p3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14" name="Google Shape;414;p3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15" name="Google Shape;415;p3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6" name="Google Shape;416;p3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417" name="Google Shape;417;p36"/>
          <p:cNvSpPr txBox="1"/>
          <p:nvPr/>
        </p:nvSpPr>
        <p:spPr>
          <a:xfrm>
            <a:off x="1493026"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next step we create Shader Objects, attach the source code, and compile the source code.</a:t>
            </a:r>
            <a:endParaRPr b="0" i="0" sz="1800" u="none" cap="none" strike="noStrike">
              <a:solidFill>
                <a:schemeClr val="dk1"/>
              </a:solidFill>
              <a:latin typeface="Calibri"/>
              <a:ea typeface="Calibri"/>
              <a:cs typeface="Calibri"/>
              <a:sym typeface="Calibri"/>
            </a:endParaRPr>
          </a:p>
        </p:txBody>
      </p:sp>
      <p:sp>
        <p:nvSpPr>
          <p:cNvPr id="418" name="Google Shape;418;p36"/>
          <p:cNvSpPr/>
          <p:nvPr/>
        </p:nvSpPr>
        <p:spPr>
          <a:xfrm>
            <a:off x="2057232"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419" name="Google Shape;419;p36"/>
          <p:cNvSpPr/>
          <p:nvPr/>
        </p:nvSpPr>
        <p:spPr>
          <a:xfrm>
            <a:off x="8036974"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pic>
        <p:nvPicPr>
          <p:cNvPr id="420" name="Google Shape;420;p36"/>
          <p:cNvPicPr preferRelativeResize="0"/>
          <p:nvPr/>
        </p:nvPicPr>
        <p:blipFill rotWithShape="1">
          <a:blip r:embed="rId5">
            <a:alphaModFix/>
          </a:blip>
          <a:srcRect b="0" l="0" r="0" t="0"/>
          <a:stretch/>
        </p:blipFill>
        <p:spPr>
          <a:xfrm>
            <a:off x="38912" y="3777373"/>
            <a:ext cx="5799323" cy="731583"/>
          </a:xfrm>
          <a:prstGeom prst="rect">
            <a:avLst/>
          </a:prstGeom>
          <a:noFill/>
          <a:ln>
            <a:noFill/>
          </a:ln>
        </p:spPr>
      </p:pic>
      <p:pic>
        <p:nvPicPr>
          <p:cNvPr id="421" name="Google Shape;421;p36"/>
          <p:cNvPicPr preferRelativeResize="0"/>
          <p:nvPr/>
        </p:nvPicPr>
        <p:blipFill rotWithShape="1">
          <a:blip r:embed="rId6">
            <a:alphaModFix/>
          </a:blip>
          <a:srcRect b="0" l="0" r="0" t="0"/>
          <a:stretch/>
        </p:blipFill>
        <p:spPr>
          <a:xfrm>
            <a:off x="5934629" y="3776554"/>
            <a:ext cx="6218459" cy="6706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pic>
        <p:nvPicPr>
          <p:cNvPr id="427" name="Google Shape;427;p3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28" name="Google Shape;428;p37"/>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29" name="Google Shape;429;p3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0" name="Google Shape;430;p3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431" name="Google Shape;431;p37"/>
          <p:cNvSpPr txBox="1"/>
          <p:nvPr/>
        </p:nvSpPr>
        <p:spPr>
          <a:xfrm>
            <a:off x="2051641" y="1402594"/>
            <a:ext cx="808871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lines will check if the shader compiled and give an error if it was not compiled.</a:t>
            </a:r>
            <a:endParaRPr b="0" i="0" sz="1800" u="none" cap="none" strike="noStrike">
              <a:solidFill>
                <a:schemeClr val="dk1"/>
              </a:solidFill>
              <a:latin typeface="Calibri"/>
              <a:ea typeface="Calibri"/>
              <a:cs typeface="Calibri"/>
              <a:sym typeface="Calibri"/>
            </a:endParaRPr>
          </a:p>
        </p:txBody>
      </p:sp>
      <p:pic>
        <p:nvPicPr>
          <p:cNvPr id="432" name="Google Shape;432;p37"/>
          <p:cNvPicPr preferRelativeResize="0"/>
          <p:nvPr/>
        </p:nvPicPr>
        <p:blipFill rotWithShape="1">
          <a:blip r:embed="rId5">
            <a:alphaModFix/>
          </a:blip>
          <a:srcRect b="0" l="0" r="0" t="0"/>
          <a:stretch/>
        </p:blipFill>
        <p:spPr>
          <a:xfrm>
            <a:off x="1733172" y="2518653"/>
            <a:ext cx="8725656" cy="117358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pic>
        <p:nvPicPr>
          <p:cNvPr id="438" name="Google Shape;438;p3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39" name="Google Shape;439;p3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40" name="Google Shape;440;p3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1" name="Google Shape;441;p3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442" name="Google Shape;442;p38"/>
          <p:cNvSpPr txBox="1"/>
          <p:nvPr/>
        </p:nvSpPr>
        <p:spPr>
          <a:xfrm>
            <a:off x="2057232"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connect the shaders in a program and tell WebGL to use the program.</a:t>
            </a:r>
            <a:endParaRPr b="0" i="0" sz="1800" u="none" cap="none" strike="noStrike">
              <a:solidFill>
                <a:schemeClr val="dk1"/>
              </a:solidFill>
              <a:latin typeface="Calibri"/>
              <a:ea typeface="Calibri"/>
              <a:cs typeface="Calibri"/>
              <a:sym typeface="Calibri"/>
            </a:endParaRPr>
          </a:p>
        </p:txBody>
      </p:sp>
      <p:pic>
        <p:nvPicPr>
          <p:cNvPr id="443" name="Google Shape;443;p38"/>
          <p:cNvPicPr preferRelativeResize="0"/>
          <p:nvPr/>
        </p:nvPicPr>
        <p:blipFill rotWithShape="1">
          <a:blip r:embed="rId5">
            <a:alphaModFix/>
          </a:blip>
          <a:srcRect b="0" l="0" r="0" t="0"/>
          <a:stretch/>
        </p:blipFill>
        <p:spPr>
          <a:xfrm>
            <a:off x="2712427" y="2293521"/>
            <a:ext cx="6767146" cy="22709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pic>
        <p:nvPicPr>
          <p:cNvPr id="449" name="Google Shape;449;p3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50" name="Google Shape;450;p3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51" name="Google Shape;451;p3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2" name="Google Shape;452;p39"/>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Linking Buffers and Shaders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pic>
        <p:nvPicPr>
          <p:cNvPr id="458" name="Google Shape;458;p4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59" name="Google Shape;459;p4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60" name="Google Shape;460;p4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1" name="Google Shape;461;p4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62" name="Google Shape;462;p40"/>
          <p:cNvSpPr txBox="1"/>
          <p:nvPr/>
        </p:nvSpPr>
        <p:spPr>
          <a:xfrm>
            <a:off x="3167974" y="1599277"/>
            <a:ext cx="58560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all the code necessary to link the buffers and shaders.</a:t>
            </a:r>
            <a:endParaRPr b="0" i="0" sz="1400" u="none" cap="none" strike="noStrike">
              <a:solidFill>
                <a:srgbClr val="000000"/>
              </a:solidFill>
              <a:latin typeface="Arial"/>
              <a:ea typeface="Arial"/>
              <a:cs typeface="Arial"/>
              <a:sym typeface="Arial"/>
            </a:endParaRPr>
          </a:p>
        </p:txBody>
      </p:sp>
      <p:pic>
        <p:nvPicPr>
          <p:cNvPr id="463" name="Google Shape;463;p40"/>
          <p:cNvPicPr preferRelativeResize="0"/>
          <p:nvPr/>
        </p:nvPicPr>
        <p:blipFill rotWithShape="1">
          <a:blip r:embed="rId5">
            <a:alphaModFix/>
          </a:blip>
          <a:srcRect b="0" l="0" r="0" t="0"/>
          <a:stretch/>
        </p:blipFill>
        <p:spPr>
          <a:xfrm>
            <a:off x="2540962" y="2304952"/>
            <a:ext cx="7110076" cy="224809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pic>
        <p:nvPicPr>
          <p:cNvPr id="469" name="Google Shape;469;p4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70" name="Google Shape;470;p4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71" name="Google Shape;471;p4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2" name="Google Shape;472;p4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73" name="Google Shape;473;p41"/>
          <p:cNvSpPr txBox="1"/>
          <p:nvPr/>
        </p:nvSpPr>
        <p:spPr>
          <a:xfrm>
            <a:off x="1193258" y="1493781"/>
            <a:ext cx="98054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2 lines tell WebGL where to insert our Buffers into the shaders and how to interpret the Buffers.</a:t>
            </a:r>
            <a:endParaRPr b="0" i="0" sz="1800" u="none" cap="none" strike="noStrike">
              <a:solidFill>
                <a:schemeClr val="dk1"/>
              </a:solidFill>
              <a:latin typeface="Calibri"/>
              <a:ea typeface="Calibri"/>
              <a:cs typeface="Calibri"/>
              <a:sym typeface="Calibri"/>
            </a:endParaRPr>
          </a:p>
        </p:txBody>
      </p:sp>
      <p:pic>
        <p:nvPicPr>
          <p:cNvPr id="474" name="Google Shape;474;p41"/>
          <p:cNvPicPr preferRelativeResize="0"/>
          <p:nvPr/>
        </p:nvPicPr>
        <p:blipFill rotWithShape="1">
          <a:blip r:embed="rId5">
            <a:alphaModFix/>
          </a:blip>
          <a:srcRect b="23433" l="0" r="0" t="28148"/>
          <a:stretch/>
        </p:blipFill>
        <p:spPr>
          <a:xfrm>
            <a:off x="2540960" y="2814959"/>
            <a:ext cx="7110076" cy="10884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1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4" name="Google Shape;114;p1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15" name="Google Shape;115;p1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p1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HTML</a:t>
            </a:r>
            <a:endParaRPr b="0" i="0" sz="4400" u="none" cap="none" strike="noStrike">
              <a:solidFill>
                <a:schemeClr val="lt1"/>
              </a:solidFill>
              <a:latin typeface="Calibri"/>
              <a:ea typeface="Calibri"/>
              <a:cs typeface="Calibri"/>
              <a:sym typeface="Calibri"/>
            </a:endParaRPr>
          </a:p>
        </p:txBody>
      </p:sp>
      <p:sp>
        <p:nvSpPr>
          <p:cNvPr id="117" name="Google Shape;117;p15"/>
          <p:cNvSpPr txBox="1"/>
          <p:nvPr/>
        </p:nvSpPr>
        <p:spPr>
          <a:xfrm>
            <a:off x="3401438" y="4633997"/>
            <a:ext cx="53891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Our actual WebGL code goes into index.js</a:t>
            </a:r>
            <a:endParaRPr b="0" i="0" sz="1400" u="none" cap="none" strike="noStrike">
              <a:solidFill>
                <a:srgbClr val="000000"/>
              </a:solidFill>
              <a:latin typeface="Arial"/>
              <a:ea typeface="Arial"/>
              <a:cs typeface="Arial"/>
              <a:sym typeface="Arial"/>
            </a:endParaRPr>
          </a:p>
        </p:txBody>
      </p:sp>
      <p:pic>
        <p:nvPicPr>
          <p:cNvPr id="118" name="Google Shape;118;p15"/>
          <p:cNvPicPr preferRelativeResize="0"/>
          <p:nvPr/>
        </p:nvPicPr>
        <p:blipFill rotWithShape="1">
          <a:blip r:embed="rId5">
            <a:alphaModFix/>
          </a:blip>
          <a:srcRect b="23394" l="0" r="0" t="0"/>
          <a:stretch/>
        </p:blipFill>
        <p:spPr>
          <a:xfrm>
            <a:off x="2601927" y="1176504"/>
            <a:ext cx="6988146" cy="2422730"/>
          </a:xfrm>
          <a:prstGeom prst="rect">
            <a:avLst/>
          </a:prstGeom>
          <a:noFill/>
          <a:ln>
            <a:noFill/>
          </a:ln>
        </p:spPr>
      </p:pic>
      <p:pic>
        <p:nvPicPr>
          <p:cNvPr id="119" name="Google Shape;119;p15"/>
          <p:cNvPicPr preferRelativeResize="0"/>
          <p:nvPr/>
        </p:nvPicPr>
        <p:blipFill rotWithShape="1">
          <a:blip r:embed="rId5">
            <a:alphaModFix/>
          </a:blip>
          <a:srcRect b="0" l="0" r="0" t="86075"/>
          <a:stretch/>
        </p:blipFill>
        <p:spPr>
          <a:xfrm>
            <a:off x="2601927" y="3599234"/>
            <a:ext cx="6988146" cy="4403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pic>
        <p:nvPicPr>
          <p:cNvPr id="480" name="Google Shape;480;p4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81" name="Google Shape;481;p4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82" name="Google Shape;482;p4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3" name="Google Shape;483;p4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4: Drawing</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pic>
        <p:nvPicPr>
          <p:cNvPr id="489" name="Google Shape;489;p4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90" name="Google Shape;490;p4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491" name="Google Shape;491;p4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2" name="Google Shape;492;p4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Drawing</a:t>
            </a:r>
            <a:endParaRPr b="0" i="0" sz="4400" u="none" cap="none" strike="noStrike">
              <a:solidFill>
                <a:schemeClr val="lt1"/>
              </a:solidFill>
              <a:latin typeface="Calibri"/>
              <a:ea typeface="Calibri"/>
              <a:cs typeface="Calibri"/>
              <a:sym typeface="Calibri"/>
            </a:endParaRPr>
          </a:p>
        </p:txBody>
      </p:sp>
      <p:sp>
        <p:nvSpPr>
          <p:cNvPr id="493" name="Google Shape;493;p43"/>
          <p:cNvSpPr txBox="1"/>
          <p:nvPr/>
        </p:nvSpPr>
        <p:spPr>
          <a:xfrm>
            <a:off x="3783164" y="1514738"/>
            <a:ext cx="462567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line tells WebGL to start drawing triangles.</a:t>
            </a:r>
            <a:endParaRPr b="0" i="0" sz="1800" u="none" cap="none" strike="noStrike">
              <a:solidFill>
                <a:schemeClr val="dk1"/>
              </a:solidFill>
              <a:latin typeface="Calibri"/>
              <a:ea typeface="Calibri"/>
              <a:cs typeface="Calibri"/>
              <a:sym typeface="Calibri"/>
            </a:endParaRPr>
          </a:p>
        </p:txBody>
      </p:sp>
      <p:pic>
        <p:nvPicPr>
          <p:cNvPr id="494" name="Google Shape;494;p43"/>
          <p:cNvPicPr preferRelativeResize="0"/>
          <p:nvPr/>
        </p:nvPicPr>
        <p:blipFill rotWithShape="1">
          <a:blip r:embed="rId5">
            <a:alphaModFix/>
          </a:blip>
          <a:srcRect b="0" l="0" r="0" t="72761"/>
          <a:stretch/>
        </p:blipFill>
        <p:spPr>
          <a:xfrm>
            <a:off x="2883890" y="3056524"/>
            <a:ext cx="6424217" cy="56461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pic>
        <p:nvPicPr>
          <p:cNvPr id="500" name="Google Shape;500;p4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01" name="Google Shape;501;p4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02" name="Google Shape;502;p4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3" name="Google Shape;503;p4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504" name="Google Shape;504;p44"/>
          <p:cNvPicPr preferRelativeResize="0"/>
          <p:nvPr/>
        </p:nvPicPr>
        <p:blipFill rotWithShape="1">
          <a:blip r:embed="rId5">
            <a:alphaModFix/>
          </a:blip>
          <a:srcRect b="0" l="0" r="0" t="0"/>
          <a:stretch/>
        </p:blipFill>
        <p:spPr>
          <a:xfrm>
            <a:off x="2998201" y="1089457"/>
            <a:ext cx="6195597" cy="467908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pic>
        <p:nvPicPr>
          <p:cNvPr id="510" name="Google Shape;510;p4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11" name="Google Shape;511;p4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12" name="Google Shape;512;p4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3" name="Google Shape;513;p4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514" name="Google Shape;514;p4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4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4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526" name="Google Shape;526;p47"/>
          <p:cNvPicPr preferRelativeResize="0"/>
          <p:nvPr/>
        </p:nvPicPr>
        <p:blipFill rotWithShape="1">
          <a:blip r:embed="rId3">
            <a:alphaModFix/>
          </a:blip>
          <a:srcRect b="0" l="0" r="0" t="0"/>
          <a:stretch/>
        </p:blipFill>
        <p:spPr>
          <a:xfrm>
            <a:off x="0" y="6219645"/>
            <a:ext cx="12192000" cy="638355"/>
          </a:xfrm>
          <a:prstGeom prst="rect">
            <a:avLst/>
          </a:prstGeom>
          <a:noFill/>
          <a:ln>
            <a:noFill/>
          </a:ln>
        </p:spPr>
      </p:pic>
      <p:sp>
        <p:nvSpPr>
          <p:cNvPr id="527" name="Google Shape;527;p4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28" name="Google Shape;528;p47"/>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529" name="Google Shape;529;p47"/>
          <p:cNvPicPr preferRelativeResize="0"/>
          <p:nvPr/>
        </p:nvPicPr>
        <p:blipFill rotWithShape="1">
          <a:blip r:embed="rId5">
            <a:alphaModFix/>
          </a:blip>
          <a:srcRect b="0" l="0" r="0" t="0"/>
          <a:stretch/>
        </p:blipFill>
        <p:spPr>
          <a:xfrm>
            <a:off x="2560805" y="1466566"/>
            <a:ext cx="7070387" cy="2945995"/>
          </a:xfrm>
          <a:prstGeom prst="rect">
            <a:avLst/>
          </a:prstGeom>
          <a:noFill/>
          <a:ln>
            <a:noFill/>
          </a:ln>
        </p:spPr>
      </p:pic>
      <p:sp>
        <p:nvSpPr>
          <p:cNvPr id="530" name="Google Shape;530;p47"/>
          <p:cNvSpPr/>
          <p:nvPr/>
        </p:nvSpPr>
        <p:spPr>
          <a:xfrm>
            <a:off x="5175938" y="4384919"/>
            <a:ext cx="184011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pic>
        <p:nvPicPr>
          <p:cNvPr id="536" name="Google Shape;536;p4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37" name="Google Shape;537;p4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38" name="Google Shape;538;p4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9" name="Google Shape;539;p4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540" name="Google Shape;540;p48"/>
          <p:cNvSpPr txBox="1"/>
          <p:nvPr/>
        </p:nvSpPr>
        <p:spPr>
          <a:xfrm>
            <a:off x="4201379" y="1587260"/>
            <a:ext cx="378924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541" name="Google Shape;541;p48"/>
          <p:cNvSpPr txBox="1"/>
          <p:nvPr/>
        </p:nvSpPr>
        <p:spPr>
          <a:xfrm>
            <a:off x="3646423" y="2662267"/>
            <a:ext cx="5041380" cy="175432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Colors array and (color) Vertex Buffer Object</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pic>
        <p:nvPicPr>
          <p:cNvPr id="547" name="Google Shape;547;p4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48" name="Google Shape;548;p4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49" name="Google Shape;549;p4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0" name="Google Shape;550;p49"/>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Colors array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(color) Vertex Buffer Object</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50"/>
          <p:cNvSpPr/>
          <p:nvPr/>
        </p:nvSpPr>
        <p:spPr>
          <a:xfrm>
            <a:off x="8365825" y="2873767"/>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7" name="Google Shape;557;p50"/>
          <p:cNvSpPr/>
          <p:nvPr/>
        </p:nvSpPr>
        <p:spPr>
          <a:xfrm>
            <a:off x="5318341"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8" name="Google Shape;558;p50"/>
          <p:cNvSpPr/>
          <p:nvPr/>
        </p:nvSpPr>
        <p:spPr>
          <a:xfrm>
            <a:off x="2270857"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59" name="Google Shape;559;p5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60" name="Google Shape;560;p5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61" name="Google Shape;561;p5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2" name="Google Shape;562;p5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63" name="Google Shape;563;p50"/>
          <p:cNvSpPr txBox="1"/>
          <p:nvPr/>
        </p:nvSpPr>
        <p:spPr>
          <a:xfrm>
            <a:off x="2032605" y="1709029"/>
            <a:ext cx="812678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Similar to the position vertex array the color vertex array will have 3 elements: r, g, b. </a:t>
            </a:r>
            <a:endParaRPr b="0" i="0" sz="1800" u="none" cap="none" strike="noStrike">
              <a:solidFill>
                <a:schemeClr val="dk1"/>
              </a:solidFill>
              <a:latin typeface="Calibri"/>
              <a:ea typeface="Calibri"/>
              <a:cs typeface="Calibri"/>
              <a:sym typeface="Calibri"/>
            </a:endParaRPr>
          </a:p>
        </p:txBody>
      </p:sp>
      <p:sp>
        <p:nvSpPr>
          <p:cNvPr id="564" name="Google Shape;564;p50"/>
          <p:cNvSpPr/>
          <p:nvPr/>
        </p:nvSpPr>
        <p:spPr>
          <a:xfrm>
            <a:off x="227085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65" name="Google Shape;565;p50"/>
          <p:cNvSpPr/>
          <p:nvPr/>
        </p:nvSpPr>
        <p:spPr>
          <a:xfrm>
            <a:off x="328668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66" name="Google Shape;566;p50"/>
          <p:cNvSpPr/>
          <p:nvPr/>
        </p:nvSpPr>
        <p:spPr>
          <a:xfrm>
            <a:off x="430251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67" name="Google Shape;567;p50"/>
          <p:cNvSpPr/>
          <p:nvPr/>
        </p:nvSpPr>
        <p:spPr>
          <a:xfrm>
            <a:off x="531834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568" name="Google Shape;568;p50"/>
          <p:cNvSpPr/>
          <p:nvPr/>
        </p:nvSpPr>
        <p:spPr>
          <a:xfrm>
            <a:off x="6334169"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69" name="Google Shape;569;p50"/>
          <p:cNvSpPr/>
          <p:nvPr/>
        </p:nvSpPr>
        <p:spPr>
          <a:xfrm>
            <a:off x="734999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0" name="Google Shape;570;p50"/>
          <p:cNvSpPr/>
          <p:nvPr/>
        </p:nvSpPr>
        <p:spPr>
          <a:xfrm>
            <a:off x="836582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71" name="Google Shape;571;p50"/>
          <p:cNvSpPr/>
          <p:nvPr/>
        </p:nvSpPr>
        <p:spPr>
          <a:xfrm>
            <a:off x="938165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72" name="Google Shape;572;p50"/>
          <p:cNvSpPr/>
          <p:nvPr/>
        </p:nvSpPr>
        <p:spPr>
          <a:xfrm>
            <a:off x="1039748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3" name="Google Shape;573;p50"/>
          <p:cNvSpPr/>
          <p:nvPr/>
        </p:nvSpPr>
        <p:spPr>
          <a:xfrm>
            <a:off x="415662" y="3350422"/>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574" name="Google Shape;574;p50"/>
          <p:cNvSpPr txBox="1"/>
          <p:nvPr/>
        </p:nvSpPr>
        <p:spPr>
          <a:xfrm>
            <a:off x="11488366" y="3350422"/>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75" name="Google Shape;575;p50"/>
          <p:cNvSpPr txBox="1"/>
          <p:nvPr/>
        </p:nvSpPr>
        <p:spPr>
          <a:xfrm>
            <a:off x="4150227" y="5057567"/>
            <a:ext cx="389154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color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pic>
        <p:nvPicPr>
          <p:cNvPr id="581" name="Google Shape;581;p5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82" name="Google Shape;582;p5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583" name="Google Shape;583;p5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4" name="Google Shape;584;p5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85" name="Google Shape;585;p51"/>
          <p:cNvSpPr txBox="1"/>
          <p:nvPr/>
        </p:nvSpPr>
        <p:spPr>
          <a:xfrm>
            <a:off x="2484566" y="1684978"/>
            <a:ext cx="668337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WebGL takes in positive floats as RGBA color values between 0 and 1</a:t>
            </a:r>
            <a:endParaRPr b="0" i="0" sz="1800" u="none" cap="none" strike="noStrike">
              <a:solidFill>
                <a:schemeClr val="dk1"/>
              </a:solidFill>
              <a:latin typeface="Calibri"/>
              <a:ea typeface="Calibri"/>
              <a:cs typeface="Calibri"/>
              <a:sym typeface="Calibri"/>
            </a:endParaRPr>
          </a:p>
        </p:txBody>
      </p:sp>
      <p:sp>
        <p:nvSpPr>
          <p:cNvPr id="586" name="Google Shape;586;p51"/>
          <p:cNvSpPr/>
          <p:nvPr/>
        </p:nvSpPr>
        <p:spPr>
          <a:xfrm>
            <a:off x="4810428" y="2184924"/>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87" name="Google Shape;587;p51"/>
          <p:cNvSpPr/>
          <p:nvPr/>
        </p:nvSpPr>
        <p:spPr>
          <a:xfrm>
            <a:off x="4810428" y="3099446"/>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88" name="Google Shape;588;p51"/>
          <p:cNvSpPr/>
          <p:nvPr/>
        </p:nvSpPr>
        <p:spPr>
          <a:xfrm>
            <a:off x="4810428" y="4012553"/>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89" name="Google Shape;589;p51"/>
          <p:cNvSpPr txBox="1"/>
          <p:nvPr/>
        </p:nvSpPr>
        <p:spPr>
          <a:xfrm>
            <a:off x="4095225" y="5388633"/>
            <a:ext cx="400154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the raw data look like in code?</a:t>
            </a:r>
            <a:endParaRPr b="0" i="0" sz="1800" u="none" cap="none" strike="noStrike">
              <a:solidFill>
                <a:schemeClr val="dk1"/>
              </a:solidFill>
              <a:latin typeface="Calibri"/>
              <a:ea typeface="Calibri"/>
              <a:cs typeface="Calibri"/>
              <a:sym typeface="Calibri"/>
            </a:endParaRPr>
          </a:p>
        </p:txBody>
      </p:sp>
      <p:sp>
        <p:nvSpPr>
          <p:cNvPr id="590" name="Google Shape;590;p51"/>
          <p:cNvSpPr/>
          <p:nvPr/>
        </p:nvSpPr>
        <p:spPr>
          <a:xfrm>
            <a:off x="5826255" y="2184924"/>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91" name="Google Shape;591;p51"/>
          <p:cNvSpPr/>
          <p:nvPr/>
        </p:nvSpPr>
        <p:spPr>
          <a:xfrm>
            <a:off x="5826254" y="3098092"/>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92" name="Google Shape;592;p51"/>
          <p:cNvSpPr/>
          <p:nvPr/>
        </p:nvSpPr>
        <p:spPr>
          <a:xfrm>
            <a:off x="5826253" y="4012553"/>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1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26" name="Google Shape;126;p1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27" name="Google Shape;127;p1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1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CSS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pic>
        <p:nvPicPr>
          <p:cNvPr id="598" name="Google Shape;598;p5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599" name="Google Shape;599;p5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00" name="Google Shape;600;p5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1" name="Google Shape;601;p5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602" name="Google Shape;602;p52"/>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array closely resembles the position array, and even the creation of the object is the same. </a:t>
            </a:r>
            <a:endParaRPr b="0" i="0" sz="1800" u="none" cap="none" strike="noStrike">
              <a:solidFill>
                <a:schemeClr val="dk1"/>
              </a:solidFill>
              <a:latin typeface="Calibri"/>
              <a:ea typeface="Calibri"/>
              <a:cs typeface="Calibri"/>
              <a:sym typeface="Calibri"/>
            </a:endParaRPr>
          </a:p>
        </p:txBody>
      </p:sp>
      <p:sp>
        <p:nvSpPr>
          <p:cNvPr id="603" name="Google Shape;603;p52"/>
          <p:cNvSpPr txBox="1"/>
          <p:nvPr/>
        </p:nvSpPr>
        <p:spPr>
          <a:xfrm>
            <a:off x="3876412" y="5392094"/>
            <a:ext cx="443917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Where do we insert our colors in the shader?</a:t>
            </a:r>
            <a:endParaRPr b="0" i="0" sz="1800" u="none" cap="none" strike="noStrike">
              <a:solidFill>
                <a:schemeClr val="dk1"/>
              </a:solidFill>
              <a:latin typeface="Calibri"/>
              <a:ea typeface="Calibri"/>
              <a:cs typeface="Calibri"/>
              <a:sym typeface="Calibri"/>
            </a:endParaRPr>
          </a:p>
        </p:txBody>
      </p:sp>
      <p:pic>
        <p:nvPicPr>
          <p:cNvPr id="604" name="Google Shape;604;p52"/>
          <p:cNvPicPr preferRelativeResize="0"/>
          <p:nvPr/>
        </p:nvPicPr>
        <p:blipFill rotWithShape="1">
          <a:blip r:embed="rId5">
            <a:alphaModFix/>
          </a:blip>
          <a:srcRect b="26760" l="0" r="0" t="0"/>
          <a:stretch/>
        </p:blipFill>
        <p:spPr>
          <a:xfrm>
            <a:off x="2156433" y="2369529"/>
            <a:ext cx="8093141" cy="2411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pic>
        <p:nvPicPr>
          <p:cNvPr id="610" name="Google Shape;610;p5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11" name="Google Shape;611;p5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12" name="Google Shape;612;p5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3" name="Google Shape;613;p5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614" name="Google Shape;614;p53"/>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have to specify a new input variable in the Vertex Shader, and give it to the Fragment Shader</a:t>
            </a:r>
            <a:endParaRPr b="0" i="0" sz="1800" u="none" cap="none" strike="noStrike">
              <a:solidFill>
                <a:schemeClr val="dk1"/>
              </a:solidFill>
              <a:latin typeface="Calibri"/>
              <a:ea typeface="Calibri"/>
              <a:cs typeface="Calibri"/>
              <a:sym typeface="Calibri"/>
            </a:endParaRPr>
          </a:p>
        </p:txBody>
      </p:sp>
      <p:sp>
        <p:nvSpPr>
          <p:cNvPr id="615" name="Google Shape;615;p53"/>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616" name="Google Shape;616;p53"/>
          <p:cNvPicPr preferRelativeResize="0"/>
          <p:nvPr/>
        </p:nvPicPr>
        <p:blipFill rotWithShape="1">
          <a:blip r:embed="rId5">
            <a:alphaModFix/>
          </a:blip>
          <a:srcRect b="0" l="0" r="0" t="0"/>
          <a:stretch/>
        </p:blipFill>
        <p:spPr>
          <a:xfrm>
            <a:off x="6095998" y="2336690"/>
            <a:ext cx="5105842" cy="2773920"/>
          </a:xfrm>
          <a:prstGeom prst="rect">
            <a:avLst/>
          </a:prstGeom>
          <a:noFill/>
          <a:ln>
            <a:noFill/>
          </a:ln>
        </p:spPr>
      </p:pic>
      <p:pic>
        <p:nvPicPr>
          <p:cNvPr id="617" name="Google Shape;617;p53"/>
          <p:cNvPicPr preferRelativeResize="0"/>
          <p:nvPr/>
        </p:nvPicPr>
        <p:blipFill rotWithShape="1">
          <a:blip r:embed="rId6">
            <a:alphaModFix/>
          </a:blip>
          <a:srcRect b="0" l="0" r="0" t="0"/>
          <a:stretch/>
        </p:blipFill>
        <p:spPr>
          <a:xfrm>
            <a:off x="934451" y="2351931"/>
            <a:ext cx="4953429" cy="274343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pic>
        <p:nvPicPr>
          <p:cNvPr id="623" name="Google Shape;623;p54"/>
          <p:cNvPicPr preferRelativeResize="0"/>
          <p:nvPr/>
        </p:nvPicPr>
        <p:blipFill rotWithShape="1">
          <a:blip r:embed="rId3">
            <a:alphaModFix/>
          </a:blip>
          <a:srcRect b="44154" l="82298" r="0" t="0"/>
          <a:stretch/>
        </p:blipFill>
        <p:spPr>
          <a:xfrm>
            <a:off x="8852170" y="4488719"/>
            <a:ext cx="1237056" cy="1766166"/>
          </a:xfrm>
          <a:prstGeom prst="rect">
            <a:avLst/>
          </a:prstGeom>
          <a:noFill/>
          <a:ln>
            <a:noFill/>
          </a:ln>
        </p:spPr>
      </p:pic>
      <p:pic>
        <p:nvPicPr>
          <p:cNvPr id="624" name="Google Shape;624;p5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625" name="Google Shape;625;p5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626" name="Google Shape;626;p54"/>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627" name="Google Shape;627;p54"/>
          <p:cNvPicPr preferRelativeResize="0"/>
          <p:nvPr/>
        </p:nvPicPr>
        <p:blipFill rotWithShape="1">
          <a:blip r:embed="rId5">
            <a:alphaModFix/>
          </a:blip>
          <a:srcRect b="0" l="0" r="0" t="0"/>
          <a:stretch/>
        </p:blipFill>
        <p:spPr>
          <a:xfrm>
            <a:off x="2102774" y="1150870"/>
            <a:ext cx="7986452" cy="3337849"/>
          </a:xfrm>
          <a:prstGeom prst="rect">
            <a:avLst/>
          </a:prstGeom>
          <a:noFill/>
          <a:ln>
            <a:noFill/>
          </a:ln>
        </p:spPr>
      </p:pic>
      <p:pic>
        <p:nvPicPr>
          <p:cNvPr id="628" name="Google Shape;628;p54"/>
          <p:cNvPicPr preferRelativeResize="0"/>
          <p:nvPr/>
        </p:nvPicPr>
        <p:blipFill rotWithShape="1">
          <a:blip r:embed="rId6">
            <a:alphaModFix/>
          </a:blip>
          <a:srcRect b="0" l="0" r="0" t="0"/>
          <a:stretch/>
        </p:blipFill>
        <p:spPr>
          <a:xfrm>
            <a:off x="2102774" y="4457974"/>
            <a:ext cx="6805250" cy="1790855"/>
          </a:xfrm>
          <a:prstGeom prst="rect">
            <a:avLst/>
          </a:prstGeom>
          <a:noFill/>
          <a:ln>
            <a:noFill/>
          </a:ln>
        </p:spPr>
      </p:pic>
      <p:pic>
        <p:nvPicPr>
          <p:cNvPr id="629" name="Google Shape;629;p54"/>
          <p:cNvPicPr preferRelativeResize="0"/>
          <p:nvPr/>
        </p:nvPicPr>
        <p:blipFill rotWithShape="1">
          <a:blip r:embed="rId7">
            <a:alphaModFix/>
          </a:blip>
          <a:srcRect b="0" l="0" r="0" t="0"/>
          <a:stretch/>
        </p:blipFill>
        <p:spPr>
          <a:xfrm>
            <a:off x="0" y="6219645"/>
            <a:ext cx="12192000" cy="638355"/>
          </a:xfrm>
          <a:prstGeom prst="rect">
            <a:avLst/>
          </a:prstGeom>
          <a:noFill/>
          <a:ln>
            <a:noFill/>
          </a:ln>
        </p:spPr>
      </p:pic>
      <p:sp>
        <p:nvSpPr>
          <p:cNvPr id="630" name="Google Shape;630;p54"/>
          <p:cNvSpPr/>
          <p:nvPr/>
        </p:nvSpPr>
        <p:spPr>
          <a:xfrm>
            <a:off x="8998485" y="6326824"/>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pic>
        <p:nvPicPr>
          <p:cNvPr id="636" name="Google Shape;636;p5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37" name="Google Shape;637;p5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38" name="Google Shape;638;p5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9" name="Google Shape;639;p55"/>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Combining the Color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Position Vertex Buffers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56"/>
          <p:cNvSpPr/>
          <p:nvPr/>
        </p:nvSpPr>
        <p:spPr>
          <a:xfrm>
            <a:off x="8365825" y="3354405"/>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6" name="Google Shape;646;p56"/>
          <p:cNvSpPr/>
          <p:nvPr/>
        </p:nvSpPr>
        <p:spPr>
          <a:xfrm>
            <a:off x="5318341"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7" name="Google Shape;647;p56"/>
          <p:cNvSpPr/>
          <p:nvPr/>
        </p:nvSpPr>
        <p:spPr>
          <a:xfrm>
            <a:off x="2270857"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48" name="Google Shape;648;p5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49" name="Google Shape;649;p5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50" name="Google Shape;650;p5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1" name="Google Shape;651;p5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52" name="Google Shape;652;p56"/>
          <p:cNvSpPr/>
          <p:nvPr/>
        </p:nvSpPr>
        <p:spPr>
          <a:xfrm>
            <a:off x="227085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653" name="Google Shape;653;p56"/>
          <p:cNvSpPr/>
          <p:nvPr/>
        </p:nvSpPr>
        <p:spPr>
          <a:xfrm>
            <a:off x="328668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654" name="Google Shape;654;p56"/>
          <p:cNvSpPr/>
          <p:nvPr/>
        </p:nvSpPr>
        <p:spPr>
          <a:xfrm>
            <a:off x="430251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655" name="Google Shape;655;p56"/>
          <p:cNvSpPr/>
          <p:nvPr/>
        </p:nvSpPr>
        <p:spPr>
          <a:xfrm>
            <a:off x="531834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656" name="Google Shape;656;p56"/>
          <p:cNvSpPr/>
          <p:nvPr/>
        </p:nvSpPr>
        <p:spPr>
          <a:xfrm>
            <a:off x="6334169"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657" name="Google Shape;657;p56"/>
          <p:cNvSpPr/>
          <p:nvPr/>
        </p:nvSpPr>
        <p:spPr>
          <a:xfrm>
            <a:off x="734999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658" name="Google Shape;658;p56"/>
          <p:cNvSpPr/>
          <p:nvPr/>
        </p:nvSpPr>
        <p:spPr>
          <a:xfrm>
            <a:off x="836582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659" name="Google Shape;659;p56"/>
          <p:cNvSpPr/>
          <p:nvPr/>
        </p:nvSpPr>
        <p:spPr>
          <a:xfrm>
            <a:off x="938165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660" name="Google Shape;660;p56"/>
          <p:cNvSpPr/>
          <p:nvPr/>
        </p:nvSpPr>
        <p:spPr>
          <a:xfrm>
            <a:off x="1039748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661" name="Google Shape;661;p56"/>
          <p:cNvSpPr/>
          <p:nvPr/>
        </p:nvSpPr>
        <p:spPr>
          <a:xfrm>
            <a:off x="415662" y="3831060"/>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COLOR BUFFER</a:t>
            </a:r>
            <a:endParaRPr b="0" i="0" sz="1600" u="none" cap="none" strike="noStrike">
              <a:solidFill>
                <a:schemeClr val="lt1"/>
              </a:solidFill>
              <a:latin typeface="Calibri"/>
              <a:ea typeface="Calibri"/>
              <a:cs typeface="Calibri"/>
              <a:sym typeface="Calibri"/>
            </a:endParaRPr>
          </a:p>
        </p:txBody>
      </p:sp>
      <p:sp>
        <p:nvSpPr>
          <p:cNvPr id="662" name="Google Shape;662;p56"/>
          <p:cNvSpPr txBox="1"/>
          <p:nvPr/>
        </p:nvSpPr>
        <p:spPr>
          <a:xfrm>
            <a:off x="11488366" y="3831060"/>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663" name="Google Shape;663;p56"/>
          <p:cNvSpPr txBox="1"/>
          <p:nvPr/>
        </p:nvSpPr>
        <p:spPr>
          <a:xfrm>
            <a:off x="4150226" y="5057567"/>
            <a:ext cx="39529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should we combine these 2 arrays?</a:t>
            </a:r>
            <a:endParaRPr b="0" i="0" sz="1800" u="none" cap="none" strike="noStrike">
              <a:solidFill>
                <a:schemeClr val="dk1"/>
              </a:solidFill>
              <a:latin typeface="Calibri"/>
              <a:ea typeface="Calibri"/>
              <a:cs typeface="Calibri"/>
              <a:sym typeface="Calibri"/>
            </a:endParaRPr>
          </a:p>
        </p:txBody>
      </p:sp>
      <p:sp>
        <p:nvSpPr>
          <p:cNvPr id="664" name="Google Shape;664;p56"/>
          <p:cNvSpPr/>
          <p:nvPr/>
        </p:nvSpPr>
        <p:spPr>
          <a:xfrm>
            <a:off x="8365825" y="172269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5" name="Google Shape;665;p56"/>
          <p:cNvSpPr/>
          <p:nvPr/>
        </p:nvSpPr>
        <p:spPr>
          <a:xfrm>
            <a:off x="5318341"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6" name="Google Shape;666;p56"/>
          <p:cNvSpPr/>
          <p:nvPr/>
        </p:nvSpPr>
        <p:spPr>
          <a:xfrm>
            <a:off x="2270857"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7" name="Google Shape;667;p56"/>
          <p:cNvSpPr/>
          <p:nvPr/>
        </p:nvSpPr>
        <p:spPr>
          <a:xfrm>
            <a:off x="227085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668" name="Google Shape;668;p56"/>
          <p:cNvSpPr/>
          <p:nvPr/>
        </p:nvSpPr>
        <p:spPr>
          <a:xfrm>
            <a:off x="328668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669" name="Google Shape;669;p56"/>
          <p:cNvSpPr/>
          <p:nvPr/>
        </p:nvSpPr>
        <p:spPr>
          <a:xfrm>
            <a:off x="430251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670" name="Google Shape;670;p56"/>
          <p:cNvSpPr/>
          <p:nvPr/>
        </p:nvSpPr>
        <p:spPr>
          <a:xfrm>
            <a:off x="531834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671" name="Google Shape;671;p56"/>
          <p:cNvSpPr/>
          <p:nvPr/>
        </p:nvSpPr>
        <p:spPr>
          <a:xfrm>
            <a:off x="6334169"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672" name="Google Shape;672;p56"/>
          <p:cNvSpPr/>
          <p:nvPr/>
        </p:nvSpPr>
        <p:spPr>
          <a:xfrm>
            <a:off x="734999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673" name="Google Shape;673;p56"/>
          <p:cNvSpPr/>
          <p:nvPr/>
        </p:nvSpPr>
        <p:spPr>
          <a:xfrm>
            <a:off x="836582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674" name="Google Shape;674;p56"/>
          <p:cNvSpPr/>
          <p:nvPr/>
        </p:nvSpPr>
        <p:spPr>
          <a:xfrm>
            <a:off x="938165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675" name="Google Shape;675;p56"/>
          <p:cNvSpPr/>
          <p:nvPr/>
        </p:nvSpPr>
        <p:spPr>
          <a:xfrm>
            <a:off x="1039748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676" name="Google Shape;676;p56"/>
          <p:cNvSpPr/>
          <p:nvPr/>
        </p:nvSpPr>
        <p:spPr>
          <a:xfrm>
            <a:off x="415662" y="2199349"/>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BUFFER</a:t>
            </a:r>
            <a:endParaRPr b="0" i="0" sz="1600" u="none" cap="none" strike="noStrike">
              <a:solidFill>
                <a:schemeClr val="lt1"/>
              </a:solidFill>
              <a:latin typeface="Calibri"/>
              <a:ea typeface="Calibri"/>
              <a:cs typeface="Calibri"/>
              <a:sym typeface="Calibri"/>
            </a:endParaRPr>
          </a:p>
        </p:txBody>
      </p:sp>
      <p:sp>
        <p:nvSpPr>
          <p:cNvPr id="677" name="Google Shape;677;p56"/>
          <p:cNvSpPr txBox="1"/>
          <p:nvPr/>
        </p:nvSpPr>
        <p:spPr>
          <a:xfrm>
            <a:off x="11488366" y="2199349"/>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pic>
        <p:nvPicPr>
          <p:cNvPr id="683" name="Google Shape;683;p5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84" name="Google Shape;684;p57"/>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85" name="Google Shape;685;p5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6" name="Google Shape;686;p5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pic>
        <p:nvPicPr>
          <p:cNvPr id="687" name="Google Shape;687;p57"/>
          <p:cNvPicPr preferRelativeResize="0"/>
          <p:nvPr/>
        </p:nvPicPr>
        <p:blipFill rotWithShape="1">
          <a:blip r:embed="rId5">
            <a:alphaModFix/>
          </a:blip>
          <a:srcRect b="57904" l="0" r="0" t="0"/>
          <a:stretch/>
        </p:blipFill>
        <p:spPr>
          <a:xfrm>
            <a:off x="930612" y="2182001"/>
            <a:ext cx="10058400" cy="1564502"/>
          </a:xfrm>
          <a:prstGeom prst="rect">
            <a:avLst/>
          </a:prstGeom>
          <a:noFill/>
          <a:ln>
            <a:noFill/>
          </a:ln>
        </p:spPr>
      </p:pic>
      <p:sp>
        <p:nvSpPr>
          <p:cNvPr id="688" name="Google Shape;688;p57"/>
          <p:cNvSpPr txBox="1"/>
          <p:nvPr/>
        </p:nvSpPr>
        <p:spPr>
          <a:xfrm>
            <a:off x="1" y="5057567"/>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would WebGL filter these out and give them to the right in variable in the vertex shader?</a:t>
            </a:r>
            <a:endParaRPr b="0" i="0" sz="1800" u="none" cap="none" strike="noStrike">
              <a:solidFill>
                <a:schemeClr val="dk1"/>
              </a:solidFill>
              <a:latin typeface="Calibri"/>
              <a:ea typeface="Calibri"/>
              <a:cs typeface="Calibri"/>
              <a:sym typeface="Calibri"/>
            </a:endParaRPr>
          </a:p>
        </p:txBody>
      </p:sp>
      <p:sp>
        <p:nvSpPr>
          <p:cNvPr id="689" name="Google Shape;689;p57"/>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simply place the position and color of each vertex right behind each other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pic>
        <p:nvPicPr>
          <p:cNvPr id="695" name="Google Shape;695;p5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696" name="Google Shape;696;p5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697" name="Google Shape;697;p5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8" name="Google Shape;698;p5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99" name="Google Shape;699;p58"/>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vertex attribute pointers, one for positions and one for colors. Now let’s see the code.</a:t>
            </a:r>
            <a:endParaRPr b="0" i="0" sz="1800" u="none" cap="none" strike="noStrike">
              <a:solidFill>
                <a:schemeClr val="dk1"/>
              </a:solidFill>
              <a:latin typeface="Calibri"/>
              <a:ea typeface="Calibri"/>
              <a:cs typeface="Calibri"/>
              <a:sym typeface="Calibri"/>
            </a:endParaRPr>
          </a:p>
        </p:txBody>
      </p:sp>
      <p:pic>
        <p:nvPicPr>
          <p:cNvPr id="700" name="Google Shape;700;p58"/>
          <p:cNvPicPr preferRelativeResize="0"/>
          <p:nvPr/>
        </p:nvPicPr>
        <p:blipFill rotWithShape="1">
          <a:blip r:embed="rId5">
            <a:alphaModFix/>
          </a:blip>
          <a:srcRect b="0" l="0" r="0" t="0"/>
          <a:stretch/>
        </p:blipFill>
        <p:spPr>
          <a:xfrm>
            <a:off x="930612" y="2182001"/>
            <a:ext cx="10058400" cy="37164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pic>
        <p:nvPicPr>
          <p:cNvPr id="706" name="Google Shape;706;p5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07" name="Google Shape;707;p5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08" name="Google Shape;708;p5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9" name="Google Shape;709;p5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710" name="Google Shape;710;p59"/>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code simply pastes the rgb values after the xyz values.</a:t>
            </a:r>
            <a:endParaRPr b="0" i="0" sz="1800" u="none" cap="none" strike="noStrike">
              <a:solidFill>
                <a:schemeClr val="dk1"/>
              </a:solidFill>
              <a:latin typeface="Calibri"/>
              <a:ea typeface="Calibri"/>
              <a:cs typeface="Calibri"/>
              <a:sym typeface="Calibri"/>
            </a:endParaRPr>
          </a:p>
        </p:txBody>
      </p:sp>
      <p:pic>
        <p:nvPicPr>
          <p:cNvPr id="711" name="Google Shape;711;p59"/>
          <p:cNvPicPr preferRelativeResize="0"/>
          <p:nvPr/>
        </p:nvPicPr>
        <p:blipFill rotWithShape="1">
          <a:blip r:embed="rId5">
            <a:alphaModFix/>
          </a:blip>
          <a:srcRect b="0" l="0" r="0" t="0"/>
          <a:stretch/>
        </p:blipFill>
        <p:spPr>
          <a:xfrm>
            <a:off x="2731477" y="2450148"/>
            <a:ext cx="6729043" cy="1996613"/>
          </a:xfrm>
          <a:prstGeom prst="rect">
            <a:avLst/>
          </a:prstGeom>
          <a:noFill/>
          <a:ln>
            <a:noFill/>
          </a:ln>
        </p:spPr>
      </p:pic>
      <p:sp>
        <p:nvSpPr>
          <p:cNvPr id="712" name="Google Shape;712;p59"/>
          <p:cNvSpPr txBox="1"/>
          <p:nvPr/>
        </p:nvSpPr>
        <p:spPr>
          <a:xfrm>
            <a:off x="3433865" y="5392094"/>
            <a:ext cx="517511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will we feed the Vertex fragment with this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pic>
        <p:nvPicPr>
          <p:cNvPr id="718" name="Google Shape;718;p6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19" name="Google Shape;719;p6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20" name="Google Shape;720;p6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1" name="Google Shape;721;p6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722" name="Google Shape;722;p60"/>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pointers as specified in the image before.</a:t>
            </a:r>
            <a:endParaRPr b="0" i="0" sz="1800" u="none" cap="none" strike="noStrike">
              <a:solidFill>
                <a:schemeClr val="dk1"/>
              </a:solidFill>
              <a:latin typeface="Calibri"/>
              <a:ea typeface="Calibri"/>
              <a:cs typeface="Calibri"/>
              <a:sym typeface="Calibri"/>
            </a:endParaRPr>
          </a:p>
        </p:txBody>
      </p:sp>
      <p:sp>
        <p:nvSpPr>
          <p:cNvPr id="723" name="Google Shape;723;p60"/>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just one more loose end left.</a:t>
            </a:r>
            <a:endParaRPr b="0" i="0" sz="1800" u="none" cap="none" strike="noStrike">
              <a:solidFill>
                <a:schemeClr val="dk1"/>
              </a:solidFill>
              <a:latin typeface="Calibri"/>
              <a:ea typeface="Calibri"/>
              <a:cs typeface="Calibri"/>
              <a:sym typeface="Calibri"/>
            </a:endParaRPr>
          </a:p>
        </p:txBody>
      </p:sp>
      <p:pic>
        <p:nvPicPr>
          <p:cNvPr id="724" name="Google Shape;724;p60"/>
          <p:cNvPicPr preferRelativeResize="0"/>
          <p:nvPr/>
        </p:nvPicPr>
        <p:blipFill rotWithShape="1">
          <a:blip r:embed="rId5">
            <a:alphaModFix/>
          </a:blip>
          <a:srcRect b="0" l="0" r="0" t="0"/>
          <a:stretch/>
        </p:blipFill>
        <p:spPr>
          <a:xfrm>
            <a:off x="1123519" y="2141108"/>
            <a:ext cx="9944962" cy="257578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pic>
        <p:nvPicPr>
          <p:cNvPr id="730" name="Google Shape;730;p6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31" name="Google Shape;731;p6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32" name="Google Shape;732;p6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3" name="Google Shape;733;p6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734" name="Google Shape;734;p61"/>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remove our color buffer and don’t bind it anymore.</a:t>
            </a:r>
            <a:endParaRPr b="0" i="0" sz="1800" u="none" cap="none" strike="noStrike">
              <a:solidFill>
                <a:schemeClr val="dk1"/>
              </a:solidFill>
              <a:latin typeface="Calibri"/>
              <a:ea typeface="Calibri"/>
              <a:cs typeface="Calibri"/>
              <a:sym typeface="Calibri"/>
            </a:endParaRPr>
          </a:p>
        </p:txBody>
      </p:sp>
      <p:sp>
        <p:nvSpPr>
          <p:cNvPr id="735" name="Google Shape;735;p6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location is still necessary as that is the point in the shader we will feed data to.</a:t>
            </a:r>
            <a:endParaRPr b="0" i="0" sz="1800" u="none" cap="none" strike="noStrike">
              <a:solidFill>
                <a:schemeClr val="dk1"/>
              </a:solidFill>
              <a:latin typeface="Calibri"/>
              <a:ea typeface="Calibri"/>
              <a:cs typeface="Calibri"/>
              <a:sym typeface="Calibri"/>
            </a:endParaRPr>
          </a:p>
        </p:txBody>
      </p:sp>
      <p:pic>
        <p:nvPicPr>
          <p:cNvPr id="736" name="Google Shape;736;p61"/>
          <p:cNvPicPr preferRelativeResize="0"/>
          <p:nvPr/>
        </p:nvPicPr>
        <p:blipFill rotWithShape="1">
          <a:blip r:embed="rId5">
            <a:alphaModFix/>
          </a:blip>
          <a:srcRect b="0" l="0" r="0" t="0"/>
          <a:stretch/>
        </p:blipFill>
        <p:spPr>
          <a:xfrm>
            <a:off x="2678134" y="2647882"/>
            <a:ext cx="6835732" cy="15622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1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35" name="Google Shape;135;p17"/>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36" name="Google Shape;136;p1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1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38" name="Google Shape;138;p17"/>
          <p:cNvSpPr txBox="1"/>
          <p:nvPr/>
        </p:nvSpPr>
        <p:spPr>
          <a:xfrm>
            <a:off x="4044444" y="1217928"/>
            <a:ext cx="410311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Drawing a black background using WebGL</a:t>
            </a:r>
            <a:endParaRPr b="0" i="0" sz="1800" u="none" cap="none" strike="noStrike">
              <a:solidFill>
                <a:schemeClr val="dk1"/>
              </a:solidFill>
              <a:latin typeface="Calibri"/>
              <a:ea typeface="Calibri"/>
              <a:cs typeface="Calibri"/>
              <a:sym typeface="Calibri"/>
            </a:endParaRPr>
          </a:p>
        </p:txBody>
      </p:sp>
      <p:pic>
        <p:nvPicPr>
          <p:cNvPr id="139" name="Google Shape;139;p17"/>
          <p:cNvPicPr preferRelativeResize="0"/>
          <p:nvPr/>
        </p:nvPicPr>
        <p:blipFill rotWithShape="1">
          <a:blip r:embed="rId5">
            <a:alphaModFix/>
          </a:blip>
          <a:srcRect b="0" l="0" r="0" t="0"/>
          <a:stretch/>
        </p:blipFill>
        <p:spPr>
          <a:xfrm>
            <a:off x="1839861" y="1794368"/>
            <a:ext cx="8512278" cy="326926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pic>
        <p:nvPicPr>
          <p:cNvPr id="742" name="Google Shape;742;p6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43" name="Google Shape;743;p6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44" name="Google Shape;744;p6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5" name="Google Shape;745;p62"/>
          <p:cNvSpPr txBox="1"/>
          <p:nvPr/>
        </p:nvSpPr>
        <p:spPr>
          <a:xfrm>
            <a:off x="0" y="2573242"/>
            <a:ext cx="12192000" cy="21236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1: 2D vectors</a:t>
            </a:r>
            <a:endParaRPr b="0" i="0" sz="4400" u="none" cap="none" strike="noStrike">
              <a:solidFill>
                <a:schemeClr val="dk1"/>
              </a:solidFill>
              <a:latin typeface="Calibri"/>
              <a:ea typeface="Calibri"/>
              <a:cs typeface="Calibri"/>
              <a:sym typeface="Calibri"/>
            </a:endParaRPr>
          </a:p>
        </p:txBody>
      </p:sp>
      <p:sp>
        <p:nvSpPr>
          <p:cNvPr id="746" name="Google Shape;746;p6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pic>
        <p:nvPicPr>
          <p:cNvPr id="752" name="Google Shape;752;p6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53" name="Google Shape;753;p63"/>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54" name="Google Shape;754;p6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55" name="Google Shape;755;p6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4400" u="none" cap="none" strike="noStrike">
              <a:solidFill>
                <a:schemeClr val="lt1"/>
              </a:solidFill>
              <a:latin typeface="Calibri"/>
              <a:ea typeface="Calibri"/>
              <a:cs typeface="Calibri"/>
              <a:sym typeface="Calibri"/>
            </a:endParaRPr>
          </a:p>
        </p:txBody>
      </p:sp>
      <p:sp>
        <p:nvSpPr>
          <p:cNvPr id="756" name="Google Shape;756;p63"/>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off with 2D examples and slowly work into 3D and transformations.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 2D Cartesian system.</a:t>
            </a:r>
            <a:endParaRPr b="0" i="0" sz="1800" u="none" cap="none" strike="noStrike">
              <a:solidFill>
                <a:schemeClr val="dk1"/>
              </a:solidFill>
              <a:latin typeface="Calibri"/>
              <a:ea typeface="Calibri"/>
              <a:cs typeface="Calibri"/>
              <a:sym typeface="Calibri"/>
            </a:endParaRPr>
          </a:p>
        </p:txBody>
      </p:sp>
      <p:pic>
        <p:nvPicPr>
          <p:cNvPr id="757" name="Google Shape;757;p63"/>
          <p:cNvPicPr preferRelativeResize="0"/>
          <p:nvPr/>
        </p:nvPicPr>
        <p:blipFill rotWithShape="1">
          <a:blip r:embed="rId5">
            <a:alphaModFix/>
          </a:blip>
          <a:srcRect b="0" l="0" r="0" t="0"/>
          <a:stretch/>
        </p:blipFill>
        <p:spPr>
          <a:xfrm>
            <a:off x="4271771" y="2151065"/>
            <a:ext cx="3648456" cy="360937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pic>
        <p:nvPicPr>
          <p:cNvPr id="763" name="Google Shape;763;p64"/>
          <p:cNvPicPr preferRelativeResize="0"/>
          <p:nvPr/>
        </p:nvPicPr>
        <p:blipFill rotWithShape="1">
          <a:blip r:embed="rId3">
            <a:alphaModFix/>
          </a:blip>
          <a:srcRect b="0" l="0" r="0" t="0"/>
          <a:stretch/>
        </p:blipFill>
        <p:spPr>
          <a:xfrm>
            <a:off x="4270506" y="1902090"/>
            <a:ext cx="3650985" cy="3611880"/>
          </a:xfrm>
          <a:prstGeom prst="rect">
            <a:avLst/>
          </a:prstGeom>
          <a:noFill/>
          <a:ln>
            <a:noFill/>
          </a:ln>
        </p:spPr>
      </p:pic>
      <p:pic>
        <p:nvPicPr>
          <p:cNvPr id="764" name="Google Shape;764;p64"/>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765" name="Google Shape;765;p64"/>
          <p:cNvPicPr preferRelativeResize="0"/>
          <p:nvPr/>
        </p:nvPicPr>
        <p:blipFill rotWithShape="1">
          <a:blip r:embed="rId5">
            <a:alphaModFix/>
          </a:blip>
          <a:srcRect b="0" l="0" r="0" t="0"/>
          <a:stretch/>
        </p:blipFill>
        <p:spPr>
          <a:xfrm>
            <a:off x="0" y="6219645"/>
            <a:ext cx="12192000" cy="638355"/>
          </a:xfrm>
          <a:prstGeom prst="rect">
            <a:avLst/>
          </a:prstGeom>
          <a:noFill/>
          <a:ln>
            <a:noFill/>
          </a:ln>
        </p:spPr>
      </p:pic>
      <p:sp>
        <p:nvSpPr>
          <p:cNvPr id="766" name="Google Shape;766;p6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67" name="Google Shape;767;p6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68" name="Google Shape;768;p64"/>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This is a 2D Cartesian system with vectors.</a:t>
            </a:r>
            <a:endParaRPr b="0" i="0" sz="1800" u="none" cap="none" strike="noStrike">
              <a:solidFill>
                <a:schemeClr val="dk1"/>
              </a:solidFill>
              <a:latin typeface="Calibri"/>
              <a:ea typeface="Calibri"/>
              <a:cs typeface="Calibri"/>
              <a:sym typeface="Calibri"/>
            </a:endParaRPr>
          </a:p>
        </p:txBody>
      </p:sp>
      <p:sp>
        <p:nvSpPr>
          <p:cNvPr id="769" name="Google Shape;769;p64"/>
          <p:cNvSpPr txBox="1"/>
          <p:nvPr/>
        </p:nvSpPr>
        <p:spPr>
          <a:xfrm>
            <a:off x="1" y="5424195"/>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Which arrow indicates vector (2, 3)?</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pic>
        <p:nvPicPr>
          <p:cNvPr id="775" name="Google Shape;775;p6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76" name="Google Shape;776;p6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77" name="Google Shape;777;p6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8" name="Google Shape;778;p6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79" name="Google Shape;779;p65"/>
          <p:cNvSpPr txBox="1"/>
          <p:nvPr/>
        </p:nvSpPr>
        <p:spPr>
          <a:xfrm>
            <a:off x="0" y="1400131"/>
            <a:ext cx="1219199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All of them are the same vector.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in mathematics indicates only 2 things:</a:t>
            </a:r>
            <a:endParaRPr b="0" i="0" sz="1800" u="none" cap="none" strike="noStrike">
              <a:solidFill>
                <a:schemeClr val="dk1"/>
              </a:solidFill>
              <a:latin typeface="Calibri"/>
              <a:ea typeface="Calibri"/>
              <a:cs typeface="Calibri"/>
              <a:sym typeface="Calibri"/>
            </a:endParaRPr>
          </a:p>
        </p:txBody>
      </p:sp>
      <p:sp>
        <p:nvSpPr>
          <p:cNvPr id="780" name="Google Shape;780;p65"/>
          <p:cNvSpPr txBox="1"/>
          <p:nvPr/>
        </p:nvSpPr>
        <p:spPr>
          <a:xfrm>
            <a:off x="5316779" y="2506607"/>
            <a:ext cx="1577676" cy="64633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Direction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Magnitude</a:t>
            </a:r>
            <a:endParaRPr b="1" i="0" sz="1800" u="none" cap="none" strike="noStrike">
              <a:solidFill>
                <a:schemeClr val="dk1"/>
              </a:solidFill>
              <a:latin typeface="Calibri"/>
              <a:ea typeface="Calibri"/>
              <a:cs typeface="Calibri"/>
              <a:sym typeface="Calibri"/>
            </a:endParaRPr>
          </a:p>
        </p:txBody>
      </p:sp>
      <p:sp>
        <p:nvSpPr>
          <p:cNvPr id="781" name="Google Shape;781;p65"/>
          <p:cNvSpPr txBox="1"/>
          <p:nvPr/>
        </p:nvSpPr>
        <p:spPr>
          <a:xfrm>
            <a:off x="2480692" y="3402412"/>
            <a:ext cx="7712496"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is usually notated with a bold symbol or a symbol with an arrow on top.</a:t>
            </a:r>
            <a:endParaRPr b="0" i="0" sz="1400" u="none" cap="none" strike="noStrike">
              <a:solidFill>
                <a:srgbClr val="000000"/>
              </a:solidFill>
              <a:latin typeface="Arial"/>
              <a:ea typeface="Arial"/>
              <a:cs typeface="Arial"/>
              <a:sym typeface="Arial"/>
            </a:endParaRPr>
          </a:p>
        </p:txBody>
      </p:sp>
      <p:sp>
        <p:nvSpPr>
          <p:cNvPr id="782" name="Google Shape;782;p65"/>
          <p:cNvSpPr txBox="1"/>
          <p:nvPr/>
        </p:nvSpPr>
        <p:spPr>
          <a:xfrm>
            <a:off x="5248199" y="4191736"/>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Calibri"/>
                <a:ea typeface="Calibri"/>
                <a:cs typeface="Calibri"/>
                <a:sym typeface="Calibri"/>
              </a:rPr>
              <a:t>v </a:t>
            </a:r>
            <a:r>
              <a:rPr b="0" i="0" lang="en-US" sz="3600" u="none" cap="none" strike="noStrike">
                <a:solidFill>
                  <a:schemeClr val="dk1"/>
                </a:solidFill>
                <a:latin typeface="Calibri"/>
                <a:ea typeface="Calibri"/>
                <a:cs typeface="Calibri"/>
                <a:sym typeface="Calibri"/>
              </a:rPr>
              <a:t>= v =</a:t>
            </a:r>
            <a:endParaRPr b="0" i="0" sz="3600" u="none" cap="none" strike="noStrike">
              <a:solidFill>
                <a:schemeClr val="dk1"/>
              </a:solidFill>
              <a:latin typeface="Calibri"/>
              <a:ea typeface="Calibri"/>
              <a:cs typeface="Calibri"/>
              <a:sym typeface="Calibri"/>
            </a:endParaRPr>
          </a:p>
        </p:txBody>
      </p:sp>
      <p:cxnSp>
        <p:nvCxnSpPr>
          <p:cNvPr id="783" name="Google Shape;783;p65"/>
          <p:cNvCxnSpPr/>
          <p:nvPr/>
        </p:nvCxnSpPr>
        <p:spPr>
          <a:xfrm>
            <a:off x="5991532" y="4399142"/>
            <a:ext cx="209550" cy="0"/>
          </a:xfrm>
          <a:prstGeom prst="straightConnector1">
            <a:avLst/>
          </a:prstGeom>
          <a:noFill/>
          <a:ln cap="flat" cmpd="sng" w="9525">
            <a:solidFill>
              <a:schemeClr val="dk1"/>
            </a:solidFill>
            <a:prstDash val="solid"/>
            <a:miter lim="800000"/>
            <a:headEnd len="sm" w="sm" type="none"/>
            <a:tailEnd len="med" w="med" type="triangle"/>
          </a:ln>
        </p:spPr>
      </p:cxnSp>
      <p:sp>
        <p:nvSpPr>
          <p:cNvPr id="784" name="Google Shape;784;p65"/>
          <p:cNvSpPr/>
          <p:nvPr/>
        </p:nvSpPr>
        <p:spPr>
          <a:xfrm>
            <a:off x="6648512" y="4191735"/>
            <a:ext cx="417440"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x</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y</a:t>
            </a:r>
            <a:endParaRPr b="0" i="0" sz="2400" u="none" cap="none" strike="noStrike">
              <a:solidFill>
                <a:schemeClr val="dk1"/>
              </a:solidFill>
              <a:latin typeface="Calibri"/>
              <a:ea typeface="Calibri"/>
              <a:cs typeface="Calibri"/>
              <a:sym typeface="Calibri"/>
            </a:endParaRPr>
          </a:p>
        </p:txBody>
      </p:sp>
      <p:sp>
        <p:nvSpPr>
          <p:cNvPr id="785" name="Google Shape;785;p65"/>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2 numbers in a vector are usually displayed on top of each other for convenience</a:t>
            </a:r>
            <a:endParaRPr b="0" i="0" sz="1400" u="none" cap="none" strike="noStrike">
              <a:solidFill>
                <a:srgbClr val="000000"/>
              </a:solidFill>
              <a:latin typeface="Arial"/>
              <a:ea typeface="Arial"/>
              <a:cs typeface="Arial"/>
              <a:sym typeface="Arial"/>
            </a:endParaRPr>
          </a:p>
        </p:txBody>
      </p:sp>
      <p:sp>
        <p:nvSpPr>
          <p:cNvPr id="786" name="Google Shape;786;p65"/>
          <p:cNvSpPr/>
          <p:nvPr/>
        </p:nvSpPr>
        <p:spPr>
          <a:xfrm>
            <a:off x="4892465" y="3244334"/>
            <a:ext cx="240706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pic>
        <p:nvPicPr>
          <p:cNvPr id="792" name="Google Shape;792;p6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793" name="Google Shape;793;p66"/>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794" name="Google Shape;794;p66"/>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5" name="Google Shape;795;p6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96" name="Google Shape;796;p66"/>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797" name="Google Shape;797;p66"/>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and Subtraction with just a scalar are weird:</a:t>
            </a:r>
            <a:endParaRPr b="0" i="0" sz="1800" u="none" cap="none" strike="noStrike">
              <a:solidFill>
                <a:schemeClr val="dk1"/>
              </a:solidFill>
              <a:latin typeface="Calibri"/>
              <a:ea typeface="Calibri"/>
              <a:cs typeface="Calibri"/>
              <a:sym typeface="Calibri"/>
            </a:endParaRPr>
          </a:p>
        </p:txBody>
      </p:sp>
      <p:sp>
        <p:nvSpPr>
          <p:cNvPr id="798" name="Google Shape;798;p66"/>
          <p:cNvSpPr txBox="1"/>
          <p:nvPr/>
        </p:nvSpPr>
        <p:spPr>
          <a:xfrm>
            <a:off x="1523470" y="2746364"/>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99" name="Google Shape;799;p66"/>
          <p:cNvCxnSpPr/>
          <p:nvPr/>
        </p:nvCxnSpPr>
        <p:spPr>
          <a:xfrm>
            <a:off x="3697526" y="2953771"/>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00" name="Google Shape;800;p66"/>
          <p:cNvSpPr/>
          <p:nvPr/>
        </p:nvSpPr>
        <p:spPr>
          <a:xfrm>
            <a:off x="4304698" y="2679345"/>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01" name="Google Shape;801;p66"/>
          <p:cNvSpPr txBox="1"/>
          <p:nvPr/>
        </p:nvSpPr>
        <p:spPr>
          <a:xfrm>
            <a:off x="6010949" y="2786213"/>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802" name="Google Shape;802;p66"/>
          <p:cNvSpPr txBox="1"/>
          <p:nvPr/>
        </p:nvSpPr>
        <p:spPr>
          <a:xfrm>
            <a:off x="7995365" y="26790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03" name="Google Shape;803;p66"/>
          <p:cNvSpPr/>
          <p:nvPr/>
        </p:nvSpPr>
        <p:spPr>
          <a:xfrm>
            <a:off x="9434804" y="26120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04" name="Google Shape;804;p66"/>
          <p:cNvCxnSpPr/>
          <p:nvPr/>
        </p:nvCxnSpPr>
        <p:spPr>
          <a:xfrm>
            <a:off x="8077669" y="287044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05" name="Google Shape;805;p66"/>
          <p:cNvSpPr txBox="1"/>
          <p:nvPr/>
        </p:nvSpPr>
        <p:spPr>
          <a:xfrm>
            <a:off x="10303315" y="26836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06" name="Google Shape;806;p66"/>
          <p:cNvSpPr/>
          <p:nvPr/>
        </p:nvSpPr>
        <p:spPr>
          <a:xfrm>
            <a:off x="10695084" y="2627118"/>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807" name="Google Shape;807;p66"/>
          <p:cNvSpPr txBox="1"/>
          <p:nvPr/>
        </p:nvSpPr>
        <p:spPr>
          <a:xfrm>
            <a:off x="6788534" y="3623396"/>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808" name="Google Shape;808;p66"/>
          <p:cNvSpPr txBox="1"/>
          <p:nvPr/>
        </p:nvSpPr>
        <p:spPr>
          <a:xfrm>
            <a:off x="7995365" y="35175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09" name="Google Shape;809;p66"/>
          <p:cNvSpPr/>
          <p:nvPr/>
        </p:nvSpPr>
        <p:spPr>
          <a:xfrm>
            <a:off x="9434804" y="3450579"/>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10" name="Google Shape;810;p66"/>
          <p:cNvCxnSpPr/>
          <p:nvPr/>
        </p:nvCxnSpPr>
        <p:spPr>
          <a:xfrm>
            <a:off x="8077669" y="37089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11" name="Google Shape;811;p66"/>
          <p:cNvSpPr txBox="1"/>
          <p:nvPr/>
        </p:nvSpPr>
        <p:spPr>
          <a:xfrm>
            <a:off x="10303315" y="35221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12" name="Google Shape;812;p66"/>
          <p:cNvSpPr/>
          <p:nvPr/>
        </p:nvSpPr>
        <p:spPr>
          <a:xfrm>
            <a:off x="10695083" y="3465632"/>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813" name="Google Shape;813;p66"/>
          <p:cNvSpPr txBox="1"/>
          <p:nvPr/>
        </p:nvSpPr>
        <p:spPr>
          <a:xfrm>
            <a:off x="1636730" y="3532472"/>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pic>
        <p:nvPicPr>
          <p:cNvPr id="819" name="Google Shape;819;p6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820" name="Google Shape;820;p67"/>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821" name="Google Shape;821;p67"/>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2" name="Google Shape;822;p6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23" name="Google Shape;823;p67"/>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824" name="Google Shape;824;p67"/>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Why are adding and subtracting scalars a weird thing to do to vectors?</a:t>
            </a:r>
            <a:endParaRPr b="0" i="0" sz="1800" u="none" cap="none" strike="noStrike">
              <a:solidFill>
                <a:schemeClr val="dk1"/>
              </a:solidFill>
              <a:latin typeface="Calibri"/>
              <a:ea typeface="Calibri"/>
              <a:cs typeface="Calibri"/>
              <a:sym typeface="Calibri"/>
            </a:endParaRPr>
          </a:p>
        </p:txBody>
      </p:sp>
      <p:sp>
        <p:nvSpPr>
          <p:cNvPr id="825" name="Google Shape;825;p67"/>
          <p:cNvSpPr txBox="1"/>
          <p:nvPr/>
        </p:nvSpPr>
        <p:spPr>
          <a:xfrm>
            <a:off x="371445" y="3036577"/>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26" name="Google Shape;826;p67"/>
          <p:cNvCxnSpPr/>
          <p:nvPr/>
        </p:nvCxnSpPr>
        <p:spPr>
          <a:xfrm>
            <a:off x="2545501" y="324398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27" name="Google Shape;827;p67"/>
          <p:cNvSpPr/>
          <p:nvPr/>
        </p:nvSpPr>
        <p:spPr>
          <a:xfrm>
            <a:off x="3152673" y="2969557"/>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28" name="Google Shape;828;p67"/>
          <p:cNvSpPr txBox="1"/>
          <p:nvPr/>
        </p:nvSpPr>
        <p:spPr>
          <a:xfrm>
            <a:off x="5023095" y="2234220"/>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Addition:</a:t>
            </a:r>
            <a:endParaRPr b="1" i="0" sz="2400" u="none" cap="none" strike="noStrike">
              <a:solidFill>
                <a:srgbClr val="999999"/>
              </a:solidFill>
              <a:latin typeface="Calibri"/>
              <a:ea typeface="Calibri"/>
              <a:cs typeface="Calibri"/>
              <a:sym typeface="Calibri"/>
            </a:endParaRPr>
          </a:p>
        </p:txBody>
      </p:sp>
      <p:sp>
        <p:nvSpPr>
          <p:cNvPr id="829" name="Google Shape;829;p67"/>
          <p:cNvSpPr txBox="1"/>
          <p:nvPr/>
        </p:nvSpPr>
        <p:spPr>
          <a:xfrm>
            <a:off x="6314885" y="214188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30" name="Google Shape;830;p67"/>
          <p:cNvSpPr/>
          <p:nvPr/>
        </p:nvSpPr>
        <p:spPr>
          <a:xfrm>
            <a:off x="7754324" y="207487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31" name="Google Shape;831;p67"/>
          <p:cNvCxnSpPr/>
          <p:nvPr/>
        </p:nvCxnSpPr>
        <p:spPr>
          <a:xfrm>
            <a:off x="6397189" y="233325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32" name="Google Shape;832;p67"/>
          <p:cNvSpPr txBox="1"/>
          <p:nvPr/>
        </p:nvSpPr>
        <p:spPr>
          <a:xfrm>
            <a:off x="8622835" y="214641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33" name="Google Shape;833;p67"/>
          <p:cNvSpPr/>
          <p:nvPr/>
        </p:nvSpPr>
        <p:spPr>
          <a:xfrm>
            <a:off x="9014604" y="2089924"/>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7</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2400" u="none" cap="none" strike="noStrike">
              <a:solidFill>
                <a:schemeClr val="dk1"/>
              </a:solidFill>
              <a:latin typeface="Calibri"/>
              <a:ea typeface="Calibri"/>
              <a:cs typeface="Calibri"/>
              <a:sym typeface="Calibri"/>
            </a:endParaRPr>
          </a:p>
        </p:txBody>
      </p:sp>
      <p:sp>
        <p:nvSpPr>
          <p:cNvPr id="834" name="Google Shape;834;p67"/>
          <p:cNvSpPr txBox="1"/>
          <p:nvPr/>
        </p:nvSpPr>
        <p:spPr>
          <a:xfrm>
            <a:off x="4628186" y="3054861"/>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Subtraction:</a:t>
            </a:r>
            <a:endParaRPr b="1" i="0" sz="2400" u="none" cap="none" strike="noStrike">
              <a:solidFill>
                <a:srgbClr val="999999"/>
              </a:solidFill>
              <a:latin typeface="Calibri"/>
              <a:ea typeface="Calibri"/>
              <a:cs typeface="Calibri"/>
              <a:sym typeface="Calibri"/>
            </a:endParaRPr>
          </a:p>
        </p:txBody>
      </p:sp>
      <p:sp>
        <p:nvSpPr>
          <p:cNvPr id="835" name="Google Shape;835;p67"/>
          <p:cNvSpPr txBox="1"/>
          <p:nvPr/>
        </p:nvSpPr>
        <p:spPr>
          <a:xfrm>
            <a:off x="6314885" y="29627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a:t>
            </a:r>
            <a:r>
              <a:rPr b="0" i="0" lang="en-US" sz="1400" u="none" cap="none" strike="noStrike">
                <a:solidFill>
                  <a:schemeClr val="dk1"/>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36" name="Google Shape;836;p67"/>
          <p:cNvSpPr/>
          <p:nvPr/>
        </p:nvSpPr>
        <p:spPr>
          <a:xfrm>
            <a:off x="7754324" y="28957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37" name="Google Shape;837;p67"/>
          <p:cNvCxnSpPr/>
          <p:nvPr/>
        </p:nvCxnSpPr>
        <p:spPr>
          <a:xfrm>
            <a:off x="6397189" y="31541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38" name="Google Shape;838;p67"/>
          <p:cNvSpPr txBox="1"/>
          <p:nvPr/>
        </p:nvSpPr>
        <p:spPr>
          <a:xfrm>
            <a:off x="8622835" y="29673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39" name="Google Shape;839;p67"/>
          <p:cNvSpPr/>
          <p:nvPr/>
        </p:nvSpPr>
        <p:spPr>
          <a:xfrm>
            <a:off x="9014604" y="2910819"/>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2400" u="none" cap="none" strike="noStrike">
              <a:solidFill>
                <a:schemeClr val="dk1"/>
              </a:solidFill>
              <a:latin typeface="Calibri"/>
              <a:ea typeface="Calibri"/>
              <a:cs typeface="Calibri"/>
              <a:sym typeface="Calibri"/>
            </a:endParaRPr>
          </a:p>
        </p:txBody>
      </p:sp>
      <p:sp>
        <p:nvSpPr>
          <p:cNvPr id="840" name="Google Shape;840;p67"/>
          <p:cNvSpPr txBox="1"/>
          <p:nvPr/>
        </p:nvSpPr>
        <p:spPr>
          <a:xfrm>
            <a:off x="4309124" y="390390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841" name="Google Shape;841;p67"/>
          <p:cNvSpPr txBox="1"/>
          <p:nvPr/>
        </p:nvSpPr>
        <p:spPr>
          <a:xfrm>
            <a:off x="6293540" y="379677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42" name="Google Shape;842;p67"/>
          <p:cNvSpPr/>
          <p:nvPr/>
        </p:nvSpPr>
        <p:spPr>
          <a:xfrm>
            <a:off x="7732979" y="372975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43" name="Google Shape;843;p67"/>
          <p:cNvCxnSpPr/>
          <p:nvPr/>
        </p:nvCxnSpPr>
        <p:spPr>
          <a:xfrm>
            <a:off x="6375844" y="398813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44" name="Google Shape;844;p67"/>
          <p:cNvSpPr txBox="1"/>
          <p:nvPr/>
        </p:nvSpPr>
        <p:spPr>
          <a:xfrm>
            <a:off x="8601490" y="380129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45" name="Google Shape;845;p67"/>
          <p:cNvSpPr/>
          <p:nvPr/>
        </p:nvSpPr>
        <p:spPr>
          <a:xfrm>
            <a:off x="8993259" y="374480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846" name="Google Shape;846;p67"/>
          <p:cNvSpPr txBox="1"/>
          <p:nvPr/>
        </p:nvSpPr>
        <p:spPr>
          <a:xfrm>
            <a:off x="5086709" y="4741084"/>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847" name="Google Shape;847;p67"/>
          <p:cNvSpPr txBox="1"/>
          <p:nvPr/>
        </p:nvSpPr>
        <p:spPr>
          <a:xfrm>
            <a:off x="6293540" y="46352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48" name="Google Shape;848;p67"/>
          <p:cNvSpPr/>
          <p:nvPr/>
        </p:nvSpPr>
        <p:spPr>
          <a:xfrm>
            <a:off x="7732979" y="45682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49" name="Google Shape;849;p67"/>
          <p:cNvCxnSpPr/>
          <p:nvPr/>
        </p:nvCxnSpPr>
        <p:spPr>
          <a:xfrm>
            <a:off x="6375844" y="48266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50" name="Google Shape;850;p67"/>
          <p:cNvSpPr txBox="1"/>
          <p:nvPr/>
        </p:nvSpPr>
        <p:spPr>
          <a:xfrm>
            <a:off x="8601490" y="46398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51" name="Google Shape;851;p67"/>
          <p:cNvSpPr/>
          <p:nvPr/>
        </p:nvSpPr>
        <p:spPr>
          <a:xfrm>
            <a:off x="8993258" y="4583319"/>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852" name="Google Shape;852;p67"/>
          <p:cNvSpPr txBox="1"/>
          <p:nvPr/>
        </p:nvSpPr>
        <p:spPr>
          <a:xfrm>
            <a:off x="484705" y="3822685"/>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pic>
        <p:nvPicPr>
          <p:cNvPr id="858" name="Google Shape;858;p6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859" name="Google Shape;859;p68"/>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860" name="Google Shape;860;p68"/>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1" name="Google Shape;861;p6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62" name="Google Shape;862;p68"/>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Addition and subtraction can only move a vector like a bishop in chess.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no correlation because both direction and magnitude change in weird ways.</a:t>
            </a:r>
            <a:endParaRPr b="0" i="0" sz="1800" u="none" cap="none" strike="noStrike">
              <a:solidFill>
                <a:schemeClr val="dk1"/>
              </a:solidFill>
              <a:latin typeface="Calibri"/>
              <a:ea typeface="Calibri"/>
              <a:cs typeface="Calibri"/>
              <a:sym typeface="Calibri"/>
            </a:endParaRPr>
          </a:p>
        </p:txBody>
      </p:sp>
      <p:sp>
        <p:nvSpPr>
          <p:cNvPr id="863" name="Google Shape;863;p68"/>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Multiplying and Dividing by a scalar is much more useful.</a:t>
            </a:r>
            <a:endParaRPr b="0" i="0" sz="1800" u="none" cap="none" strike="noStrike">
              <a:solidFill>
                <a:schemeClr val="dk1"/>
              </a:solidFill>
              <a:latin typeface="Calibri"/>
              <a:ea typeface="Calibri"/>
              <a:cs typeface="Calibri"/>
              <a:sym typeface="Calibri"/>
            </a:endParaRPr>
          </a:p>
        </p:txBody>
      </p:sp>
      <p:sp>
        <p:nvSpPr>
          <p:cNvPr id="864" name="Google Shape;864;p68"/>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65" name="Google Shape;865;p68"/>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66" name="Google Shape;866;p68"/>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67" name="Google Shape;867;p68"/>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868" name="Google Shape;868;p68"/>
          <p:cNvPicPr preferRelativeResize="0"/>
          <p:nvPr/>
        </p:nvPicPr>
        <p:blipFill rotWithShape="1">
          <a:blip r:embed="rId5">
            <a:alphaModFix/>
          </a:blip>
          <a:srcRect b="0" l="0" r="0" t="0"/>
          <a:stretch/>
        </p:blipFill>
        <p:spPr>
          <a:xfrm>
            <a:off x="132395" y="1969193"/>
            <a:ext cx="3073888" cy="3040964"/>
          </a:xfrm>
          <a:prstGeom prst="rect">
            <a:avLst/>
          </a:prstGeom>
          <a:noFill/>
          <a:ln>
            <a:noFill/>
          </a:ln>
        </p:spPr>
      </p:pic>
      <p:sp>
        <p:nvSpPr>
          <p:cNvPr id="869" name="Google Shape;869;p68"/>
          <p:cNvSpPr txBox="1"/>
          <p:nvPr/>
        </p:nvSpPr>
        <p:spPr>
          <a:xfrm>
            <a:off x="-5" y="5150157"/>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Addition:</a:t>
            </a:r>
            <a:endParaRPr b="1" i="0" sz="2400" u="none" cap="none" strike="noStrike">
              <a:solidFill>
                <a:srgbClr val="000000"/>
              </a:solidFill>
              <a:latin typeface="Calibri"/>
              <a:ea typeface="Calibri"/>
              <a:cs typeface="Calibri"/>
              <a:sym typeface="Calibri"/>
            </a:endParaRPr>
          </a:p>
        </p:txBody>
      </p:sp>
      <p:sp>
        <p:nvSpPr>
          <p:cNvPr id="870" name="Google Shape;870;p68"/>
          <p:cNvSpPr txBox="1"/>
          <p:nvPr/>
        </p:nvSpPr>
        <p:spPr>
          <a:xfrm>
            <a:off x="1291785" y="5057827"/>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871" name="Google Shape;871;p68"/>
          <p:cNvSpPr/>
          <p:nvPr/>
        </p:nvSpPr>
        <p:spPr>
          <a:xfrm>
            <a:off x="2731224" y="499080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72" name="Google Shape;872;p68"/>
          <p:cNvCxnSpPr/>
          <p:nvPr/>
        </p:nvCxnSpPr>
        <p:spPr>
          <a:xfrm>
            <a:off x="1374089" y="524918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73" name="Google Shape;873;p68"/>
          <p:cNvSpPr txBox="1"/>
          <p:nvPr/>
        </p:nvSpPr>
        <p:spPr>
          <a:xfrm>
            <a:off x="3599735" y="5062354"/>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874" name="Google Shape;874;p68"/>
          <p:cNvSpPr/>
          <p:nvPr/>
        </p:nvSpPr>
        <p:spPr>
          <a:xfrm>
            <a:off x="3991504" y="5005862"/>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7</a:t>
            </a:r>
            <a:endParaRPr b="0"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10</a:t>
            </a:r>
            <a:endParaRPr b="0" i="0" sz="2400" u="none" cap="none" strike="noStrike">
              <a:solidFill>
                <a:srgbClr val="000000"/>
              </a:solidFill>
              <a:latin typeface="Calibri"/>
              <a:ea typeface="Calibri"/>
              <a:cs typeface="Calibri"/>
              <a:sym typeface="Calibri"/>
            </a:endParaRPr>
          </a:p>
        </p:txBody>
      </p:sp>
      <p:sp>
        <p:nvSpPr>
          <p:cNvPr id="875" name="Google Shape;875;p68"/>
          <p:cNvSpPr txBox="1"/>
          <p:nvPr/>
        </p:nvSpPr>
        <p:spPr>
          <a:xfrm>
            <a:off x="7018711" y="5157423"/>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Subtraction:</a:t>
            </a:r>
            <a:endParaRPr b="1" i="0" sz="2400" u="none" cap="none" strike="noStrike">
              <a:solidFill>
                <a:srgbClr val="000000"/>
              </a:solidFill>
              <a:latin typeface="Calibri"/>
              <a:ea typeface="Calibri"/>
              <a:cs typeface="Calibri"/>
              <a:sym typeface="Calibri"/>
            </a:endParaRPr>
          </a:p>
        </p:txBody>
      </p:sp>
      <p:sp>
        <p:nvSpPr>
          <p:cNvPr id="876" name="Google Shape;876;p68"/>
          <p:cNvSpPr txBox="1"/>
          <p:nvPr/>
        </p:nvSpPr>
        <p:spPr>
          <a:xfrm>
            <a:off x="8705410" y="506534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a:t>
            </a:r>
            <a:r>
              <a:rPr b="0" i="0" lang="en-US" sz="1400" u="none" cap="none" strike="noStrike">
                <a:solidFill>
                  <a:srgbClr val="00000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877" name="Google Shape;877;p68"/>
          <p:cNvSpPr/>
          <p:nvPr/>
        </p:nvSpPr>
        <p:spPr>
          <a:xfrm>
            <a:off x="10144849" y="499832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878" name="Google Shape;878;p68"/>
          <p:cNvCxnSpPr/>
          <p:nvPr/>
        </p:nvCxnSpPr>
        <p:spPr>
          <a:xfrm>
            <a:off x="8787714" y="525671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79" name="Google Shape;879;p68"/>
          <p:cNvSpPr txBox="1"/>
          <p:nvPr/>
        </p:nvSpPr>
        <p:spPr>
          <a:xfrm>
            <a:off x="11013360" y="506987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880" name="Google Shape;880;p68"/>
          <p:cNvSpPr/>
          <p:nvPr/>
        </p:nvSpPr>
        <p:spPr>
          <a:xfrm>
            <a:off x="11405129" y="5013381"/>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0</a:t>
            </a:r>
            <a:endParaRPr b="0" i="0" sz="2400" u="none" cap="none" strike="noStrike">
              <a:solidFill>
                <a:srgbClr val="000000"/>
              </a:solidFill>
              <a:latin typeface="Calibri"/>
              <a:ea typeface="Calibri"/>
              <a:cs typeface="Calibri"/>
              <a:sym typeface="Calibri"/>
            </a:endParaRPr>
          </a:p>
        </p:txBody>
      </p:sp>
      <p:pic>
        <p:nvPicPr>
          <p:cNvPr id="881" name="Google Shape;881;p68"/>
          <p:cNvPicPr preferRelativeResize="0"/>
          <p:nvPr/>
        </p:nvPicPr>
        <p:blipFill rotWithShape="1">
          <a:blip r:embed="rId6">
            <a:alphaModFix/>
          </a:blip>
          <a:srcRect b="0" l="0" r="0" t="0"/>
          <a:stretch/>
        </p:blipFill>
        <p:spPr>
          <a:xfrm>
            <a:off x="8567928" y="1965960"/>
            <a:ext cx="3072383" cy="304495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pic>
        <p:nvPicPr>
          <p:cNvPr id="887" name="Google Shape;887;p69"/>
          <p:cNvPicPr preferRelativeResize="0"/>
          <p:nvPr/>
        </p:nvPicPr>
        <p:blipFill rotWithShape="1">
          <a:blip r:embed="rId3">
            <a:alphaModFix/>
          </a:blip>
          <a:srcRect b="0" l="0" r="0" t="0"/>
          <a:stretch/>
        </p:blipFill>
        <p:spPr>
          <a:xfrm>
            <a:off x="8567928" y="1965960"/>
            <a:ext cx="3072383" cy="3044952"/>
          </a:xfrm>
          <a:prstGeom prst="rect">
            <a:avLst/>
          </a:prstGeom>
          <a:noFill/>
          <a:ln>
            <a:noFill/>
          </a:ln>
        </p:spPr>
      </p:pic>
      <p:pic>
        <p:nvPicPr>
          <p:cNvPr id="888" name="Google Shape;888;p69"/>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889" name="Google Shape;889;p69"/>
          <p:cNvPicPr preferRelativeResize="0"/>
          <p:nvPr/>
        </p:nvPicPr>
        <p:blipFill rotWithShape="1">
          <a:blip r:embed="rId5">
            <a:alphaModFix/>
          </a:blip>
          <a:srcRect b="0" l="0" r="0" t="0"/>
          <a:stretch/>
        </p:blipFill>
        <p:spPr>
          <a:xfrm>
            <a:off x="0" y="6219645"/>
            <a:ext cx="12191999" cy="638355"/>
          </a:xfrm>
          <a:prstGeom prst="rect">
            <a:avLst/>
          </a:prstGeom>
          <a:noFill/>
          <a:ln>
            <a:noFill/>
          </a:ln>
        </p:spPr>
      </p:pic>
      <p:sp>
        <p:nvSpPr>
          <p:cNvPr id="890" name="Google Shape;890;p69"/>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1" name="Google Shape;891;p6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92" name="Google Shape;892;p69"/>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Multiplication and Division lengthen or shorten the distance of the vector.</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direction will remain, making them very useful.</a:t>
            </a:r>
            <a:endParaRPr b="0" i="0" sz="1800" u="none" cap="none" strike="noStrike">
              <a:solidFill>
                <a:schemeClr val="dk1"/>
              </a:solidFill>
              <a:latin typeface="Calibri"/>
              <a:ea typeface="Calibri"/>
              <a:cs typeface="Calibri"/>
              <a:sym typeface="Calibri"/>
            </a:endParaRPr>
          </a:p>
        </p:txBody>
      </p:sp>
      <p:sp>
        <p:nvSpPr>
          <p:cNvPr id="893" name="Google Shape;893;p69"/>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Another useful operation is flipping the vector. Any idea how you can do this?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4" name="Google Shape;894;p69"/>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95" name="Google Shape;895;p69"/>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96" name="Google Shape;896;p69"/>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97" name="Google Shape;897;p69"/>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898" name="Google Shape;898;p69"/>
          <p:cNvPicPr preferRelativeResize="0"/>
          <p:nvPr/>
        </p:nvPicPr>
        <p:blipFill rotWithShape="1">
          <a:blip r:embed="rId6">
            <a:alphaModFix/>
          </a:blip>
          <a:srcRect b="0" l="0" r="0" t="0"/>
          <a:stretch/>
        </p:blipFill>
        <p:spPr>
          <a:xfrm>
            <a:off x="137160" y="1967210"/>
            <a:ext cx="3072383" cy="3044952"/>
          </a:xfrm>
          <a:prstGeom prst="rect">
            <a:avLst/>
          </a:prstGeom>
          <a:noFill/>
          <a:ln>
            <a:noFill/>
          </a:ln>
        </p:spPr>
      </p:pic>
      <p:sp>
        <p:nvSpPr>
          <p:cNvPr id="899" name="Google Shape;899;p69"/>
          <p:cNvSpPr txBox="1"/>
          <p:nvPr/>
        </p:nvSpPr>
        <p:spPr>
          <a:xfrm>
            <a:off x="-1" y="516475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900" name="Google Shape;900;p69"/>
          <p:cNvSpPr txBox="1"/>
          <p:nvPr/>
        </p:nvSpPr>
        <p:spPr>
          <a:xfrm>
            <a:off x="1984415" y="505762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901" name="Google Shape;901;p69"/>
          <p:cNvSpPr/>
          <p:nvPr/>
        </p:nvSpPr>
        <p:spPr>
          <a:xfrm>
            <a:off x="3423854" y="499060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902" name="Google Shape;902;p69"/>
          <p:cNvCxnSpPr/>
          <p:nvPr/>
        </p:nvCxnSpPr>
        <p:spPr>
          <a:xfrm>
            <a:off x="2066719" y="524898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903" name="Google Shape;903;p69"/>
          <p:cNvSpPr txBox="1"/>
          <p:nvPr/>
        </p:nvSpPr>
        <p:spPr>
          <a:xfrm>
            <a:off x="4292365" y="506214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904" name="Google Shape;904;p69"/>
          <p:cNvSpPr/>
          <p:nvPr/>
        </p:nvSpPr>
        <p:spPr>
          <a:xfrm>
            <a:off x="4684134" y="500565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905" name="Google Shape;905;p69"/>
          <p:cNvSpPr txBox="1"/>
          <p:nvPr/>
        </p:nvSpPr>
        <p:spPr>
          <a:xfrm>
            <a:off x="7478059" y="5155859"/>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906" name="Google Shape;906;p69"/>
          <p:cNvSpPr txBox="1"/>
          <p:nvPr/>
        </p:nvSpPr>
        <p:spPr>
          <a:xfrm>
            <a:off x="8684890" y="505005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907" name="Google Shape;907;p69"/>
          <p:cNvSpPr/>
          <p:nvPr/>
        </p:nvSpPr>
        <p:spPr>
          <a:xfrm>
            <a:off x="10124329" y="498304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908" name="Google Shape;908;p69"/>
          <p:cNvCxnSpPr/>
          <p:nvPr/>
        </p:nvCxnSpPr>
        <p:spPr>
          <a:xfrm>
            <a:off x="8767194" y="524142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909" name="Google Shape;909;p69"/>
          <p:cNvSpPr txBox="1"/>
          <p:nvPr/>
        </p:nvSpPr>
        <p:spPr>
          <a:xfrm>
            <a:off x="10992840" y="505458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910" name="Google Shape;910;p69"/>
          <p:cNvSpPr/>
          <p:nvPr/>
        </p:nvSpPr>
        <p:spPr>
          <a:xfrm>
            <a:off x="11384608" y="4998094"/>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pic>
        <p:nvPicPr>
          <p:cNvPr id="916" name="Google Shape;916;p7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17" name="Google Shape;917;p70"/>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918" name="Google Shape;918;p70"/>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9" name="Google Shape;919;p7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920" name="Google Shape;920;p70"/>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Flipping a vector is done by simple multiplying the vector with the scalar -1.</a:t>
            </a:r>
            <a:endParaRPr b="0" i="0" sz="1800" u="none" cap="none" strike="noStrike">
              <a:solidFill>
                <a:schemeClr val="dk1"/>
              </a:solidFill>
              <a:latin typeface="Calibri"/>
              <a:ea typeface="Calibri"/>
              <a:cs typeface="Calibri"/>
              <a:sym typeface="Calibri"/>
            </a:endParaRPr>
          </a:p>
        </p:txBody>
      </p:sp>
      <p:sp>
        <p:nvSpPr>
          <p:cNvPr id="921" name="Google Shape;921;p70"/>
          <p:cNvSpPr txBox="1"/>
          <p:nvPr/>
        </p:nvSpPr>
        <p:spPr>
          <a:xfrm>
            <a:off x="73401" y="53507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continue to vector on vector operations.</a:t>
            </a:r>
            <a:endParaRPr b="0" i="0" sz="1800" u="none" cap="none" strike="noStrike">
              <a:solidFill>
                <a:schemeClr val="dk1"/>
              </a:solidFill>
              <a:latin typeface="Calibri"/>
              <a:ea typeface="Calibri"/>
              <a:cs typeface="Calibri"/>
              <a:sym typeface="Calibri"/>
            </a:endParaRPr>
          </a:p>
        </p:txBody>
      </p:sp>
      <p:sp>
        <p:nvSpPr>
          <p:cNvPr id="922" name="Google Shape;922;p70"/>
          <p:cNvSpPr txBox="1"/>
          <p:nvPr/>
        </p:nvSpPr>
        <p:spPr>
          <a:xfrm>
            <a:off x="215470" y="2752089"/>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923" name="Google Shape;923;p70"/>
          <p:cNvCxnSpPr/>
          <p:nvPr/>
        </p:nvCxnSpPr>
        <p:spPr>
          <a:xfrm>
            <a:off x="2389526" y="295949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924" name="Google Shape;924;p70"/>
          <p:cNvSpPr/>
          <p:nvPr/>
        </p:nvSpPr>
        <p:spPr>
          <a:xfrm>
            <a:off x="2996698" y="2685070"/>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925" name="Google Shape;925;p70"/>
          <p:cNvSpPr txBox="1"/>
          <p:nvPr/>
        </p:nvSpPr>
        <p:spPr>
          <a:xfrm>
            <a:off x="215474" y="3420738"/>
            <a:ext cx="2667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-1</a:t>
            </a:r>
            <a:endParaRPr b="0" i="0" sz="3600" u="none" cap="none" strike="noStrike">
              <a:solidFill>
                <a:srgbClr val="FF0000"/>
              </a:solidFill>
              <a:latin typeface="Calibri"/>
              <a:ea typeface="Calibri"/>
              <a:cs typeface="Calibri"/>
              <a:sym typeface="Calibri"/>
            </a:endParaRPr>
          </a:p>
        </p:txBody>
      </p:sp>
      <p:sp>
        <p:nvSpPr>
          <p:cNvPr id="926" name="Google Shape;926;p70"/>
          <p:cNvSpPr txBox="1"/>
          <p:nvPr/>
        </p:nvSpPr>
        <p:spPr>
          <a:xfrm>
            <a:off x="3436736" y="5112325"/>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927" name="Google Shape;927;p70"/>
          <p:cNvSpPr txBox="1"/>
          <p:nvPr/>
        </p:nvSpPr>
        <p:spPr>
          <a:xfrm>
            <a:off x="5421152" y="50051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928" name="Google Shape;928;p70"/>
          <p:cNvSpPr/>
          <p:nvPr/>
        </p:nvSpPr>
        <p:spPr>
          <a:xfrm>
            <a:off x="6722613" y="4945675"/>
            <a:ext cx="1006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929" name="Google Shape;929;p70"/>
          <p:cNvCxnSpPr/>
          <p:nvPr/>
        </p:nvCxnSpPr>
        <p:spPr>
          <a:xfrm>
            <a:off x="5503457" y="51965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930" name="Google Shape;930;p70"/>
          <p:cNvSpPr txBox="1"/>
          <p:nvPr/>
        </p:nvSpPr>
        <p:spPr>
          <a:xfrm>
            <a:off x="7729102" y="50097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931" name="Google Shape;931;p70"/>
          <p:cNvSpPr/>
          <p:nvPr/>
        </p:nvSpPr>
        <p:spPr>
          <a:xfrm>
            <a:off x="8120872" y="4953231"/>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2400" u="none" cap="none" strike="noStrike">
              <a:solidFill>
                <a:schemeClr val="dk1"/>
              </a:solidFill>
              <a:latin typeface="Calibri"/>
              <a:ea typeface="Calibri"/>
              <a:cs typeface="Calibri"/>
              <a:sym typeface="Calibri"/>
            </a:endParaRPr>
          </a:p>
        </p:txBody>
      </p:sp>
      <p:pic>
        <p:nvPicPr>
          <p:cNvPr id="932" name="Google Shape;932;p70"/>
          <p:cNvPicPr preferRelativeResize="0"/>
          <p:nvPr/>
        </p:nvPicPr>
        <p:blipFill rotWithShape="1">
          <a:blip r:embed="rId5">
            <a:alphaModFix/>
          </a:blip>
          <a:srcRect b="0" l="0" r="0" t="0"/>
          <a:stretch/>
        </p:blipFill>
        <p:spPr>
          <a:xfrm>
            <a:off x="4562856" y="1965960"/>
            <a:ext cx="3072383" cy="304495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 name="Shape 937"/>
        <p:cNvGrpSpPr/>
        <p:nvPr/>
      </p:nvGrpSpPr>
      <p:grpSpPr>
        <a:xfrm>
          <a:off x="0" y="0"/>
          <a:ext cx="0" cy="0"/>
          <a:chOff x="0" y="0"/>
          <a:chExt cx="0" cy="0"/>
        </a:xfrm>
      </p:grpSpPr>
      <p:pic>
        <p:nvPicPr>
          <p:cNvPr id="938" name="Google Shape;938;p7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39" name="Google Shape;939;p7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940" name="Google Shape;940;p7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1" name="Google Shape;941;p7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942" name="Google Shape;942;p71"/>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Take these 2 vectors:</a:t>
            </a:r>
            <a:endParaRPr b="0" i="0" sz="1400" u="none" cap="none" strike="noStrike">
              <a:solidFill>
                <a:srgbClr val="000000"/>
              </a:solidFill>
              <a:latin typeface="Arial"/>
              <a:ea typeface="Arial"/>
              <a:cs typeface="Arial"/>
              <a:sym typeface="Arial"/>
            </a:endParaRPr>
          </a:p>
        </p:txBody>
      </p:sp>
      <p:sp>
        <p:nvSpPr>
          <p:cNvPr id="943" name="Google Shape;943;p71"/>
          <p:cNvSpPr txBox="1"/>
          <p:nvPr/>
        </p:nvSpPr>
        <p:spPr>
          <a:xfrm>
            <a:off x="6766560" y="2223561"/>
            <a:ext cx="2407152"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944" name="Google Shape;944;p71"/>
          <p:cNvCxnSpPr/>
          <p:nvPr/>
        </p:nvCxnSpPr>
        <p:spPr>
          <a:xfrm>
            <a:off x="7751475" y="2430967"/>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945" name="Google Shape;945;p71"/>
          <p:cNvSpPr/>
          <p:nvPr/>
        </p:nvSpPr>
        <p:spPr>
          <a:xfrm>
            <a:off x="8358648" y="2156542"/>
            <a:ext cx="526272" cy="780365"/>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sp>
        <p:nvSpPr>
          <p:cNvPr id="946" name="Google Shape;946;p71"/>
          <p:cNvSpPr txBox="1"/>
          <p:nvPr/>
        </p:nvSpPr>
        <p:spPr>
          <a:xfrm>
            <a:off x="3442259" y="2223562"/>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947" name="Google Shape;947;p71"/>
          <p:cNvCxnSpPr/>
          <p:nvPr/>
        </p:nvCxnSpPr>
        <p:spPr>
          <a:xfrm>
            <a:off x="4185592" y="243096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948" name="Google Shape;948;p71"/>
          <p:cNvSpPr/>
          <p:nvPr/>
        </p:nvSpPr>
        <p:spPr>
          <a:xfrm>
            <a:off x="4792764" y="2156542"/>
            <a:ext cx="525995"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949" name="Google Shape;949;p71"/>
          <p:cNvSpPr txBox="1"/>
          <p:nvPr/>
        </p:nvSpPr>
        <p:spPr>
          <a:xfrm>
            <a:off x="977744" y="3780443"/>
            <a:ext cx="137409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950" name="Google Shape;950;p71"/>
          <p:cNvSpPr txBox="1"/>
          <p:nvPr/>
        </p:nvSpPr>
        <p:spPr>
          <a:xfrm>
            <a:off x="2269534" y="3688112"/>
            <a:ext cx="1482615"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951" name="Google Shape;951;p71"/>
          <p:cNvCxnSpPr/>
          <p:nvPr/>
        </p:nvCxnSpPr>
        <p:spPr>
          <a:xfrm>
            <a:off x="3051994" y="3895518"/>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952" name="Google Shape;952;p71"/>
          <p:cNvSpPr/>
          <p:nvPr/>
        </p:nvSpPr>
        <p:spPr>
          <a:xfrm>
            <a:off x="3708973" y="3621094"/>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953" name="Google Shape;953;p71"/>
          <p:cNvCxnSpPr/>
          <p:nvPr/>
        </p:nvCxnSpPr>
        <p:spPr>
          <a:xfrm>
            <a:off x="2411914" y="389551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954" name="Google Shape;954;p71"/>
          <p:cNvSpPr txBox="1"/>
          <p:nvPr/>
        </p:nvSpPr>
        <p:spPr>
          <a:xfrm>
            <a:off x="4577484" y="3692639"/>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955" name="Google Shape;955;p71"/>
          <p:cNvSpPr/>
          <p:nvPr/>
        </p:nvSpPr>
        <p:spPr>
          <a:xfrm>
            <a:off x="4969253" y="3636147"/>
            <a:ext cx="542256"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956" name="Google Shape;956;p71"/>
          <p:cNvSpPr txBox="1"/>
          <p:nvPr/>
        </p:nvSpPr>
        <p:spPr>
          <a:xfrm>
            <a:off x="6404913" y="3757752"/>
            <a:ext cx="174765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957" name="Google Shape;957;p71"/>
          <p:cNvSpPr txBox="1"/>
          <p:nvPr/>
        </p:nvSpPr>
        <p:spPr>
          <a:xfrm>
            <a:off x="8152570" y="3639613"/>
            <a:ext cx="14647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958" name="Google Shape;958;p71"/>
          <p:cNvCxnSpPr/>
          <p:nvPr/>
        </p:nvCxnSpPr>
        <p:spPr>
          <a:xfrm>
            <a:off x="8852727" y="3847019"/>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959" name="Google Shape;959;p71"/>
          <p:cNvSpPr/>
          <p:nvPr/>
        </p:nvSpPr>
        <p:spPr>
          <a:xfrm>
            <a:off x="9509706" y="3572595"/>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960" name="Google Shape;960;p71"/>
          <p:cNvCxnSpPr/>
          <p:nvPr/>
        </p:nvCxnSpPr>
        <p:spPr>
          <a:xfrm>
            <a:off x="8212647" y="3847019"/>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961" name="Google Shape;961;p71"/>
          <p:cNvSpPr txBox="1"/>
          <p:nvPr/>
        </p:nvSpPr>
        <p:spPr>
          <a:xfrm>
            <a:off x="10378217" y="3644140"/>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962" name="Google Shape;962;p71"/>
          <p:cNvSpPr/>
          <p:nvPr/>
        </p:nvSpPr>
        <p:spPr>
          <a:xfrm>
            <a:off x="10769985" y="3587648"/>
            <a:ext cx="544649"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p:txBody>
      </p:sp>
      <p:sp>
        <p:nvSpPr>
          <p:cNvPr id="963" name="Google Shape;963;p7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Seeing this visually will make it much clearer.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1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46" name="Google Shape;146;p18"/>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47" name="Google Shape;147;p18"/>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1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49" name="Google Shape;149;p18"/>
          <p:cNvSpPr txBox="1"/>
          <p:nvPr/>
        </p:nvSpPr>
        <p:spPr>
          <a:xfrm>
            <a:off x="3613846" y="1616932"/>
            <a:ext cx="4964308"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You can download/clone the code from my Github: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Calibri"/>
                <a:ea typeface="Calibri"/>
                <a:cs typeface="Calibri"/>
                <a:sym typeface="Calibri"/>
                <a:hlinkClick r:id="rId5"/>
              </a:rPr>
              <a:t>https://github.com/QuincyJacobs/WebGLTutorial</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8" name="Shape 968"/>
        <p:cNvGrpSpPr/>
        <p:nvPr/>
      </p:nvGrpSpPr>
      <p:grpSpPr>
        <a:xfrm>
          <a:off x="0" y="0"/>
          <a:ext cx="0" cy="0"/>
          <a:chOff x="0" y="0"/>
          <a:chExt cx="0" cy="0"/>
        </a:xfrm>
      </p:grpSpPr>
      <p:pic>
        <p:nvPicPr>
          <p:cNvPr id="969" name="Google Shape;969;p7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70" name="Google Shape;970;p72"/>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971" name="Google Shape;971;p72"/>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2" name="Google Shape;972;p7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973" name="Google Shape;973;p72"/>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the visual representation of the Addition and Subtraction of our </a:t>
            </a:r>
            <a:r>
              <a:rPr b="1" i="0" lang="en-US" sz="1800" u="none" cap="none" strike="noStrike">
                <a:solidFill>
                  <a:srgbClr val="002060"/>
                </a:solidFill>
                <a:latin typeface="Calibri"/>
                <a:ea typeface="Calibri"/>
                <a:cs typeface="Calibri"/>
                <a:sym typeface="Calibri"/>
              </a:rPr>
              <a:t>v</a:t>
            </a:r>
            <a:r>
              <a:rPr b="0" i="0" lang="en-US" sz="1800" u="none" cap="none" strike="noStrike">
                <a:solidFill>
                  <a:srgbClr val="00206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and </a:t>
            </a:r>
            <a:r>
              <a:rPr b="1" i="0" lang="en-US" sz="1800" u="none" cap="none" strike="noStrike">
                <a:solidFill>
                  <a:srgbClr val="FF0000"/>
                </a:solidFill>
                <a:latin typeface="Calibri"/>
                <a:ea typeface="Calibri"/>
                <a:cs typeface="Calibri"/>
                <a:sym typeface="Calibri"/>
              </a:rPr>
              <a:t>w</a:t>
            </a:r>
            <a:r>
              <a:rPr b="0" i="0" lang="en-US" sz="1800" u="none" cap="none" strike="noStrike">
                <a:solidFill>
                  <a:srgbClr val="FF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vectors</a:t>
            </a:r>
            <a:endParaRPr b="0" i="0" sz="1400" u="none" cap="none" strike="noStrike">
              <a:solidFill>
                <a:srgbClr val="000000"/>
              </a:solidFill>
              <a:latin typeface="Arial"/>
              <a:ea typeface="Arial"/>
              <a:cs typeface="Arial"/>
              <a:sym typeface="Arial"/>
            </a:endParaRPr>
          </a:p>
        </p:txBody>
      </p:sp>
      <p:pic>
        <p:nvPicPr>
          <p:cNvPr id="974" name="Google Shape;974;p72"/>
          <p:cNvPicPr preferRelativeResize="0"/>
          <p:nvPr/>
        </p:nvPicPr>
        <p:blipFill rotWithShape="1">
          <a:blip r:embed="rId5">
            <a:alphaModFix/>
          </a:blip>
          <a:srcRect b="0" l="0" r="0" t="0"/>
          <a:stretch/>
        </p:blipFill>
        <p:spPr>
          <a:xfrm>
            <a:off x="1293720" y="1818884"/>
            <a:ext cx="3697200" cy="3657600"/>
          </a:xfrm>
          <a:prstGeom prst="rect">
            <a:avLst/>
          </a:prstGeom>
          <a:noFill/>
          <a:ln>
            <a:noFill/>
          </a:ln>
        </p:spPr>
      </p:pic>
      <p:pic>
        <p:nvPicPr>
          <p:cNvPr id="975" name="Google Shape;975;p72"/>
          <p:cNvPicPr preferRelativeResize="0"/>
          <p:nvPr/>
        </p:nvPicPr>
        <p:blipFill rotWithShape="1">
          <a:blip r:embed="rId6">
            <a:alphaModFix/>
          </a:blip>
          <a:srcRect b="0" l="0" r="0" t="0"/>
          <a:stretch/>
        </p:blipFill>
        <p:spPr>
          <a:xfrm>
            <a:off x="7166004" y="1818884"/>
            <a:ext cx="3697200" cy="3657600"/>
          </a:xfrm>
          <a:prstGeom prst="rect">
            <a:avLst/>
          </a:prstGeom>
          <a:noFill/>
          <a:ln>
            <a:noFill/>
          </a:ln>
        </p:spPr>
      </p:pic>
      <p:sp>
        <p:nvSpPr>
          <p:cNvPr id="976" name="Google Shape;976;p7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Will these vectors have the same outcome regardless of order?</a:t>
            </a:r>
            <a:endParaRPr b="0" i="0" sz="1800" u="none" cap="none" strike="noStrike">
              <a:solidFill>
                <a:schemeClr val="dk1"/>
              </a:solidFill>
              <a:latin typeface="Calibri"/>
              <a:ea typeface="Calibri"/>
              <a:cs typeface="Calibri"/>
              <a:sym typeface="Calibri"/>
            </a:endParaRPr>
          </a:p>
        </p:txBody>
      </p:sp>
      <p:sp>
        <p:nvSpPr>
          <p:cNvPr id="977" name="Google Shape;977;p72"/>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978" name="Google Shape;978;p72"/>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3" name="Shape 983"/>
        <p:cNvGrpSpPr/>
        <p:nvPr/>
      </p:nvGrpSpPr>
      <p:grpSpPr>
        <a:xfrm>
          <a:off x="0" y="0"/>
          <a:ext cx="0" cy="0"/>
          <a:chOff x="0" y="0"/>
          <a:chExt cx="0" cy="0"/>
        </a:xfrm>
      </p:grpSpPr>
      <p:pic>
        <p:nvPicPr>
          <p:cNvPr id="984" name="Google Shape;984;p73"/>
          <p:cNvPicPr preferRelativeResize="0"/>
          <p:nvPr/>
        </p:nvPicPr>
        <p:blipFill rotWithShape="1">
          <a:blip r:embed="rId3">
            <a:alphaModFix/>
          </a:blip>
          <a:srcRect b="0" l="0" r="0" t="0"/>
          <a:stretch/>
        </p:blipFill>
        <p:spPr>
          <a:xfrm>
            <a:off x="7166004" y="1818884"/>
            <a:ext cx="3697200" cy="3657600"/>
          </a:xfrm>
          <a:prstGeom prst="rect">
            <a:avLst/>
          </a:prstGeom>
          <a:noFill/>
          <a:ln>
            <a:noFill/>
          </a:ln>
        </p:spPr>
      </p:pic>
      <p:pic>
        <p:nvPicPr>
          <p:cNvPr id="985" name="Google Shape;985;p73"/>
          <p:cNvPicPr preferRelativeResize="0"/>
          <p:nvPr/>
        </p:nvPicPr>
        <p:blipFill rotWithShape="1">
          <a:blip r:embed="rId4">
            <a:alphaModFix/>
          </a:blip>
          <a:srcRect b="0" l="0" r="0" t="0"/>
          <a:stretch/>
        </p:blipFill>
        <p:spPr>
          <a:xfrm>
            <a:off x="1293720" y="1818884"/>
            <a:ext cx="3697200" cy="3657600"/>
          </a:xfrm>
          <a:prstGeom prst="rect">
            <a:avLst/>
          </a:prstGeom>
          <a:noFill/>
          <a:ln>
            <a:noFill/>
          </a:ln>
        </p:spPr>
      </p:pic>
      <p:pic>
        <p:nvPicPr>
          <p:cNvPr id="986" name="Google Shape;986;p73"/>
          <p:cNvPicPr preferRelativeResize="0"/>
          <p:nvPr/>
        </p:nvPicPr>
        <p:blipFill rotWithShape="1">
          <a:blip r:embed="rId5">
            <a:alphaModFix/>
          </a:blip>
          <a:srcRect b="0" l="0" r="0" t="0"/>
          <a:stretch/>
        </p:blipFill>
        <p:spPr>
          <a:xfrm>
            <a:off x="0" y="0"/>
            <a:ext cx="12192000" cy="1587260"/>
          </a:xfrm>
          <a:prstGeom prst="rect">
            <a:avLst/>
          </a:prstGeom>
          <a:noFill/>
          <a:ln>
            <a:noFill/>
          </a:ln>
        </p:spPr>
      </p:pic>
      <p:pic>
        <p:nvPicPr>
          <p:cNvPr id="987" name="Google Shape;987;p73"/>
          <p:cNvPicPr preferRelativeResize="0"/>
          <p:nvPr/>
        </p:nvPicPr>
        <p:blipFill rotWithShape="1">
          <a:blip r:embed="rId6">
            <a:alphaModFix/>
          </a:blip>
          <a:srcRect b="0" l="0" r="0" t="0"/>
          <a:stretch/>
        </p:blipFill>
        <p:spPr>
          <a:xfrm>
            <a:off x="0" y="6219645"/>
            <a:ext cx="12192000" cy="638355"/>
          </a:xfrm>
          <a:prstGeom prst="rect">
            <a:avLst/>
          </a:prstGeom>
          <a:noFill/>
          <a:ln>
            <a:noFill/>
          </a:ln>
        </p:spPr>
      </p:pic>
      <p:sp>
        <p:nvSpPr>
          <p:cNvPr id="988" name="Google Shape;988;p73"/>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9" name="Google Shape;989;p7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990" name="Google Shape;990;p73"/>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does, subtraction does not.</a:t>
            </a:r>
            <a:endParaRPr b="0" i="0" sz="1400" u="none" cap="none" strike="noStrike">
              <a:solidFill>
                <a:srgbClr val="000000"/>
              </a:solidFill>
              <a:latin typeface="Arial"/>
              <a:ea typeface="Arial"/>
              <a:cs typeface="Arial"/>
              <a:sym typeface="Arial"/>
            </a:endParaRPr>
          </a:p>
        </p:txBody>
      </p:sp>
      <p:sp>
        <p:nvSpPr>
          <p:cNvPr id="991" name="Google Shape;991;p73"/>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992" name="Google Shape;992;p73"/>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
        <p:nvSpPr>
          <p:cNvPr id="993" name="Google Shape;993;p73"/>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 you calculate the length of a vector?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pic>
        <p:nvPicPr>
          <p:cNvPr id="999" name="Google Shape;999;p74"/>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00" name="Google Shape;1000;p74"/>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001" name="Google Shape;1001;p74"/>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2" name="Google Shape;1002;p7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1003" name="Google Shape;1003;p74"/>
          <p:cNvSpPr txBox="1"/>
          <p:nvPr/>
        </p:nvSpPr>
        <p:spPr>
          <a:xfrm>
            <a:off x="0" y="2749291"/>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To be continued next time…</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8" name="Shape 1008"/>
        <p:cNvGrpSpPr/>
        <p:nvPr/>
      </p:nvGrpSpPr>
      <p:grpSpPr>
        <a:xfrm>
          <a:off x="0" y="0"/>
          <a:ext cx="0" cy="0"/>
          <a:chOff x="0" y="0"/>
          <a:chExt cx="0" cy="0"/>
        </a:xfrm>
      </p:grpSpPr>
      <p:pic>
        <p:nvPicPr>
          <p:cNvPr id="1009" name="Google Shape;1009;p7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10" name="Google Shape;1010;p75"/>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011" name="Google Shape;1011;p75"/>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2" name="Google Shape;1012;p7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1013" name="Google Shape;1013;p7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7" name="Shape 1017"/>
        <p:cNvGrpSpPr/>
        <p:nvPr/>
      </p:nvGrpSpPr>
      <p:grpSpPr>
        <a:xfrm>
          <a:off x="0" y="0"/>
          <a:ext cx="0" cy="0"/>
          <a:chOff x="0" y="0"/>
          <a:chExt cx="0" cy="0"/>
        </a:xfrm>
      </p:grpSpPr>
      <p:sp>
        <p:nvSpPr>
          <p:cNvPr id="1018" name="Google Shape;1018;p7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3" name="Shape 1023"/>
        <p:cNvGrpSpPr/>
        <p:nvPr/>
      </p:nvGrpSpPr>
      <p:grpSpPr>
        <a:xfrm>
          <a:off x="0" y="0"/>
          <a:ext cx="0" cy="0"/>
          <a:chOff x="0" y="0"/>
          <a:chExt cx="0" cy="0"/>
        </a:xfrm>
      </p:grpSpPr>
      <p:sp>
        <p:nvSpPr>
          <p:cNvPr id="1024" name="Google Shape;1024;p7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1025" name="Google Shape;1025;p77"/>
          <p:cNvPicPr preferRelativeResize="0"/>
          <p:nvPr/>
        </p:nvPicPr>
        <p:blipFill rotWithShape="1">
          <a:blip r:embed="rId3">
            <a:alphaModFix/>
          </a:blip>
          <a:srcRect b="0" l="0" r="0" t="0"/>
          <a:stretch/>
        </p:blipFill>
        <p:spPr>
          <a:xfrm>
            <a:off x="0" y="6219645"/>
            <a:ext cx="12192000" cy="638355"/>
          </a:xfrm>
          <a:prstGeom prst="rect">
            <a:avLst/>
          </a:prstGeom>
          <a:noFill/>
          <a:ln>
            <a:noFill/>
          </a:ln>
        </p:spPr>
      </p:pic>
      <p:sp>
        <p:nvSpPr>
          <p:cNvPr id="1026" name="Google Shape;1026;p77"/>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27" name="Google Shape;1027;p77"/>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1028" name="Google Shape;1028;p77"/>
          <p:cNvPicPr preferRelativeResize="0"/>
          <p:nvPr/>
        </p:nvPicPr>
        <p:blipFill rotWithShape="1">
          <a:blip r:embed="rId5">
            <a:alphaModFix/>
          </a:blip>
          <a:srcRect b="0" l="0" r="0" t="0"/>
          <a:stretch/>
        </p:blipFill>
        <p:spPr>
          <a:xfrm>
            <a:off x="2560805" y="1466566"/>
            <a:ext cx="7070387" cy="2945995"/>
          </a:xfrm>
          <a:prstGeom prst="rect">
            <a:avLst/>
          </a:prstGeom>
          <a:noFill/>
          <a:ln>
            <a:noFill/>
          </a:ln>
        </p:spPr>
      </p:pic>
      <p:sp>
        <p:nvSpPr>
          <p:cNvPr id="1029" name="Google Shape;1029;p77"/>
          <p:cNvSpPr/>
          <p:nvPr/>
        </p:nvSpPr>
        <p:spPr>
          <a:xfrm>
            <a:off x="5088574" y="4384919"/>
            <a:ext cx="2014847"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4" name="Shape 1034"/>
        <p:cNvGrpSpPr/>
        <p:nvPr/>
      </p:nvGrpSpPr>
      <p:grpSpPr>
        <a:xfrm>
          <a:off x="0" y="0"/>
          <a:ext cx="0" cy="0"/>
          <a:chOff x="0" y="0"/>
          <a:chExt cx="0" cy="0"/>
        </a:xfrm>
      </p:grpSpPr>
      <p:pic>
        <p:nvPicPr>
          <p:cNvPr id="1035" name="Google Shape;1035;p78"/>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36" name="Google Shape;1036;p78"/>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37" name="Google Shape;1037;p78"/>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8" name="Google Shape;1038;p7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1039" name="Google Shape;1039;p78"/>
          <p:cNvSpPr txBox="1"/>
          <p:nvPr/>
        </p:nvSpPr>
        <p:spPr>
          <a:xfrm>
            <a:off x="4201379" y="1587260"/>
            <a:ext cx="3789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1040" name="Google Shape;1040;p78"/>
          <p:cNvSpPr txBox="1"/>
          <p:nvPr/>
        </p:nvSpPr>
        <p:spPr>
          <a:xfrm>
            <a:off x="3646423" y="2662267"/>
            <a:ext cx="5041500" cy="175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Adding textures</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chemeClr val="dk1"/>
                </a:solidFill>
                <a:latin typeface="Calibri"/>
                <a:ea typeface="Calibri"/>
                <a:cs typeface="Calibri"/>
                <a:sym typeface="Calibri"/>
              </a:rPr>
              <a:t>       Part 2: 2D vectors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5" name="Shape 1045"/>
        <p:cNvGrpSpPr/>
        <p:nvPr/>
      </p:nvGrpSpPr>
      <p:grpSpPr>
        <a:xfrm>
          <a:off x="0" y="0"/>
          <a:ext cx="0" cy="0"/>
          <a:chOff x="0" y="0"/>
          <a:chExt cx="0" cy="0"/>
        </a:xfrm>
      </p:grpSpPr>
      <p:pic>
        <p:nvPicPr>
          <p:cNvPr id="1046" name="Google Shape;1046;p7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47" name="Google Shape;1047;p79"/>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48" name="Google Shape;1048;p79"/>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9" name="Google Shape;1049;p79"/>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a:t>
            </a:r>
            <a:r>
              <a:rPr lang="en-US" sz="4400">
                <a:solidFill>
                  <a:schemeClr val="dk1"/>
                </a:solidFill>
                <a:latin typeface="Calibri"/>
                <a:ea typeface="Calibri"/>
                <a:cs typeface="Calibri"/>
                <a:sym typeface="Calibri"/>
              </a:rPr>
              <a:t>1</a:t>
            </a:r>
            <a:r>
              <a:rPr b="0" i="0" lang="en-US" sz="4400" u="none" cap="none" strike="noStrike">
                <a:solidFill>
                  <a:schemeClr val="dk1"/>
                </a:solidFill>
                <a:latin typeface="Calibri"/>
                <a:ea typeface="Calibri"/>
                <a:cs typeface="Calibri"/>
                <a:sym typeface="Calibri"/>
              </a:rPr>
              <a:t>: </a:t>
            </a:r>
            <a:r>
              <a:rPr lang="en-US" sz="4400">
                <a:solidFill>
                  <a:schemeClr val="dk1"/>
                </a:solidFill>
                <a:latin typeface="Calibri"/>
                <a:ea typeface="Calibri"/>
                <a:cs typeface="Calibri"/>
                <a:sym typeface="Calibri"/>
              </a:rPr>
              <a:t>Adding textures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pic>
        <p:nvPicPr>
          <p:cNvPr id="1055" name="Google Shape;1055;p8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56" name="Google Shape;1056;p80"/>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57" name="Google Shape;1057;p80"/>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8" name="Google Shape;1058;p8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59" name="Google Shape;1059;p80"/>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In part 3 we will first add textures to our program before jumping into the math again.</a:t>
            </a:r>
            <a:endParaRPr b="0" i="0" sz="1800" u="none" cap="none" strike="noStrike">
              <a:solidFill>
                <a:schemeClr val="dk1"/>
              </a:solidFill>
              <a:latin typeface="Calibri"/>
              <a:ea typeface="Calibri"/>
              <a:cs typeface="Calibri"/>
              <a:sym typeface="Calibri"/>
            </a:endParaRPr>
          </a:p>
        </p:txBody>
      </p:sp>
      <p:sp>
        <p:nvSpPr>
          <p:cNvPr id="1060" name="Google Shape;1060;p80"/>
          <p:cNvSpPr txBox="1"/>
          <p:nvPr/>
        </p:nvSpPr>
        <p:spPr>
          <a:xfrm>
            <a:off x="3433865" y="5392094"/>
            <a:ext cx="5175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will render this image over a square.</a:t>
            </a:r>
            <a:endParaRPr b="0" i="0" sz="1800" u="none" cap="none" strike="noStrike">
              <a:solidFill>
                <a:schemeClr val="dk1"/>
              </a:solidFill>
              <a:latin typeface="Calibri"/>
              <a:ea typeface="Calibri"/>
              <a:cs typeface="Calibri"/>
              <a:sym typeface="Calibri"/>
            </a:endParaRPr>
          </a:p>
        </p:txBody>
      </p:sp>
      <p:pic>
        <p:nvPicPr>
          <p:cNvPr id="1061" name="Google Shape;1061;p80"/>
          <p:cNvPicPr preferRelativeResize="0"/>
          <p:nvPr/>
        </p:nvPicPr>
        <p:blipFill>
          <a:blip r:embed="rId5">
            <a:alphaModFix/>
          </a:blip>
          <a:stretch>
            <a:fillRect/>
          </a:stretch>
        </p:blipFill>
        <p:spPr>
          <a:xfrm>
            <a:off x="4696249" y="2276026"/>
            <a:ext cx="2894323" cy="2894323"/>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pic>
        <p:nvPicPr>
          <p:cNvPr id="1067" name="Google Shape;1067;p8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68" name="Google Shape;1068;p81"/>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69" name="Google Shape;1069;p81"/>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0" name="Google Shape;1070;p8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71" name="Google Shape;1071;p81"/>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First we have to create a texture and bind it, very similar to our buffers.</a:t>
            </a:r>
            <a:endParaRPr b="0" i="0" sz="1800" u="none" cap="none" strike="noStrike">
              <a:solidFill>
                <a:schemeClr val="dk1"/>
              </a:solidFill>
              <a:latin typeface="Calibri"/>
              <a:ea typeface="Calibri"/>
              <a:cs typeface="Calibri"/>
              <a:sym typeface="Calibri"/>
            </a:endParaRPr>
          </a:p>
        </p:txBody>
      </p:sp>
      <p:pic>
        <p:nvPicPr>
          <p:cNvPr id="1072" name="Google Shape;1072;p81"/>
          <p:cNvPicPr preferRelativeResize="0"/>
          <p:nvPr/>
        </p:nvPicPr>
        <p:blipFill>
          <a:blip r:embed="rId5">
            <a:alphaModFix/>
          </a:blip>
          <a:stretch>
            <a:fillRect/>
          </a:stretch>
        </p:blipFill>
        <p:spPr>
          <a:xfrm>
            <a:off x="2828925" y="2500690"/>
            <a:ext cx="6534150" cy="1343025"/>
          </a:xfrm>
          <a:prstGeom prst="rect">
            <a:avLst/>
          </a:prstGeom>
          <a:noFill/>
          <a:ln>
            <a:noFill/>
          </a:ln>
        </p:spPr>
      </p:pic>
      <p:sp>
        <p:nvSpPr>
          <p:cNvPr id="1073" name="Google Shape;1073;p81"/>
          <p:cNvSpPr txBox="1"/>
          <p:nvPr/>
        </p:nvSpPr>
        <p:spPr>
          <a:xfrm>
            <a:off x="0" y="4292616"/>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Next we will load an image from an external source.</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19"/>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56" name="Google Shape;156;p19"/>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57" name="Google Shape;157;p19"/>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1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Graphics pipeline</a:t>
            </a:r>
            <a:endParaRPr b="0" i="0" sz="4400" u="none" cap="none" strike="noStrike">
              <a:solidFill>
                <a:schemeClr val="lt1"/>
              </a:solidFill>
              <a:latin typeface="Calibri"/>
              <a:ea typeface="Calibri"/>
              <a:cs typeface="Calibri"/>
              <a:sym typeface="Calibri"/>
            </a:endParaRPr>
          </a:p>
        </p:txBody>
      </p:sp>
      <p:sp>
        <p:nvSpPr>
          <p:cNvPr id="159" name="Google Shape;159;p19"/>
          <p:cNvSpPr/>
          <p:nvPr/>
        </p:nvSpPr>
        <p:spPr>
          <a:xfrm>
            <a:off x="2090668"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160" name="Google Shape;160;p19"/>
          <p:cNvSpPr/>
          <p:nvPr/>
        </p:nvSpPr>
        <p:spPr>
          <a:xfrm>
            <a:off x="4045928" y="3321749"/>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19"/>
          <p:cNvSpPr/>
          <p:nvPr/>
        </p:nvSpPr>
        <p:spPr>
          <a:xfrm>
            <a:off x="5131341" y="3106865"/>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Shape Assembly</a:t>
            </a:r>
            <a:endParaRPr b="0" i="0" sz="1800" u="none" cap="none" strike="noStrike">
              <a:solidFill>
                <a:schemeClr val="lt1"/>
              </a:solidFill>
              <a:latin typeface="Calibri"/>
              <a:ea typeface="Calibri"/>
              <a:cs typeface="Calibri"/>
              <a:sym typeface="Calibri"/>
            </a:endParaRPr>
          </a:p>
        </p:txBody>
      </p:sp>
      <p:sp>
        <p:nvSpPr>
          <p:cNvPr id="162" name="Google Shape;162;p19"/>
          <p:cNvSpPr/>
          <p:nvPr/>
        </p:nvSpPr>
        <p:spPr>
          <a:xfrm>
            <a:off x="7086601" y="3321749"/>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19"/>
          <p:cNvSpPr/>
          <p:nvPr/>
        </p:nvSpPr>
        <p:spPr>
          <a:xfrm>
            <a:off x="8172014"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164" name="Google Shape;164;p19"/>
          <p:cNvSpPr/>
          <p:nvPr/>
        </p:nvSpPr>
        <p:spPr>
          <a:xfrm>
            <a:off x="2090667"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Rasterization</a:t>
            </a:r>
            <a:endParaRPr b="0" i="0" sz="1800" u="none" cap="none" strike="noStrike">
              <a:solidFill>
                <a:schemeClr val="lt1"/>
              </a:solidFill>
              <a:latin typeface="Calibri"/>
              <a:ea typeface="Calibri"/>
              <a:cs typeface="Calibri"/>
              <a:sym typeface="Calibri"/>
            </a:endParaRPr>
          </a:p>
        </p:txBody>
      </p:sp>
      <p:sp>
        <p:nvSpPr>
          <p:cNvPr id="165" name="Google Shape;165;p19"/>
          <p:cNvSpPr/>
          <p:nvPr/>
        </p:nvSpPr>
        <p:spPr>
          <a:xfrm>
            <a:off x="4045927" y="4830983"/>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19"/>
          <p:cNvSpPr/>
          <p:nvPr/>
        </p:nvSpPr>
        <p:spPr>
          <a:xfrm>
            <a:off x="5133383" y="461609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167" name="Google Shape;167;p19"/>
          <p:cNvSpPr/>
          <p:nvPr/>
        </p:nvSpPr>
        <p:spPr>
          <a:xfrm>
            <a:off x="7088643" y="4830983"/>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p19"/>
          <p:cNvSpPr/>
          <p:nvPr/>
        </p:nvSpPr>
        <p:spPr>
          <a:xfrm>
            <a:off x="8172013"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Tests and Blending</a:t>
            </a:r>
            <a:endParaRPr b="0" i="0" sz="1800" u="none" cap="none" strike="noStrike">
              <a:solidFill>
                <a:schemeClr val="lt1"/>
              </a:solidFill>
              <a:latin typeface="Calibri"/>
              <a:ea typeface="Calibri"/>
              <a:cs typeface="Calibri"/>
              <a:sym typeface="Calibri"/>
            </a:endParaRPr>
          </a:p>
        </p:txBody>
      </p:sp>
      <p:sp>
        <p:nvSpPr>
          <p:cNvPr id="169" name="Google Shape;169;p19"/>
          <p:cNvSpPr/>
          <p:nvPr/>
        </p:nvSpPr>
        <p:spPr>
          <a:xfrm>
            <a:off x="10127273" y="3321749"/>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p19"/>
          <p:cNvSpPr/>
          <p:nvPr/>
        </p:nvSpPr>
        <p:spPr>
          <a:xfrm>
            <a:off x="-476898" y="4830983"/>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19"/>
          <p:cNvSpPr/>
          <p:nvPr/>
        </p:nvSpPr>
        <p:spPr>
          <a:xfrm>
            <a:off x="4768593" y="1317394"/>
            <a:ext cx="912359" cy="386543"/>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2" name="Google Shape;172;p19"/>
          <p:cNvSpPr txBox="1"/>
          <p:nvPr/>
        </p:nvSpPr>
        <p:spPr>
          <a:xfrm>
            <a:off x="5640506" y="1314461"/>
            <a:ext cx="3221391"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Adjustable steps (Shaders)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Automatic steps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19"/>
          <p:cNvSpPr/>
          <p:nvPr/>
        </p:nvSpPr>
        <p:spPr>
          <a:xfrm>
            <a:off x="4768593" y="1869591"/>
            <a:ext cx="912359" cy="386543"/>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8" name="Shape 1078"/>
        <p:cNvGrpSpPr/>
        <p:nvPr/>
      </p:nvGrpSpPr>
      <p:grpSpPr>
        <a:xfrm>
          <a:off x="0" y="0"/>
          <a:ext cx="0" cy="0"/>
          <a:chOff x="0" y="0"/>
          <a:chExt cx="0" cy="0"/>
        </a:xfrm>
      </p:grpSpPr>
      <p:pic>
        <p:nvPicPr>
          <p:cNvPr id="1079" name="Google Shape;1079;p82"/>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80" name="Google Shape;1080;p82"/>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81" name="Google Shape;1081;p82"/>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2" name="Google Shape;1082;p8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83" name="Google Shape;1083;p82"/>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load the image from an external path.</a:t>
            </a:r>
            <a:endParaRPr b="0" i="0" sz="1800" u="none" cap="none" strike="noStrike">
              <a:solidFill>
                <a:schemeClr val="dk1"/>
              </a:solidFill>
              <a:latin typeface="Calibri"/>
              <a:ea typeface="Calibri"/>
              <a:cs typeface="Calibri"/>
              <a:sym typeface="Calibri"/>
            </a:endParaRPr>
          </a:p>
        </p:txBody>
      </p:sp>
      <p:sp>
        <p:nvSpPr>
          <p:cNvPr id="1084" name="Google Shape;1084;p82"/>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Next we will set the texture parameters once the image has been loaded</a:t>
            </a:r>
            <a:endParaRPr b="0" i="0" sz="1800" u="none" cap="none" strike="noStrike">
              <a:solidFill>
                <a:schemeClr val="dk1"/>
              </a:solidFill>
              <a:latin typeface="Calibri"/>
              <a:ea typeface="Calibri"/>
              <a:cs typeface="Calibri"/>
              <a:sym typeface="Calibri"/>
            </a:endParaRPr>
          </a:p>
        </p:txBody>
      </p:sp>
      <p:sp>
        <p:nvSpPr>
          <p:cNvPr id="1085" name="Google Shape;1085;p82"/>
          <p:cNvSpPr txBox="1"/>
          <p:nvPr/>
        </p:nvSpPr>
        <p:spPr>
          <a:xfrm>
            <a:off x="25" y="31094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Loading an image means dealing with Cross-Origin Resource Sharing (CORS)</a:t>
            </a:r>
            <a:endParaRPr b="0" i="0" sz="1800" u="none" cap="none" strike="noStrike">
              <a:solidFill>
                <a:schemeClr val="dk1"/>
              </a:solidFill>
              <a:latin typeface="Calibri"/>
              <a:ea typeface="Calibri"/>
              <a:cs typeface="Calibri"/>
              <a:sym typeface="Calibri"/>
            </a:endParaRPr>
          </a:p>
        </p:txBody>
      </p:sp>
      <p:pic>
        <p:nvPicPr>
          <p:cNvPr id="1086" name="Google Shape;1086;p82"/>
          <p:cNvPicPr preferRelativeResize="0"/>
          <p:nvPr/>
        </p:nvPicPr>
        <p:blipFill>
          <a:blip r:embed="rId5">
            <a:alphaModFix/>
          </a:blip>
          <a:stretch>
            <a:fillRect/>
          </a:stretch>
        </p:blipFill>
        <p:spPr>
          <a:xfrm>
            <a:off x="4343413" y="2147059"/>
            <a:ext cx="3505200" cy="819150"/>
          </a:xfrm>
          <a:prstGeom prst="rect">
            <a:avLst/>
          </a:prstGeom>
          <a:noFill/>
          <a:ln>
            <a:noFill/>
          </a:ln>
        </p:spPr>
      </p:pic>
      <p:pic>
        <p:nvPicPr>
          <p:cNvPr id="1087" name="Google Shape;1087;p82"/>
          <p:cNvPicPr preferRelativeResize="0"/>
          <p:nvPr/>
        </p:nvPicPr>
        <p:blipFill>
          <a:blip r:embed="rId6">
            <a:alphaModFix/>
          </a:blip>
          <a:stretch>
            <a:fillRect/>
          </a:stretch>
        </p:blipFill>
        <p:spPr>
          <a:xfrm>
            <a:off x="3700475" y="3621950"/>
            <a:ext cx="4791075" cy="16002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2" name="Shape 1092"/>
        <p:cNvGrpSpPr/>
        <p:nvPr/>
      </p:nvGrpSpPr>
      <p:grpSpPr>
        <a:xfrm>
          <a:off x="0" y="0"/>
          <a:ext cx="0" cy="0"/>
          <a:chOff x="0" y="0"/>
          <a:chExt cx="0" cy="0"/>
        </a:xfrm>
      </p:grpSpPr>
      <p:pic>
        <p:nvPicPr>
          <p:cNvPr id="1093" name="Google Shape;1093;p8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094" name="Google Shape;1094;p83"/>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095" name="Google Shape;1095;p83"/>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6" name="Google Shape;1096;p8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97" name="Google Shape;1097;p83"/>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want to set the texture settings after the image is loaded.</a:t>
            </a:r>
            <a:endParaRPr b="0" i="0" sz="1800" u="none" cap="none" strike="noStrike">
              <a:solidFill>
                <a:schemeClr val="dk1"/>
              </a:solidFill>
              <a:latin typeface="Calibri"/>
              <a:ea typeface="Calibri"/>
              <a:cs typeface="Calibri"/>
              <a:sym typeface="Calibri"/>
            </a:endParaRPr>
          </a:p>
        </p:txBody>
      </p:sp>
      <p:sp>
        <p:nvSpPr>
          <p:cNvPr id="1098" name="Google Shape;1098;p83"/>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Let’s briefly visit each of these texture parameters</a:t>
            </a:r>
            <a:endParaRPr b="0" i="0" sz="1800" u="none" cap="none" strike="noStrike">
              <a:solidFill>
                <a:schemeClr val="dk1"/>
              </a:solidFill>
              <a:latin typeface="Calibri"/>
              <a:ea typeface="Calibri"/>
              <a:cs typeface="Calibri"/>
              <a:sym typeface="Calibri"/>
            </a:endParaRPr>
          </a:p>
        </p:txBody>
      </p:sp>
      <p:pic>
        <p:nvPicPr>
          <p:cNvPr id="1099" name="Google Shape;1099;p83"/>
          <p:cNvPicPr preferRelativeResize="0"/>
          <p:nvPr/>
        </p:nvPicPr>
        <p:blipFill>
          <a:blip r:embed="rId5">
            <a:alphaModFix/>
          </a:blip>
          <a:stretch>
            <a:fillRect/>
          </a:stretch>
        </p:blipFill>
        <p:spPr>
          <a:xfrm>
            <a:off x="790600" y="2280150"/>
            <a:ext cx="10610850" cy="28384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4" name="Shape 1104"/>
        <p:cNvGrpSpPr/>
        <p:nvPr/>
      </p:nvGrpSpPr>
      <p:grpSpPr>
        <a:xfrm>
          <a:off x="0" y="0"/>
          <a:ext cx="0" cy="0"/>
          <a:chOff x="0" y="0"/>
          <a:chExt cx="0" cy="0"/>
        </a:xfrm>
      </p:grpSpPr>
      <p:pic>
        <p:nvPicPr>
          <p:cNvPr id="1105" name="Google Shape;1105;p84"/>
          <p:cNvPicPr preferRelativeResize="0"/>
          <p:nvPr/>
        </p:nvPicPr>
        <p:blipFill rotWithShape="1">
          <a:blip r:embed="rId3">
            <a:alphaModFix/>
          </a:blip>
          <a:srcRect b="66595" l="0" r="46689" t="26540"/>
          <a:stretch/>
        </p:blipFill>
        <p:spPr>
          <a:xfrm>
            <a:off x="3267744" y="2174512"/>
            <a:ext cx="5656499" cy="194838"/>
          </a:xfrm>
          <a:prstGeom prst="rect">
            <a:avLst/>
          </a:prstGeom>
          <a:noFill/>
          <a:ln>
            <a:noFill/>
          </a:ln>
        </p:spPr>
      </p:pic>
      <p:pic>
        <p:nvPicPr>
          <p:cNvPr id="1106" name="Google Shape;1106;p84"/>
          <p:cNvPicPr preferRelativeResize="0"/>
          <p:nvPr/>
        </p:nvPicPr>
        <p:blipFill rotWithShape="1">
          <a:blip r:embed="rId4">
            <a:alphaModFix/>
          </a:blip>
          <a:srcRect b="0" l="0" r="0" t="0"/>
          <a:stretch/>
        </p:blipFill>
        <p:spPr>
          <a:xfrm>
            <a:off x="0" y="0"/>
            <a:ext cx="12192000" cy="1587260"/>
          </a:xfrm>
          <a:prstGeom prst="rect">
            <a:avLst/>
          </a:prstGeom>
          <a:noFill/>
          <a:ln>
            <a:noFill/>
          </a:ln>
        </p:spPr>
      </p:pic>
      <p:pic>
        <p:nvPicPr>
          <p:cNvPr id="1107" name="Google Shape;1107;p84"/>
          <p:cNvPicPr preferRelativeResize="0"/>
          <p:nvPr/>
        </p:nvPicPr>
        <p:blipFill rotWithShape="1">
          <a:blip r:embed="rId5">
            <a:alphaModFix/>
          </a:blip>
          <a:srcRect b="0" l="0" r="0" t="0"/>
          <a:stretch/>
        </p:blipFill>
        <p:spPr>
          <a:xfrm>
            <a:off x="0" y="6219645"/>
            <a:ext cx="12191999" cy="638355"/>
          </a:xfrm>
          <a:prstGeom prst="rect">
            <a:avLst/>
          </a:prstGeom>
          <a:noFill/>
          <a:ln>
            <a:noFill/>
          </a:ln>
        </p:spPr>
      </p:pic>
      <p:sp>
        <p:nvSpPr>
          <p:cNvPr id="1108" name="Google Shape;1108;p84"/>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9" name="Google Shape;1109;p8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10" name="Google Shape;1110;p84"/>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First</a:t>
            </a:r>
            <a:r>
              <a:rPr lang="en-US" sz="1800">
                <a:solidFill>
                  <a:schemeClr val="dk1"/>
                </a:solidFill>
                <a:latin typeface="Calibri"/>
                <a:ea typeface="Calibri"/>
                <a:cs typeface="Calibri"/>
                <a:sym typeface="Calibri"/>
              </a:rPr>
              <a:t> we set the TEXTURE_WRAP_S parameter.</a:t>
            </a:r>
            <a:endParaRPr b="0" i="0" sz="1800" u="none" cap="none" strike="noStrike">
              <a:solidFill>
                <a:schemeClr val="dk1"/>
              </a:solidFill>
              <a:latin typeface="Calibri"/>
              <a:ea typeface="Calibri"/>
              <a:cs typeface="Calibri"/>
              <a:sym typeface="Calibri"/>
            </a:endParaRPr>
          </a:p>
        </p:txBody>
      </p:sp>
      <p:sp>
        <p:nvSpPr>
          <p:cNvPr id="1111" name="Google Shape;1111;p84"/>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There are 3 options for this parameter:</a:t>
            </a:r>
            <a:endParaRPr b="0" i="0" sz="1800" u="none" cap="none" strike="noStrike">
              <a:solidFill>
                <a:schemeClr val="dk1"/>
              </a:solidFill>
              <a:latin typeface="Calibri"/>
              <a:ea typeface="Calibri"/>
              <a:cs typeface="Calibri"/>
              <a:sym typeface="Calibri"/>
            </a:endParaRPr>
          </a:p>
        </p:txBody>
      </p:sp>
      <p:pic>
        <p:nvPicPr>
          <p:cNvPr id="1112" name="Google Shape;1112;p84"/>
          <p:cNvPicPr preferRelativeResize="0"/>
          <p:nvPr/>
        </p:nvPicPr>
        <p:blipFill>
          <a:blip r:embed="rId6">
            <a:alphaModFix/>
          </a:blip>
          <a:stretch>
            <a:fillRect/>
          </a:stretch>
        </p:blipFill>
        <p:spPr>
          <a:xfrm>
            <a:off x="2591050" y="3558611"/>
            <a:ext cx="1549675" cy="2358025"/>
          </a:xfrm>
          <a:prstGeom prst="rect">
            <a:avLst/>
          </a:prstGeom>
          <a:noFill/>
          <a:ln>
            <a:noFill/>
          </a:ln>
        </p:spPr>
      </p:pic>
      <p:pic>
        <p:nvPicPr>
          <p:cNvPr id="1113" name="Google Shape;1113;p84"/>
          <p:cNvPicPr preferRelativeResize="0"/>
          <p:nvPr/>
        </p:nvPicPr>
        <p:blipFill>
          <a:blip r:embed="rId7">
            <a:alphaModFix/>
          </a:blip>
          <a:stretch>
            <a:fillRect/>
          </a:stretch>
        </p:blipFill>
        <p:spPr>
          <a:xfrm>
            <a:off x="5232725" y="3558038"/>
            <a:ext cx="1545336" cy="2359152"/>
          </a:xfrm>
          <a:prstGeom prst="rect">
            <a:avLst/>
          </a:prstGeom>
          <a:noFill/>
          <a:ln>
            <a:noFill/>
          </a:ln>
        </p:spPr>
      </p:pic>
      <p:pic>
        <p:nvPicPr>
          <p:cNvPr id="1114" name="Google Shape;1114;p84"/>
          <p:cNvPicPr preferRelativeResize="0"/>
          <p:nvPr/>
        </p:nvPicPr>
        <p:blipFill>
          <a:blip r:embed="rId8">
            <a:alphaModFix/>
          </a:blip>
          <a:stretch>
            <a:fillRect/>
          </a:stretch>
        </p:blipFill>
        <p:spPr>
          <a:xfrm>
            <a:off x="7870050" y="3558038"/>
            <a:ext cx="1545336" cy="2359152"/>
          </a:xfrm>
          <a:prstGeom prst="rect">
            <a:avLst/>
          </a:prstGeom>
          <a:noFill/>
          <a:ln>
            <a:noFill/>
          </a:ln>
        </p:spPr>
      </p:pic>
      <p:sp>
        <p:nvSpPr>
          <p:cNvPr id="1115" name="Google Shape;1115;p84"/>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gl.REPEAT</a:t>
            </a:r>
            <a:endParaRPr/>
          </a:p>
        </p:txBody>
      </p:sp>
      <p:sp>
        <p:nvSpPr>
          <p:cNvPr id="1116" name="Google Shape;1116;p84"/>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gl.CLAMP_TO_EDGE</a:t>
            </a:r>
            <a:endParaRPr/>
          </a:p>
        </p:txBody>
      </p:sp>
      <p:sp>
        <p:nvSpPr>
          <p:cNvPr id="1117" name="Google Shape;1117;p84"/>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gl.MIRRORED_REPEAT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2" name="Shape 1122"/>
        <p:cNvGrpSpPr/>
        <p:nvPr/>
      </p:nvGrpSpPr>
      <p:grpSpPr>
        <a:xfrm>
          <a:off x="0" y="0"/>
          <a:ext cx="0" cy="0"/>
          <a:chOff x="0" y="0"/>
          <a:chExt cx="0" cy="0"/>
        </a:xfrm>
      </p:grpSpPr>
      <p:pic>
        <p:nvPicPr>
          <p:cNvPr id="1123" name="Google Shape;1123;p85"/>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24" name="Google Shape;1124;p85"/>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125" name="Google Shape;1125;p85"/>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6" name="Google Shape;1126;p8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27" name="Google Shape;1127;p85"/>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Next we set the TEXTURE_WRAP_T parameter.</a:t>
            </a:r>
            <a:endParaRPr b="0" i="0" sz="1800" u="none" cap="none" strike="noStrike">
              <a:solidFill>
                <a:schemeClr val="dk1"/>
              </a:solidFill>
              <a:latin typeface="Calibri"/>
              <a:ea typeface="Calibri"/>
              <a:cs typeface="Calibri"/>
              <a:sym typeface="Calibri"/>
            </a:endParaRPr>
          </a:p>
        </p:txBody>
      </p:sp>
      <p:sp>
        <p:nvSpPr>
          <p:cNvPr id="1128" name="Google Shape;1128;p85"/>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parameters are the same as TEXTURE_WRAP_S, but travel on the y-axis:</a:t>
            </a:r>
            <a:endParaRPr b="0" i="0" sz="1800" u="none" cap="none" strike="noStrike">
              <a:solidFill>
                <a:schemeClr val="dk1"/>
              </a:solidFill>
              <a:latin typeface="Calibri"/>
              <a:ea typeface="Calibri"/>
              <a:cs typeface="Calibri"/>
              <a:sym typeface="Calibri"/>
            </a:endParaRPr>
          </a:p>
        </p:txBody>
      </p:sp>
      <p:pic>
        <p:nvPicPr>
          <p:cNvPr id="1129" name="Google Shape;1129;p85"/>
          <p:cNvPicPr preferRelativeResize="0"/>
          <p:nvPr/>
        </p:nvPicPr>
        <p:blipFill>
          <a:blip r:embed="rId5">
            <a:alphaModFix/>
          </a:blip>
          <a:stretch>
            <a:fillRect/>
          </a:stretch>
        </p:blipFill>
        <p:spPr>
          <a:xfrm>
            <a:off x="2591050" y="3558611"/>
            <a:ext cx="1549675" cy="2358025"/>
          </a:xfrm>
          <a:prstGeom prst="rect">
            <a:avLst/>
          </a:prstGeom>
          <a:noFill/>
          <a:ln>
            <a:noFill/>
          </a:ln>
        </p:spPr>
      </p:pic>
      <p:sp>
        <p:nvSpPr>
          <p:cNvPr id="1130" name="Google Shape;1130;p85"/>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gl.REPEAT</a:t>
            </a:r>
            <a:endParaRPr/>
          </a:p>
        </p:txBody>
      </p:sp>
      <p:sp>
        <p:nvSpPr>
          <p:cNvPr id="1131" name="Google Shape;1131;p85"/>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gl.CLAMP_TO_EDGE</a:t>
            </a:r>
            <a:endParaRPr/>
          </a:p>
        </p:txBody>
      </p:sp>
      <p:sp>
        <p:nvSpPr>
          <p:cNvPr id="1132" name="Google Shape;1132;p85"/>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gl.MIRRORED_REPEAT</a:t>
            </a:r>
            <a:endParaRPr/>
          </a:p>
        </p:txBody>
      </p:sp>
      <p:pic>
        <p:nvPicPr>
          <p:cNvPr id="1133" name="Google Shape;1133;p85"/>
          <p:cNvPicPr preferRelativeResize="0"/>
          <p:nvPr/>
        </p:nvPicPr>
        <p:blipFill>
          <a:blip r:embed="rId6">
            <a:alphaModFix/>
          </a:blip>
          <a:stretch>
            <a:fillRect/>
          </a:stretch>
        </p:blipFill>
        <p:spPr>
          <a:xfrm>
            <a:off x="5232725" y="3558046"/>
            <a:ext cx="1545336" cy="2359152"/>
          </a:xfrm>
          <a:prstGeom prst="rect">
            <a:avLst/>
          </a:prstGeom>
          <a:noFill/>
          <a:ln>
            <a:noFill/>
          </a:ln>
        </p:spPr>
      </p:pic>
      <p:pic>
        <p:nvPicPr>
          <p:cNvPr id="1134" name="Google Shape;1134;p85"/>
          <p:cNvPicPr preferRelativeResize="0"/>
          <p:nvPr/>
        </p:nvPicPr>
        <p:blipFill>
          <a:blip r:embed="rId7">
            <a:alphaModFix/>
          </a:blip>
          <a:stretch>
            <a:fillRect/>
          </a:stretch>
        </p:blipFill>
        <p:spPr>
          <a:xfrm>
            <a:off x="7870075" y="3558046"/>
            <a:ext cx="1545336" cy="2359152"/>
          </a:xfrm>
          <a:prstGeom prst="rect">
            <a:avLst/>
          </a:prstGeom>
          <a:noFill/>
          <a:ln>
            <a:noFill/>
          </a:ln>
        </p:spPr>
      </p:pic>
      <p:pic>
        <p:nvPicPr>
          <p:cNvPr id="1135" name="Google Shape;1135;p85"/>
          <p:cNvPicPr preferRelativeResize="0"/>
          <p:nvPr/>
        </p:nvPicPr>
        <p:blipFill rotWithShape="1">
          <a:blip r:embed="rId8">
            <a:alphaModFix/>
          </a:blip>
          <a:srcRect b="60448" l="0" r="46689" t="33030"/>
          <a:stretch/>
        </p:blipFill>
        <p:spPr>
          <a:xfrm>
            <a:off x="3267750" y="2179395"/>
            <a:ext cx="5656499" cy="1850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0" name="Shape 1140"/>
        <p:cNvGrpSpPr/>
        <p:nvPr/>
      </p:nvGrpSpPr>
      <p:grpSpPr>
        <a:xfrm>
          <a:off x="0" y="0"/>
          <a:ext cx="0" cy="0"/>
          <a:chOff x="0" y="0"/>
          <a:chExt cx="0" cy="0"/>
        </a:xfrm>
      </p:grpSpPr>
      <p:pic>
        <p:nvPicPr>
          <p:cNvPr id="1141" name="Google Shape;1141;p86"/>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142" name="Google Shape;1142;p86"/>
          <p:cNvPicPr preferRelativeResize="0"/>
          <p:nvPr/>
        </p:nvPicPr>
        <p:blipFill rotWithShape="1">
          <a:blip r:embed="rId4">
            <a:alphaModFix/>
          </a:blip>
          <a:srcRect b="0" l="0" r="0" t="0"/>
          <a:stretch/>
        </p:blipFill>
        <p:spPr>
          <a:xfrm>
            <a:off x="0" y="6219645"/>
            <a:ext cx="12191999" cy="638355"/>
          </a:xfrm>
          <a:prstGeom prst="rect">
            <a:avLst/>
          </a:prstGeom>
          <a:noFill/>
          <a:ln>
            <a:noFill/>
          </a:ln>
        </p:spPr>
      </p:pic>
      <p:sp>
        <p:nvSpPr>
          <p:cNvPr id="1143" name="Google Shape;1143;p86"/>
          <p:cNvSpPr/>
          <p:nvPr/>
        </p:nvSpPr>
        <p:spPr>
          <a:xfrm>
            <a:off x="9014604" y="6314536"/>
            <a:ext cx="3010500" cy="504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4" name="Google Shape;1144;p86"/>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a:t>
            </a:r>
            <a:r>
              <a:rPr lang="en-US" sz="4400">
                <a:solidFill>
                  <a:schemeClr val="dk1"/>
                </a:solidFill>
                <a:latin typeface="Calibri"/>
                <a:ea typeface="Calibri"/>
                <a:cs typeface="Calibri"/>
                <a:sym typeface="Calibri"/>
              </a:rPr>
              <a:t>2</a:t>
            </a:r>
            <a:r>
              <a:rPr b="0" i="0" lang="en-US" sz="4400" u="none" cap="none" strike="noStrike">
                <a:solidFill>
                  <a:schemeClr val="dk1"/>
                </a:solidFill>
                <a:latin typeface="Calibri"/>
                <a:ea typeface="Calibri"/>
                <a:cs typeface="Calibri"/>
                <a:sym typeface="Calibri"/>
              </a:rPr>
              <a:t>: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2: 2D vectors</a:t>
            </a:r>
            <a:endParaRPr b="0" i="0" sz="4400" u="none" cap="none" strike="noStrike">
              <a:solidFill>
                <a:schemeClr val="dk1"/>
              </a:solidFill>
              <a:latin typeface="Calibri"/>
              <a:ea typeface="Calibri"/>
              <a:cs typeface="Calibri"/>
              <a:sym typeface="Calibri"/>
            </a:endParaRPr>
          </a:p>
        </p:txBody>
      </p:sp>
      <p:sp>
        <p:nvSpPr>
          <p:cNvPr id="1145" name="Google Shape;1145;p86"/>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still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20"/>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80" name="Google Shape;180;p20"/>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81" name="Google Shape;181;p20"/>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2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83" name="Google Shape;183;p20"/>
          <p:cNvSpPr txBox="1"/>
          <p:nvPr/>
        </p:nvSpPr>
        <p:spPr>
          <a:xfrm>
            <a:off x="2879831" y="1570765"/>
            <a:ext cx="643233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need all of the following WebGL objects to draw a triangle:</a:t>
            </a:r>
            <a:endParaRPr b="0" i="0" sz="1800" u="none" cap="none" strike="noStrike">
              <a:solidFill>
                <a:schemeClr val="dk1"/>
              </a:solidFill>
              <a:latin typeface="Calibri"/>
              <a:ea typeface="Calibri"/>
              <a:cs typeface="Calibri"/>
              <a:sym typeface="Calibri"/>
            </a:endParaRPr>
          </a:p>
        </p:txBody>
      </p:sp>
      <p:sp>
        <p:nvSpPr>
          <p:cNvPr id="184" name="Google Shape;184;p20"/>
          <p:cNvSpPr txBox="1"/>
          <p:nvPr/>
        </p:nvSpPr>
        <p:spPr>
          <a:xfrm>
            <a:off x="4212077" y="2062264"/>
            <a:ext cx="2462597" cy="3139321"/>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Element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Fragment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21"/>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191" name="Google Shape;191;p21"/>
          <p:cNvPicPr preferRelativeResize="0"/>
          <p:nvPr/>
        </p:nvPicPr>
        <p:blipFill rotWithShape="1">
          <a:blip r:embed="rId4">
            <a:alphaModFix/>
          </a:blip>
          <a:srcRect b="0" l="0" r="0" t="0"/>
          <a:stretch/>
        </p:blipFill>
        <p:spPr>
          <a:xfrm>
            <a:off x="0" y="6219645"/>
            <a:ext cx="12192000" cy="638355"/>
          </a:xfrm>
          <a:prstGeom prst="rect">
            <a:avLst/>
          </a:prstGeom>
          <a:noFill/>
          <a:ln>
            <a:noFill/>
          </a:ln>
        </p:spPr>
      </p:pic>
      <p:sp>
        <p:nvSpPr>
          <p:cNvPr id="192" name="Google Shape;192;p21"/>
          <p:cNvSpPr/>
          <p:nvPr/>
        </p:nvSpPr>
        <p:spPr>
          <a:xfrm>
            <a:off x="9014604" y="6314536"/>
            <a:ext cx="3010619" cy="50464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2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94" name="Google Shape;194;p21"/>
          <p:cNvSpPr txBox="1"/>
          <p:nvPr/>
        </p:nvSpPr>
        <p:spPr>
          <a:xfrm>
            <a:off x="2440726" y="1587260"/>
            <a:ext cx="678307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necessary elements are created and used in the following steps:</a:t>
            </a:r>
            <a:endParaRPr b="0" i="0" sz="1800" u="none" cap="none" strike="noStrike">
              <a:solidFill>
                <a:schemeClr val="dk1"/>
              </a:solidFill>
              <a:latin typeface="Calibri"/>
              <a:ea typeface="Calibri"/>
              <a:cs typeface="Calibri"/>
              <a:sym typeface="Calibri"/>
            </a:endParaRPr>
          </a:p>
        </p:txBody>
      </p:sp>
      <p:sp>
        <p:nvSpPr>
          <p:cNvPr id="195" name="Google Shape;195;p21"/>
          <p:cNvSpPr txBox="1"/>
          <p:nvPr/>
        </p:nvSpPr>
        <p:spPr>
          <a:xfrm>
            <a:off x="4212077" y="2062264"/>
            <a:ext cx="3322961" cy="2585323"/>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Shaders and 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Linking Buffers and Shaders</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Drawing</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