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4" Type="http://schemas.openxmlformats.org/officeDocument/2006/relationships/slide" Target="slides/slide100.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lmatrix.net"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WebGLRenderingContext/texImage2D"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HTTP/CORS" TargetMode="Externa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WebGLRenderingContext/texParameter" TargetMode="Externa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glprogramming.com/red/chapter09.html#name3" TargetMode="Externa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ebglfundamentals.org/webgl/lessons/webgl-2-textures.html" TargetMode="Externa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Part I will contain explanations for Examples 1 and 2 in the git repository.</a:t>
            </a:r>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81" name="Google Shape;18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1" name="Shape 1431"/>
        <p:cNvGrpSpPr/>
        <p:nvPr/>
      </p:nvGrpSpPr>
      <p:grpSpPr>
        <a:xfrm>
          <a:off x="0" y="0"/>
          <a:ext cx="0" cy="0"/>
          <a:chOff x="0" y="0"/>
          <a:chExt cx="0" cy="0"/>
        </a:xfrm>
      </p:grpSpPr>
      <p:sp>
        <p:nvSpPr>
          <p:cNvPr id="1432" name="Google Shape;1432;g4e037ce7fb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3" name="Google Shape;1433;g4e037ce7fb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4" name="Google Shape;1434;g4e037ce7fb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We will start with our vertex buffer. First we need to understand what a vertex buffer is, so we can fill it with usable data. A Vertex Buffer contains information about each vertice which shaders will use for calculations and translations. (more on shaders later)</a:t>
            </a:r>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88" name="Google Shape;18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To find out what kind of positions we put into our buffer, we first need to find out how WebGL sees the view, and how our input data will translate to that.</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11" name="Google Shape;21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We first need to visualize what we wish to accomplish.</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27" name="Google Shape;22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Now we decide our type and ascertain the points we need as vertices. The usual type for positions are floats, so we will use floats as well</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44" name="Google Shape;24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64" name="Google Shape;26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74" name="Google Shape;27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bufferData arguments:</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Type of buffer</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Bufferdata (32 bit float array of positions in our case)</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Type of drawing (STATIC_DRAW indicates to WebGL that the vertex data will not move at all, so WebGL can optimize. There are more options, but for frequently changing parts use gl.DYNAMIC_DRAW</a:t>
            </a:r>
            <a:endParaRPr b="0" i="0" sz="1200" u="none" cap="none" strike="noStrike">
              <a:solidFill>
                <a:schemeClr val="dk1"/>
              </a:solidFill>
              <a:latin typeface="Calibri"/>
              <a:ea typeface="Calibri"/>
              <a:cs typeface="Calibri"/>
              <a:sym typeface="Calibri"/>
            </a:endParaRPr>
          </a:p>
        </p:txBody>
      </p:sp>
      <p:sp>
        <p:nvSpPr>
          <p:cNvPr id="284" name="Google Shape;28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indices seem like double work right now, but will come in handy when defining more triangles in the same vertex buffer. It eliminates the need for a lot of positions that would otherwise be defined twice.</a:t>
            </a:r>
            <a:endParaRPr b="0" i="0" sz="1200" u="none" cap="none" strike="noStrike">
              <a:solidFill>
                <a:schemeClr val="dk1"/>
              </a:solidFill>
              <a:latin typeface="Calibri"/>
              <a:ea typeface="Calibri"/>
              <a:cs typeface="Calibri"/>
              <a:sym typeface="Calibri"/>
            </a:endParaRPr>
          </a:p>
        </p:txBody>
      </p:sp>
      <p:sp>
        <p:nvSpPr>
          <p:cNvPr id="293" name="Google Shape;29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16" name="Google Shape;316;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You could download gl-matrix-min.js for easier calculations: </a:t>
            </a:r>
            <a:r>
              <a:rPr b="0" i="0" lang="en-US" sz="1200" u="sng" cap="none" strike="noStrike">
                <a:solidFill>
                  <a:schemeClr val="hlink"/>
                </a:solidFill>
                <a:latin typeface="Calibri"/>
                <a:ea typeface="Calibri"/>
                <a:cs typeface="Calibri"/>
                <a:sym typeface="Calibri"/>
                <a:hlinkClick r:id="rId2"/>
              </a:rPr>
              <a:t>glmatrix.net</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I will not use it yet.</a:t>
            </a:r>
            <a:endParaRPr b="0" i="0" sz="1200" u="none" cap="none" strike="noStrike">
              <a:solidFill>
                <a:schemeClr val="dk1"/>
              </a:solidFill>
              <a:latin typeface="Calibri"/>
              <a:ea typeface="Calibri"/>
              <a:cs typeface="Calibri"/>
              <a:sym typeface="Calibri"/>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is the resulting code.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25" name="Google Shape;325;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33" name="Google Shape;33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40" name="Google Shape;340;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attribute in the Vertex Shader will be the point where we inject our own (vertex) position buffer. From there on WebGL will handle the rest of the pipeline, so the output of the Vertex Shader will be the input of the next step in the Pipeline and so on.</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gl_position and gl_fragcolor are standard keywords in GLSL where the Shader will expect a value to supply to the next step in the graphics pipeline. </a:t>
            </a:r>
            <a:endParaRPr b="0" i="0" sz="1200" u="none" cap="none" strike="noStrike">
              <a:solidFill>
                <a:schemeClr val="dk1"/>
              </a:solidFill>
              <a:latin typeface="Calibri"/>
              <a:ea typeface="Calibri"/>
              <a:cs typeface="Calibri"/>
              <a:sym typeface="Calibri"/>
            </a:endParaRPr>
          </a:p>
        </p:txBody>
      </p:sp>
      <p:sp>
        <p:nvSpPr>
          <p:cNvPr id="352" name="Google Shape;352;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creation of Shader Objects looks a lot like the creation of Vertex Buffer Objects.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call is to register the object and get an ID pointing to the object.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next call connects the Shader object to the shader source.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last call compiles the shader source into the object.</a:t>
            </a:r>
            <a:endParaRPr b="0" i="0" sz="1200" u="none" cap="none" strike="noStrike">
              <a:solidFill>
                <a:schemeClr val="dk1"/>
              </a:solidFill>
              <a:latin typeface="Calibri"/>
              <a:ea typeface="Calibri"/>
              <a:cs typeface="Calibri"/>
              <a:sym typeface="Calibri"/>
            </a:endParaRPr>
          </a:p>
        </p:txBody>
      </p:sp>
      <p:sp>
        <p:nvSpPr>
          <p:cNvPr id="365" name="Google Shape;365;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77" name="Google Shape;377;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First we create a program object (much the same as the Vertex Buffer Object and the Shader Objects)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Then we attach both shaders.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link the shader together into the final program.</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Finally we tell WebGL to use our program.</a:t>
            </a:r>
            <a:endParaRPr b="0" i="0" sz="1200" u="none" cap="none" strike="noStrike">
              <a:solidFill>
                <a:schemeClr val="dk1"/>
              </a:solidFill>
              <a:latin typeface="Calibri"/>
              <a:ea typeface="Calibri"/>
              <a:cs typeface="Calibri"/>
              <a:sym typeface="Calibri"/>
            </a:endParaRPr>
          </a:p>
        </p:txBody>
      </p:sp>
      <p:sp>
        <p:nvSpPr>
          <p:cNvPr id="386" name="Google Shape;38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95" name="Google Shape;395;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two lines are lines seen before. We tell WebGL to bind our Vexrtex Buffers again, as we will not modify anything that could change them anymore.</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The next 2 lines are harder and will be explained in the next slide.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last line just tells WebGL to enable whatever we told it to interpret and into which object. </a:t>
            </a:r>
            <a:endParaRPr b="0" i="0" sz="1200" u="none" cap="none" strike="noStrike">
              <a:solidFill>
                <a:schemeClr val="dk1"/>
              </a:solidFill>
              <a:latin typeface="Calibri"/>
              <a:ea typeface="Calibri"/>
              <a:cs typeface="Calibri"/>
              <a:sym typeface="Calibri"/>
            </a:endParaRPr>
          </a:p>
        </p:txBody>
      </p:sp>
      <p:sp>
        <p:nvSpPr>
          <p:cNvPr id="402" name="Google Shape;402;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call makes WebGL look for the “coordinates” variable in the shaderProgram. We defined an input in our vertex shader called coordinates which we will now use to input our shader data.</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tell WebGL how to input our Vertex Array into this input per point. This is 3 positions (3d vector), as FLOAT types, with 0 bytes in between those 3 Floats per point, and no additional data to skip in front of the array.</a:t>
            </a:r>
            <a:endParaRPr b="0" i="0" sz="1200" u="none" cap="none" strike="noStrike">
              <a:solidFill>
                <a:schemeClr val="dk1"/>
              </a:solidFill>
              <a:latin typeface="Calibri"/>
              <a:ea typeface="Calibri"/>
              <a:cs typeface="Calibri"/>
              <a:sym typeface="Calibri"/>
            </a:endParaRPr>
          </a:p>
        </p:txBody>
      </p:sp>
      <p:sp>
        <p:nvSpPr>
          <p:cNvPr id="411" name="Google Shape;411;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All we really need are the scripts and the canvas.</a:t>
            </a:r>
            <a:endParaRPr/>
          </a:p>
        </p:txBody>
      </p:sp>
      <p:sp>
        <p:nvSpPr>
          <p:cNvPr id="107" name="Google Shape;10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420" name="Google Shape;420;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First we tell WebGL to interpret our positions as triangles.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Then we tell WebGL we have (indices.length) amount of positions to insert.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is the Type which our Element Buffer Object contains.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Lastly is the offset. (This is to ignore a certain amount of bytes at the start of the  array if we have additional information at the start of the array.)</a:t>
            </a:r>
            <a:endParaRPr b="0" i="0" sz="1200" u="none" cap="none" strike="noStrike">
              <a:solidFill>
                <a:schemeClr val="dk1"/>
              </a:solidFill>
              <a:latin typeface="Calibri"/>
              <a:ea typeface="Calibri"/>
              <a:cs typeface="Calibri"/>
              <a:sym typeface="Calibri"/>
            </a:endParaRPr>
          </a:p>
        </p:txBody>
      </p:sp>
      <p:sp>
        <p:nvSpPr>
          <p:cNvPr id="427" name="Google Shape;427;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36" name="Google Shape;436;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44" name="Google Shape;444;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Part II will contain explanations for Examples 3 in the git repository and make a start with vector math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457" name="Google Shape;457;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66" name="Google Shape;466;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475" name="Google Shape;475;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If you remember the position Vertex Array from the previous presentation, you’re in luck. The color Vertex Array will be almost the same as it also contains 3 objects per vertice. Instead of x, y, z this will become r, g, b. We leave out the alpha channel for simplicities sake.</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482" name="Google Shape;482;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data will be given as float. It is our choice to hand it as float our a binary value, but for simplicity let’s pick float again. The values offered can only be positive. If any value is given that is not from 0.0 to 1.0, the vertex will be black.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05" name="Google Shape;505;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CSS is not necessary to make beautiful shapes when using WebGL with html5 canvas.</a:t>
            </a:r>
            <a:endParaRPr b="0" i="0" sz="1200" u="none" cap="none" strike="noStrike">
              <a:solidFill>
                <a:schemeClr val="dk1"/>
              </a:solidFill>
              <a:latin typeface="Calibri"/>
              <a:ea typeface="Calibri"/>
              <a:cs typeface="Calibri"/>
              <a:sym typeface="Calibri"/>
            </a:endParaRPr>
          </a:p>
        </p:txBody>
      </p:sp>
      <p:sp>
        <p:nvSpPr>
          <p:cNvPr id="117" name="Google Shape;11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array is exactly the same as the positions array. The colors have the same amount of vertices (4). The array buffer is also almost the same as the position array buffer.</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20" name="Google Shape;520;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Compare the shader code to the cade of the previous presentation. You can clearly see a new ‘in’ variable being specified in both, and also the vertex shader has an out f_color. For convenience I have called all vertex shader variables v_name and fragment shader variables f_name.</a:t>
            </a:r>
            <a:endParaRPr/>
          </a:p>
        </p:txBody>
      </p:sp>
      <p:sp>
        <p:nvSpPr>
          <p:cNvPr id="530" name="Google Shape;530;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0" name="Google Shape;540;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With these lines we have established a way to get colors onto each vertice. Now let’s improve this so we can fit our colors and positions into a single buffer!</a:t>
            </a:r>
            <a:endParaRPr/>
          </a:p>
        </p:txBody>
      </p:sp>
      <p:sp>
        <p:nvSpPr>
          <p:cNvPr id="541" name="Google Shape;541;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52" name="Google Shape;552;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8" name="Google Shape;558;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These are the position and color buffers we created earlier. We have to combine them in some way that would be convenient for WebGL. Luckily WebGL support a certain way to read data from the array in an orderly fashion, but we’ll come to the reading in part later.</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59" name="Google Shape;559;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4" name="Google Shape;594;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answer is to simply declare each vertex after each other. Each vertex has 6 floats now, and the position and color come right behind each other for each vertex.</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95" name="Google Shape;595;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4" name="Google Shape;604;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positions and colors vertex attribute pointers cycle in getting 3 floats, then skipping 3. The color vertex attribute skips 3 at first and then gets 3 and so on.</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05" name="Google Shape;605;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3" name="Google Shape;61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14" name="Google Shape;61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3" name="Google Shape;623;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What happens is is not so complex once you know every parameter of vertexAttribPointer.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1st parameter is the pointer to the variable in the shader we want to supply data to.</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2</a:t>
            </a:r>
            <a:r>
              <a:rPr b="0" baseline="30000" i="0" lang="en-US" sz="1200" u="none" cap="none" strike="noStrike">
                <a:solidFill>
                  <a:schemeClr val="dk1"/>
                </a:solidFill>
                <a:latin typeface="Calibri"/>
                <a:ea typeface="Calibri"/>
                <a:cs typeface="Calibri"/>
                <a:sym typeface="Calibri"/>
              </a:rPr>
              <a:t>nd</a:t>
            </a:r>
            <a:r>
              <a:rPr b="0" i="0" lang="en-US" sz="1200" u="none" cap="none" strike="noStrike">
                <a:solidFill>
                  <a:schemeClr val="dk1"/>
                </a:solidFill>
                <a:latin typeface="Calibri"/>
                <a:ea typeface="Calibri"/>
                <a:cs typeface="Calibri"/>
                <a:sym typeface="Calibri"/>
              </a:rPr>
              <a:t> parameter specifies how much of an object we want to supply.</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3</a:t>
            </a:r>
            <a:r>
              <a:rPr b="0" baseline="30000" i="0" lang="en-US" sz="1200" u="none" cap="none" strike="noStrike">
                <a:solidFill>
                  <a:schemeClr val="dk1"/>
                </a:solidFill>
                <a:latin typeface="Calibri"/>
                <a:ea typeface="Calibri"/>
                <a:cs typeface="Calibri"/>
                <a:sym typeface="Calibri"/>
              </a:rPr>
              <a:t>rd</a:t>
            </a:r>
            <a:r>
              <a:rPr b="0" i="0" lang="en-US" sz="1200" u="none" cap="none" strike="noStrike">
                <a:solidFill>
                  <a:schemeClr val="dk1"/>
                </a:solidFill>
                <a:latin typeface="Calibri"/>
                <a:ea typeface="Calibri"/>
                <a:cs typeface="Calibri"/>
                <a:sym typeface="Calibri"/>
              </a:rPr>
              <a:t> parameter is the type of object we want to supply.</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4</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is a Boolean indicating if data should be normalized. This only has meaning when you work with binary data, so a false for us.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5</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specifies the space a single vertex takes in bytes. We have 3 positions and 3 colors so 6 float values. A float in javascript is 32 bits(see Float32Array above) so 4 bytes. This should be 6*8.</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6</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is the offset in bytes at which to start reading data from at the beginning of the array. Colors should skip 3 elements at the start, so 3*4.</a:t>
            </a:r>
            <a:endParaRPr b="0" i="0" sz="1200" u="none" cap="none" strike="noStrike">
              <a:solidFill>
                <a:schemeClr val="dk1"/>
              </a:solidFill>
              <a:latin typeface="Calibri"/>
              <a:ea typeface="Calibri"/>
              <a:cs typeface="Calibri"/>
              <a:sym typeface="Calibri"/>
            </a:endParaRPr>
          </a:p>
        </p:txBody>
      </p:sp>
      <p:sp>
        <p:nvSpPr>
          <p:cNvPr id="624" name="Google Shape;624;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3" name="Google Shape;633;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34" name="Google Shape;634;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very first step is traditional javascript, we look for our canvas so we can draw to it later.</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want the WebGL context so we can start using the built-in WebGL functionality in your browser.</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I also added a step that alerts when a WebGL context has not been found, but this is optional.</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set a clearColor. WebGL will cideally clear the screen every frame. With the last 2 instructions we specify what this color will be, and then actually make WebGL clear the screen.</a:t>
            </a:r>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Note the clearing of the screen is done only once, we have no interaction or updates at all. We will be talking about a drawing loop in a later slide.</a:t>
            </a:r>
            <a:endParaRPr b="0" i="0" sz="1200" u="none" cap="none" strike="noStrike">
              <a:solidFill>
                <a:schemeClr val="dk1"/>
              </a:solidFill>
              <a:latin typeface="Calibri"/>
              <a:ea typeface="Calibri"/>
              <a:cs typeface="Calibri"/>
              <a:sym typeface="Calibri"/>
            </a:endParaRPr>
          </a:p>
        </p:txBody>
      </p:sp>
      <p:sp>
        <p:nvSpPr>
          <p:cNvPr id="124" name="Google Shape;12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44" name="Google Shape;644;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1" name="Google Shape;651;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Cartesian space is the space you might remember from drawing graphs in math at school.</a:t>
            </a:r>
            <a:endParaRPr b="0" i="0" sz="1200" u="none" cap="none" strike="noStrike">
              <a:solidFill>
                <a:schemeClr val="dk1"/>
              </a:solidFill>
              <a:latin typeface="Calibri"/>
              <a:ea typeface="Calibri"/>
              <a:cs typeface="Calibri"/>
              <a:sym typeface="Calibri"/>
            </a:endParaRPr>
          </a:p>
        </p:txBody>
      </p:sp>
      <p:sp>
        <p:nvSpPr>
          <p:cNvPr id="652" name="Google Shape;652;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0" name="Google Shape;660;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This is pure mathematical, in the actual code we use vectors for many different purposes. Mathematically a vector only indicates direction and magnitude. In this case all the arrows indicate the vector (2, 3) as they all travel 2 positions in the positive x axis, and 3 in the positive y axis. Vector’s are thus not positions, unlike we have been using them so far.</a:t>
            </a:r>
            <a:endParaRPr b="0" i="0" sz="1200" u="none" cap="none" strike="noStrike">
              <a:solidFill>
                <a:schemeClr val="dk1"/>
              </a:solidFill>
              <a:latin typeface="Calibri"/>
              <a:ea typeface="Calibri"/>
              <a:cs typeface="Calibri"/>
              <a:sym typeface="Calibri"/>
            </a:endParaRPr>
          </a:p>
        </p:txBody>
      </p:sp>
      <p:sp>
        <p:nvSpPr>
          <p:cNvPr id="661" name="Google Shape;661;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0" name="Google Shape;670;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As the vector can only indicate Direction and Magnitude, position will mathematically not be indicated with a vector. In programming we do abuse the vector type for this purpose because it fits perfectly.</a:t>
            </a:r>
            <a:endParaRPr b="0" i="0" sz="1200" u="none" cap="none" strike="noStrike">
              <a:solidFill>
                <a:schemeClr val="dk1"/>
              </a:solidFill>
              <a:latin typeface="Calibri"/>
              <a:ea typeface="Calibri"/>
              <a:cs typeface="Calibri"/>
              <a:sym typeface="Calibri"/>
            </a:endParaRPr>
          </a:p>
        </p:txBody>
      </p:sp>
      <p:sp>
        <p:nvSpPr>
          <p:cNvPr id="671" name="Google Shape;671;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5" name="Google Shape;685;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686" name="Google Shape;686;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0" name="Google Shape;710;p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11" name="Google Shape;711;p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7" name="Google Shape;747;p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Adding and subtracting a scalar from a vector is weird because moving like a bishop says nothing about a vector, as vectors do not have positions. The direction and magnitude will change without any correlation to the original vector.</a:t>
            </a:r>
            <a:endParaRPr b="0" i="0" sz="1200" u="none" cap="none" strike="noStrike">
              <a:solidFill>
                <a:schemeClr val="dk1"/>
              </a:solidFill>
              <a:latin typeface="Calibri"/>
              <a:ea typeface="Calibri"/>
              <a:cs typeface="Calibri"/>
              <a:sym typeface="Calibri"/>
            </a:endParaRPr>
          </a:p>
        </p:txBody>
      </p:sp>
      <p:sp>
        <p:nvSpPr>
          <p:cNvPr id="748" name="Google Shape;748;p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2" name="Shape 772"/>
        <p:cNvGrpSpPr/>
        <p:nvPr/>
      </p:nvGrpSpPr>
      <p:grpSpPr>
        <a:xfrm>
          <a:off x="0" y="0"/>
          <a:ext cx="0" cy="0"/>
          <a:chOff x="0" y="0"/>
          <a:chExt cx="0" cy="0"/>
        </a:xfrm>
      </p:grpSpPr>
      <p:sp>
        <p:nvSpPr>
          <p:cNvPr id="773" name="Google Shape;773;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4" name="Google Shape;774;p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75" name="Google Shape;775;p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Google Shape;800;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1" name="Google Shape;801;p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02" name="Google Shape;802;p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1" name="Google Shape;821;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example shows why it is easier to write the numbers on top of each other. There are many other ways to manipulate vectors, like using a scalar to add/subtract etc, the dot product, the cross product, and many more. See http://higherorderfun.com/blog/2012/06/03/math-for-game-programmers-05-vector-cheat-sheet/ for more information</a:t>
            </a:r>
            <a:endParaRPr b="0" i="0" sz="1200" u="none" cap="none" strike="noStrike">
              <a:solidFill>
                <a:schemeClr val="dk1"/>
              </a:solidFill>
              <a:latin typeface="Calibri"/>
              <a:ea typeface="Calibri"/>
              <a:cs typeface="Calibri"/>
              <a:sym typeface="Calibri"/>
            </a:endParaRPr>
          </a:p>
        </p:txBody>
      </p:sp>
      <p:sp>
        <p:nvSpPr>
          <p:cNvPr id="822" name="Google Shape;822;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3" name="Google Shape;13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8" name="Shape 848"/>
        <p:cNvGrpSpPr/>
        <p:nvPr/>
      </p:nvGrpSpPr>
      <p:grpSpPr>
        <a:xfrm>
          <a:off x="0" y="0"/>
          <a:ext cx="0" cy="0"/>
          <a:chOff x="0" y="0"/>
          <a:chExt cx="0" cy="0"/>
        </a:xfrm>
      </p:grpSpPr>
      <p:sp>
        <p:nvSpPr>
          <p:cNvPr id="849" name="Google Shape;849;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0" name="Google Shape;850;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Just placing the vectors head to tails will give us the answer for addition and subtraction.</a:t>
            </a:r>
            <a:endParaRPr b="0" i="0" sz="1200" u="none" cap="none" strike="noStrike">
              <a:solidFill>
                <a:schemeClr val="dk1"/>
              </a:solidFill>
              <a:latin typeface="Calibri"/>
              <a:ea typeface="Calibri"/>
              <a:cs typeface="Calibri"/>
              <a:sym typeface="Calibri"/>
            </a:endParaRPr>
          </a:p>
        </p:txBody>
      </p:sp>
      <p:sp>
        <p:nvSpPr>
          <p:cNvPr id="851" name="Google Shape;851;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Google Shape;862;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3" name="Google Shape;863;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64" name="Google Shape;864;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4" name="Shape 874"/>
        <p:cNvGrpSpPr/>
        <p:nvPr/>
      </p:nvGrpSpPr>
      <p:grpSpPr>
        <a:xfrm>
          <a:off x="0" y="0"/>
          <a:ext cx="0" cy="0"/>
          <a:chOff x="0" y="0"/>
          <a:chExt cx="0" cy="0"/>
        </a:xfrm>
      </p:grpSpPr>
      <p:sp>
        <p:nvSpPr>
          <p:cNvPr id="875" name="Google Shape;875;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6" name="Google Shape;876;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same applies for Multiplication and Division, multiplication will always produce the same result while division will not.</a:t>
            </a:r>
            <a:endParaRPr b="0" i="0" sz="1200" u="none" cap="none" strike="noStrike">
              <a:solidFill>
                <a:schemeClr val="dk1"/>
              </a:solidFill>
              <a:latin typeface="Calibri"/>
              <a:ea typeface="Calibri"/>
              <a:cs typeface="Calibri"/>
              <a:sym typeface="Calibri"/>
            </a:endParaRPr>
          </a:p>
        </p:txBody>
      </p:sp>
      <p:sp>
        <p:nvSpPr>
          <p:cNvPr id="877" name="Google Shape;877;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2" name="Shape 882"/>
        <p:cNvGrpSpPr/>
        <p:nvPr/>
      </p:nvGrpSpPr>
      <p:grpSpPr>
        <a:xfrm>
          <a:off x="0" y="0"/>
          <a:ext cx="0" cy="0"/>
          <a:chOff x="0" y="0"/>
          <a:chExt cx="0" cy="0"/>
        </a:xfrm>
      </p:grpSpPr>
      <p:sp>
        <p:nvSpPr>
          <p:cNvPr id="883" name="Google Shape;883;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4" name="Google Shape;884;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85" name="Google Shape;885;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0" name="Shape 890"/>
        <p:cNvGrpSpPr/>
        <p:nvPr/>
      </p:nvGrpSpPr>
      <p:grpSpPr>
        <a:xfrm>
          <a:off x="0" y="0"/>
          <a:ext cx="0" cy="0"/>
          <a:chOff x="0" y="0"/>
          <a:chExt cx="0" cy="0"/>
        </a:xfrm>
      </p:grpSpPr>
      <p:sp>
        <p:nvSpPr>
          <p:cNvPr id="891" name="Google Shape;891;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2" name="Google Shape;892;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5" name="Shape 895"/>
        <p:cNvGrpSpPr/>
        <p:nvPr/>
      </p:nvGrpSpPr>
      <p:grpSpPr>
        <a:xfrm>
          <a:off x="0" y="0"/>
          <a:ext cx="0" cy="0"/>
          <a:chOff x="0" y="0"/>
          <a:chExt cx="0" cy="0"/>
        </a:xfrm>
      </p:grpSpPr>
      <p:sp>
        <p:nvSpPr>
          <p:cNvPr id="896" name="Google Shape;896;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7" name="Google Shape;897;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Part III will continue math explanations to get to the result in Example 4.</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898" name="Google Shape;898;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4" name="Shape 904"/>
        <p:cNvGrpSpPr/>
        <p:nvPr/>
      </p:nvGrpSpPr>
      <p:grpSpPr>
        <a:xfrm>
          <a:off x="0" y="0"/>
          <a:ext cx="0" cy="0"/>
          <a:chOff x="0" y="0"/>
          <a:chExt cx="0" cy="0"/>
        </a:xfrm>
      </p:grpSpPr>
      <p:sp>
        <p:nvSpPr>
          <p:cNvPr id="905" name="Google Shape;905;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6" name="Google Shape;906;p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07" name="Google Shape;907;p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3" name="Shape 913"/>
        <p:cNvGrpSpPr/>
        <p:nvPr/>
      </p:nvGrpSpPr>
      <p:grpSpPr>
        <a:xfrm>
          <a:off x="0" y="0"/>
          <a:ext cx="0" cy="0"/>
          <a:chOff x="0" y="0"/>
          <a:chExt cx="0" cy="0"/>
        </a:xfrm>
      </p:grpSpPr>
      <p:sp>
        <p:nvSpPr>
          <p:cNvPr id="914" name="Google Shape;914;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5" name="Google Shape;915;p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916" name="Google Shape;916;p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0" name="Shape 920"/>
        <p:cNvGrpSpPr/>
        <p:nvPr/>
      </p:nvGrpSpPr>
      <p:grpSpPr>
        <a:xfrm>
          <a:off x="0" y="0"/>
          <a:ext cx="0" cy="0"/>
          <a:chOff x="0" y="0"/>
          <a:chExt cx="0" cy="0"/>
        </a:xfrm>
      </p:grpSpPr>
      <p:sp>
        <p:nvSpPr>
          <p:cNvPr id="921" name="Google Shape;921;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2" name="Google Shape;922;p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923" name="Google Shape;923;p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Google Shape;931;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2" name="Google Shape;932;p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u="none" cap="none" strike="noStrike">
                <a:solidFill>
                  <a:schemeClr val="dk1"/>
                </a:solidFill>
                <a:latin typeface="Calibri"/>
                <a:ea typeface="Calibri"/>
                <a:cs typeface="Calibri"/>
                <a:sym typeface="Calibri"/>
              </a:rPr>
              <a:t> </a:t>
            </a:r>
            <a:r>
              <a:rPr lang="en-US"/>
              <a:t>For the full parameter list on texImage2D look at the following source: </a:t>
            </a:r>
            <a:r>
              <a:rPr lang="en-US" u="sng">
                <a:solidFill>
                  <a:schemeClr val="hlink"/>
                </a:solidFill>
                <a:hlinkClick r:id="rId2"/>
              </a:rPr>
              <a:t>https://developer.mozilla.org/en-US/docs/Web/API/WebGLRenderingContext/texImage2D</a:t>
            </a:r>
            <a:endParaRPr/>
          </a:p>
        </p:txBody>
      </p:sp>
      <p:sp>
        <p:nvSpPr>
          <p:cNvPr id="933" name="Google Shape;933;p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41" name="Google Shape;14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0" name="Shape 940"/>
        <p:cNvGrpSpPr/>
        <p:nvPr/>
      </p:nvGrpSpPr>
      <p:grpSpPr>
        <a:xfrm>
          <a:off x="0" y="0"/>
          <a:ext cx="0" cy="0"/>
          <a:chOff x="0" y="0"/>
          <a:chExt cx="0" cy="0"/>
        </a:xfrm>
      </p:grpSpPr>
      <p:sp>
        <p:nvSpPr>
          <p:cNvPr id="941" name="Google Shape;941;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2" name="Google Shape;942;p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Further reading in CORS: </a:t>
            </a:r>
            <a:r>
              <a:rPr b="0" i="0" lang="en-US" sz="1200" u="sng" cap="none" strike="noStrike">
                <a:solidFill>
                  <a:schemeClr val="hlink"/>
                </a:solidFill>
                <a:latin typeface="Calibri"/>
                <a:ea typeface="Calibri"/>
                <a:cs typeface="Calibri"/>
                <a:sym typeface="Calibri"/>
                <a:hlinkClick r:id="rId2"/>
              </a:rPr>
              <a:t>https://developer.mozilla.org/en-US/docs/Web/HTTP/CORS</a:t>
            </a:r>
            <a:r>
              <a:rPr lang="en-US"/>
              <a:t> </a:t>
            </a:r>
            <a:endParaRPr/>
          </a:p>
        </p:txBody>
      </p:sp>
      <p:sp>
        <p:nvSpPr>
          <p:cNvPr id="943" name="Google Shape;943;p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2" name="Shape 952"/>
        <p:cNvGrpSpPr/>
        <p:nvPr/>
      </p:nvGrpSpPr>
      <p:grpSpPr>
        <a:xfrm>
          <a:off x="0" y="0"/>
          <a:ext cx="0" cy="0"/>
          <a:chOff x="0" y="0"/>
          <a:chExt cx="0" cy="0"/>
        </a:xfrm>
      </p:grpSpPr>
      <p:sp>
        <p:nvSpPr>
          <p:cNvPr id="953" name="Google Shape;953;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4" name="Google Shape;954;p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Texture settings documentation: </a:t>
            </a:r>
            <a:r>
              <a:rPr lang="en-US" u="sng">
                <a:solidFill>
                  <a:schemeClr val="hlink"/>
                </a:solidFill>
                <a:hlinkClick r:id="rId2"/>
              </a:rPr>
              <a:t>https://developer.mozilla.org/en-US/docs/Web/API/WebGLRenderingContext/texParameter</a:t>
            </a:r>
            <a:r>
              <a:rPr lang="en-US"/>
              <a:t> </a:t>
            </a:r>
            <a:endParaRPr/>
          </a:p>
        </p:txBody>
      </p:sp>
      <p:sp>
        <p:nvSpPr>
          <p:cNvPr id="955" name="Google Shape;955;p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2" name="Shape 962"/>
        <p:cNvGrpSpPr/>
        <p:nvPr/>
      </p:nvGrpSpPr>
      <p:grpSpPr>
        <a:xfrm>
          <a:off x="0" y="0"/>
          <a:ext cx="0" cy="0"/>
          <a:chOff x="0" y="0"/>
          <a:chExt cx="0" cy="0"/>
        </a:xfrm>
      </p:grpSpPr>
      <p:sp>
        <p:nvSpPr>
          <p:cNvPr id="963" name="Google Shape;963;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4" name="Google Shape;964;p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965" name="Google Shape;965;p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Google Shape;979;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0" name="Google Shape;980;p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981" name="Google Shape;981;p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Google Shape;995;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6" name="Google Shape;996;p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For more info on this parameter, see the OpenGL Programming Guide: </a:t>
            </a:r>
            <a:r>
              <a:rPr lang="en-US" u="sng">
                <a:solidFill>
                  <a:schemeClr val="hlink"/>
                </a:solidFill>
                <a:hlinkClick r:id="rId2"/>
              </a:rPr>
              <a:t>http://www.glprogramming.com/red/chapter09.html#name3</a:t>
            </a:r>
            <a:r>
              <a:rPr lang="en-US"/>
              <a:t> </a:t>
            </a:r>
            <a:endParaRPr/>
          </a:p>
        </p:txBody>
      </p:sp>
      <p:sp>
        <p:nvSpPr>
          <p:cNvPr id="997" name="Google Shape;997;p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5" name="Shape 1005"/>
        <p:cNvGrpSpPr/>
        <p:nvPr/>
      </p:nvGrpSpPr>
      <p:grpSpPr>
        <a:xfrm>
          <a:off x="0" y="0"/>
          <a:ext cx="0" cy="0"/>
          <a:chOff x="0" y="0"/>
          <a:chExt cx="0" cy="0"/>
        </a:xfrm>
      </p:grpSpPr>
      <p:sp>
        <p:nvSpPr>
          <p:cNvPr id="1006" name="Google Shape;1006;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7" name="Google Shape;1007;p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08" name="Google Shape;1008;p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6" name="Shape 1016"/>
        <p:cNvGrpSpPr/>
        <p:nvPr/>
      </p:nvGrpSpPr>
      <p:grpSpPr>
        <a:xfrm>
          <a:off x="0" y="0"/>
          <a:ext cx="0" cy="0"/>
          <a:chOff x="0" y="0"/>
          <a:chExt cx="0" cy="0"/>
        </a:xfrm>
      </p:grpSpPr>
      <p:sp>
        <p:nvSpPr>
          <p:cNvPr id="1017" name="Google Shape;1017;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8" name="Google Shape;1018;p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Explanation about the vec2 is to come later.</a:t>
            </a:r>
            <a:endParaRPr/>
          </a:p>
        </p:txBody>
      </p:sp>
      <p:sp>
        <p:nvSpPr>
          <p:cNvPr id="1019" name="Google Shape;1019;p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6" name="Shape 1026"/>
        <p:cNvGrpSpPr/>
        <p:nvPr/>
      </p:nvGrpSpPr>
      <p:grpSpPr>
        <a:xfrm>
          <a:off x="0" y="0"/>
          <a:ext cx="0" cy="0"/>
          <a:chOff x="0" y="0"/>
          <a:chExt cx="0" cy="0"/>
        </a:xfrm>
      </p:grpSpPr>
      <p:sp>
        <p:nvSpPr>
          <p:cNvPr id="1027" name="Google Shape;1027;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8" name="Google Shape;1028;p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29" name="Google Shape;1029;p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6" name="Shape 1036"/>
        <p:cNvGrpSpPr/>
        <p:nvPr/>
      </p:nvGrpSpPr>
      <p:grpSpPr>
        <a:xfrm>
          <a:off x="0" y="0"/>
          <a:ext cx="0" cy="0"/>
          <a:chOff x="0" y="0"/>
          <a:chExt cx="0" cy="0"/>
        </a:xfrm>
      </p:grpSpPr>
      <p:sp>
        <p:nvSpPr>
          <p:cNvPr id="1037" name="Google Shape;1037;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8" name="Google Shape;1038;p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39" name="Google Shape;1039;p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0" name="Shape 1050"/>
        <p:cNvGrpSpPr/>
        <p:nvPr/>
      </p:nvGrpSpPr>
      <p:grpSpPr>
        <a:xfrm>
          <a:off x="0" y="0"/>
          <a:ext cx="0" cy="0"/>
          <a:chOff x="0" y="0"/>
          <a:chExt cx="0" cy="0"/>
        </a:xfrm>
      </p:grpSpPr>
      <p:sp>
        <p:nvSpPr>
          <p:cNvPr id="1051" name="Google Shape;1051;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2" name="Google Shape;1052;p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53" name="Google Shape;1053;p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3" name="Google Shape;16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2" name="Shape 1062"/>
        <p:cNvGrpSpPr/>
        <p:nvPr/>
      </p:nvGrpSpPr>
      <p:grpSpPr>
        <a:xfrm>
          <a:off x="0" y="0"/>
          <a:ext cx="0" cy="0"/>
          <a:chOff x="0" y="0"/>
          <a:chExt cx="0" cy="0"/>
        </a:xfrm>
      </p:grpSpPr>
      <p:sp>
        <p:nvSpPr>
          <p:cNvPr id="1063" name="Google Shape;1063;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4" name="Google Shape;1064;p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65" name="Google Shape;1065;p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5" name="Shape 1075"/>
        <p:cNvGrpSpPr/>
        <p:nvPr/>
      </p:nvGrpSpPr>
      <p:grpSpPr>
        <a:xfrm>
          <a:off x="0" y="0"/>
          <a:ext cx="0" cy="0"/>
          <a:chOff x="0" y="0"/>
          <a:chExt cx="0" cy="0"/>
        </a:xfrm>
      </p:grpSpPr>
      <p:sp>
        <p:nvSpPr>
          <p:cNvPr id="1076" name="Google Shape;1076;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7" name="Google Shape;1077;p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78" name="Google Shape;1078;p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8" name="Shape 1088"/>
        <p:cNvGrpSpPr/>
        <p:nvPr/>
      </p:nvGrpSpPr>
      <p:grpSpPr>
        <a:xfrm>
          <a:off x="0" y="0"/>
          <a:ext cx="0" cy="0"/>
          <a:chOff x="0" y="0"/>
          <a:chExt cx="0" cy="0"/>
        </a:xfrm>
      </p:grpSpPr>
      <p:sp>
        <p:nvSpPr>
          <p:cNvPr id="1089" name="Google Shape;1089;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0" name="Google Shape;1090;p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91" name="Google Shape;1091;p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8" name="Shape 1098"/>
        <p:cNvGrpSpPr/>
        <p:nvPr/>
      </p:nvGrpSpPr>
      <p:grpSpPr>
        <a:xfrm>
          <a:off x="0" y="0"/>
          <a:ext cx="0" cy="0"/>
          <a:chOff x="0" y="0"/>
          <a:chExt cx="0" cy="0"/>
        </a:xfrm>
      </p:grpSpPr>
      <p:sp>
        <p:nvSpPr>
          <p:cNvPr id="1099" name="Google Shape;1099;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0" name="Google Shape;1100;p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101" name="Google Shape;1101;p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7" name="Shape 1107"/>
        <p:cNvGrpSpPr/>
        <p:nvPr/>
      </p:nvGrpSpPr>
      <p:grpSpPr>
        <a:xfrm>
          <a:off x="0" y="0"/>
          <a:ext cx="0" cy="0"/>
          <a:chOff x="0" y="0"/>
          <a:chExt cx="0" cy="0"/>
        </a:xfrm>
      </p:grpSpPr>
      <p:sp>
        <p:nvSpPr>
          <p:cNvPr id="1108" name="Google Shape;1108;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9" name="Google Shape;1109;p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US"/>
              <a:t>// 1st arg: pointer to the position where the vertex data can be inserted</a:t>
            </a:r>
            <a:endParaRPr/>
          </a:p>
          <a:p>
            <a:pPr indent="0" lvl="0" marL="0" marR="0" rtl="0" algn="l">
              <a:lnSpc>
                <a:spcPct val="100000"/>
              </a:lnSpc>
              <a:spcBef>
                <a:spcPts val="0"/>
              </a:spcBef>
              <a:spcAft>
                <a:spcPts val="0"/>
              </a:spcAft>
              <a:buSzPts val="1100"/>
              <a:buNone/>
            </a:pPr>
            <a:r>
              <a:rPr lang="en-US"/>
              <a:t>// 2nd arg: number of components per vertex attribute</a:t>
            </a:r>
            <a:endParaRPr/>
          </a:p>
          <a:p>
            <a:pPr indent="0" lvl="0" marL="0" marR="0" rtl="0" algn="l">
              <a:lnSpc>
                <a:spcPct val="100000"/>
              </a:lnSpc>
              <a:spcBef>
                <a:spcPts val="0"/>
              </a:spcBef>
              <a:spcAft>
                <a:spcPts val="0"/>
              </a:spcAft>
              <a:buSzPts val="1100"/>
              <a:buNone/>
            </a:pPr>
            <a:r>
              <a:rPr lang="en-US"/>
              <a:t>// 3rd arg: what type of data each vertex attribute will be</a:t>
            </a:r>
            <a:endParaRPr/>
          </a:p>
          <a:p>
            <a:pPr indent="0" lvl="0" marL="0" marR="0" rtl="0" algn="l">
              <a:lnSpc>
                <a:spcPct val="100000"/>
              </a:lnSpc>
              <a:spcBef>
                <a:spcPts val="0"/>
              </a:spcBef>
              <a:spcAft>
                <a:spcPts val="0"/>
              </a:spcAft>
              <a:buSzPts val="1100"/>
              <a:buNone/>
            </a:pPr>
            <a:r>
              <a:rPr lang="en-US"/>
              <a:t>// 4th arg: normalization, this has no effect on floats, but will cast other types into their usual values</a:t>
            </a:r>
            <a:endParaRPr/>
          </a:p>
          <a:p>
            <a:pPr indent="0" lvl="0" marL="0" marR="0" rtl="0" algn="l">
              <a:lnSpc>
                <a:spcPct val="100000"/>
              </a:lnSpc>
              <a:spcBef>
                <a:spcPts val="0"/>
              </a:spcBef>
              <a:spcAft>
                <a:spcPts val="0"/>
              </a:spcAft>
              <a:buSzPts val="1100"/>
              <a:buNone/>
            </a:pPr>
            <a:r>
              <a:rPr lang="en-US"/>
              <a:t>// 5th arg: specifies the offset in bytes between vertex attributes. In this case 8*4 because we have 8</a:t>
            </a:r>
            <a:endParaRPr/>
          </a:p>
          <a:p>
            <a:pPr indent="0" lvl="0" marL="0" marR="0" rtl="0" algn="l">
              <a:lnSpc>
                <a:spcPct val="100000"/>
              </a:lnSpc>
              <a:spcBef>
                <a:spcPts val="0"/>
              </a:spcBef>
              <a:spcAft>
                <a:spcPts val="0"/>
              </a:spcAft>
              <a:buSzPts val="1100"/>
              <a:buNone/>
            </a:pPr>
            <a:r>
              <a:rPr lang="en-US"/>
              <a:t>//   	      values per element (x,y,z,r,g,b,tx1,tx2) times 4 bytes (32 bit floats).</a:t>
            </a:r>
            <a:endParaRPr/>
          </a:p>
          <a:p>
            <a:pPr indent="0" lvl="0" marL="0" marR="0" rtl="0" algn="l">
              <a:lnSpc>
                <a:spcPct val="100000"/>
              </a:lnSpc>
              <a:spcBef>
                <a:spcPts val="0"/>
              </a:spcBef>
              <a:spcAft>
                <a:spcPts val="0"/>
              </a:spcAft>
              <a:buSzPts val="1100"/>
              <a:buNone/>
            </a:pPr>
            <a:r>
              <a:rPr lang="en-US"/>
              <a:t>// 6th arg: offset, specifies at which position (in bytes) in the vertex array the first element starts.</a:t>
            </a:r>
            <a:endParaRPr/>
          </a:p>
        </p:txBody>
      </p:sp>
      <p:sp>
        <p:nvSpPr>
          <p:cNvPr id="1110" name="Google Shape;1110;p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8" name="Shape 1118"/>
        <p:cNvGrpSpPr/>
        <p:nvPr/>
      </p:nvGrpSpPr>
      <p:grpSpPr>
        <a:xfrm>
          <a:off x="0" y="0"/>
          <a:ext cx="0" cy="0"/>
          <a:chOff x="0" y="0"/>
          <a:chExt cx="0" cy="0"/>
        </a:xfrm>
      </p:grpSpPr>
      <p:sp>
        <p:nvSpPr>
          <p:cNvPr id="1119" name="Google Shape;1119;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0" name="Google Shape;1120;p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US"/>
              <a:t>// 1st arg: pointer to the position where the vertex data can be inserted</a:t>
            </a:r>
            <a:endParaRPr/>
          </a:p>
          <a:p>
            <a:pPr indent="0" lvl="0" marL="0" marR="0" rtl="0" algn="l">
              <a:lnSpc>
                <a:spcPct val="100000"/>
              </a:lnSpc>
              <a:spcBef>
                <a:spcPts val="0"/>
              </a:spcBef>
              <a:spcAft>
                <a:spcPts val="0"/>
              </a:spcAft>
              <a:buSzPts val="1100"/>
              <a:buNone/>
            </a:pPr>
            <a:r>
              <a:rPr lang="en-US"/>
              <a:t>// 2nd arg: number of components per vertex attribute</a:t>
            </a:r>
            <a:endParaRPr/>
          </a:p>
          <a:p>
            <a:pPr indent="0" lvl="0" marL="0" marR="0" rtl="0" algn="l">
              <a:lnSpc>
                <a:spcPct val="100000"/>
              </a:lnSpc>
              <a:spcBef>
                <a:spcPts val="0"/>
              </a:spcBef>
              <a:spcAft>
                <a:spcPts val="0"/>
              </a:spcAft>
              <a:buSzPts val="1100"/>
              <a:buNone/>
            </a:pPr>
            <a:r>
              <a:rPr lang="en-US"/>
              <a:t>// 3rd arg: what type of data each vertex attribute will be</a:t>
            </a:r>
            <a:endParaRPr/>
          </a:p>
          <a:p>
            <a:pPr indent="0" lvl="0" marL="0" marR="0" rtl="0" algn="l">
              <a:lnSpc>
                <a:spcPct val="100000"/>
              </a:lnSpc>
              <a:spcBef>
                <a:spcPts val="0"/>
              </a:spcBef>
              <a:spcAft>
                <a:spcPts val="0"/>
              </a:spcAft>
              <a:buSzPts val="1100"/>
              <a:buNone/>
            </a:pPr>
            <a:r>
              <a:rPr lang="en-US"/>
              <a:t>// 4th arg: normalization, this has no effect on floats, but will cast other types into their usual values</a:t>
            </a:r>
            <a:endParaRPr/>
          </a:p>
          <a:p>
            <a:pPr indent="0" lvl="0" marL="0" marR="0" rtl="0" algn="l">
              <a:lnSpc>
                <a:spcPct val="100000"/>
              </a:lnSpc>
              <a:spcBef>
                <a:spcPts val="0"/>
              </a:spcBef>
              <a:spcAft>
                <a:spcPts val="0"/>
              </a:spcAft>
              <a:buSzPts val="1100"/>
              <a:buNone/>
            </a:pPr>
            <a:r>
              <a:rPr lang="en-US"/>
              <a:t>// 5th arg: specifies the offset in bytes between vertex attributes. In this case 8*4 because we have 8</a:t>
            </a:r>
            <a:endParaRPr/>
          </a:p>
          <a:p>
            <a:pPr indent="0" lvl="0" marL="0" marR="0" rtl="0" algn="l">
              <a:lnSpc>
                <a:spcPct val="100000"/>
              </a:lnSpc>
              <a:spcBef>
                <a:spcPts val="0"/>
              </a:spcBef>
              <a:spcAft>
                <a:spcPts val="0"/>
              </a:spcAft>
              <a:buSzPts val="1100"/>
              <a:buNone/>
            </a:pPr>
            <a:r>
              <a:rPr lang="en-US"/>
              <a:t>//   	      values per element (x,y,z,r,g,b,tx1,tx2) times 4 bytes (32 bit floats).</a:t>
            </a:r>
            <a:endParaRPr/>
          </a:p>
          <a:p>
            <a:pPr indent="0" lvl="0" marL="0" marR="0" rtl="0" algn="l">
              <a:lnSpc>
                <a:spcPct val="100000"/>
              </a:lnSpc>
              <a:spcBef>
                <a:spcPts val="0"/>
              </a:spcBef>
              <a:spcAft>
                <a:spcPts val="0"/>
              </a:spcAft>
              <a:buSzPts val="1100"/>
              <a:buNone/>
            </a:pPr>
            <a:r>
              <a:rPr lang="en-US"/>
              <a:t>// 6th arg: offset, specifies at which position (in bytes) in the vertex array the first element starts.</a:t>
            </a:r>
            <a:endParaRPr/>
          </a:p>
        </p:txBody>
      </p:sp>
      <p:sp>
        <p:nvSpPr>
          <p:cNvPr id="1121" name="Google Shape;1121;p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8" name="Shape 1128"/>
        <p:cNvGrpSpPr/>
        <p:nvPr/>
      </p:nvGrpSpPr>
      <p:grpSpPr>
        <a:xfrm>
          <a:off x="0" y="0"/>
          <a:ext cx="0" cy="0"/>
          <a:chOff x="0" y="0"/>
          <a:chExt cx="0" cy="0"/>
        </a:xfrm>
      </p:grpSpPr>
      <p:sp>
        <p:nvSpPr>
          <p:cNvPr id="1129" name="Google Shape;1129;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0" name="Google Shape;1130;p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1131" name="Google Shape;1131;p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8" name="Shape 1138"/>
        <p:cNvGrpSpPr/>
        <p:nvPr/>
      </p:nvGrpSpPr>
      <p:grpSpPr>
        <a:xfrm>
          <a:off x="0" y="0"/>
          <a:ext cx="0" cy="0"/>
          <a:chOff x="0" y="0"/>
          <a:chExt cx="0" cy="0"/>
        </a:xfrm>
      </p:grpSpPr>
      <p:sp>
        <p:nvSpPr>
          <p:cNvPr id="1139" name="Google Shape;1139;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0" name="Google Shape;1140;p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US"/>
              <a:t>See this url for more textures: </a:t>
            </a:r>
            <a:r>
              <a:rPr lang="en-US" u="sng">
                <a:solidFill>
                  <a:schemeClr val="hlink"/>
                </a:solidFill>
                <a:hlinkClick r:id="rId2"/>
              </a:rPr>
              <a:t>https://webglfundamentals.org/webgl/lessons/webgl-2-textures.html</a:t>
            </a:r>
            <a:r>
              <a:rPr lang="en-US"/>
              <a:t> </a:t>
            </a:r>
            <a:endParaRPr/>
          </a:p>
        </p:txBody>
      </p:sp>
      <p:sp>
        <p:nvSpPr>
          <p:cNvPr id="1141" name="Google Shape;1141;p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0" name="Shape 1150"/>
        <p:cNvGrpSpPr/>
        <p:nvPr/>
      </p:nvGrpSpPr>
      <p:grpSpPr>
        <a:xfrm>
          <a:off x="0" y="0"/>
          <a:ext cx="0" cy="0"/>
          <a:chOff x="0" y="0"/>
          <a:chExt cx="0" cy="0"/>
        </a:xfrm>
      </p:grpSpPr>
      <p:sp>
        <p:nvSpPr>
          <p:cNvPr id="1151" name="Google Shape;1151;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2" name="Google Shape;1152;p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1153" name="Google Shape;1153;p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0" name="Shape 1160"/>
        <p:cNvGrpSpPr/>
        <p:nvPr/>
      </p:nvGrpSpPr>
      <p:grpSpPr>
        <a:xfrm>
          <a:off x="0" y="0"/>
          <a:ext cx="0" cy="0"/>
          <a:chOff x="0" y="0"/>
          <a:chExt cx="0" cy="0"/>
        </a:xfrm>
      </p:grpSpPr>
      <p:sp>
        <p:nvSpPr>
          <p:cNvPr id="1161" name="Google Shape;1161;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2" name="Google Shape;1162;p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163" name="Google Shape;1163;p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2" name="Google Shape;17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8" name="Shape 1168"/>
        <p:cNvGrpSpPr/>
        <p:nvPr/>
      </p:nvGrpSpPr>
      <p:grpSpPr>
        <a:xfrm>
          <a:off x="0" y="0"/>
          <a:ext cx="0" cy="0"/>
          <a:chOff x="0" y="0"/>
          <a:chExt cx="0" cy="0"/>
        </a:xfrm>
      </p:grpSpPr>
      <p:sp>
        <p:nvSpPr>
          <p:cNvPr id="1169" name="Google Shape;1169;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0" name="Google Shape;1170;p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example shows why it is easier to write the numbers on top of each other. There are many other ways to manipulate vectors, like using a scalar to add/subtract etc, the dot product, the cross product, and many more. See http://higherorderfun.com/blog/2012/06/03/math-for-game-programmers-05-vector-cheat-sheet/ for more information</a:t>
            </a:r>
            <a:endParaRPr b="0" i="0" sz="1200" u="none" cap="none" strike="noStrike">
              <a:solidFill>
                <a:schemeClr val="dk1"/>
              </a:solidFill>
              <a:latin typeface="Calibri"/>
              <a:ea typeface="Calibri"/>
              <a:cs typeface="Calibri"/>
              <a:sym typeface="Calibri"/>
            </a:endParaRPr>
          </a:p>
        </p:txBody>
      </p:sp>
      <p:sp>
        <p:nvSpPr>
          <p:cNvPr id="1171" name="Google Shape;1171;p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7" name="Shape 1197"/>
        <p:cNvGrpSpPr/>
        <p:nvPr/>
      </p:nvGrpSpPr>
      <p:grpSpPr>
        <a:xfrm>
          <a:off x="0" y="0"/>
          <a:ext cx="0" cy="0"/>
          <a:chOff x="0" y="0"/>
          <a:chExt cx="0" cy="0"/>
        </a:xfrm>
      </p:grpSpPr>
      <p:sp>
        <p:nvSpPr>
          <p:cNvPr id="1198" name="Google Shape;1198;g4e8bfa695e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9" name="Google Shape;1199;g4e8bfa695e_1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example shows why it is easier to write the numbers on top of each other. There are many other ways to manipulate vectors, like using a scalar to add/subtract etc, the dot product, the cross product, and many more. See http://higherorderfun.com/blog/2012/06/03/math-for-game-programmers-05-vector-cheat-sheet/ for more information</a:t>
            </a:r>
            <a:endParaRPr b="0" i="0" sz="1200" u="none" cap="none" strike="noStrike">
              <a:solidFill>
                <a:schemeClr val="dk1"/>
              </a:solidFill>
              <a:latin typeface="Calibri"/>
              <a:ea typeface="Calibri"/>
              <a:cs typeface="Calibri"/>
              <a:sym typeface="Calibri"/>
            </a:endParaRPr>
          </a:p>
        </p:txBody>
      </p:sp>
      <p:sp>
        <p:nvSpPr>
          <p:cNvPr id="1200" name="Google Shape;1200;g4e8bfa695e_1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6" name="Shape 1226"/>
        <p:cNvGrpSpPr/>
        <p:nvPr/>
      </p:nvGrpSpPr>
      <p:grpSpPr>
        <a:xfrm>
          <a:off x="0" y="0"/>
          <a:ext cx="0" cy="0"/>
          <a:chOff x="0" y="0"/>
          <a:chExt cx="0" cy="0"/>
        </a:xfrm>
      </p:grpSpPr>
      <p:sp>
        <p:nvSpPr>
          <p:cNvPr id="1227" name="Google Shape;1227;g4e84945090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8" name="Google Shape;1228;g4e84945090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Length and magnitude are interchangeable terms when talking about vectors.</a:t>
            </a:r>
            <a:endParaRPr/>
          </a:p>
        </p:txBody>
      </p:sp>
      <p:sp>
        <p:nvSpPr>
          <p:cNvPr id="1229" name="Google Shape;1229;g4e84945090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2" name="Shape 1242"/>
        <p:cNvGrpSpPr/>
        <p:nvPr/>
      </p:nvGrpSpPr>
      <p:grpSpPr>
        <a:xfrm>
          <a:off x="0" y="0"/>
          <a:ext cx="0" cy="0"/>
          <a:chOff x="0" y="0"/>
          <a:chExt cx="0" cy="0"/>
        </a:xfrm>
      </p:grpSpPr>
      <p:sp>
        <p:nvSpPr>
          <p:cNvPr id="1243" name="Google Shape;1243;g4e8494509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4" name="Google Shape;1244;g4e84945090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US"/>
              <a:t>Length and magnitude are interchangeable terms when talking about vectors.</a:t>
            </a:r>
            <a:endParaRPr/>
          </a:p>
        </p:txBody>
      </p:sp>
      <p:sp>
        <p:nvSpPr>
          <p:cNvPr id="1245" name="Google Shape;1245;g4e84945090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7" name="Shape 1267"/>
        <p:cNvGrpSpPr/>
        <p:nvPr/>
      </p:nvGrpSpPr>
      <p:grpSpPr>
        <a:xfrm>
          <a:off x="0" y="0"/>
          <a:ext cx="0" cy="0"/>
          <a:chOff x="0" y="0"/>
          <a:chExt cx="0" cy="0"/>
        </a:xfrm>
      </p:grpSpPr>
      <p:sp>
        <p:nvSpPr>
          <p:cNvPr id="1268" name="Google Shape;1268;g4e8bfa695e_1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9" name="Google Shape;1269;g4e8bfa695e_1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US"/>
              <a:t>Length and magnitude are interchangeable terms when talking about vectors.</a:t>
            </a:r>
            <a:endParaRPr/>
          </a:p>
        </p:txBody>
      </p:sp>
      <p:sp>
        <p:nvSpPr>
          <p:cNvPr id="1270" name="Google Shape;1270;g4e8bfa695e_1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5" name="Shape 1295"/>
        <p:cNvGrpSpPr/>
        <p:nvPr/>
      </p:nvGrpSpPr>
      <p:grpSpPr>
        <a:xfrm>
          <a:off x="0" y="0"/>
          <a:ext cx="0" cy="0"/>
          <a:chOff x="0" y="0"/>
          <a:chExt cx="0" cy="0"/>
        </a:xfrm>
      </p:grpSpPr>
      <p:sp>
        <p:nvSpPr>
          <p:cNvPr id="1296" name="Google Shape;1296;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7" name="Google Shape;1297;p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Calculations that use Unit Vectors are often calculations that are only about direction (like facing a certain way). The actual size of the original vector does not matter in these cases.</a:t>
            </a:r>
            <a:endParaRPr/>
          </a:p>
        </p:txBody>
      </p:sp>
      <p:sp>
        <p:nvSpPr>
          <p:cNvPr id="1298" name="Google Shape;1298;p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2" name="Shape 1312"/>
        <p:cNvGrpSpPr/>
        <p:nvPr/>
      </p:nvGrpSpPr>
      <p:grpSpPr>
        <a:xfrm>
          <a:off x="0" y="0"/>
          <a:ext cx="0" cy="0"/>
          <a:chOff x="0" y="0"/>
          <a:chExt cx="0" cy="0"/>
        </a:xfrm>
      </p:grpSpPr>
      <p:sp>
        <p:nvSpPr>
          <p:cNvPr id="1313" name="Google Shape;1313;g4e84945090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4" name="Google Shape;1314;g4e84945090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Calculations that use Unit Vectors are often calculations that are only about direction (like facing a certain way). The actual size of the original vector does not matter in these cases.</a:t>
            </a:r>
            <a:endParaRPr b="0" i="0" sz="1200" u="none" cap="none" strike="noStrike">
              <a:solidFill>
                <a:schemeClr val="dk1"/>
              </a:solidFill>
              <a:latin typeface="Calibri"/>
              <a:ea typeface="Calibri"/>
              <a:cs typeface="Calibri"/>
              <a:sym typeface="Calibri"/>
            </a:endParaRPr>
          </a:p>
        </p:txBody>
      </p:sp>
      <p:sp>
        <p:nvSpPr>
          <p:cNvPr id="1315" name="Google Shape;1315;g4e84945090_0_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2" name="Shape 1342"/>
        <p:cNvGrpSpPr/>
        <p:nvPr/>
      </p:nvGrpSpPr>
      <p:grpSpPr>
        <a:xfrm>
          <a:off x="0" y="0"/>
          <a:ext cx="0" cy="0"/>
          <a:chOff x="0" y="0"/>
          <a:chExt cx="0" cy="0"/>
        </a:xfrm>
      </p:grpSpPr>
      <p:sp>
        <p:nvSpPr>
          <p:cNvPr id="1343" name="Google Shape;1343;g4e037ce7f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4" name="Google Shape;1344;g4e037ce7f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Calculations that use Unit Vectors are often calculations that are only about direction (like facing a certain way). The actual size of the original vector does not matter in these cases.</a:t>
            </a:r>
            <a:endParaRPr b="0" i="0" sz="1200" u="none" cap="none" strike="noStrike">
              <a:solidFill>
                <a:schemeClr val="dk1"/>
              </a:solidFill>
              <a:latin typeface="Calibri"/>
              <a:ea typeface="Calibri"/>
              <a:cs typeface="Calibri"/>
              <a:sym typeface="Calibri"/>
            </a:endParaRPr>
          </a:p>
        </p:txBody>
      </p:sp>
      <p:sp>
        <p:nvSpPr>
          <p:cNvPr id="1345" name="Google Shape;1345;g4e037ce7f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6" name="Shape 1376"/>
        <p:cNvGrpSpPr/>
        <p:nvPr/>
      </p:nvGrpSpPr>
      <p:grpSpPr>
        <a:xfrm>
          <a:off x="0" y="0"/>
          <a:ext cx="0" cy="0"/>
          <a:chOff x="0" y="0"/>
          <a:chExt cx="0" cy="0"/>
        </a:xfrm>
      </p:grpSpPr>
      <p:sp>
        <p:nvSpPr>
          <p:cNvPr id="1377" name="Google Shape;1377;g4e84945090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8" name="Google Shape;1378;g4e84945090_0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US"/>
              <a:t>The “dot product” may sometimes also be called the “scalar product" or “inner product”.</a:t>
            </a:r>
            <a:endParaRPr/>
          </a:p>
          <a:p>
            <a:pPr indent="0" lvl="0" marL="0" rtl="0" algn="l">
              <a:spcBef>
                <a:spcPts val="0"/>
              </a:spcBef>
              <a:spcAft>
                <a:spcPts val="0"/>
              </a:spcAft>
              <a:buSzPts val="1400"/>
              <a:buNone/>
            </a:pPr>
            <a:r>
              <a:rPr lang="en-US"/>
              <a:t>The “cross product” may sometimes also be called the “outer product”.</a:t>
            </a:r>
            <a:endParaRPr/>
          </a:p>
          <a:p>
            <a:pPr indent="0" lvl="0" marL="0" rtl="0" algn="l">
              <a:spcBef>
                <a:spcPts val="0"/>
              </a:spcBef>
              <a:spcAft>
                <a:spcPts val="0"/>
              </a:spcAft>
              <a:buSzPts val="1400"/>
              <a:buNone/>
            </a:pPr>
            <a:r>
              <a:rPr lang="en-US"/>
              <a:t>Theta = θ = plane angle</a:t>
            </a:r>
            <a:endParaRPr/>
          </a:p>
        </p:txBody>
      </p:sp>
      <p:sp>
        <p:nvSpPr>
          <p:cNvPr id="1379" name="Google Shape;1379;g4e84945090_0_1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3" name="Shape 1423"/>
        <p:cNvGrpSpPr/>
        <p:nvPr/>
      </p:nvGrpSpPr>
      <p:grpSpPr>
        <a:xfrm>
          <a:off x="0" y="0"/>
          <a:ext cx="0" cy="0"/>
          <a:chOff x="0" y="0"/>
          <a:chExt cx="0" cy="0"/>
        </a:xfrm>
      </p:grpSpPr>
      <p:sp>
        <p:nvSpPr>
          <p:cNvPr id="1424" name="Google Shape;1424;g4e7a0e3bc7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5" name="Google Shape;1425;g4e7a0e3bc7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
        <p:nvSpPr>
          <p:cNvPr id="1426" name="Google Shape;1426;g4e7a0e3bc7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webglreport.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20.png"/><Relationship Id="rId6"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9.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png"/><Relationship Id="rId4" Type="http://schemas.openxmlformats.org/officeDocument/2006/relationships/image" Target="../media/image30.png"/><Relationship Id="rId5" Type="http://schemas.openxmlformats.org/officeDocument/2006/relationships/image" Target="../media/image3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3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2.png"/><Relationship Id="rId4"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github.com/QuincyJacobs/WebGLTutoria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2.png"/><Relationship Id="rId4" Type="http://schemas.openxmlformats.org/officeDocument/2006/relationships/image" Target="../media/image35.png"/><Relationship Id="rId5" Type="http://schemas.openxmlformats.org/officeDocument/2006/relationships/image" Target="../media/image3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png"/><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2.png"/><Relationship Id="rId4" Type="http://schemas.openxmlformats.org/officeDocument/2006/relationships/image" Target="../media/image56.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2.png"/><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2.png"/><Relationship Id="rId4" Type="http://schemas.openxmlformats.org/officeDocument/2006/relationships/image" Target="../media/image40.png"/><Relationship Id="rId5" Type="http://schemas.openxmlformats.org/officeDocument/2006/relationships/image" Target="../media/image4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2.png"/><Relationship Id="rId4" Type="http://schemas.openxmlformats.org/officeDocument/2006/relationships/image" Target="../media/image4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42.png"/><Relationship Id="rId4" Type="http://schemas.openxmlformats.org/officeDocument/2006/relationships/image" Target="../media/image2.png"/><Relationship Id="rId5" Type="http://schemas.openxmlformats.org/officeDocument/2006/relationships/image" Target="../media/image48.png"/><Relationship Id="rId6" Type="http://schemas.openxmlformats.org/officeDocument/2006/relationships/image" Target="../media/image44.png"/><Relationship Id="rId7" Type="http://schemas.openxmlformats.org/officeDocument/2006/relationships/image" Target="../media/image4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2.png"/><Relationship Id="rId4" Type="http://schemas.openxmlformats.org/officeDocument/2006/relationships/image" Target="../media/image48.png"/><Relationship Id="rId5" Type="http://schemas.openxmlformats.org/officeDocument/2006/relationships/image" Target="../media/image43.png"/><Relationship Id="rId6" Type="http://schemas.openxmlformats.org/officeDocument/2006/relationships/image" Target="../media/image49.png"/><Relationship Id="rId7" Type="http://schemas.openxmlformats.org/officeDocument/2006/relationships/image" Target="../media/image4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2.png"/><Relationship Id="rId4" Type="http://schemas.openxmlformats.org/officeDocument/2006/relationships/image" Target="../media/image4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2.png"/><Relationship Id="rId4" Type="http://schemas.openxmlformats.org/officeDocument/2006/relationships/image" Target="../media/image4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2.png"/><Relationship Id="rId4" Type="http://schemas.openxmlformats.org/officeDocument/2006/relationships/image" Target="../media/image4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2.png"/><Relationship Id="rId4" Type="http://schemas.openxmlformats.org/officeDocument/2006/relationships/image" Target="../media/image4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2.png"/><Relationship Id="rId4" Type="http://schemas.openxmlformats.org/officeDocument/2006/relationships/image" Target="../media/image56.jpg"/><Relationship Id="rId5" Type="http://schemas.openxmlformats.org/officeDocument/2006/relationships/image" Target="../media/image4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2.png"/><Relationship Id="rId4" Type="http://schemas.openxmlformats.org/officeDocument/2006/relationships/image" Target="../media/image56.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2.png"/><Relationship Id="rId4" Type="http://schemas.openxmlformats.org/officeDocument/2006/relationships/image" Target="../media/image4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2.png"/><Relationship Id="rId4" Type="http://schemas.openxmlformats.org/officeDocument/2006/relationships/image" Target="../media/image5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2.png"/><Relationship Id="rId4" Type="http://schemas.openxmlformats.org/officeDocument/2006/relationships/image" Target="../media/image5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2.png"/><Relationship Id="rId4" Type="http://schemas.openxmlformats.org/officeDocument/2006/relationships/image" Target="../media/image2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2.png"/><Relationship Id="rId4" Type="http://schemas.openxmlformats.org/officeDocument/2006/relationships/image" Target="../media/image5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2.png"/><Relationship Id="rId4" Type="http://schemas.openxmlformats.org/officeDocument/2006/relationships/image" Target="../media/image5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2.png"/><Relationship Id="rId4" Type="http://schemas.openxmlformats.org/officeDocument/2006/relationships/image" Target="../media/image52.png"/><Relationship Id="rId5" Type="http://schemas.openxmlformats.org/officeDocument/2006/relationships/image" Target="../media/image4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2.png"/><Relationship Id="rId4" Type="http://schemas.openxmlformats.org/officeDocument/2006/relationships/image" Target="../media/image5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90" name="Google Shape;90;p1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560805" y="1466566"/>
            <a:ext cx="7070387" cy="2945995"/>
          </a:xfrm>
          <a:prstGeom prst="rect">
            <a:avLst/>
          </a:prstGeom>
          <a:noFill/>
          <a:ln>
            <a:noFill/>
          </a:ln>
        </p:spPr>
      </p:pic>
      <p:sp>
        <p:nvSpPr>
          <p:cNvPr id="92" name="Google Shape;92;p13"/>
          <p:cNvSpPr/>
          <p:nvPr/>
        </p:nvSpPr>
        <p:spPr>
          <a:xfrm>
            <a:off x="5263302" y="4384919"/>
            <a:ext cx="1665391"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Google Shape;183;p2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84" name="Google Shape;184;p22"/>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1: Array Buffer Objects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5" name="Shape 1435"/>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3"/>
          <p:cNvSpPr/>
          <p:nvPr/>
        </p:nvSpPr>
        <p:spPr>
          <a:xfrm>
            <a:off x="8365825" y="320260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p23"/>
          <p:cNvSpPr/>
          <p:nvPr/>
        </p:nvSpPr>
        <p:spPr>
          <a:xfrm>
            <a:off x="5318341" y="3199942"/>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 name="Google Shape;192;p23"/>
          <p:cNvSpPr/>
          <p:nvPr/>
        </p:nvSpPr>
        <p:spPr>
          <a:xfrm>
            <a:off x="2270857" y="3199942"/>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3" name="Google Shape;193;p2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94" name="Google Shape;194;p2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4400" u="none" cap="none" strike="noStrike">
              <a:solidFill>
                <a:schemeClr val="lt1"/>
              </a:solidFill>
              <a:latin typeface="Calibri"/>
              <a:ea typeface="Calibri"/>
              <a:cs typeface="Calibri"/>
              <a:sym typeface="Calibri"/>
            </a:endParaRPr>
          </a:p>
        </p:txBody>
      </p:sp>
      <p:sp>
        <p:nvSpPr>
          <p:cNvPr id="195" name="Google Shape;195;p23"/>
          <p:cNvSpPr txBox="1"/>
          <p:nvPr/>
        </p:nvSpPr>
        <p:spPr>
          <a:xfrm>
            <a:off x="2270857" y="1358985"/>
            <a:ext cx="8249056"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Vertex Buffer contains information about each vertice, which shaders will use for calculations and translations.</a:t>
            </a:r>
            <a:endParaRPr b="0" i="0" sz="1800" u="none" cap="none" strike="noStrike">
              <a:solidFill>
                <a:schemeClr val="dk1"/>
              </a:solidFill>
              <a:latin typeface="Calibri"/>
              <a:ea typeface="Calibri"/>
              <a:cs typeface="Calibri"/>
              <a:sym typeface="Calibri"/>
            </a:endParaRPr>
          </a:p>
        </p:txBody>
      </p:sp>
      <p:sp>
        <p:nvSpPr>
          <p:cNvPr id="196" name="Google Shape;196;p23"/>
          <p:cNvSpPr txBox="1"/>
          <p:nvPr/>
        </p:nvSpPr>
        <p:spPr>
          <a:xfrm>
            <a:off x="3021151" y="2434751"/>
            <a:ext cx="614969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Our vertex buffer will only contain 3d positions for each vertice:</a:t>
            </a:r>
            <a:endParaRPr b="0" i="0" sz="1800" u="none" cap="none" strike="noStrike">
              <a:solidFill>
                <a:schemeClr val="dk1"/>
              </a:solidFill>
              <a:latin typeface="Calibri"/>
              <a:ea typeface="Calibri"/>
              <a:cs typeface="Calibri"/>
              <a:sym typeface="Calibri"/>
            </a:endParaRPr>
          </a:p>
        </p:txBody>
      </p:sp>
      <p:sp>
        <p:nvSpPr>
          <p:cNvPr id="197" name="Google Shape;197;p23"/>
          <p:cNvSpPr/>
          <p:nvPr/>
        </p:nvSpPr>
        <p:spPr>
          <a:xfrm>
            <a:off x="2270857"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198" name="Google Shape;198;p23"/>
          <p:cNvSpPr/>
          <p:nvPr/>
        </p:nvSpPr>
        <p:spPr>
          <a:xfrm>
            <a:off x="3286685"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199" name="Google Shape;199;p23"/>
          <p:cNvSpPr/>
          <p:nvPr/>
        </p:nvSpPr>
        <p:spPr>
          <a:xfrm>
            <a:off x="4302513"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00" name="Google Shape;200;p23"/>
          <p:cNvSpPr/>
          <p:nvPr/>
        </p:nvSpPr>
        <p:spPr>
          <a:xfrm>
            <a:off x="5318341"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201" name="Google Shape;201;p23"/>
          <p:cNvSpPr/>
          <p:nvPr/>
        </p:nvSpPr>
        <p:spPr>
          <a:xfrm>
            <a:off x="6334169"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202" name="Google Shape;202;p23"/>
          <p:cNvSpPr/>
          <p:nvPr/>
        </p:nvSpPr>
        <p:spPr>
          <a:xfrm>
            <a:off x="7349997"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03" name="Google Shape;203;p23"/>
          <p:cNvSpPr/>
          <p:nvPr/>
        </p:nvSpPr>
        <p:spPr>
          <a:xfrm>
            <a:off x="8365825"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204" name="Google Shape;204;p23"/>
          <p:cNvSpPr/>
          <p:nvPr/>
        </p:nvSpPr>
        <p:spPr>
          <a:xfrm>
            <a:off x="9381653"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205" name="Google Shape;205;p23"/>
          <p:cNvSpPr/>
          <p:nvPr/>
        </p:nvSpPr>
        <p:spPr>
          <a:xfrm>
            <a:off x="10397481"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06" name="Google Shape;206;p23"/>
          <p:cNvSpPr/>
          <p:nvPr/>
        </p:nvSpPr>
        <p:spPr>
          <a:xfrm>
            <a:off x="415662" y="3679258"/>
            <a:ext cx="1678734"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BUFFER</a:t>
            </a:r>
            <a:endParaRPr b="0" i="0" sz="1800" u="none" cap="none" strike="noStrike">
              <a:solidFill>
                <a:schemeClr val="lt1"/>
              </a:solidFill>
              <a:latin typeface="Calibri"/>
              <a:ea typeface="Calibri"/>
              <a:cs typeface="Calibri"/>
              <a:sym typeface="Calibri"/>
            </a:endParaRPr>
          </a:p>
        </p:txBody>
      </p:sp>
      <p:sp>
        <p:nvSpPr>
          <p:cNvPr id="207" name="Google Shape;207;p23"/>
          <p:cNvSpPr txBox="1"/>
          <p:nvPr/>
        </p:nvSpPr>
        <p:spPr>
          <a:xfrm>
            <a:off x="11488366" y="3679258"/>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4"/>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4" name="Google Shape;214;p24"/>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15" name="Google Shape;215;p2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16" name="Google Shape;216;p2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17" name="Google Shape;217;p24"/>
          <p:cNvSpPr txBox="1"/>
          <p:nvPr/>
        </p:nvSpPr>
        <p:spPr>
          <a:xfrm>
            <a:off x="4247641" y="1561800"/>
            <a:ext cx="36967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does WebGL interpret the view?</a:t>
            </a:r>
            <a:endParaRPr b="0" i="0" sz="1800" u="none" cap="none" strike="noStrike">
              <a:solidFill>
                <a:schemeClr val="dk1"/>
              </a:solidFill>
              <a:latin typeface="Calibri"/>
              <a:ea typeface="Calibri"/>
              <a:cs typeface="Calibri"/>
              <a:sym typeface="Calibri"/>
            </a:endParaRPr>
          </a:p>
        </p:txBody>
      </p:sp>
      <p:cxnSp>
        <p:nvCxnSpPr>
          <p:cNvPr id="218" name="Google Shape;218;p24"/>
          <p:cNvCxnSpPr>
            <a:stCxn id="213" idx="1"/>
            <a:endCxn id="213"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19" name="Google Shape;219;p24"/>
          <p:cNvCxnSpPr>
            <a:stCxn id="213" idx="0"/>
            <a:endCxn id="213"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20" name="Google Shape;220;p24"/>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21" name="Google Shape;221;p24"/>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22" name="Google Shape;222;p24"/>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23" name="Google Shape;223;p24"/>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5"/>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0" name="Google Shape;230;p25"/>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31" name="Google Shape;231;p2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32" name="Google Shape;232;p2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33" name="Google Shape;233;p25"/>
          <p:cNvSpPr txBox="1"/>
          <p:nvPr/>
        </p:nvSpPr>
        <p:spPr>
          <a:xfrm>
            <a:off x="4518453" y="1555127"/>
            <a:ext cx="315509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will our triangle look like?</a:t>
            </a:r>
            <a:endParaRPr b="0" i="0" sz="1800" u="none" cap="none" strike="noStrike">
              <a:solidFill>
                <a:schemeClr val="dk1"/>
              </a:solidFill>
              <a:latin typeface="Calibri"/>
              <a:ea typeface="Calibri"/>
              <a:cs typeface="Calibri"/>
              <a:sym typeface="Calibri"/>
            </a:endParaRPr>
          </a:p>
        </p:txBody>
      </p:sp>
      <p:cxnSp>
        <p:nvCxnSpPr>
          <p:cNvPr id="234" name="Google Shape;234;p25"/>
          <p:cNvCxnSpPr>
            <a:stCxn id="229" idx="1"/>
            <a:endCxn id="229"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35" name="Google Shape;235;p25"/>
          <p:cNvCxnSpPr>
            <a:stCxn id="229" idx="0"/>
            <a:endCxn id="229"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36" name="Google Shape;236;p25"/>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37" name="Google Shape;237;p25"/>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38" name="Google Shape;238;p25"/>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39" name="Google Shape;239;p25"/>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40" name="Google Shape;240;p25"/>
          <p:cNvSpPr/>
          <p:nvPr/>
        </p:nvSpPr>
        <p:spPr>
          <a:xfrm>
            <a:off x="4990288" y="3143170"/>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6"/>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7" name="Google Shape;247;p26"/>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48" name="Google Shape;248;p2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49" name="Google Shape;249;p2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50" name="Google Shape;250;p26"/>
          <p:cNvSpPr txBox="1"/>
          <p:nvPr/>
        </p:nvSpPr>
        <p:spPr>
          <a:xfrm>
            <a:off x="4863185" y="1566506"/>
            <a:ext cx="242778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data do we need?</a:t>
            </a:r>
            <a:endParaRPr b="0" i="0" sz="1400" u="none" cap="none" strike="noStrike">
              <a:solidFill>
                <a:srgbClr val="000000"/>
              </a:solidFill>
              <a:latin typeface="Arial"/>
              <a:ea typeface="Arial"/>
              <a:cs typeface="Arial"/>
              <a:sym typeface="Arial"/>
            </a:endParaRPr>
          </a:p>
        </p:txBody>
      </p:sp>
      <p:cxnSp>
        <p:nvCxnSpPr>
          <p:cNvPr id="251" name="Google Shape;251;p26"/>
          <p:cNvCxnSpPr>
            <a:stCxn id="246" idx="1"/>
            <a:endCxn id="246"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52" name="Google Shape;252;p26"/>
          <p:cNvCxnSpPr>
            <a:stCxn id="246" idx="0"/>
            <a:endCxn id="246"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53" name="Google Shape;253;p26"/>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54" name="Google Shape;254;p26"/>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55" name="Google Shape;255;p26"/>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56" name="Google Shape;256;p26"/>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57" name="Google Shape;257;p26"/>
          <p:cNvSpPr/>
          <p:nvPr/>
        </p:nvSpPr>
        <p:spPr>
          <a:xfrm>
            <a:off x="4990288" y="3143170"/>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p26"/>
          <p:cNvSpPr txBox="1"/>
          <p:nvPr/>
        </p:nvSpPr>
        <p:spPr>
          <a:xfrm>
            <a:off x="4218766" y="4376891"/>
            <a:ext cx="782587"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
        <p:nvSpPr>
          <p:cNvPr id="259" name="Google Shape;259;p26"/>
          <p:cNvSpPr txBox="1"/>
          <p:nvPr/>
        </p:nvSpPr>
        <p:spPr>
          <a:xfrm>
            <a:off x="7248406" y="4372484"/>
            <a:ext cx="782587"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
        <p:nvSpPr>
          <p:cNvPr id="260" name="Google Shape;260;p26"/>
          <p:cNvSpPr txBox="1"/>
          <p:nvPr/>
        </p:nvSpPr>
        <p:spPr>
          <a:xfrm>
            <a:off x="5225098" y="2575908"/>
            <a:ext cx="712054"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pic>
        <p:nvPicPr>
          <p:cNvPr id="266" name="Google Shape;266;p2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67" name="Google Shape;267;p2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68" name="Google Shape;268;p27"/>
          <p:cNvSpPr txBox="1"/>
          <p:nvPr/>
        </p:nvSpPr>
        <p:spPr>
          <a:xfrm>
            <a:off x="5504235" y="1587260"/>
            <a:ext cx="118352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pic>
        <p:nvPicPr>
          <p:cNvPr id="269" name="Google Shape;269;p27"/>
          <p:cNvPicPr preferRelativeResize="0"/>
          <p:nvPr/>
        </p:nvPicPr>
        <p:blipFill rotWithShape="1">
          <a:blip r:embed="rId4">
            <a:alphaModFix/>
          </a:blip>
          <a:srcRect b="0" l="0" r="0" t="0"/>
          <a:stretch/>
        </p:blipFill>
        <p:spPr>
          <a:xfrm>
            <a:off x="2518099" y="2334579"/>
            <a:ext cx="7155800" cy="327688"/>
          </a:xfrm>
          <a:prstGeom prst="rect">
            <a:avLst/>
          </a:prstGeom>
          <a:noFill/>
          <a:ln>
            <a:noFill/>
          </a:ln>
        </p:spPr>
      </p:pic>
      <p:sp>
        <p:nvSpPr>
          <p:cNvPr id="270" name="Google Shape;270;p27"/>
          <p:cNvSpPr txBox="1"/>
          <p:nvPr/>
        </p:nvSpPr>
        <p:spPr>
          <a:xfrm>
            <a:off x="4874286" y="3409586"/>
            <a:ext cx="244342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format this mess…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pic>
        <p:nvPicPr>
          <p:cNvPr id="276" name="Google Shape;276;p2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77" name="Google Shape;277;p2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78" name="Google Shape;278;p28"/>
          <p:cNvSpPr txBox="1"/>
          <p:nvPr/>
        </p:nvSpPr>
        <p:spPr>
          <a:xfrm>
            <a:off x="5504235" y="1587260"/>
            <a:ext cx="118352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sp>
        <p:nvSpPr>
          <p:cNvPr id="279" name="Google Shape;279;p28"/>
          <p:cNvSpPr txBox="1"/>
          <p:nvPr/>
        </p:nvSpPr>
        <p:spPr>
          <a:xfrm>
            <a:off x="5674536" y="3866786"/>
            <a:ext cx="84292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Better!</a:t>
            </a:r>
            <a:endParaRPr b="0" i="0" sz="1800" u="none" cap="none" strike="noStrike">
              <a:solidFill>
                <a:schemeClr val="dk1"/>
              </a:solidFill>
              <a:latin typeface="Calibri"/>
              <a:ea typeface="Calibri"/>
              <a:cs typeface="Calibri"/>
              <a:sym typeface="Calibri"/>
            </a:endParaRPr>
          </a:p>
        </p:txBody>
      </p:sp>
      <p:pic>
        <p:nvPicPr>
          <p:cNvPr id="280" name="Google Shape;280;p28"/>
          <p:cNvPicPr preferRelativeResize="0"/>
          <p:nvPr/>
        </p:nvPicPr>
        <p:blipFill rotWithShape="1">
          <a:blip r:embed="rId4">
            <a:alphaModFix/>
          </a:blip>
          <a:srcRect b="0" l="0" r="0" t="0"/>
          <a:stretch/>
        </p:blipFill>
        <p:spPr>
          <a:xfrm>
            <a:off x="3565938" y="2256312"/>
            <a:ext cx="5060118" cy="1310754"/>
          </a:xfrm>
          <a:prstGeom prst="rect">
            <a:avLst/>
          </a:prstGeom>
          <a:noFill/>
          <a:ln>
            <a:noFill/>
          </a:ln>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id="286" name="Google Shape;286;p2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87" name="Google Shape;287;p2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88" name="Google Shape;288;p29"/>
          <p:cNvSpPr txBox="1"/>
          <p:nvPr/>
        </p:nvSpPr>
        <p:spPr>
          <a:xfrm>
            <a:off x="2430317" y="1397478"/>
            <a:ext cx="733136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let’s prepare our buffer so WebGL can eventually send it to the shaders.</a:t>
            </a:r>
            <a:endParaRPr b="0" i="0" sz="1400" u="none" cap="none" strike="noStrike">
              <a:solidFill>
                <a:srgbClr val="000000"/>
              </a:solidFill>
              <a:latin typeface="Arial"/>
              <a:ea typeface="Arial"/>
              <a:cs typeface="Arial"/>
              <a:sym typeface="Arial"/>
            </a:endParaRPr>
          </a:p>
        </p:txBody>
      </p:sp>
      <p:pic>
        <p:nvPicPr>
          <p:cNvPr id="289" name="Google Shape;289;p29"/>
          <p:cNvPicPr preferRelativeResize="0"/>
          <p:nvPr/>
        </p:nvPicPr>
        <p:blipFill rotWithShape="1">
          <a:blip r:embed="rId4">
            <a:alphaModFix/>
          </a:blip>
          <a:srcRect b="0" l="0" r="0" t="0"/>
          <a:stretch/>
        </p:blipFill>
        <p:spPr>
          <a:xfrm>
            <a:off x="1066800" y="2103153"/>
            <a:ext cx="10058400" cy="15913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0"/>
          <p:cNvSpPr/>
          <p:nvPr/>
        </p:nvSpPr>
        <p:spPr>
          <a:xfrm>
            <a:off x="251921" y="3098035"/>
            <a:ext cx="914400" cy="129023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96" name="Google Shape;296;p3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97" name="Google Shape;297;p3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98" name="Google Shape;298;p30"/>
          <p:cNvSpPr txBox="1"/>
          <p:nvPr/>
        </p:nvSpPr>
        <p:spPr>
          <a:xfrm>
            <a:off x="2769352" y="1406883"/>
            <a:ext cx="665329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need a buffer that holds the indices that form a triangle.</a:t>
            </a:r>
            <a:endParaRPr b="0" i="0" sz="1400" u="none" cap="none" strike="noStrike">
              <a:solidFill>
                <a:srgbClr val="000000"/>
              </a:solidFill>
              <a:latin typeface="Arial"/>
              <a:ea typeface="Arial"/>
              <a:cs typeface="Arial"/>
              <a:sym typeface="Arial"/>
            </a:endParaRPr>
          </a:p>
        </p:txBody>
      </p:sp>
      <p:sp>
        <p:nvSpPr>
          <p:cNvPr id="299" name="Google Shape;299;p30"/>
          <p:cNvSpPr/>
          <p:nvPr/>
        </p:nvSpPr>
        <p:spPr>
          <a:xfrm>
            <a:off x="6826286" y="2191012"/>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0" name="Google Shape;300;p30"/>
          <p:cNvSpPr/>
          <p:nvPr/>
        </p:nvSpPr>
        <p:spPr>
          <a:xfrm>
            <a:off x="8908980" y="3610175"/>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301" name="Google Shape;301;p30"/>
          <p:cNvCxnSpPr>
            <a:stCxn id="299" idx="1"/>
            <a:endCxn id="299" idx="3"/>
          </p:cNvCxnSpPr>
          <p:nvPr/>
        </p:nvCxnSpPr>
        <p:spPr>
          <a:xfrm>
            <a:off x="6826286" y="3724020"/>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302" name="Google Shape;302;p30"/>
          <p:cNvCxnSpPr>
            <a:stCxn id="299" idx="0"/>
            <a:endCxn id="299" idx="2"/>
          </p:cNvCxnSpPr>
          <p:nvPr/>
        </p:nvCxnSpPr>
        <p:spPr>
          <a:xfrm>
            <a:off x="9014603" y="2191012"/>
            <a:ext cx="0" cy="3066000"/>
          </a:xfrm>
          <a:prstGeom prst="straightConnector1">
            <a:avLst/>
          </a:prstGeom>
          <a:noFill/>
          <a:ln cap="flat" cmpd="sng" w="9525">
            <a:solidFill>
              <a:schemeClr val="dk1"/>
            </a:solidFill>
            <a:prstDash val="dash"/>
            <a:miter lim="800000"/>
            <a:headEnd len="sm" w="sm" type="none"/>
            <a:tailEnd len="sm" w="sm" type="none"/>
          </a:ln>
        </p:spPr>
      </p:cxnSp>
      <p:sp>
        <p:nvSpPr>
          <p:cNvPr id="303" name="Google Shape;303;p30"/>
          <p:cNvSpPr txBox="1"/>
          <p:nvPr/>
        </p:nvSpPr>
        <p:spPr>
          <a:xfrm>
            <a:off x="5992011" y="3539354"/>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304" name="Google Shape;304;p30"/>
          <p:cNvSpPr txBox="1"/>
          <p:nvPr/>
        </p:nvSpPr>
        <p:spPr>
          <a:xfrm>
            <a:off x="11344271" y="3539354"/>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305" name="Google Shape;305;p30"/>
          <p:cNvSpPr txBox="1"/>
          <p:nvPr/>
        </p:nvSpPr>
        <p:spPr>
          <a:xfrm>
            <a:off x="8710673" y="1794295"/>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306" name="Google Shape;306;p30"/>
          <p:cNvSpPr txBox="1"/>
          <p:nvPr/>
        </p:nvSpPr>
        <p:spPr>
          <a:xfrm>
            <a:off x="8732500" y="5291086"/>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307" name="Google Shape;307;p30"/>
          <p:cNvSpPr/>
          <p:nvPr/>
        </p:nvSpPr>
        <p:spPr>
          <a:xfrm>
            <a:off x="7927814" y="2795138"/>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08" name="Google Shape;308;p30"/>
          <p:cNvPicPr preferRelativeResize="0"/>
          <p:nvPr/>
        </p:nvPicPr>
        <p:blipFill rotWithShape="1">
          <a:blip r:embed="rId4">
            <a:alphaModFix/>
          </a:blip>
          <a:srcRect b="0" l="0" r="0" t="0"/>
          <a:stretch/>
        </p:blipFill>
        <p:spPr>
          <a:xfrm>
            <a:off x="790543" y="3098035"/>
            <a:ext cx="5060118" cy="1310754"/>
          </a:xfrm>
          <a:prstGeom prst="rect">
            <a:avLst/>
          </a:prstGeom>
          <a:noFill/>
          <a:ln>
            <a:noFill/>
          </a:ln>
        </p:spPr>
      </p:pic>
      <p:sp>
        <p:nvSpPr>
          <p:cNvPr id="309" name="Google Shape;309;p30"/>
          <p:cNvSpPr txBox="1"/>
          <p:nvPr/>
        </p:nvSpPr>
        <p:spPr>
          <a:xfrm>
            <a:off x="333712" y="3397368"/>
            <a:ext cx="500458"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0 -&gt;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1 -&gt;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2 -&gt;</a:t>
            </a:r>
            <a:endParaRPr b="1" i="0" sz="1600" u="none" cap="none" strike="noStrike">
              <a:solidFill>
                <a:srgbClr val="FF0000"/>
              </a:solidFill>
              <a:latin typeface="Calibri"/>
              <a:ea typeface="Calibri"/>
              <a:cs typeface="Calibri"/>
              <a:sym typeface="Calibri"/>
            </a:endParaRPr>
          </a:p>
        </p:txBody>
      </p:sp>
      <p:sp>
        <p:nvSpPr>
          <p:cNvPr id="310" name="Google Shape;310;p30"/>
          <p:cNvSpPr txBox="1"/>
          <p:nvPr/>
        </p:nvSpPr>
        <p:spPr>
          <a:xfrm>
            <a:off x="7618759" y="4365886"/>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p:txBody>
      </p:sp>
      <p:sp>
        <p:nvSpPr>
          <p:cNvPr id="311" name="Google Shape;311;p30"/>
          <p:cNvSpPr txBox="1"/>
          <p:nvPr/>
        </p:nvSpPr>
        <p:spPr>
          <a:xfrm>
            <a:off x="10071320" y="4388366"/>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p:txBody>
      </p:sp>
      <p:sp>
        <p:nvSpPr>
          <p:cNvPr id="312" name="Google Shape;312;p30"/>
          <p:cNvSpPr txBox="1"/>
          <p:nvPr/>
        </p:nvSpPr>
        <p:spPr>
          <a:xfrm>
            <a:off x="8732500" y="2508428"/>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2</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pic>
        <p:nvPicPr>
          <p:cNvPr id="318" name="Google Shape;318;p3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19" name="Google Shape;319;p3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320" name="Google Shape;320;p31"/>
          <p:cNvSpPr txBox="1"/>
          <p:nvPr/>
        </p:nvSpPr>
        <p:spPr>
          <a:xfrm>
            <a:off x="964499" y="1386099"/>
            <a:ext cx="1026300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Indices will be saved as an Element Array Buffer. The way to do this is similar to the (Vertex) Array Buffer</a:t>
            </a:r>
            <a:endParaRPr b="0" i="0" sz="1400" u="none" cap="none" strike="noStrike">
              <a:solidFill>
                <a:srgbClr val="000000"/>
              </a:solidFill>
              <a:latin typeface="Arial"/>
              <a:ea typeface="Arial"/>
              <a:cs typeface="Arial"/>
              <a:sym typeface="Arial"/>
            </a:endParaRPr>
          </a:p>
        </p:txBody>
      </p:sp>
      <p:pic>
        <p:nvPicPr>
          <p:cNvPr id="321" name="Google Shape;321;p31"/>
          <p:cNvPicPr preferRelativeResize="0"/>
          <p:nvPr/>
        </p:nvPicPr>
        <p:blipFill rotWithShape="1">
          <a:blip r:embed="rId4">
            <a:alphaModFix/>
          </a:blip>
          <a:srcRect b="0" l="0" r="0" t="0"/>
          <a:stretch/>
        </p:blipFill>
        <p:spPr>
          <a:xfrm>
            <a:off x="1329759" y="2617119"/>
            <a:ext cx="9544190" cy="1653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1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9" name="Google Shape;99;p14"/>
          <p:cNvSpPr txBox="1"/>
          <p:nvPr/>
        </p:nvSpPr>
        <p:spPr>
          <a:xfrm>
            <a:off x="1229924" y="1220486"/>
            <a:ext cx="9732151"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Getting all the tools necessary to get started with WebGL is surprisingly easy.</a:t>
            </a:r>
            <a:endParaRPr b="0" i="0" sz="2400" u="none" cap="none" strike="noStrike">
              <a:solidFill>
                <a:schemeClr val="dk1"/>
              </a:solidFill>
              <a:latin typeface="Calibri"/>
              <a:ea typeface="Calibri"/>
              <a:cs typeface="Calibri"/>
              <a:sym typeface="Calibri"/>
            </a:endParaRPr>
          </a:p>
        </p:txBody>
      </p:sp>
      <p:sp>
        <p:nvSpPr>
          <p:cNvPr id="100" name="Google Shape;100;p14"/>
          <p:cNvSpPr txBox="1"/>
          <p:nvPr/>
        </p:nvSpPr>
        <p:spPr>
          <a:xfrm>
            <a:off x="2037740" y="2643779"/>
            <a:ext cx="7272312" cy="46166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Check your browser’s compatibility: </a:t>
            </a:r>
            <a:r>
              <a:rPr b="0" i="0" lang="en-US" sz="2400" u="sng" cap="none" strike="noStrike">
                <a:solidFill>
                  <a:schemeClr val="hlink"/>
                </a:solidFill>
                <a:latin typeface="Calibri"/>
                <a:ea typeface="Calibri"/>
                <a:cs typeface="Calibri"/>
                <a:sym typeface="Calibri"/>
                <a:hlinkClick r:id="rId4"/>
              </a:rPr>
              <a:t>webglreport.com</a:t>
            </a:r>
            <a:endParaRPr b="0" i="0" sz="2400" u="none" cap="none" strike="noStrike">
              <a:solidFill>
                <a:schemeClr val="dk1"/>
              </a:solidFill>
              <a:latin typeface="Calibri"/>
              <a:ea typeface="Calibri"/>
              <a:cs typeface="Calibri"/>
              <a:sym typeface="Calibri"/>
            </a:endParaRPr>
          </a:p>
        </p:txBody>
      </p:sp>
      <p:sp>
        <p:nvSpPr>
          <p:cNvPr id="101" name="Google Shape;101;p14"/>
          <p:cNvSpPr txBox="1"/>
          <p:nvPr/>
        </p:nvSpPr>
        <p:spPr>
          <a:xfrm>
            <a:off x="2253152" y="3394340"/>
            <a:ext cx="684148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 Open your favorite text editor or IDE for JavaScript.</a:t>
            </a:r>
            <a:endParaRPr b="0" i="0" sz="1400" u="none" cap="none" strike="noStrike">
              <a:solidFill>
                <a:srgbClr val="000000"/>
              </a:solidFill>
              <a:latin typeface="Arial"/>
              <a:ea typeface="Arial"/>
              <a:cs typeface="Arial"/>
              <a:sym typeface="Arial"/>
            </a:endParaRPr>
          </a:p>
        </p:txBody>
      </p:sp>
      <p:sp>
        <p:nvSpPr>
          <p:cNvPr id="102" name="Google Shape;102;p14"/>
          <p:cNvSpPr txBox="1"/>
          <p:nvPr/>
        </p:nvSpPr>
        <p:spPr>
          <a:xfrm>
            <a:off x="4547530" y="4334687"/>
            <a:ext cx="309693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Now you’re good to go.</a:t>
            </a:r>
            <a:endParaRPr b="0" i="0" sz="1400" u="none" cap="none" strike="noStrike">
              <a:solidFill>
                <a:srgbClr val="000000"/>
              </a:solidFill>
              <a:latin typeface="Arial"/>
              <a:ea typeface="Arial"/>
              <a:cs typeface="Arial"/>
              <a:sym typeface="Arial"/>
            </a:endParaRPr>
          </a:p>
        </p:txBody>
      </p:sp>
      <p:sp>
        <p:nvSpPr>
          <p:cNvPr id="103" name="Google Shape;103;p1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Tools</a:t>
            </a:r>
            <a:endParaRPr b="0" i="0" sz="44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pic>
        <p:nvPicPr>
          <p:cNvPr id="327" name="Google Shape;327;p3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28" name="Google Shape;328;p3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 Results</a:t>
            </a:r>
            <a:endParaRPr b="0" i="0" sz="4400" u="none" cap="none" strike="noStrike">
              <a:solidFill>
                <a:schemeClr val="lt1"/>
              </a:solidFill>
              <a:latin typeface="Calibri"/>
              <a:ea typeface="Calibri"/>
              <a:cs typeface="Calibri"/>
              <a:sym typeface="Calibri"/>
            </a:endParaRPr>
          </a:p>
        </p:txBody>
      </p:sp>
      <p:pic>
        <p:nvPicPr>
          <p:cNvPr id="329" name="Google Shape;329;p32"/>
          <p:cNvPicPr preferRelativeResize="0"/>
          <p:nvPr/>
        </p:nvPicPr>
        <p:blipFill rotWithShape="1">
          <a:blip r:embed="rId4">
            <a:alphaModFix/>
          </a:blip>
          <a:srcRect b="0" l="0" r="0" t="0"/>
          <a:stretch/>
        </p:blipFill>
        <p:spPr>
          <a:xfrm>
            <a:off x="1493121" y="1196146"/>
            <a:ext cx="9205758" cy="446570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pic>
        <p:nvPicPr>
          <p:cNvPr id="335" name="Google Shape;335;p3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36" name="Google Shape;336;p33"/>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2: Shaders and Shader Program</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pic>
        <p:nvPicPr>
          <p:cNvPr id="342" name="Google Shape;342;p3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43" name="Google Shape;343;p3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44" name="Google Shape;344;p34"/>
          <p:cNvSpPr txBox="1"/>
          <p:nvPr/>
        </p:nvSpPr>
        <p:spPr>
          <a:xfrm>
            <a:off x="2302038" y="1359744"/>
            <a:ext cx="758791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As we recall from the graphics pipeline slide, we can supply code for 3 Shaders:</a:t>
            </a:r>
            <a:endParaRPr b="0" i="0" sz="1800" u="none" cap="none" strike="noStrike">
              <a:solidFill>
                <a:schemeClr val="dk1"/>
              </a:solidFill>
              <a:latin typeface="Calibri"/>
              <a:ea typeface="Calibri"/>
              <a:cs typeface="Calibri"/>
              <a:sym typeface="Calibri"/>
            </a:endParaRPr>
          </a:p>
        </p:txBody>
      </p:sp>
      <p:sp>
        <p:nvSpPr>
          <p:cNvPr id="345" name="Google Shape;345;p34"/>
          <p:cNvSpPr/>
          <p:nvPr/>
        </p:nvSpPr>
        <p:spPr>
          <a:xfrm>
            <a:off x="2635417"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346" name="Google Shape;346;p34"/>
          <p:cNvSpPr/>
          <p:nvPr/>
        </p:nvSpPr>
        <p:spPr>
          <a:xfrm>
            <a:off x="5118368"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Geometry Shader</a:t>
            </a:r>
            <a:endParaRPr b="0" i="0" sz="1800" u="none" cap="none" strike="noStrike">
              <a:solidFill>
                <a:schemeClr val="lt1"/>
              </a:solidFill>
              <a:latin typeface="Calibri"/>
              <a:ea typeface="Calibri"/>
              <a:cs typeface="Calibri"/>
              <a:sym typeface="Calibri"/>
            </a:endParaRPr>
          </a:p>
        </p:txBody>
      </p:sp>
      <p:sp>
        <p:nvSpPr>
          <p:cNvPr id="347" name="Google Shape;347;p34"/>
          <p:cNvSpPr/>
          <p:nvPr/>
        </p:nvSpPr>
        <p:spPr>
          <a:xfrm>
            <a:off x="7601319"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348" name="Google Shape;348;p34"/>
          <p:cNvSpPr txBox="1"/>
          <p:nvPr/>
        </p:nvSpPr>
        <p:spPr>
          <a:xfrm>
            <a:off x="1424044" y="3936745"/>
            <a:ext cx="945726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only create a Vertex Shader and a Fragment Shader. The Geometry Shader is not necessary.</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pic>
        <p:nvPicPr>
          <p:cNvPr id="354" name="Google Shape;354;p3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55" name="Google Shape;355;p3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56" name="Google Shape;356;p35"/>
          <p:cNvSpPr txBox="1"/>
          <p:nvPr/>
        </p:nvSpPr>
        <p:spPr>
          <a:xfrm>
            <a:off x="1847911" y="1402290"/>
            <a:ext cx="849617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Shaders are written in their own language called GLSL (OpenGL Shader Language)</a:t>
            </a:r>
            <a:endParaRPr b="0" i="0" sz="1800" u="none" cap="none" strike="noStrike">
              <a:solidFill>
                <a:schemeClr val="dk1"/>
              </a:solidFill>
              <a:latin typeface="Calibri"/>
              <a:ea typeface="Calibri"/>
              <a:cs typeface="Calibri"/>
              <a:sym typeface="Calibri"/>
            </a:endParaRPr>
          </a:p>
        </p:txBody>
      </p:sp>
      <p:sp>
        <p:nvSpPr>
          <p:cNvPr id="357" name="Google Shape;357;p35"/>
          <p:cNvSpPr/>
          <p:nvPr/>
        </p:nvSpPr>
        <p:spPr>
          <a:xfrm>
            <a:off x="2057232" y="2770908"/>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358" name="Google Shape;358;p35"/>
          <p:cNvSpPr/>
          <p:nvPr/>
        </p:nvSpPr>
        <p:spPr>
          <a:xfrm>
            <a:off x="8036974" y="2770908"/>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359" name="Google Shape;359;p35"/>
          <p:cNvSpPr txBox="1"/>
          <p:nvPr/>
        </p:nvSpPr>
        <p:spPr>
          <a:xfrm>
            <a:off x="3541419" y="1941891"/>
            <a:ext cx="510915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Our Shader code will be defined as a constant string.</a:t>
            </a:r>
            <a:endParaRPr b="0" i="0" sz="1800" u="none" cap="none" strike="noStrike">
              <a:solidFill>
                <a:schemeClr val="dk1"/>
              </a:solidFill>
              <a:latin typeface="Calibri"/>
              <a:ea typeface="Calibri"/>
              <a:cs typeface="Calibri"/>
              <a:sym typeface="Calibri"/>
            </a:endParaRPr>
          </a:p>
        </p:txBody>
      </p:sp>
      <p:pic>
        <p:nvPicPr>
          <p:cNvPr id="360" name="Google Shape;360;p35"/>
          <p:cNvPicPr preferRelativeResize="0"/>
          <p:nvPr/>
        </p:nvPicPr>
        <p:blipFill rotWithShape="1">
          <a:blip r:embed="rId4">
            <a:alphaModFix/>
          </a:blip>
          <a:srcRect b="0" l="0" r="0" t="0"/>
          <a:stretch/>
        </p:blipFill>
        <p:spPr>
          <a:xfrm>
            <a:off x="6277366" y="3772649"/>
            <a:ext cx="5474475" cy="2349975"/>
          </a:xfrm>
          <a:prstGeom prst="rect">
            <a:avLst/>
          </a:prstGeom>
          <a:noFill/>
          <a:ln>
            <a:noFill/>
          </a:ln>
        </p:spPr>
      </p:pic>
      <p:pic>
        <p:nvPicPr>
          <p:cNvPr id="361" name="Google Shape;361;p35"/>
          <p:cNvPicPr preferRelativeResize="0"/>
          <p:nvPr/>
        </p:nvPicPr>
        <p:blipFill rotWithShape="1">
          <a:blip r:embed="rId5">
            <a:alphaModFix/>
          </a:blip>
          <a:srcRect b="0" l="0" r="0" t="0"/>
          <a:stretch/>
        </p:blipFill>
        <p:spPr>
          <a:xfrm>
            <a:off x="390627" y="3772649"/>
            <a:ext cx="5288469" cy="203471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pic>
        <p:nvPicPr>
          <p:cNvPr id="367" name="Google Shape;367;p3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68" name="Google Shape;368;p3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69" name="Google Shape;369;p36"/>
          <p:cNvSpPr txBox="1"/>
          <p:nvPr/>
        </p:nvSpPr>
        <p:spPr>
          <a:xfrm>
            <a:off x="1493026" y="1402594"/>
            <a:ext cx="920594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the next step we create Shader Objects, attach the source code, and compile the source code.</a:t>
            </a:r>
            <a:endParaRPr b="0" i="0" sz="1800" u="none" cap="none" strike="noStrike">
              <a:solidFill>
                <a:schemeClr val="dk1"/>
              </a:solidFill>
              <a:latin typeface="Calibri"/>
              <a:ea typeface="Calibri"/>
              <a:cs typeface="Calibri"/>
              <a:sym typeface="Calibri"/>
            </a:endParaRPr>
          </a:p>
        </p:txBody>
      </p:sp>
      <p:sp>
        <p:nvSpPr>
          <p:cNvPr id="370" name="Google Shape;370;p36"/>
          <p:cNvSpPr/>
          <p:nvPr/>
        </p:nvSpPr>
        <p:spPr>
          <a:xfrm>
            <a:off x="2057232" y="2768796"/>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371" name="Google Shape;371;p36"/>
          <p:cNvSpPr/>
          <p:nvPr/>
        </p:nvSpPr>
        <p:spPr>
          <a:xfrm>
            <a:off x="8036974" y="2768796"/>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pic>
        <p:nvPicPr>
          <p:cNvPr id="372" name="Google Shape;372;p36"/>
          <p:cNvPicPr preferRelativeResize="0"/>
          <p:nvPr/>
        </p:nvPicPr>
        <p:blipFill rotWithShape="1">
          <a:blip r:embed="rId4">
            <a:alphaModFix/>
          </a:blip>
          <a:srcRect b="0" l="0" r="0" t="0"/>
          <a:stretch/>
        </p:blipFill>
        <p:spPr>
          <a:xfrm>
            <a:off x="38912" y="3777373"/>
            <a:ext cx="5799323" cy="731583"/>
          </a:xfrm>
          <a:prstGeom prst="rect">
            <a:avLst/>
          </a:prstGeom>
          <a:noFill/>
          <a:ln>
            <a:noFill/>
          </a:ln>
        </p:spPr>
      </p:pic>
      <p:pic>
        <p:nvPicPr>
          <p:cNvPr id="373" name="Google Shape;373;p36"/>
          <p:cNvPicPr preferRelativeResize="0"/>
          <p:nvPr/>
        </p:nvPicPr>
        <p:blipFill rotWithShape="1">
          <a:blip r:embed="rId5">
            <a:alphaModFix/>
          </a:blip>
          <a:srcRect b="0" l="0" r="0" t="0"/>
          <a:stretch/>
        </p:blipFill>
        <p:spPr>
          <a:xfrm>
            <a:off x="5934629" y="3776554"/>
            <a:ext cx="6218459" cy="67061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pic>
        <p:nvPicPr>
          <p:cNvPr id="379" name="Google Shape;379;p3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80" name="Google Shape;380;p3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81" name="Google Shape;381;p37"/>
          <p:cNvSpPr txBox="1"/>
          <p:nvPr/>
        </p:nvSpPr>
        <p:spPr>
          <a:xfrm>
            <a:off x="2051641" y="1402594"/>
            <a:ext cx="808871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lines will check if the shader compiled and give an error if it was not compiled.</a:t>
            </a:r>
            <a:endParaRPr b="0" i="0" sz="1800" u="none" cap="none" strike="noStrike">
              <a:solidFill>
                <a:schemeClr val="dk1"/>
              </a:solidFill>
              <a:latin typeface="Calibri"/>
              <a:ea typeface="Calibri"/>
              <a:cs typeface="Calibri"/>
              <a:sym typeface="Calibri"/>
            </a:endParaRPr>
          </a:p>
        </p:txBody>
      </p:sp>
      <p:pic>
        <p:nvPicPr>
          <p:cNvPr id="382" name="Google Shape;382;p37"/>
          <p:cNvPicPr preferRelativeResize="0"/>
          <p:nvPr/>
        </p:nvPicPr>
        <p:blipFill rotWithShape="1">
          <a:blip r:embed="rId4">
            <a:alphaModFix/>
          </a:blip>
          <a:srcRect b="0" l="0" r="0" t="0"/>
          <a:stretch/>
        </p:blipFill>
        <p:spPr>
          <a:xfrm>
            <a:off x="1733172" y="2518653"/>
            <a:ext cx="8725656" cy="117358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pic>
        <p:nvPicPr>
          <p:cNvPr id="388" name="Google Shape;388;p3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89" name="Google Shape;389;p3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90" name="Google Shape;390;p38"/>
          <p:cNvSpPr txBox="1"/>
          <p:nvPr/>
        </p:nvSpPr>
        <p:spPr>
          <a:xfrm>
            <a:off x="2057232" y="1402594"/>
            <a:ext cx="920594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we connect the shaders in a program and tell WebGL to use the program.</a:t>
            </a:r>
            <a:endParaRPr b="0" i="0" sz="1800" u="none" cap="none" strike="noStrike">
              <a:solidFill>
                <a:schemeClr val="dk1"/>
              </a:solidFill>
              <a:latin typeface="Calibri"/>
              <a:ea typeface="Calibri"/>
              <a:cs typeface="Calibri"/>
              <a:sym typeface="Calibri"/>
            </a:endParaRPr>
          </a:p>
        </p:txBody>
      </p:sp>
      <p:pic>
        <p:nvPicPr>
          <p:cNvPr id="391" name="Google Shape;391;p38"/>
          <p:cNvPicPr preferRelativeResize="0"/>
          <p:nvPr/>
        </p:nvPicPr>
        <p:blipFill rotWithShape="1">
          <a:blip r:embed="rId4">
            <a:alphaModFix/>
          </a:blip>
          <a:srcRect b="0" l="0" r="0" t="0"/>
          <a:stretch/>
        </p:blipFill>
        <p:spPr>
          <a:xfrm>
            <a:off x="2712427" y="2293521"/>
            <a:ext cx="6767146" cy="227095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pic>
        <p:nvPicPr>
          <p:cNvPr id="397" name="Google Shape;397;p3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98" name="Google Shape;398;p39"/>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3: Linking Buffers and Shaders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pic>
        <p:nvPicPr>
          <p:cNvPr id="404" name="Google Shape;404;p4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05" name="Google Shape;405;p4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Linking Buffers and Shaders</a:t>
            </a:r>
            <a:endParaRPr b="0" i="0" sz="4400" u="none" cap="none" strike="noStrike">
              <a:solidFill>
                <a:schemeClr val="lt1"/>
              </a:solidFill>
              <a:latin typeface="Calibri"/>
              <a:ea typeface="Calibri"/>
              <a:cs typeface="Calibri"/>
              <a:sym typeface="Calibri"/>
            </a:endParaRPr>
          </a:p>
        </p:txBody>
      </p:sp>
      <p:sp>
        <p:nvSpPr>
          <p:cNvPr id="406" name="Google Shape;406;p40"/>
          <p:cNvSpPr txBox="1"/>
          <p:nvPr/>
        </p:nvSpPr>
        <p:spPr>
          <a:xfrm>
            <a:off x="3167974" y="1599277"/>
            <a:ext cx="585605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all the code necessary to link the buffers and shaders.</a:t>
            </a:r>
            <a:endParaRPr b="0" i="0" sz="1400" u="none" cap="none" strike="noStrike">
              <a:solidFill>
                <a:srgbClr val="000000"/>
              </a:solidFill>
              <a:latin typeface="Arial"/>
              <a:ea typeface="Arial"/>
              <a:cs typeface="Arial"/>
              <a:sym typeface="Arial"/>
            </a:endParaRPr>
          </a:p>
        </p:txBody>
      </p:sp>
      <p:pic>
        <p:nvPicPr>
          <p:cNvPr id="407" name="Google Shape;407;p40"/>
          <p:cNvPicPr preferRelativeResize="0"/>
          <p:nvPr/>
        </p:nvPicPr>
        <p:blipFill rotWithShape="1">
          <a:blip r:embed="rId4">
            <a:alphaModFix/>
          </a:blip>
          <a:srcRect b="0" l="0" r="0" t="0"/>
          <a:stretch/>
        </p:blipFill>
        <p:spPr>
          <a:xfrm>
            <a:off x="2540962" y="2304952"/>
            <a:ext cx="7110076" cy="224809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pic>
        <p:nvPicPr>
          <p:cNvPr id="413" name="Google Shape;413;p4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14" name="Google Shape;414;p4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Linking Buffers and Shaders</a:t>
            </a:r>
            <a:endParaRPr b="0" i="0" sz="4400" u="none" cap="none" strike="noStrike">
              <a:solidFill>
                <a:schemeClr val="lt1"/>
              </a:solidFill>
              <a:latin typeface="Calibri"/>
              <a:ea typeface="Calibri"/>
              <a:cs typeface="Calibri"/>
              <a:sym typeface="Calibri"/>
            </a:endParaRPr>
          </a:p>
        </p:txBody>
      </p:sp>
      <p:sp>
        <p:nvSpPr>
          <p:cNvPr id="415" name="Google Shape;415;p41"/>
          <p:cNvSpPr txBox="1"/>
          <p:nvPr/>
        </p:nvSpPr>
        <p:spPr>
          <a:xfrm>
            <a:off x="1193258" y="1493781"/>
            <a:ext cx="980548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2 lines tell WebGL where to insert our Buffers into the shaders and how to interpret the Buffers.</a:t>
            </a:r>
            <a:endParaRPr b="0" i="0" sz="1800" u="none" cap="none" strike="noStrike">
              <a:solidFill>
                <a:schemeClr val="dk1"/>
              </a:solidFill>
              <a:latin typeface="Calibri"/>
              <a:ea typeface="Calibri"/>
              <a:cs typeface="Calibri"/>
              <a:sym typeface="Calibri"/>
            </a:endParaRPr>
          </a:p>
        </p:txBody>
      </p:sp>
      <p:pic>
        <p:nvPicPr>
          <p:cNvPr id="416" name="Google Shape;416;p41"/>
          <p:cNvPicPr preferRelativeResize="0"/>
          <p:nvPr/>
        </p:nvPicPr>
        <p:blipFill rotWithShape="1">
          <a:blip r:embed="rId4">
            <a:alphaModFix/>
          </a:blip>
          <a:srcRect b="23432" l="0" r="0" t="28148"/>
          <a:stretch/>
        </p:blipFill>
        <p:spPr>
          <a:xfrm>
            <a:off x="2540960" y="2814959"/>
            <a:ext cx="7110076" cy="10884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1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0" name="Google Shape;110;p1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HTML</a:t>
            </a:r>
            <a:endParaRPr b="0" i="0" sz="4400" u="none" cap="none" strike="noStrike">
              <a:solidFill>
                <a:schemeClr val="lt1"/>
              </a:solidFill>
              <a:latin typeface="Calibri"/>
              <a:ea typeface="Calibri"/>
              <a:cs typeface="Calibri"/>
              <a:sym typeface="Calibri"/>
            </a:endParaRPr>
          </a:p>
        </p:txBody>
      </p:sp>
      <p:sp>
        <p:nvSpPr>
          <p:cNvPr id="111" name="Google Shape;111;p15"/>
          <p:cNvSpPr txBox="1"/>
          <p:nvPr/>
        </p:nvSpPr>
        <p:spPr>
          <a:xfrm>
            <a:off x="3401438" y="4633997"/>
            <a:ext cx="538912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Our actual WebGL code goes into index.js</a:t>
            </a:r>
            <a:endParaRPr b="0" i="0" sz="1400" u="none" cap="none" strike="noStrike">
              <a:solidFill>
                <a:srgbClr val="000000"/>
              </a:solidFill>
              <a:latin typeface="Arial"/>
              <a:ea typeface="Arial"/>
              <a:cs typeface="Arial"/>
              <a:sym typeface="Arial"/>
            </a:endParaRPr>
          </a:p>
        </p:txBody>
      </p:sp>
      <p:pic>
        <p:nvPicPr>
          <p:cNvPr id="112" name="Google Shape;112;p15"/>
          <p:cNvPicPr preferRelativeResize="0"/>
          <p:nvPr/>
        </p:nvPicPr>
        <p:blipFill rotWithShape="1">
          <a:blip r:embed="rId4">
            <a:alphaModFix/>
          </a:blip>
          <a:srcRect b="23394" l="0" r="0" t="0"/>
          <a:stretch/>
        </p:blipFill>
        <p:spPr>
          <a:xfrm>
            <a:off x="2601927" y="1176504"/>
            <a:ext cx="6988146" cy="2422730"/>
          </a:xfrm>
          <a:prstGeom prst="rect">
            <a:avLst/>
          </a:prstGeom>
          <a:noFill/>
          <a:ln>
            <a:noFill/>
          </a:ln>
        </p:spPr>
      </p:pic>
      <p:pic>
        <p:nvPicPr>
          <p:cNvPr id="113" name="Google Shape;113;p15"/>
          <p:cNvPicPr preferRelativeResize="0"/>
          <p:nvPr/>
        </p:nvPicPr>
        <p:blipFill rotWithShape="1">
          <a:blip r:embed="rId4">
            <a:alphaModFix/>
          </a:blip>
          <a:srcRect b="0" l="0" r="0" t="86075"/>
          <a:stretch/>
        </p:blipFill>
        <p:spPr>
          <a:xfrm>
            <a:off x="2601927" y="3599234"/>
            <a:ext cx="6988146" cy="44037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pic>
        <p:nvPicPr>
          <p:cNvPr id="422" name="Google Shape;422;p4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23" name="Google Shape;423;p42"/>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4: Drawing</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pic>
        <p:nvPicPr>
          <p:cNvPr id="429" name="Google Shape;429;p4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30" name="Google Shape;430;p4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Drawing</a:t>
            </a:r>
            <a:endParaRPr b="0" i="0" sz="4400" u="none" cap="none" strike="noStrike">
              <a:solidFill>
                <a:schemeClr val="lt1"/>
              </a:solidFill>
              <a:latin typeface="Calibri"/>
              <a:ea typeface="Calibri"/>
              <a:cs typeface="Calibri"/>
              <a:sym typeface="Calibri"/>
            </a:endParaRPr>
          </a:p>
        </p:txBody>
      </p:sp>
      <p:sp>
        <p:nvSpPr>
          <p:cNvPr id="431" name="Google Shape;431;p43"/>
          <p:cNvSpPr txBox="1"/>
          <p:nvPr/>
        </p:nvSpPr>
        <p:spPr>
          <a:xfrm>
            <a:off x="3783164" y="1514738"/>
            <a:ext cx="462567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line tells WebGL to start drawing triangles.</a:t>
            </a:r>
            <a:endParaRPr b="0" i="0" sz="1800" u="none" cap="none" strike="noStrike">
              <a:solidFill>
                <a:schemeClr val="dk1"/>
              </a:solidFill>
              <a:latin typeface="Calibri"/>
              <a:ea typeface="Calibri"/>
              <a:cs typeface="Calibri"/>
              <a:sym typeface="Calibri"/>
            </a:endParaRPr>
          </a:p>
        </p:txBody>
      </p:sp>
      <p:pic>
        <p:nvPicPr>
          <p:cNvPr id="432" name="Google Shape;432;p43"/>
          <p:cNvPicPr preferRelativeResize="0"/>
          <p:nvPr/>
        </p:nvPicPr>
        <p:blipFill rotWithShape="1">
          <a:blip r:embed="rId4">
            <a:alphaModFix/>
          </a:blip>
          <a:srcRect b="0" l="0" r="0" t="72761"/>
          <a:stretch/>
        </p:blipFill>
        <p:spPr>
          <a:xfrm>
            <a:off x="2883890" y="3056524"/>
            <a:ext cx="6424217" cy="56461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pic>
        <p:nvPicPr>
          <p:cNvPr id="438" name="Google Shape;438;p4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39" name="Google Shape;439;p4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pic>
        <p:nvPicPr>
          <p:cNvPr id="440" name="Google Shape;440;p44"/>
          <p:cNvPicPr preferRelativeResize="0"/>
          <p:nvPr/>
        </p:nvPicPr>
        <p:blipFill rotWithShape="1">
          <a:blip r:embed="rId4">
            <a:alphaModFix/>
          </a:blip>
          <a:srcRect b="0" l="0" r="0" t="0"/>
          <a:stretch/>
        </p:blipFill>
        <p:spPr>
          <a:xfrm>
            <a:off x="2998201" y="1089457"/>
            <a:ext cx="6195597" cy="467908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pic>
        <p:nvPicPr>
          <p:cNvPr id="446" name="Google Shape;446;p4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47" name="Google Shape;447;p4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Afsluiting</a:t>
            </a:r>
            <a:endParaRPr b="0" i="0" sz="4400" u="none" cap="none" strike="noStrike">
              <a:solidFill>
                <a:schemeClr val="lt1"/>
              </a:solidFill>
              <a:latin typeface="Calibri"/>
              <a:ea typeface="Calibri"/>
              <a:cs typeface="Calibri"/>
              <a:sym typeface="Calibri"/>
            </a:endParaRPr>
          </a:p>
        </p:txBody>
      </p:sp>
      <p:sp>
        <p:nvSpPr>
          <p:cNvPr id="448" name="Google Shape;448;p45"/>
          <p:cNvSpPr txBox="1"/>
          <p:nvPr/>
        </p:nvSpPr>
        <p:spPr>
          <a:xfrm>
            <a:off x="4140293" y="3329999"/>
            <a:ext cx="3911414"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Thanks for listening.</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46"/>
          <p:cNvSpPr/>
          <p:nvPr/>
        </p:nvSpPr>
        <p:spPr>
          <a:xfrm>
            <a:off x="0" y="0"/>
            <a:ext cx="12192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47"/>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460" name="Google Shape;460;p4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61" name="Google Shape;461;p47"/>
          <p:cNvPicPr preferRelativeResize="0"/>
          <p:nvPr/>
        </p:nvPicPr>
        <p:blipFill rotWithShape="1">
          <a:blip r:embed="rId4">
            <a:alphaModFix/>
          </a:blip>
          <a:srcRect b="0" l="0" r="0" t="0"/>
          <a:stretch/>
        </p:blipFill>
        <p:spPr>
          <a:xfrm>
            <a:off x="2560805" y="1466566"/>
            <a:ext cx="7070387" cy="2945995"/>
          </a:xfrm>
          <a:prstGeom prst="rect">
            <a:avLst/>
          </a:prstGeom>
          <a:noFill/>
          <a:ln>
            <a:noFill/>
          </a:ln>
        </p:spPr>
      </p:pic>
      <p:sp>
        <p:nvSpPr>
          <p:cNvPr id="462" name="Google Shape;462;p47"/>
          <p:cNvSpPr/>
          <p:nvPr/>
        </p:nvSpPr>
        <p:spPr>
          <a:xfrm>
            <a:off x="5175938" y="4384919"/>
            <a:ext cx="1840119"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pic>
        <p:nvPicPr>
          <p:cNvPr id="468" name="Google Shape;468;p4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69" name="Google Shape;469;p4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Session preview</a:t>
            </a:r>
            <a:endParaRPr b="0" i="0" sz="4400" u="none" cap="none" strike="noStrike">
              <a:solidFill>
                <a:schemeClr val="lt1"/>
              </a:solidFill>
              <a:latin typeface="Calibri"/>
              <a:ea typeface="Calibri"/>
              <a:cs typeface="Calibri"/>
              <a:sym typeface="Calibri"/>
            </a:endParaRPr>
          </a:p>
        </p:txBody>
      </p:sp>
      <p:sp>
        <p:nvSpPr>
          <p:cNvPr id="470" name="Google Shape;470;p48"/>
          <p:cNvSpPr txBox="1"/>
          <p:nvPr/>
        </p:nvSpPr>
        <p:spPr>
          <a:xfrm>
            <a:off x="4201379" y="1587260"/>
            <a:ext cx="378924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session will focus on these points:</a:t>
            </a:r>
            <a:endParaRPr b="0" i="0" sz="1800" u="none" cap="none" strike="noStrike">
              <a:solidFill>
                <a:schemeClr val="dk1"/>
              </a:solidFill>
              <a:latin typeface="Calibri"/>
              <a:ea typeface="Calibri"/>
              <a:cs typeface="Calibri"/>
              <a:sym typeface="Calibri"/>
            </a:endParaRPr>
          </a:p>
        </p:txBody>
      </p:sp>
      <p:sp>
        <p:nvSpPr>
          <p:cNvPr id="471" name="Google Shape;471;p48"/>
          <p:cNvSpPr txBox="1"/>
          <p:nvPr/>
        </p:nvSpPr>
        <p:spPr>
          <a:xfrm>
            <a:off x="3646423" y="2662267"/>
            <a:ext cx="5041380" cy="175432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Colors array and (color) Vertex Buffer Object</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Transformations and the math behind them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Part 1: 2D vectors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pic>
        <p:nvPicPr>
          <p:cNvPr id="477" name="Google Shape;477;p4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78" name="Google Shape;478;p49"/>
          <p:cNvSpPr txBox="1"/>
          <p:nvPr/>
        </p:nvSpPr>
        <p:spPr>
          <a:xfrm>
            <a:off x="0" y="2573242"/>
            <a:ext cx="12192000" cy="144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1: Colors array and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(color) Vertex Buffer Object</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50"/>
          <p:cNvSpPr/>
          <p:nvPr/>
        </p:nvSpPr>
        <p:spPr>
          <a:xfrm>
            <a:off x="8365825" y="2873767"/>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5" name="Google Shape;485;p50"/>
          <p:cNvSpPr/>
          <p:nvPr/>
        </p:nvSpPr>
        <p:spPr>
          <a:xfrm>
            <a:off x="5318341" y="2871106"/>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6" name="Google Shape;486;p50"/>
          <p:cNvSpPr/>
          <p:nvPr/>
        </p:nvSpPr>
        <p:spPr>
          <a:xfrm>
            <a:off x="2270857" y="2871106"/>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87" name="Google Shape;487;p5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88" name="Google Shape;488;p5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489" name="Google Shape;489;p50"/>
          <p:cNvSpPr txBox="1"/>
          <p:nvPr/>
        </p:nvSpPr>
        <p:spPr>
          <a:xfrm>
            <a:off x="2032605" y="1709029"/>
            <a:ext cx="812678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Similar to the position vertex array the color vertex array will have 3 elements: r, g, b. </a:t>
            </a:r>
            <a:endParaRPr b="0" i="0" sz="1800" u="none" cap="none" strike="noStrike">
              <a:solidFill>
                <a:schemeClr val="dk1"/>
              </a:solidFill>
              <a:latin typeface="Calibri"/>
              <a:ea typeface="Calibri"/>
              <a:cs typeface="Calibri"/>
              <a:sym typeface="Calibri"/>
            </a:endParaRPr>
          </a:p>
        </p:txBody>
      </p:sp>
      <p:sp>
        <p:nvSpPr>
          <p:cNvPr id="490" name="Google Shape;490;p50"/>
          <p:cNvSpPr/>
          <p:nvPr/>
        </p:nvSpPr>
        <p:spPr>
          <a:xfrm>
            <a:off x="2270857"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491" name="Google Shape;491;p50"/>
          <p:cNvSpPr/>
          <p:nvPr/>
        </p:nvSpPr>
        <p:spPr>
          <a:xfrm>
            <a:off x="3286685"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492" name="Google Shape;492;p50"/>
          <p:cNvSpPr/>
          <p:nvPr/>
        </p:nvSpPr>
        <p:spPr>
          <a:xfrm>
            <a:off x="4302513"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493" name="Google Shape;493;p50"/>
          <p:cNvSpPr/>
          <p:nvPr/>
        </p:nvSpPr>
        <p:spPr>
          <a:xfrm>
            <a:off x="5318341"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600" u="none" cap="none" strike="noStrike">
              <a:solidFill>
                <a:schemeClr val="lt1"/>
              </a:solidFill>
              <a:latin typeface="Calibri"/>
              <a:ea typeface="Calibri"/>
              <a:cs typeface="Calibri"/>
              <a:sym typeface="Calibri"/>
            </a:endParaRPr>
          </a:p>
        </p:txBody>
      </p:sp>
      <p:sp>
        <p:nvSpPr>
          <p:cNvPr id="494" name="Google Shape;494;p50"/>
          <p:cNvSpPr/>
          <p:nvPr/>
        </p:nvSpPr>
        <p:spPr>
          <a:xfrm>
            <a:off x="6334169"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495" name="Google Shape;495;p50"/>
          <p:cNvSpPr/>
          <p:nvPr/>
        </p:nvSpPr>
        <p:spPr>
          <a:xfrm>
            <a:off x="7349997"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496" name="Google Shape;496;p50"/>
          <p:cNvSpPr/>
          <p:nvPr/>
        </p:nvSpPr>
        <p:spPr>
          <a:xfrm>
            <a:off x="8365825"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497" name="Google Shape;497;p50"/>
          <p:cNvSpPr/>
          <p:nvPr/>
        </p:nvSpPr>
        <p:spPr>
          <a:xfrm>
            <a:off x="9381653"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498" name="Google Shape;498;p50"/>
          <p:cNvSpPr/>
          <p:nvPr/>
        </p:nvSpPr>
        <p:spPr>
          <a:xfrm>
            <a:off x="10397481"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499" name="Google Shape;499;p50"/>
          <p:cNvSpPr/>
          <p:nvPr/>
        </p:nvSpPr>
        <p:spPr>
          <a:xfrm>
            <a:off x="415662" y="3350422"/>
            <a:ext cx="1678734"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BUFFER</a:t>
            </a:r>
            <a:endParaRPr b="0" i="0" sz="1800" u="none" cap="none" strike="noStrike">
              <a:solidFill>
                <a:schemeClr val="lt1"/>
              </a:solidFill>
              <a:latin typeface="Calibri"/>
              <a:ea typeface="Calibri"/>
              <a:cs typeface="Calibri"/>
              <a:sym typeface="Calibri"/>
            </a:endParaRPr>
          </a:p>
        </p:txBody>
      </p:sp>
      <p:sp>
        <p:nvSpPr>
          <p:cNvPr id="500" name="Google Shape;500;p50"/>
          <p:cNvSpPr txBox="1"/>
          <p:nvPr/>
        </p:nvSpPr>
        <p:spPr>
          <a:xfrm>
            <a:off x="11488366" y="3350422"/>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501" name="Google Shape;501;p50"/>
          <p:cNvSpPr txBox="1"/>
          <p:nvPr/>
        </p:nvSpPr>
        <p:spPr>
          <a:xfrm>
            <a:off x="4150227" y="5057567"/>
            <a:ext cx="389154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does WebGL interpret color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pic>
        <p:nvPicPr>
          <p:cNvPr id="507" name="Google Shape;507;p5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08" name="Google Shape;508;p5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09" name="Google Shape;509;p51"/>
          <p:cNvSpPr txBox="1"/>
          <p:nvPr/>
        </p:nvSpPr>
        <p:spPr>
          <a:xfrm>
            <a:off x="2484566" y="1684978"/>
            <a:ext cx="668337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WebGL takes in positive floats as RGBA color values between 0 and 1</a:t>
            </a:r>
            <a:endParaRPr b="0" i="0" sz="1800" u="none" cap="none" strike="noStrike">
              <a:solidFill>
                <a:schemeClr val="dk1"/>
              </a:solidFill>
              <a:latin typeface="Calibri"/>
              <a:ea typeface="Calibri"/>
              <a:cs typeface="Calibri"/>
              <a:sym typeface="Calibri"/>
            </a:endParaRPr>
          </a:p>
        </p:txBody>
      </p:sp>
      <p:sp>
        <p:nvSpPr>
          <p:cNvPr id="510" name="Google Shape;510;p51"/>
          <p:cNvSpPr/>
          <p:nvPr/>
        </p:nvSpPr>
        <p:spPr>
          <a:xfrm>
            <a:off x="4810428" y="2184924"/>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11" name="Google Shape;511;p51"/>
          <p:cNvSpPr/>
          <p:nvPr/>
        </p:nvSpPr>
        <p:spPr>
          <a:xfrm>
            <a:off x="4810428" y="3099446"/>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12" name="Google Shape;512;p51"/>
          <p:cNvSpPr/>
          <p:nvPr/>
        </p:nvSpPr>
        <p:spPr>
          <a:xfrm>
            <a:off x="4810428" y="4012553"/>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13" name="Google Shape;513;p51"/>
          <p:cNvSpPr txBox="1"/>
          <p:nvPr/>
        </p:nvSpPr>
        <p:spPr>
          <a:xfrm>
            <a:off x="4095225" y="5388633"/>
            <a:ext cx="400154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will the raw data look like in code?</a:t>
            </a:r>
            <a:endParaRPr b="0" i="0" sz="1800" u="none" cap="none" strike="noStrike">
              <a:solidFill>
                <a:schemeClr val="dk1"/>
              </a:solidFill>
              <a:latin typeface="Calibri"/>
              <a:ea typeface="Calibri"/>
              <a:cs typeface="Calibri"/>
              <a:sym typeface="Calibri"/>
            </a:endParaRPr>
          </a:p>
        </p:txBody>
      </p:sp>
      <p:sp>
        <p:nvSpPr>
          <p:cNvPr id="514" name="Google Shape;514;p51"/>
          <p:cNvSpPr/>
          <p:nvPr/>
        </p:nvSpPr>
        <p:spPr>
          <a:xfrm>
            <a:off x="5826255" y="2184924"/>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
        <p:nvSpPr>
          <p:cNvPr id="515" name="Google Shape;515;p51"/>
          <p:cNvSpPr/>
          <p:nvPr/>
        </p:nvSpPr>
        <p:spPr>
          <a:xfrm>
            <a:off x="5826254" y="3098092"/>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
        <p:nvSpPr>
          <p:cNvPr id="516" name="Google Shape;516;p51"/>
          <p:cNvSpPr/>
          <p:nvPr/>
        </p:nvSpPr>
        <p:spPr>
          <a:xfrm>
            <a:off x="5826253" y="4012553"/>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1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0" name="Google Shape;120;p1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CSS</a:t>
            </a:r>
            <a:endParaRPr b="0" i="0" sz="4400" u="none" cap="none" strike="noStrike">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pic>
        <p:nvPicPr>
          <p:cNvPr id="522" name="Google Shape;522;p5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23" name="Google Shape;523;p5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24" name="Google Shape;524;p52"/>
          <p:cNvSpPr txBox="1"/>
          <p:nvPr/>
        </p:nvSpPr>
        <p:spPr>
          <a:xfrm>
            <a:off x="1505234" y="1685875"/>
            <a:ext cx="918152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array closely resembles the position array, and even the creation of the object is the same. </a:t>
            </a:r>
            <a:endParaRPr b="0" i="0" sz="1800" u="none" cap="none" strike="noStrike">
              <a:solidFill>
                <a:schemeClr val="dk1"/>
              </a:solidFill>
              <a:latin typeface="Calibri"/>
              <a:ea typeface="Calibri"/>
              <a:cs typeface="Calibri"/>
              <a:sym typeface="Calibri"/>
            </a:endParaRPr>
          </a:p>
        </p:txBody>
      </p:sp>
      <p:sp>
        <p:nvSpPr>
          <p:cNvPr id="525" name="Google Shape;525;p52"/>
          <p:cNvSpPr txBox="1"/>
          <p:nvPr/>
        </p:nvSpPr>
        <p:spPr>
          <a:xfrm>
            <a:off x="3876412" y="5392094"/>
            <a:ext cx="443917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Where do we insert our colors in the shader?</a:t>
            </a:r>
            <a:endParaRPr b="0" i="0" sz="1800" u="none" cap="none" strike="noStrike">
              <a:solidFill>
                <a:schemeClr val="dk1"/>
              </a:solidFill>
              <a:latin typeface="Calibri"/>
              <a:ea typeface="Calibri"/>
              <a:cs typeface="Calibri"/>
              <a:sym typeface="Calibri"/>
            </a:endParaRPr>
          </a:p>
        </p:txBody>
      </p:sp>
      <p:pic>
        <p:nvPicPr>
          <p:cNvPr id="526" name="Google Shape;526;p52"/>
          <p:cNvPicPr preferRelativeResize="0"/>
          <p:nvPr/>
        </p:nvPicPr>
        <p:blipFill rotWithShape="1">
          <a:blip r:embed="rId4">
            <a:alphaModFix/>
          </a:blip>
          <a:srcRect b="26760" l="0" r="0" t="0"/>
          <a:stretch/>
        </p:blipFill>
        <p:spPr>
          <a:xfrm>
            <a:off x="2156433" y="2369529"/>
            <a:ext cx="8093141" cy="2411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pic>
        <p:nvPicPr>
          <p:cNvPr id="532" name="Google Shape;532;p5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33" name="Google Shape;533;p5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34" name="Google Shape;534;p53"/>
          <p:cNvSpPr txBox="1"/>
          <p:nvPr/>
        </p:nvSpPr>
        <p:spPr>
          <a:xfrm>
            <a:off x="1505234" y="1685875"/>
            <a:ext cx="918152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have to specify a new input variable in the Vertex Shader, and give it to the Fragment Shader</a:t>
            </a:r>
            <a:endParaRPr b="0" i="0" sz="1800" u="none" cap="none" strike="noStrike">
              <a:solidFill>
                <a:schemeClr val="dk1"/>
              </a:solidFill>
              <a:latin typeface="Calibri"/>
              <a:ea typeface="Calibri"/>
              <a:cs typeface="Calibri"/>
              <a:sym typeface="Calibri"/>
            </a:endParaRPr>
          </a:p>
        </p:txBody>
      </p:sp>
      <p:sp>
        <p:nvSpPr>
          <p:cNvPr id="535" name="Google Shape;535;p53"/>
          <p:cNvSpPr txBox="1"/>
          <p:nvPr/>
        </p:nvSpPr>
        <p:spPr>
          <a:xfrm>
            <a:off x="3558888" y="5382366"/>
            <a:ext cx="46579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tie everything together in the code</a:t>
            </a:r>
            <a:endParaRPr b="0" i="0" sz="1800" u="none" cap="none" strike="noStrike">
              <a:solidFill>
                <a:schemeClr val="dk1"/>
              </a:solidFill>
              <a:latin typeface="Calibri"/>
              <a:ea typeface="Calibri"/>
              <a:cs typeface="Calibri"/>
              <a:sym typeface="Calibri"/>
            </a:endParaRPr>
          </a:p>
        </p:txBody>
      </p:sp>
      <p:pic>
        <p:nvPicPr>
          <p:cNvPr id="536" name="Google Shape;536;p53"/>
          <p:cNvPicPr preferRelativeResize="0"/>
          <p:nvPr/>
        </p:nvPicPr>
        <p:blipFill rotWithShape="1">
          <a:blip r:embed="rId4">
            <a:alphaModFix/>
          </a:blip>
          <a:srcRect b="0" l="0" r="0" t="0"/>
          <a:stretch/>
        </p:blipFill>
        <p:spPr>
          <a:xfrm>
            <a:off x="6095998" y="2336690"/>
            <a:ext cx="5105842" cy="2773920"/>
          </a:xfrm>
          <a:prstGeom prst="rect">
            <a:avLst/>
          </a:prstGeom>
          <a:noFill/>
          <a:ln>
            <a:noFill/>
          </a:ln>
        </p:spPr>
      </p:pic>
      <p:pic>
        <p:nvPicPr>
          <p:cNvPr id="537" name="Google Shape;537;p53"/>
          <p:cNvPicPr preferRelativeResize="0"/>
          <p:nvPr/>
        </p:nvPicPr>
        <p:blipFill rotWithShape="1">
          <a:blip r:embed="rId5">
            <a:alphaModFix/>
          </a:blip>
          <a:srcRect b="0" l="0" r="0" t="0"/>
          <a:stretch/>
        </p:blipFill>
        <p:spPr>
          <a:xfrm>
            <a:off x="934451" y="2351931"/>
            <a:ext cx="4953429" cy="274343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pic>
        <p:nvPicPr>
          <p:cNvPr id="543" name="Google Shape;543;p54"/>
          <p:cNvPicPr preferRelativeResize="0"/>
          <p:nvPr/>
        </p:nvPicPr>
        <p:blipFill rotWithShape="1">
          <a:blip r:embed="rId3">
            <a:alphaModFix/>
          </a:blip>
          <a:srcRect b="44154" l="82298" r="0" t="0"/>
          <a:stretch/>
        </p:blipFill>
        <p:spPr>
          <a:xfrm>
            <a:off x="8852170" y="4488719"/>
            <a:ext cx="1237056" cy="1766166"/>
          </a:xfrm>
          <a:prstGeom prst="rect">
            <a:avLst/>
          </a:prstGeom>
          <a:noFill/>
          <a:ln>
            <a:noFill/>
          </a:ln>
        </p:spPr>
      </p:pic>
      <p:pic>
        <p:nvPicPr>
          <p:cNvPr id="544" name="Google Shape;544;p54"/>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545" name="Google Shape;545;p5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46" name="Google Shape;546;p54"/>
          <p:cNvSpPr txBox="1"/>
          <p:nvPr/>
        </p:nvSpPr>
        <p:spPr>
          <a:xfrm>
            <a:off x="3558888" y="5382366"/>
            <a:ext cx="46579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tie everything together in the code</a:t>
            </a:r>
            <a:endParaRPr b="0" i="0" sz="1800" u="none" cap="none" strike="noStrike">
              <a:solidFill>
                <a:schemeClr val="dk1"/>
              </a:solidFill>
              <a:latin typeface="Calibri"/>
              <a:ea typeface="Calibri"/>
              <a:cs typeface="Calibri"/>
              <a:sym typeface="Calibri"/>
            </a:endParaRPr>
          </a:p>
        </p:txBody>
      </p:sp>
      <p:pic>
        <p:nvPicPr>
          <p:cNvPr id="547" name="Google Shape;547;p54"/>
          <p:cNvPicPr preferRelativeResize="0"/>
          <p:nvPr/>
        </p:nvPicPr>
        <p:blipFill rotWithShape="1">
          <a:blip r:embed="rId5">
            <a:alphaModFix/>
          </a:blip>
          <a:srcRect b="0" l="0" r="0" t="0"/>
          <a:stretch/>
        </p:blipFill>
        <p:spPr>
          <a:xfrm>
            <a:off x="2102774" y="1150870"/>
            <a:ext cx="7986452" cy="3337849"/>
          </a:xfrm>
          <a:prstGeom prst="rect">
            <a:avLst/>
          </a:prstGeom>
          <a:noFill/>
          <a:ln>
            <a:noFill/>
          </a:ln>
        </p:spPr>
      </p:pic>
      <p:pic>
        <p:nvPicPr>
          <p:cNvPr id="548" name="Google Shape;548;p54"/>
          <p:cNvPicPr preferRelativeResize="0"/>
          <p:nvPr/>
        </p:nvPicPr>
        <p:blipFill rotWithShape="1">
          <a:blip r:embed="rId6">
            <a:alphaModFix/>
          </a:blip>
          <a:srcRect b="0" l="0" r="0" t="0"/>
          <a:stretch/>
        </p:blipFill>
        <p:spPr>
          <a:xfrm>
            <a:off x="2102774" y="4457974"/>
            <a:ext cx="6805250" cy="179085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pic>
        <p:nvPicPr>
          <p:cNvPr id="554" name="Google Shape;554;p5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55" name="Google Shape;555;p55"/>
          <p:cNvSpPr txBox="1"/>
          <p:nvPr/>
        </p:nvSpPr>
        <p:spPr>
          <a:xfrm>
            <a:off x="0" y="2573242"/>
            <a:ext cx="12192000" cy="144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2: Combining the Color and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Position Vertex Buffers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56"/>
          <p:cNvSpPr/>
          <p:nvPr/>
        </p:nvSpPr>
        <p:spPr>
          <a:xfrm>
            <a:off x="8365825" y="3354405"/>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2" name="Google Shape;562;p56"/>
          <p:cNvSpPr/>
          <p:nvPr/>
        </p:nvSpPr>
        <p:spPr>
          <a:xfrm>
            <a:off x="5318341" y="335174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3" name="Google Shape;563;p56"/>
          <p:cNvSpPr/>
          <p:nvPr/>
        </p:nvSpPr>
        <p:spPr>
          <a:xfrm>
            <a:off x="2270857" y="335174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64" name="Google Shape;564;p5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65" name="Google Shape;565;p5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566" name="Google Shape;566;p56"/>
          <p:cNvSpPr/>
          <p:nvPr/>
        </p:nvSpPr>
        <p:spPr>
          <a:xfrm>
            <a:off x="2270857"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67" name="Google Shape;567;p56"/>
          <p:cNvSpPr/>
          <p:nvPr/>
        </p:nvSpPr>
        <p:spPr>
          <a:xfrm>
            <a:off x="3286685"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68" name="Google Shape;568;p56"/>
          <p:cNvSpPr/>
          <p:nvPr/>
        </p:nvSpPr>
        <p:spPr>
          <a:xfrm>
            <a:off x="4302513"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69" name="Google Shape;569;p56"/>
          <p:cNvSpPr/>
          <p:nvPr/>
        </p:nvSpPr>
        <p:spPr>
          <a:xfrm>
            <a:off x="5318341"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600" u="none" cap="none" strike="noStrike">
              <a:solidFill>
                <a:schemeClr val="lt1"/>
              </a:solidFill>
              <a:latin typeface="Calibri"/>
              <a:ea typeface="Calibri"/>
              <a:cs typeface="Calibri"/>
              <a:sym typeface="Calibri"/>
            </a:endParaRPr>
          </a:p>
        </p:txBody>
      </p:sp>
      <p:sp>
        <p:nvSpPr>
          <p:cNvPr id="570" name="Google Shape;570;p56"/>
          <p:cNvSpPr/>
          <p:nvPr/>
        </p:nvSpPr>
        <p:spPr>
          <a:xfrm>
            <a:off x="6334169"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71" name="Google Shape;571;p56"/>
          <p:cNvSpPr/>
          <p:nvPr/>
        </p:nvSpPr>
        <p:spPr>
          <a:xfrm>
            <a:off x="7349997"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72" name="Google Shape;572;p56"/>
          <p:cNvSpPr/>
          <p:nvPr/>
        </p:nvSpPr>
        <p:spPr>
          <a:xfrm>
            <a:off x="8365825"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73" name="Google Shape;573;p56"/>
          <p:cNvSpPr/>
          <p:nvPr/>
        </p:nvSpPr>
        <p:spPr>
          <a:xfrm>
            <a:off x="9381653"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74" name="Google Shape;574;p56"/>
          <p:cNvSpPr/>
          <p:nvPr/>
        </p:nvSpPr>
        <p:spPr>
          <a:xfrm>
            <a:off x="10397481"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75" name="Google Shape;575;p56"/>
          <p:cNvSpPr/>
          <p:nvPr/>
        </p:nvSpPr>
        <p:spPr>
          <a:xfrm>
            <a:off x="415662" y="3831060"/>
            <a:ext cx="1678734"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COLOR BUFFER</a:t>
            </a:r>
            <a:endParaRPr b="0" i="0" sz="1600" u="none" cap="none" strike="noStrike">
              <a:solidFill>
                <a:schemeClr val="lt1"/>
              </a:solidFill>
              <a:latin typeface="Calibri"/>
              <a:ea typeface="Calibri"/>
              <a:cs typeface="Calibri"/>
              <a:sym typeface="Calibri"/>
            </a:endParaRPr>
          </a:p>
        </p:txBody>
      </p:sp>
      <p:sp>
        <p:nvSpPr>
          <p:cNvPr id="576" name="Google Shape;576;p56"/>
          <p:cNvSpPr txBox="1"/>
          <p:nvPr/>
        </p:nvSpPr>
        <p:spPr>
          <a:xfrm>
            <a:off x="11488366" y="3831060"/>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577" name="Google Shape;577;p56"/>
          <p:cNvSpPr txBox="1"/>
          <p:nvPr/>
        </p:nvSpPr>
        <p:spPr>
          <a:xfrm>
            <a:off x="4150226" y="5057567"/>
            <a:ext cx="39529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should we combine these 2 arrays?</a:t>
            </a:r>
            <a:endParaRPr b="0" i="0" sz="1800" u="none" cap="none" strike="noStrike">
              <a:solidFill>
                <a:schemeClr val="dk1"/>
              </a:solidFill>
              <a:latin typeface="Calibri"/>
              <a:ea typeface="Calibri"/>
              <a:cs typeface="Calibri"/>
              <a:sym typeface="Calibri"/>
            </a:endParaRPr>
          </a:p>
        </p:txBody>
      </p:sp>
      <p:sp>
        <p:nvSpPr>
          <p:cNvPr id="578" name="Google Shape;578;p56"/>
          <p:cNvSpPr/>
          <p:nvPr/>
        </p:nvSpPr>
        <p:spPr>
          <a:xfrm>
            <a:off x="8365825" y="172269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9" name="Google Shape;579;p56"/>
          <p:cNvSpPr/>
          <p:nvPr/>
        </p:nvSpPr>
        <p:spPr>
          <a:xfrm>
            <a:off x="5318341" y="172003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0" name="Google Shape;580;p56"/>
          <p:cNvSpPr/>
          <p:nvPr/>
        </p:nvSpPr>
        <p:spPr>
          <a:xfrm>
            <a:off x="2270857" y="172003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1" name="Google Shape;581;p56"/>
          <p:cNvSpPr/>
          <p:nvPr/>
        </p:nvSpPr>
        <p:spPr>
          <a:xfrm>
            <a:off x="2270857"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582" name="Google Shape;582;p56"/>
          <p:cNvSpPr/>
          <p:nvPr/>
        </p:nvSpPr>
        <p:spPr>
          <a:xfrm>
            <a:off x="3286685"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583" name="Google Shape;583;p56"/>
          <p:cNvSpPr/>
          <p:nvPr/>
        </p:nvSpPr>
        <p:spPr>
          <a:xfrm>
            <a:off x="4302513"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584" name="Google Shape;584;p56"/>
          <p:cNvSpPr/>
          <p:nvPr/>
        </p:nvSpPr>
        <p:spPr>
          <a:xfrm>
            <a:off x="5318341"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585" name="Google Shape;585;p56"/>
          <p:cNvSpPr/>
          <p:nvPr/>
        </p:nvSpPr>
        <p:spPr>
          <a:xfrm>
            <a:off x="6334169"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586" name="Google Shape;586;p56"/>
          <p:cNvSpPr/>
          <p:nvPr/>
        </p:nvSpPr>
        <p:spPr>
          <a:xfrm>
            <a:off x="7349997"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587" name="Google Shape;587;p56"/>
          <p:cNvSpPr/>
          <p:nvPr/>
        </p:nvSpPr>
        <p:spPr>
          <a:xfrm>
            <a:off x="8365825"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588" name="Google Shape;588;p56"/>
          <p:cNvSpPr/>
          <p:nvPr/>
        </p:nvSpPr>
        <p:spPr>
          <a:xfrm>
            <a:off x="9381653"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589" name="Google Shape;589;p56"/>
          <p:cNvSpPr/>
          <p:nvPr/>
        </p:nvSpPr>
        <p:spPr>
          <a:xfrm>
            <a:off x="10397481"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590" name="Google Shape;590;p56"/>
          <p:cNvSpPr/>
          <p:nvPr/>
        </p:nvSpPr>
        <p:spPr>
          <a:xfrm>
            <a:off x="415662" y="2199349"/>
            <a:ext cx="1678734"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BUFFER</a:t>
            </a:r>
            <a:endParaRPr b="0" i="0" sz="1600" u="none" cap="none" strike="noStrike">
              <a:solidFill>
                <a:schemeClr val="lt1"/>
              </a:solidFill>
              <a:latin typeface="Calibri"/>
              <a:ea typeface="Calibri"/>
              <a:cs typeface="Calibri"/>
              <a:sym typeface="Calibri"/>
            </a:endParaRPr>
          </a:p>
        </p:txBody>
      </p:sp>
      <p:sp>
        <p:nvSpPr>
          <p:cNvPr id="591" name="Google Shape;591;p56"/>
          <p:cNvSpPr txBox="1"/>
          <p:nvPr/>
        </p:nvSpPr>
        <p:spPr>
          <a:xfrm>
            <a:off x="11488366" y="2199349"/>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pic>
        <p:nvPicPr>
          <p:cNvPr id="597" name="Google Shape;597;p5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98" name="Google Shape;598;p5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pic>
        <p:nvPicPr>
          <p:cNvPr id="599" name="Google Shape;599;p57"/>
          <p:cNvPicPr preferRelativeResize="0"/>
          <p:nvPr/>
        </p:nvPicPr>
        <p:blipFill rotWithShape="1">
          <a:blip r:embed="rId4">
            <a:alphaModFix/>
          </a:blip>
          <a:srcRect b="57904" l="0" r="0" t="0"/>
          <a:stretch/>
        </p:blipFill>
        <p:spPr>
          <a:xfrm>
            <a:off x="930612" y="2182001"/>
            <a:ext cx="10058400" cy="1564502"/>
          </a:xfrm>
          <a:prstGeom prst="rect">
            <a:avLst/>
          </a:prstGeom>
          <a:noFill/>
          <a:ln>
            <a:noFill/>
          </a:ln>
        </p:spPr>
      </p:pic>
      <p:sp>
        <p:nvSpPr>
          <p:cNvPr id="600" name="Google Shape;600;p57"/>
          <p:cNvSpPr txBox="1"/>
          <p:nvPr/>
        </p:nvSpPr>
        <p:spPr>
          <a:xfrm>
            <a:off x="1" y="5057567"/>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would WebGL filter these out and give them to the right in variable in the vertex shader?</a:t>
            </a:r>
            <a:endParaRPr b="0" i="0" sz="1800" u="none" cap="none" strike="noStrike">
              <a:solidFill>
                <a:schemeClr val="dk1"/>
              </a:solidFill>
              <a:latin typeface="Calibri"/>
              <a:ea typeface="Calibri"/>
              <a:cs typeface="Calibri"/>
              <a:sym typeface="Calibri"/>
            </a:endParaRPr>
          </a:p>
        </p:txBody>
      </p:sp>
      <p:sp>
        <p:nvSpPr>
          <p:cNvPr id="601" name="Google Shape;601;p57"/>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simply place the position and color of each vertex right behind each other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pic>
        <p:nvPicPr>
          <p:cNvPr id="607" name="Google Shape;607;p5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08" name="Google Shape;608;p5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09" name="Google Shape;609;p58"/>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use 2 vertex attribute pointers, one for positions and one for colors. Now let’s see the code.</a:t>
            </a:r>
            <a:endParaRPr b="0" i="0" sz="1800" u="none" cap="none" strike="noStrike">
              <a:solidFill>
                <a:schemeClr val="dk1"/>
              </a:solidFill>
              <a:latin typeface="Calibri"/>
              <a:ea typeface="Calibri"/>
              <a:cs typeface="Calibri"/>
              <a:sym typeface="Calibri"/>
            </a:endParaRPr>
          </a:p>
        </p:txBody>
      </p:sp>
      <p:pic>
        <p:nvPicPr>
          <p:cNvPr id="610" name="Google Shape;610;p58"/>
          <p:cNvPicPr preferRelativeResize="0"/>
          <p:nvPr/>
        </p:nvPicPr>
        <p:blipFill rotWithShape="1">
          <a:blip r:embed="rId4">
            <a:alphaModFix/>
          </a:blip>
          <a:srcRect b="0" l="0" r="0" t="0"/>
          <a:stretch/>
        </p:blipFill>
        <p:spPr>
          <a:xfrm>
            <a:off x="930612" y="2182001"/>
            <a:ext cx="10058400" cy="371646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pic>
        <p:nvPicPr>
          <p:cNvPr id="616" name="Google Shape;616;p5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17" name="Google Shape;617;p5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18" name="Google Shape;618;p59"/>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code simply pastes the rgb values after the xyz values.</a:t>
            </a:r>
            <a:endParaRPr b="0" i="0" sz="1800" u="none" cap="none" strike="noStrike">
              <a:solidFill>
                <a:schemeClr val="dk1"/>
              </a:solidFill>
              <a:latin typeface="Calibri"/>
              <a:ea typeface="Calibri"/>
              <a:cs typeface="Calibri"/>
              <a:sym typeface="Calibri"/>
            </a:endParaRPr>
          </a:p>
        </p:txBody>
      </p:sp>
      <p:pic>
        <p:nvPicPr>
          <p:cNvPr id="619" name="Google Shape;619;p59"/>
          <p:cNvPicPr preferRelativeResize="0"/>
          <p:nvPr/>
        </p:nvPicPr>
        <p:blipFill rotWithShape="1">
          <a:blip r:embed="rId4">
            <a:alphaModFix/>
          </a:blip>
          <a:srcRect b="0" l="0" r="0" t="0"/>
          <a:stretch/>
        </p:blipFill>
        <p:spPr>
          <a:xfrm>
            <a:off x="2731477" y="2450148"/>
            <a:ext cx="6729043" cy="1996613"/>
          </a:xfrm>
          <a:prstGeom prst="rect">
            <a:avLst/>
          </a:prstGeom>
          <a:noFill/>
          <a:ln>
            <a:noFill/>
          </a:ln>
        </p:spPr>
      </p:pic>
      <p:sp>
        <p:nvSpPr>
          <p:cNvPr id="620" name="Google Shape;620;p59"/>
          <p:cNvSpPr txBox="1"/>
          <p:nvPr/>
        </p:nvSpPr>
        <p:spPr>
          <a:xfrm>
            <a:off x="3433865" y="5392094"/>
            <a:ext cx="517511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will we feed the Vertex fragment with this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pic>
        <p:nvPicPr>
          <p:cNvPr id="626" name="Google Shape;626;p6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27" name="Google Shape;627;p6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28" name="Google Shape;628;p60"/>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use 2 pointers as specified in the image before.</a:t>
            </a:r>
            <a:endParaRPr b="0" i="0" sz="1800" u="none" cap="none" strike="noStrike">
              <a:solidFill>
                <a:schemeClr val="dk1"/>
              </a:solidFill>
              <a:latin typeface="Calibri"/>
              <a:ea typeface="Calibri"/>
              <a:cs typeface="Calibri"/>
              <a:sym typeface="Calibri"/>
            </a:endParaRPr>
          </a:p>
        </p:txBody>
      </p:sp>
      <p:sp>
        <p:nvSpPr>
          <p:cNvPr id="629" name="Google Shape;629;p60"/>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is just one more loose end left.</a:t>
            </a:r>
            <a:endParaRPr b="0" i="0" sz="1800" u="none" cap="none" strike="noStrike">
              <a:solidFill>
                <a:schemeClr val="dk1"/>
              </a:solidFill>
              <a:latin typeface="Calibri"/>
              <a:ea typeface="Calibri"/>
              <a:cs typeface="Calibri"/>
              <a:sym typeface="Calibri"/>
            </a:endParaRPr>
          </a:p>
        </p:txBody>
      </p:sp>
      <p:pic>
        <p:nvPicPr>
          <p:cNvPr id="630" name="Google Shape;630;p60"/>
          <p:cNvPicPr preferRelativeResize="0"/>
          <p:nvPr/>
        </p:nvPicPr>
        <p:blipFill rotWithShape="1">
          <a:blip r:embed="rId4">
            <a:alphaModFix/>
          </a:blip>
          <a:srcRect b="0" l="0" r="0" t="0"/>
          <a:stretch/>
        </p:blipFill>
        <p:spPr>
          <a:xfrm>
            <a:off x="1123519" y="2141108"/>
            <a:ext cx="9944962" cy="257578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pic>
        <p:nvPicPr>
          <p:cNvPr id="636" name="Google Shape;636;p6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37" name="Google Shape;637;p6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38" name="Google Shape;638;p61"/>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remove our color buffer and don’t bind it anymore.</a:t>
            </a:r>
            <a:endParaRPr b="0" i="0" sz="1800" u="none" cap="none" strike="noStrike">
              <a:solidFill>
                <a:schemeClr val="dk1"/>
              </a:solidFill>
              <a:latin typeface="Calibri"/>
              <a:ea typeface="Calibri"/>
              <a:cs typeface="Calibri"/>
              <a:sym typeface="Calibri"/>
            </a:endParaRPr>
          </a:p>
        </p:txBody>
      </p:sp>
      <p:sp>
        <p:nvSpPr>
          <p:cNvPr id="639" name="Google Shape;639;p61"/>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location is still necessary as that is the point in the shader we will feed data to.</a:t>
            </a:r>
            <a:endParaRPr b="0" i="0" sz="1800" u="none" cap="none" strike="noStrike">
              <a:solidFill>
                <a:schemeClr val="dk1"/>
              </a:solidFill>
              <a:latin typeface="Calibri"/>
              <a:ea typeface="Calibri"/>
              <a:cs typeface="Calibri"/>
              <a:sym typeface="Calibri"/>
            </a:endParaRPr>
          </a:p>
        </p:txBody>
      </p:sp>
      <p:pic>
        <p:nvPicPr>
          <p:cNvPr id="640" name="Google Shape;640;p61"/>
          <p:cNvPicPr preferRelativeResize="0"/>
          <p:nvPr/>
        </p:nvPicPr>
        <p:blipFill rotWithShape="1">
          <a:blip r:embed="rId4">
            <a:alphaModFix/>
          </a:blip>
          <a:srcRect b="0" l="0" r="0" t="0"/>
          <a:stretch/>
        </p:blipFill>
        <p:spPr>
          <a:xfrm>
            <a:off x="2678134" y="2647882"/>
            <a:ext cx="6835732" cy="15622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1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7" name="Google Shape;127;p1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First Step</a:t>
            </a:r>
            <a:endParaRPr b="0" i="0" sz="4400" u="none" cap="none" strike="noStrike">
              <a:solidFill>
                <a:schemeClr val="lt1"/>
              </a:solidFill>
              <a:latin typeface="Calibri"/>
              <a:ea typeface="Calibri"/>
              <a:cs typeface="Calibri"/>
              <a:sym typeface="Calibri"/>
            </a:endParaRPr>
          </a:p>
        </p:txBody>
      </p:sp>
      <p:sp>
        <p:nvSpPr>
          <p:cNvPr id="128" name="Google Shape;128;p17"/>
          <p:cNvSpPr txBox="1"/>
          <p:nvPr/>
        </p:nvSpPr>
        <p:spPr>
          <a:xfrm>
            <a:off x="4044444" y="1217928"/>
            <a:ext cx="410311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Drawing a black background using WebGL</a:t>
            </a:r>
            <a:endParaRPr b="0" i="0" sz="1800" u="none" cap="none" strike="noStrike">
              <a:solidFill>
                <a:schemeClr val="dk1"/>
              </a:solidFill>
              <a:latin typeface="Calibri"/>
              <a:ea typeface="Calibri"/>
              <a:cs typeface="Calibri"/>
              <a:sym typeface="Calibri"/>
            </a:endParaRPr>
          </a:p>
        </p:txBody>
      </p:sp>
      <p:pic>
        <p:nvPicPr>
          <p:cNvPr id="129" name="Google Shape;129;p17"/>
          <p:cNvPicPr preferRelativeResize="0"/>
          <p:nvPr/>
        </p:nvPicPr>
        <p:blipFill rotWithShape="1">
          <a:blip r:embed="rId4">
            <a:alphaModFix/>
          </a:blip>
          <a:srcRect b="0" l="0" r="0" t="0"/>
          <a:stretch/>
        </p:blipFill>
        <p:spPr>
          <a:xfrm>
            <a:off x="1839861" y="1794368"/>
            <a:ext cx="8512278" cy="326926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pic>
        <p:nvPicPr>
          <p:cNvPr id="646" name="Google Shape;646;p6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47" name="Google Shape;647;p62"/>
          <p:cNvSpPr txBox="1"/>
          <p:nvPr/>
        </p:nvSpPr>
        <p:spPr>
          <a:xfrm>
            <a:off x="0" y="2573242"/>
            <a:ext cx="12192000" cy="212365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3: Transformations and the math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behind them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Part 1: 2D vectors</a:t>
            </a:r>
            <a:endParaRPr b="0" i="0" sz="4400" u="none" cap="none" strike="noStrike">
              <a:solidFill>
                <a:schemeClr val="dk1"/>
              </a:solidFill>
              <a:latin typeface="Calibri"/>
              <a:ea typeface="Calibri"/>
              <a:cs typeface="Calibri"/>
              <a:sym typeface="Calibri"/>
            </a:endParaRPr>
          </a:p>
        </p:txBody>
      </p:sp>
      <p:sp>
        <p:nvSpPr>
          <p:cNvPr id="648" name="Google Shape;648;p62"/>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Disclaimer: I am not a mathematician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pic>
        <p:nvPicPr>
          <p:cNvPr id="654" name="Google Shape;654;p6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55" name="Google Shape;655;p6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4400" u="none" cap="none" strike="noStrike">
              <a:solidFill>
                <a:schemeClr val="lt1"/>
              </a:solidFill>
              <a:latin typeface="Calibri"/>
              <a:ea typeface="Calibri"/>
              <a:cs typeface="Calibri"/>
              <a:sym typeface="Calibri"/>
            </a:endParaRPr>
          </a:p>
        </p:txBody>
      </p:sp>
      <p:sp>
        <p:nvSpPr>
          <p:cNvPr id="656" name="Google Shape;656;p63"/>
          <p:cNvSpPr txBox="1"/>
          <p:nvPr/>
        </p:nvSpPr>
        <p:spPr>
          <a:xfrm>
            <a:off x="0" y="1400131"/>
            <a:ext cx="12191999"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off with 2D examples and slowly work into 3D and transformations.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a 2D Cartesian system.</a:t>
            </a:r>
            <a:endParaRPr b="0" i="0" sz="1800" u="none" cap="none" strike="noStrike">
              <a:solidFill>
                <a:schemeClr val="dk1"/>
              </a:solidFill>
              <a:latin typeface="Calibri"/>
              <a:ea typeface="Calibri"/>
              <a:cs typeface="Calibri"/>
              <a:sym typeface="Calibri"/>
            </a:endParaRPr>
          </a:p>
        </p:txBody>
      </p:sp>
      <p:pic>
        <p:nvPicPr>
          <p:cNvPr id="657" name="Google Shape;657;p63"/>
          <p:cNvPicPr preferRelativeResize="0"/>
          <p:nvPr/>
        </p:nvPicPr>
        <p:blipFill rotWithShape="1">
          <a:blip r:embed="rId4">
            <a:alphaModFix/>
          </a:blip>
          <a:srcRect b="0" l="0" r="0" t="0"/>
          <a:stretch/>
        </p:blipFill>
        <p:spPr>
          <a:xfrm>
            <a:off x="4271771" y="2151065"/>
            <a:ext cx="3648456" cy="360937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pic>
        <p:nvPicPr>
          <p:cNvPr id="663" name="Google Shape;663;p64"/>
          <p:cNvPicPr preferRelativeResize="0"/>
          <p:nvPr/>
        </p:nvPicPr>
        <p:blipFill rotWithShape="1">
          <a:blip r:embed="rId3">
            <a:alphaModFix/>
          </a:blip>
          <a:srcRect b="0" l="0" r="0" t="0"/>
          <a:stretch/>
        </p:blipFill>
        <p:spPr>
          <a:xfrm>
            <a:off x="4270506" y="1902090"/>
            <a:ext cx="3650985" cy="3611880"/>
          </a:xfrm>
          <a:prstGeom prst="rect">
            <a:avLst/>
          </a:prstGeom>
          <a:noFill/>
          <a:ln>
            <a:noFill/>
          </a:ln>
        </p:spPr>
      </p:pic>
      <p:pic>
        <p:nvPicPr>
          <p:cNvPr id="664" name="Google Shape;664;p64"/>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665" name="Google Shape;665;p6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666" name="Google Shape;666;p64"/>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This is a 2D Cartesian system with vectors.</a:t>
            </a:r>
            <a:endParaRPr b="0" i="0" sz="1800" u="none" cap="none" strike="noStrike">
              <a:solidFill>
                <a:schemeClr val="dk1"/>
              </a:solidFill>
              <a:latin typeface="Calibri"/>
              <a:ea typeface="Calibri"/>
              <a:cs typeface="Calibri"/>
              <a:sym typeface="Calibri"/>
            </a:endParaRPr>
          </a:p>
        </p:txBody>
      </p:sp>
      <p:sp>
        <p:nvSpPr>
          <p:cNvPr id="667" name="Google Shape;667;p64"/>
          <p:cNvSpPr txBox="1"/>
          <p:nvPr/>
        </p:nvSpPr>
        <p:spPr>
          <a:xfrm>
            <a:off x="1" y="5424195"/>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Which arrow indicates vector (2, 3)?</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pic>
        <p:nvPicPr>
          <p:cNvPr id="673" name="Google Shape;673;p6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74" name="Google Shape;674;p6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675" name="Google Shape;675;p65"/>
          <p:cNvSpPr txBox="1"/>
          <p:nvPr/>
        </p:nvSpPr>
        <p:spPr>
          <a:xfrm>
            <a:off x="0" y="1400131"/>
            <a:ext cx="12191999"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All of them are the same vector.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vector in mathematics indicates only 2 things:</a:t>
            </a:r>
            <a:endParaRPr b="0" i="0" sz="1800" u="none" cap="none" strike="noStrike">
              <a:solidFill>
                <a:schemeClr val="dk1"/>
              </a:solidFill>
              <a:latin typeface="Calibri"/>
              <a:ea typeface="Calibri"/>
              <a:cs typeface="Calibri"/>
              <a:sym typeface="Calibri"/>
            </a:endParaRPr>
          </a:p>
        </p:txBody>
      </p:sp>
      <p:sp>
        <p:nvSpPr>
          <p:cNvPr id="676" name="Google Shape;676;p65"/>
          <p:cNvSpPr txBox="1"/>
          <p:nvPr/>
        </p:nvSpPr>
        <p:spPr>
          <a:xfrm>
            <a:off x="5316779" y="2506607"/>
            <a:ext cx="1577676" cy="64633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Direction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Magnitude</a:t>
            </a:r>
            <a:endParaRPr b="1" i="0" sz="1800" u="none" cap="none" strike="noStrike">
              <a:solidFill>
                <a:schemeClr val="dk1"/>
              </a:solidFill>
              <a:latin typeface="Calibri"/>
              <a:ea typeface="Calibri"/>
              <a:cs typeface="Calibri"/>
              <a:sym typeface="Calibri"/>
            </a:endParaRPr>
          </a:p>
        </p:txBody>
      </p:sp>
      <p:sp>
        <p:nvSpPr>
          <p:cNvPr id="677" name="Google Shape;677;p65"/>
          <p:cNvSpPr txBox="1"/>
          <p:nvPr/>
        </p:nvSpPr>
        <p:spPr>
          <a:xfrm>
            <a:off x="2480692" y="3402412"/>
            <a:ext cx="7712496"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vector is usually notated with a bold symbol or a symbol with an arrow on top.</a:t>
            </a:r>
            <a:endParaRPr b="0" i="0" sz="1400" u="none" cap="none" strike="noStrike">
              <a:solidFill>
                <a:srgbClr val="000000"/>
              </a:solidFill>
              <a:latin typeface="Arial"/>
              <a:ea typeface="Arial"/>
              <a:cs typeface="Arial"/>
              <a:sym typeface="Arial"/>
            </a:endParaRPr>
          </a:p>
        </p:txBody>
      </p:sp>
      <p:sp>
        <p:nvSpPr>
          <p:cNvPr id="678" name="Google Shape;678;p65"/>
          <p:cNvSpPr txBox="1"/>
          <p:nvPr/>
        </p:nvSpPr>
        <p:spPr>
          <a:xfrm>
            <a:off x="5248199" y="4191736"/>
            <a:ext cx="216557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Calibri"/>
                <a:ea typeface="Calibri"/>
                <a:cs typeface="Calibri"/>
                <a:sym typeface="Calibri"/>
              </a:rPr>
              <a:t>v </a:t>
            </a:r>
            <a:r>
              <a:rPr b="0" i="0" lang="en-US" sz="3600" u="none" cap="none" strike="noStrike">
                <a:solidFill>
                  <a:schemeClr val="dk1"/>
                </a:solidFill>
                <a:latin typeface="Calibri"/>
                <a:ea typeface="Calibri"/>
                <a:cs typeface="Calibri"/>
                <a:sym typeface="Calibri"/>
              </a:rPr>
              <a:t>= v =</a:t>
            </a:r>
            <a:endParaRPr b="0" i="0" sz="3600" u="none" cap="none" strike="noStrike">
              <a:solidFill>
                <a:schemeClr val="dk1"/>
              </a:solidFill>
              <a:latin typeface="Calibri"/>
              <a:ea typeface="Calibri"/>
              <a:cs typeface="Calibri"/>
              <a:sym typeface="Calibri"/>
            </a:endParaRPr>
          </a:p>
        </p:txBody>
      </p:sp>
      <p:cxnSp>
        <p:nvCxnSpPr>
          <p:cNvPr id="679" name="Google Shape;679;p65"/>
          <p:cNvCxnSpPr/>
          <p:nvPr/>
        </p:nvCxnSpPr>
        <p:spPr>
          <a:xfrm>
            <a:off x="5991532" y="4399142"/>
            <a:ext cx="209550" cy="0"/>
          </a:xfrm>
          <a:prstGeom prst="straightConnector1">
            <a:avLst/>
          </a:prstGeom>
          <a:noFill/>
          <a:ln cap="flat" cmpd="sng" w="9525">
            <a:solidFill>
              <a:schemeClr val="dk1"/>
            </a:solidFill>
            <a:prstDash val="solid"/>
            <a:miter lim="800000"/>
            <a:headEnd len="sm" w="sm" type="none"/>
            <a:tailEnd len="med" w="med" type="triangle"/>
          </a:ln>
        </p:spPr>
      </p:cxnSp>
      <p:sp>
        <p:nvSpPr>
          <p:cNvPr id="680" name="Google Shape;680;p65"/>
          <p:cNvSpPr/>
          <p:nvPr/>
        </p:nvSpPr>
        <p:spPr>
          <a:xfrm>
            <a:off x="6648512" y="4191735"/>
            <a:ext cx="417440"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x</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y</a:t>
            </a:r>
            <a:endParaRPr b="0" i="0" sz="2400" u="none" cap="none" strike="noStrike">
              <a:solidFill>
                <a:schemeClr val="dk1"/>
              </a:solidFill>
              <a:latin typeface="Calibri"/>
              <a:ea typeface="Calibri"/>
              <a:cs typeface="Calibri"/>
              <a:sym typeface="Calibri"/>
            </a:endParaRPr>
          </a:p>
        </p:txBody>
      </p:sp>
      <p:sp>
        <p:nvSpPr>
          <p:cNvPr id="681" name="Google Shape;681;p65"/>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2 numbers in a vector are usually displayed on top of each other for convenience</a:t>
            </a:r>
            <a:endParaRPr b="0" i="0" sz="1400" u="none" cap="none" strike="noStrike">
              <a:solidFill>
                <a:srgbClr val="000000"/>
              </a:solidFill>
              <a:latin typeface="Arial"/>
              <a:ea typeface="Arial"/>
              <a:cs typeface="Arial"/>
              <a:sym typeface="Arial"/>
            </a:endParaRPr>
          </a:p>
        </p:txBody>
      </p:sp>
      <p:sp>
        <p:nvSpPr>
          <p:cNvPr id="682" name="Google Shape;682;p65"/>
          <p:cNvSpPr/>
          <p:nvPr/>
        </p:nvSpPr>
        <p:spPr>
          <a:xfrm>
            <a:off x="4892465" y="3244334"/>
            <a:ext cx="240706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pic>
        <p:nvPicPr>
          <p:cNvPr id="688" name="Google Shape;688;p6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89" name="Google Shape;689;p6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690" name="Google Shape;690;p66"/>
          <p:cNvSpPr txBox="1"/>
          <p:nvPr/>
        </p:nvSpPr>
        <p:spPr>
          <a:xfrm>
            <a:off x="0" y="1400131"/>
            <a:ext cx="12191999"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Vectors can also be manipulated in many different ways.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with scalar operations:</a:t>
            </a:r>
            <a:endParaRPr b="0" i="0" sz="1800" u="none" cap="none" strike="noStrike">
              <a:solidFill>
                <a:schemeClr val="dk1"/>
              </a:solidFill>
              <a:latin typeface="Calibri"/>
              <a:ea typeface="Calibri"/>
              <a:cs typeface="Calibri"/>
              <a:sym typeface="Calibri"/>
            </a:endParaRPr>
          </a:p>
        </p:txBody>
      </p:sp>
      <p:sp>
        <p:nvSpPr>
          <p:cNvPr id="691" name="Google Shape;691;p66"/>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scalar will simply be applied to every member of the vector, even with 3D vectors.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Addition and Subtraction with just a scalar are weird:</a:t>
            </a:r>
            <a:endParaRPr b="0" i="0" sz="1800" u="none" cap="none" strike="noStrike">
              <a:solidFill>
                <a:schemeClr val="dk1"/>
              </a:solidFill>
              <a:latin typeface="Calibri"/>
              <a:ea typeface="Calibri"/>
              <a:cs typeface="Calibri"/>
              <a:sym typeface="Calibri"/>
            </a:endParaRPr>
          </a:p>
        </p:txBody>
      </p:sp>
      <p:sp>
        <p:nvSpPr>
          <p:cNvPr id="692" name="Google Shape;692;p66"/>
          <p:cNvSpPr txBox="1"/>
          <p:nvPr/>
        </p:nvSpPr>
        <p:spPr>
          <a:xfrm>
            <a:off x="1523470" y="2746364"/>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693" name="Google Shape;693;p66"/>
          <p:cNvCxnSpPr/>
          <p:nvPr/>
        </p:nvCxnSpPr>
        <p:spPr>
          <a:xfrm>
            <a:off x="3697526" y="2953771"/>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694" name="Google Shape;694;p66"/>
          <p:cNvSpPr/>
          <p:nvPr/>
        </p:nvSpPr>
        <p:spPr>
          <a:xfrm>
            <a:off x="4304698" y="2679345"/>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695" name="Google Shape;695;p66"/>
          <p:cNvSpPr txBox="1"/>
          <p:nvPr/>
        </p:nvSpPr>
        <p:spPr>
          <a:xfrm>
            <a:off x="6010949" y="2786213"/>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696" name="Google Shape;696;p66"/>
          <p:cNvSpPr txBox="1"/>
          <p:nvPr/>
        </p:nvSpPr>
        <p:spPr>
          <a:xfrm>
            <a:off x="7995365" y="26790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697" name="Google Shape;697;p66"/>
          <p:cNvSpPr/>
          <p:nvPr/>
        </p:nvSpPr>
        <p:spPr>
          <a:xfrm>
            <a:off x="9434804" y="26120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698" name="Google Shape;698;p66"/>
          <p:cNvCxnSpPr/>
          <p:nvPr/>
        </p:nvCxnSpPr>
        <p:spPr>
          <a:xfrm>
            <a:off x="8077669" y="2870446"/>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699" name="Google Shape;699;p66"/>
          <p:cNvSpPr txBox="1"/>
          <p:nvPr/>
        </p:nvSpPr>
        <p:spPr>
          <a:xfrm>
            <a:off x="10303315" y="26836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00" name="Google Shape;700;p66"/>
          <p:cNvSpPr/>
          <p:nvPr/>
        </p:nvSpPr>
        <p:spPr>
          <a:xfrm>
            <a:off x="10695084" y="2627118"/>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701" name="Google Shape;701;p66"/>
          <p:cNvSpPr txBox="1"/>
          <p:nvPr/>
        </p:nvSpPr>
        <p:spPr>
          <a:xfrm>
            <a:off x="6788534" y="3623396"/>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702" name="Google Shape;702;p66"/>
          <p:cNvSpPr txBox="1"/>
          <p:nvPr/>
        </p:nvSpPr>
        <p:spPr>
          <a:xfrm>
            <a:off x="7995365" y="351759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03" name="Google Shape;703;p66"/>
          <p:cNvSpPr/>
          <p:nvPr/>
        </p:nvSpPr>
        <p:spPr>
          <a:xfrm>
            <a:off x="9434804" y="3450579"/>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04" name="Google Shape;704;p66"/>
          <p:cNvCxnSpPr/>
          <p:nvPr/>
        </p:nvCxnSpPr>
        <p:spPr>
          <a:xfrm>
            <a:off x="8077669" y="370895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05" name="Google Shape;705;p66"/>
          <p:cNvSpPr txBox="1"/>
          <p:nvPr/>
        </p:nvSpPr>
        <p:spPr>
          <a:xfrm>
            <a:off x="10303315" y="352212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06" name="Google Shape;706;p66"/>
          <p:cNvSpPr/>
          <p:nvPr/>
        </p:nvSpPr>
        <p:spPr>
          <a:xfrm>
            <a:off x="10695083" y="3465632"/>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707" name="Google Shape;707;p66"/>
          <p:cNvSpPr txBox="1"/>
          <p:nvPr/>
        </p:nvSpPr>
        <p:spPr>
          <a:xfrm>
            <a:off x="1636730" y="3532472"/>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pic>
        <p:nvPicPr>
          <p:cNvPr id="713" name="Google Shape;713;p6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714" name="Google Shape;714;p6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15" name="Google Shape;715;p67"/>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Vectors can also be manipulated in many different ways.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with scalar operations:</a:t>
            </a:r>
            <a:endParaRPr b="0" i="0" sz="1800" u="none" cap="none" strike="noStrike">
              <a:solidFill>
                <a:schemeClr val="dk1"/>
              </a:solidFill>
              <a:latin typeface="Calibri"/>
              <a:ea typeface="Calibri"/>
              <a:cs typeface="Calibri"/>
              <a:sym typeface="Calibri"/>
            </a:endParaRPr>
          </a:p>
        </p:txBody>
      </p:sp>
      <p:sp>
        <p:nvSpPr>
          <p:cNvPr id="716" name="Google Shape;716;p67"/>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scalar will simply be applied to every member of the vector, even with 3D vectors.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Why are adding and subtracting scalars a weird thing to do to vectors?</a:t>
            </a:r>
            <a:endParaRPr b="0" i="0" sz="1800" u="none" cap="none" strike="noStrike">
              <a:solidFill>
                <a:schemeClr val="dk1"/>
              </a:solidFill>
              <a:latin typeface="Calibri"/>
              <a:ea typeface="Calibri"/>
              <a:cs typeface="Calibri"/>
              <a:sym typeface="Calibri"/>
            </a:endParaRPr>
          </a:p>
        </p:txBody>
      </p:sp>
      <p:sp>
        <p:nvSpPr>
          <p:cNvPr id="717" name="Google Shape;717;p67"/>
          <p:cNvSpPr txBox="1"/>
          <p:nvPr/>
        </p:nvSpPr>
        <p:spPr>
          <a:xfrm>
            <a:off x="371445" y="3036577"/>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718" name="Google Shape;718;p67"/>
          <p:cNvCxnSpPr/>
          <p:nvPr/>
        </p:nvCxnSpPr>
        <p:spPr>
          <a:xfrm>
            <a:off x="2545501" y="3243983"/>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19" name="Google Shape;719;p67"/>
          <p:cNvSpPr/>
          <p:nvPr/>
        </p:nvSpPr>
        <p:spPr>
          <a:xfrm>
            <a:off x="3152673" y="2969557"/>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720" name="Google Shape;720;p67"/>
          <p:cNvSpPr txBox="1"/>
          <p:nvPr/>
        </p:nvSpPr>
        <p:spPr>
          <a:xfrm>
            <a:off x="5023095" y="2234220"/>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999999"/>
                </a:solidFill>
                <a:latin typeface="Calibri"/>
                <a:ea typeface="Calibri"/>
                <a:cs typeface="Calibri"/>
                <a:sym typeface="Calibri"/>
              </a:rPr>
              <a:t>Addition:</a:t>
            </a:r>
            <a:endParaRPr b="1" i="0" sz="2400" u="none" cap="none" strike="noStrike">
              <a:solidFill>
                <a:srgbClr val="999999"/>
              </a:solidFill>
              <a:latin typeface="Calibri"/>
              <a:ea typeface="Calibri"/>
              <a:cs typeface="Calibri"/>
              <a:sym typeface="Calibri"/>
            </a:endParaRPr>
          </a:p>
        </p:txBody>
      </p:sp>
      <p:sp>
        <p:nvSpPr>
          <p:cNvPr id="721" name="Google Shape;721;p67"/>
          <p:cNvSpPr txBox="1"/>
          <p:nvPr/>
        </p:nvSpPr>
        <p:spPr>
          <a:xfrm>
            <a:off x="6314885" y="2141889"/>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22" name="Google Shape;722;p67"/>
          <p:cNvSpPr/>
          <p:nvPr/>
        </p:nvSpPr>
        <p:spPr>
          <a:xfrm>
            <a:off x="7754324" y="2074871"/>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23" name="Google Shape;723;p67"/>
          <p:cNvCxnSpPr/>
          <p:nvPr/>
        </p:nvCxnSpPr>
        <p:spPr>
          <a:xfrm>
            <a:off x="6397189" y="2333252"/>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24" name="Google Shape;724;p67"/>
          <p:cNvSpPr txBox="1"/>
          <p:nvPr/>
        </p:nvSpPr>
        <p:spPr>
          <a:xfrm>
            <a:off x="8622835" y="2146416"/>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25" name="Google Shape;725;p67"/>
          <p:cNvSpPr/>
          <p:nvPr/>
        </p:nvSpPr>
        <p:spPr>
          <a:xfrm>
            <a:off x="9014604" y="2089924"/>
            <a:ext cx="6192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7</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2400" u="none" cap="none" strike="noStrike">
              <a:solidFill>
                <a:schemeClr val="dk1"/>
              </a:solidFill>
              <a:latin typeface="Calibri"/>
              <a:ea typeface="Calibri"/>
              <a:cs typeface="Calibri"/>
              <a:sym typeface="Calibri"/>
            </a:endParaRPr>
          </a:p>
        </p:txBody>
      </p:sp>
      <p:sp>
        <p:nvSpPr>
          <p:cNvPr id="726" name="Google Shape;726;p67"/>
          <p:cNvSpPr txBox="1"/>
          <p:nvPr/>
        </p:nvSpPr>
        <p:spPr>
          <a:xfrm>
            <a:off x="4628186" y="3054861"/>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999999"/>
                </a:solidFill>
                <a:latin typeface="Calibri"/>
                <a:ea typeface="Calibri"/>
                <a:cs typeface="Calibri"/>
                <a:sym typeface="Calibri"/>
              </a:rPr>
              <a:t>Subtraction:</a:t>
            </a:r>
            <a:endParaRPr b="1" i="0" sz="2400" u="none" cap="none" strike="noStrike">
              <a:solidFill>
                <a:srgbClr val="999999"/>
              </a:solidFill>
              <a:latin typeface="Calibri"/>
              <a:ea typeface="Calibri"/>
              <a:cs typeface="Calibri"/>
              <a:sym typeface="Calibri"/>
            </a:endParaRPr>
          </a:p>
        </p:txBody>
      </p:sp>
      <p:sp>
        <p:nvSpPr>
          <p:cNvPr id="727" name="Google Shape;727;p67"/>
          <p:cNvSpPr txBox="1"/>
          <p:nvPr/>
        </p:nvSpPr>
        <p:spPr>
          <a:xfrm>
            <a:off x="6314885" y="29627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1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a:t>
            </a:r>
            <a:r>
              <a:rPr b="0" i="0" lang="en-US" sz="1400" u="none" cap="none" strike="noStrike">
                <a:solidFill>
                  <a:schemeClr val="dk1"/>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28" name="Google Shape;728;p67"/>
          <p:cNvSpPr/>
          <p:nvPr/>
        </p:nvSpPr>
        <p:spPr>
          <a:xfrm>
            <a:off x="7754324" y="28957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29" name="Google Shape;729;p67"/>
          <p:cNvCxnSpPr/>
          <p:nvPr/>
        </p:nvCxnSpPr>
        <p:spPr>
          <a:xfrm>
            <a:off x="6397189" y="3154147"/>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30" name="Google Shape;730;p67"/>
          <p:cNvSpPr txBox="1"/>
          <p:nvPr/>
        </p:nvSpPr>
        <p:spPr>
          <a:xfrm>
            <a:off x="8622835" y="29673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31" name="Google Shape;731;p67"/>
          <p:cNvSpPr/>
          <p:nvPr/>
        </p:nvSpPr>
        <p:spPr>
          <a:xfrm>
            <a:off x="9014604" y="2910819"/>
            <a:ext cx="6192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2400" u="none" cap="none" strike="noStrike">
              <a:solidFill>
                <a:schemeClr val="dk1"/>
              </a:solidFill>
              <a:latin typeface="Calibri"/>
              <a:ea typeface="Calibri"/>
              <a:cs typeface="Calibri"/>
              <a:sym typeface="Calibri"/>
            </a:endParaRPr>
          </a:p>
        </p:txBody>
      </p:sp>
      <p:sp>
        <p:nvSpPr>
          <p:cNvPr id="732" name="Google Shape;732;p67"/>
          <p:cNvSpPr txBox="1"/>
          <p:nvPr/>
        </p:nvSpPr>
        <p:spPr>
          <a:xfrm>
            <a:off x="4309124" y="3903900"/>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733" name="Google Shape;733;p67"/>
          <p:cNvSpPr txBox="1"/>
          <p:nvPr/>
        </p:nvSpPr>
        <p:spPr>
          <a:xfrm>
            <a:off x="6293540" y="3796771"/>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34" name="Google Shape;734;p67"/>
          <p:cNvSpPr/>
          <p:nvPr/>
        </p:nvSpPr>
        <p:spPr>
          <a:xfrm>
            <a:off x="7732979" y="3729753"/>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35" name="Google Shape;735;p67"/>
          <p:cNvCxnSpPr/>
          <p:nvPr/>
        </p:nvCxnSpPr>
        <p:spPr>
          <a:xfrm>
            <a:off x="6375844" y="3988134"/>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36" name="Google Shape;736;p67"/>
          <p:cNvSpPr txBox="1"/>
          <p:nvPr/>
        </p:nvSpPr>
        <p:spPr>
          <a:xfrm>
            <a:off x="8601490" y="3801298"/>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37" name="Google Shape;737;p67"/>
          <p:cNvSpPr/>
          <p:nvPr/>
        </p:nvSpPr>
        <p:spPr>
          <a:xfrm>
            <a:off x="8993259" y="3744806"/>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738" name="Google Shape;738;p67"/>
          <p:cNvSpPr txBox="1"/>
          <p:nvPr/>
        </p:nvSpPr>
        <p:spPr>
          <a:xfrm>
            <a:off x="5086709" y="4741084"/>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739" name="Google Shape;739;p67"/>
          <p:cNvSpPr txBox="1"/>
          <p:nvPr/>
        </p:nvSpPr>
        <p:spPr>
          <a:xfrm>
            <a:off x="6293540" y="46352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40" name="Google Shape;740;p67"/>
          <p:cNvSpPr/>
          <p:nvPr/>
        </p:nvSpPr>
        <p:spPr>
          <a:xfrm>
            <a:off x="7732979" y="45682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41" name="Google Shape;741;p67"/>
          <p:cNvCxnSpPr/>
          <p:nvPr/>
        </p:nvCxnSpPr>
        <p:spPr>
          <a:xfrm>
            <a:off x="6375844" y="4826647"/>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42" name="Google Shape;742;p67"/>
          <p:cNvSpPr txBox="1"/>
          <p:nvPr/>
        </p:nvSpPr>
        <p:spPr>
          <a:xfrm>
            <a:off x="8601490" y="46398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43" name="Google Shape;743;p67"/>
          <p:cNvSpPr/>
          <p:nvPr/>
        </p:nvSpPr>
        <p:spPr>
          <a:xfrm>
            <a:off x="8993258" y="4583319"/>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744" name="Google Shape;744;p67"/>
          <p:cNvSpPr txBox="1"/>
          <p:nvPr/>
        </p:nvSpPr>
        <p:spPr>
          <a:xfrm>
            <a:off x="484705" y="3822685"/>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pic>
        <p:nvPicPr>
          <p:cNvPr id="750" name="Google Shape;750;p6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751" name="Google Shape;751;p6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52" name="Google Shape;752;p68"/>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Addition and subtraction can only move a vector like a bishop in chess.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is no correlation because both direction and magnitude change in weird ways.</a:t>
            </a:r>
            <a:endParaRPr b="0" i="0" sz="1800" u="none" cap="none" strike="noStrike">
              <a:solidFill>
                <a:schemeClr val="dk1"/>
              </a:solidFill>
              <a:latin typeface="Calibri"/>
              <a:ea typeface="Calibri"/>
              <a:cs typeface="Calibri"/>
              <a:sym typeface="Calibri"/>
            </a:endParaRPr>
          </a:p>
        </p:txBody>
      </p:sp>
      <p:sp>
        <p:nvSpPr>
          <p:cNvPr id="753" name="Google Shape;753;p68"/>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Multiplying and Dividing by a scalar is much more useful.</a:t>
            </a:r>
            <a:endParaRPr b="0" i="0" sz="1800" u="none" cap="none" strike="noStrike">
              <a:solidFill>
                <a:schemeClr val="dk1"/>
              </a:solidFill>
              <a:latin typeface="Calibri"/>
              <a:ea typeface="Calibri"/>
              <a:cs typeface="Calibri"/>
              <a:sym typeface="Calibri"/>
            </a:endParaRPr>
          </a:p>
        </p:txBody>
      </p:sp>
      <p:sp>
        <p:nvSpPr>
          <p:cNvPr id="754" name="Google Shape;754;p68"/>
          <p:cNvSpPr txBox="1"/>
          <p:nvPr/>
        </p:nvSpPr>
        <p:spPr>
          <a:xfrm>
            <a:off x="4041870" y="2911702"/>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755" name="Google Shape;755;p68"/>
          <p:cNvCxnSpPr/>
          <p:nvPr/>
        </p:nvCxnSpPr>
        <p:spPr>
          <a:xfrm>
            <a:off x="6215926" y="311910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56" name="Google Shape;756;p68"/>
          <p:cNvSpPr/>
          <p:nvPr/>
        </p:nvSpPr>
        <p:spPr>
          <a:xfrm>
            <a:off x="6823098" y="2844682"/>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757" name="Google Shape;757;p68"/>
          <p:cNvSpPr txBox="1"/>
          <p:nvPr/>
        </p:nvSpPr>
        <p:spPr>
          <a:xfrm>
            <a:off x="4041880" y="3580360"/>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pic>
        <p:nvPicPr>
          <p:cNvPr id="758" name="Google Shape;758;p68"/>
          <p:cNvPicPr preferRelativeResize="0"/>
          <p:nvPr/>
        </p:nvPicPr>
        <p:blipFill rotWithShape="1">
          <a:blip r:embed="rId4">
            <a:alphaModFix/>
          </a:blip>
          <a:srcRect b="0" l="0" r="0" t="0"/>
          <a:stretch/>
        </p:blipFill>
        <p:spPr>
          <a:xfrm>
            <a:off x="132395" y="1969193"/>
            <a:ext cx="3073888" cy="3040964"/>
          </a:xfrm>
          <a:prstGeom prst="rect">
            <a:avLst/>
          </a:prstGeom>
          <a:noFill/>
          <a:ln>
            <a:noFill/>
          </a:ln>
        </p:spPr>
      </p:pic>
      <p:sp>
        <p:nvSpPr>
          <p:cNvPr id="759" name="Google Shape;759;p68"/>
          <p:cNvSpPr txBox="1"/>
          <p:nvPr/>
        </p:nvSpPr>
        <p:spPr>
          <a:xfrm>
            <a:off x="-5" y="5150157"/>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Addition:</a:t>
            </a:r>
            <a:endParaRPr b="1" i="0" sz="2400" u="none" cap="none" strike="noStrike">
              <a:solidFill>
                <a:srgbClr val="000000"/>
              </a:solidFill>
              <a:latin typeface="Calibri"/>
              <a:ea typeface="Calibri"/>
              <a:cs typeface="Calibri"/>
              <a:sym typeface="Calibri"/>
            </a:endParaRPr>
          </a:p>
        </p:txBody>
      </p:sp>
      <p:sp>
        <p:nvSpPr>
          <p:cNvPr id="760" name="Google Shape;760;p68"/>
          <p:cNvSpPr txBox="1"/>
          <p:nvPr/>
        </p:nvSpPr>
        <p:spPr>
          <a:xfrm>
            <a:off x="1291785" y="5057827"/>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rgbClr val="000000"/>
                </a:solidFill>
                <a:latin typeface="Calibri"/>
                <a:ea typeface="Calibri"/>
                <a:cs typeface="Calibri"/>
                <a:sym typeface="Calibri"/>
              </a:rPr>
              <a:t> =</a:t>
            </a:r>
            <a:endParaRPr b="0" i="0" sz="3600" u="none" cap="none" strike="noStrike">
              <a:solidFill>
                <a:srgbClr val="000000"/>
              </a:solidFill>
              <a:latin typeface="Calibri"/>
              <a:ea typeface="Calibri"/>
              <a:cs typeface="Calibri"/>
              <a:sym typeface="Calibri"/>
            </a:endParaRPr>
          </a:p>
        </p:txBody>
      </p:sp>
      <p:sp>
        <p:nvSpPr>
          <p:cNvPr id="761" name="Google Shape;761;p68"/>
          <p:cNvSpPr/>
          <p:nvPr/>
        </p:nvSpPr>
        <p:spPr>
          <a:xfrm>
            <a:off x="2731224" y="4990809"/>
            <a:ext cx="8685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rgbClr val="000000"/>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62" name="Google Shape;762;p68"/>
          <p:cNvCxnSpPr/>
          <p:nvPr/>
        </p:nvCxnSpPr>
        <p:spPr>
          <a:xfrm>
            <a:off x="1374089" y="524918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63" name="Google Shape;763;p68"/>
          <p:cNvSpPr txBox="1"/>
          <p:nvPr/>
        </p:nvSpPr>
        <p:spPr>
          <a:xfrm>
            <a:off x="3599735" y="5062354"/>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Calibri"/>
                <a:ea typeface="Calibri"/>
                <a:cs typeface="Calibri"/>
                <a:sym typeface="Calibri"/>
              </a:rPr>
              <a:t>=</a:t>
            </a:r>
            <a:endParaRPr b="0" i="0" sz="3600" u="none" cap="none" strike="noStrike">
              <a:solidFill>
                <a:srgbClr val="000000"/>
              </a:solidFill>
              <a:latin typeface="Calibri"/>
              <a:ea typeface="Calibri"/>
              <a:cs typeface="Calibri"/>
              <a:sym typeface="Calibri"/>
            </a:endParaRPr>
          </a:p>
        </p:txBody>
      </p:sp>
      <p:sp>
        <p:nvSpPr>
          <p:cNvPr id="764" name="Google Shape;764;p68"/>
          <p:cNvSpPr/>
          <p:nvPr/>
        </p:nvSpPr>
        <p:spPr>
          <a:xfrm>
            <a:off x="3991504" y="5005862"/>
            <a:ext cx="6192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7</a:t>
            </a:r>
            <a:endParaRPr b="0" i="0" sz="2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10</a:t>
            </a:r>
            <a:endParaRPr b="0" i="0" sz="2400" u="none" cap="none" strike="noStrike">
              <a:solidFill>
                <a:srgbClr val="000000"/>
              </a:solidFill>
              <a:latin typeface="Calibri"/>
              <a:ea typeface="Calibri"/>
              <a:cs typeface="Calibri"/>
              <a:sym typeface="Calibri"/>
            </a:endParaRPr>
          </a:p>
        </p:txBody>
      </p:sp>
      <p:sp>
        <p:nvSpPr>
          <p:cNvPr id="765" name="Google Shape;765;p68"/>
          <p:cNvSpPr txBox="1"/>
          <p:nvPr/>
        </p:nvSpPr>
        <p:spPr>
          <a:xfrm>
            <a:off x="7018711" y="5157423"/>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Subtraction:</a:t>
            </a:r>
            <a:endParaRPr b="1" i="0" sz="2400" u="none" cap="none" strike="noStrike">
              <a:solidFill>
                <a:srgbClr val="000000"/>
              </a:solidFill>
              <a:latin typeface="Calibri"/>
              <a:ea typeface="Calibri"/>
              <a:cs typeface="Calibri"/>
              <a:sym typeface="Calibri"/>
            </a:endParaRPr>
          </a:p>
        </p:txBody>
      </p:sp>
      <p:sp>
        <p:nvSpPr>
          <p:cNvPr id="766" name="Google Shape;766;p68"/>
          <p:cNvSpPr txBox="1"/>
          <p:nvPr/>
        </p:nvSpPr>
        <p:spPr>
          <a:xfrm>
            <a:off x="8705410" y="506534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1600" u="none" cap="none" strike="noStrike">
                <a:solidFill>
                  <a:srgbClr val="00206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a:t>
            </a:r>
            <a:r>
              <a:rPr b="0" i="0" lang="en-US" sz="1400" u="none" cap="none" strike="noStrike">
                <a:solidFill>
                  <a:srgbClr val="00000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rgbClr val="000000"/>
                </a:solidFill>
                <a:latin typeface="Calibri"/>
                <a:ea typeface="Calibri"/>
                <a:cs typeface="Calibri"/>
                <a:sym typeface="Calibri"/>
              </a:rPr>
              <a:t> =</a:t>
            </a:r>
            <a:endParaRPr b="0" i="0" sz="3600" u="none" cap="none" strike="noStrike">
              <a:solidFill>
                <a:srgbClr val="000000"/>
              </a:solidFill>
              <a:latin typeface="Calibri"/>
              <a:ea typeface="Calibri"/>
              <a:cs typeface="Calibri"/>
              <a:sym typeface="Calibri"/>
            </a:endParaRPr>
          </a:p>
        </p:txBody>
      </p:sp>
      <p:sp>
        <p:nvSpPr>
          <p:cNvPr id="767" name="Google Shape;767;p68"/>
          <p:cNvSpPr/>
          <p:nvPr/>
        </p:nvSpPr>
        <p:spPr>
          <a:xfrm>
            <a:off x="10144849" y="4998329"/>
            <a:ext cx="8685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rgbClr val="000000"/>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68" name="Google Shape;768;p68"/>
          <p:cNvCxnSpPr/>
          <p:nvPr/>
        </p:nvCxnSpPr>
        <p:spPr>
          <a:xfrm>
            <a:off x="8787714" y="5256710"/>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69" name="Google Shape;769;p68"/>
          <p:cNvSpPr txBox="1"/>
          <p:nvPr/>
        </p:nvSpPr>
        <p:spPr>
          <a:xfrm>
            <a:off x="11013360" y="506987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Calibri"/>
                <a:ea typeface="Calibri"/>
                <a:cs typeface="Calibri"/>
                <a:sym typeface="Calibri"/>
              </a:rPr>
              <a:t>=</a:t>
            </a:r>
            <a:endParaRPr b="0" i="0" sz="3600" u="none" cap="none" strike="noStrike">
              <a:solidFill>
                <a:srgbClr val="000000"/>
              </a:solidFill>
              <a:latin typeface="Calibri"/>
              <a:ea typeface="Calibri"/>
              <a:cs typeface="Calibri"/>
              <a:sym typeface="Calibri"/>
            </a:endParaRPr>
          </a:p>
        </p:txBody>
      </p:sp>
      <p:sp>
        <p:nvSpPr>
          <p:cNvPr id="770" name="Google Shape;770;p68"/>
          <p:cNvSpPr/>
          <p:nvPr/>
        </p:nvSpPr>
        <p:spPr>
          <a:xfrm>
            <a:off x="11405129" y="5013381"/>
            <a:ext cx="6192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0</a:t>
            </a:r>
            <a:endParaRPr b="0" i="0" sz="2400" u="none" cap="none" strike="noStrike">
              <a:solidFill>
                <a:srgbClr val="000000"/>
              </a:solidFill>
              <a:latin typeface="Calibri"/>
              <a:ea typeface="Calibri"/>
              <a:cs typeface="Calibri"/>
              <a:sym typeface="Calibri"/>
            </a:endParaRPr>
          </a:p>
        </p:txBody>
      </p:sp>
      <p:pic>
        <p:nvPicPr>
          <p:cNvPr id="771" name="Google Shape;771;p68"/>
          <p:cNvPicPr preferRelativeResize="0"/>
          <p:nvPr/>
        </p:nvPicPr>
        <p:blipFill rotWithShape="1">
          <a:blip r:embed="rId5">
            <a:alphaModFix/>
          </a:blip>
          <a:srcRect b="0" l="0" r="0" t="0"/>
          <a:stretch/>
        </p:blipFill>
        <p:spPr>
          <a:xfrm>
            <a:off x="8567928" y="1965960"/>
            <a:ext cx="3072383" cy="304495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pic>
        <p:nvPicPr>
          <p:cNvPr id="777" name="Google Shape;777;p69"/>
          <p:cNvPicPr preferRelativeResize="0"/>
          <p:nvPr/>
        </p:nvPicPr>
        <p:blipFill rotWithShape="1">
          <a:blip r:embed="rId3">
            <a:alphaModFix/>
          </a:blip>
          <a:srcRect b="0" l="0" r="0" t="0"/>
          <a:stretch/>
        </p:blipFill>
        <p:spPr>
          <a:xfrm>
            <a:off x="8567928" y="1965960"/>
            <a:ext cx="3072383" cy="3044952"/>
          </a:xfrm>
          <a:prstGeom prst="rect">
            <a:avLst/>
          </a:prstGeom>
          <a:noFill/>
          <a:ln>
            <a:noFill/>
          </a:ln>
        </p:spPr>
      </p:pic>
      <p:pic>
        <p:nvPicPr>
          <p:cNvPr id="778" name="Google Shape;778;p69"/>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779" name="Google Shape;779;p6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80" name="Google Shape;780;p69"/>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Multiplication and Division lengthen or shorten the distance of the vector.</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direction will remain, making them very useful.</a:t>
            </a:r>
            <a:endParaRPr b="0" i="0" sz="1800" u="none" cap="none" strike="noStrike">
              <a:solidFill>
                <a:schemeClr val="dk1"/>
              </a:solidFill>
              <a:latin typeface="Calibri"/>
              <a:ea typeface="Calibri"/>
              <a:cs typeface="Calibri"/>
              <a:sym typeface="Calibri"/>
            </a:endParaRPr>
          </a:p>
        </p:txBody>
      </p:sp>
      <p:sp>
        <p:nvSpPr>
          <p:cNvPr id="781" name="Google Shape;781;p69"/>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Another useful operation is flipping the vector. Any idea how you can do this?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2" name="Google Shape;782;p69"/>
          <p:cNvSpPr txBox="1"/>
          <p:nvPr/>
        </p:nvSpPr>
        <p:spPr>
          <a:xfrm>
            <a:off x="4041870" y="2911702"/>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783" name="Google Shape;783;p69"/>
          <p:cNvCxnSpPr/>
          <p:nvPr/>
        </p:nvCxnSpPr>
        <p:spPr>
          <a:xfrm>
            <a:off x="6215926" y="311910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84" name="Google Shape;784;p69"/>
          <p:cNvSpPr/>
          <p:nvPr/>
        </p:nvSpPr>
        <p:spPr>
          <a:xfrm>
            <a:off x="6823098" y="2844682"/>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785" name="Google Shape;785;p69"/>
          <p:cNvSpPr txBox="1"/>
          <p:nvPr/>
        </p:nvSpPr>
        <p:spPr>
          <a:xfrm>
            <a:off x="4041880" y="3580360"/>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pic>
        <p:nvPicPr>
          <p:cNvPr id="786" name="Google Shape;786;p69"/>
          <p:cNvPicPr preferRelativeResize="0"/>
          <p:nvPr/>
        </p:nvPicPr>
        <p:blipFill rotWithShape="1">
          <a:blip r:embed="rId5">
            <a:alphaModFix/>
          </a:blip>
          <a:srcRect b="0" l="0" r="0" t="0"/>
          <a:stretch/>
        </p:blipFill>
        <p:spPr>
          <a:xfrm>
            <a:off x="137160" y="1967210"/>
            <a:ext cx="3072383" cy="3044952"/>
          </a:xfrm>
          <a:prstGeom prst="rect">
            <a:avLst/>
          </a:prstGeom>
          <a:noFill/>
          <a:ln>
            <a:noFill/>
          </a:ln>
        </p:spPr>
      </p:pic>
      <p:sp>
        <p:nvSpPr>
          <p:cNvPr id="787" name="Google Shape;787;p69"/>
          <p:cNvSpPr txBox="1"/>
          <p:nvPr/>
        </p:nvSpPr>
        <p:spPr>
          <a:xfrm>
            <a:off x="-1" y="5164750"/>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788" name="Google Shape;788;p69"/>
          <p:cNvSpPr txBox="1"/>
          <p:nvPr/>
        </p:nvSpPr>
        <p:spPr>
          <a:xfrm>
            <a:off x="1984415" y="5057621"/>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89" name="Google Shape;789;p69"/>
          <p:cNvSpPr/>
          <p:nvPr/>
        </p:nvSpPr>
        <p:spPr>
          <a:xfrm>
            <a:off x="3423854" y="4990603"/>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90" name="Google Shape;790;p69"/>
          <p:cNvCxnSpPr/>
          <p:nvPr/>
        </p:nvCxnSpPr>
        <p:spPr>
          <a:xfrm>
            <a:off x="2066719" y="5248984"/>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91" name="Google Shape;791;p69"/>
          <p:cNvSpPr txBox="1"/>
          <p:nvPr/>
        </p:nvSpPr>
        <p:spPr>
          <a:xfrm>
            <a:off x="4292365" y="5062148"/>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92" name="Google Shape;792;p69"/>
          <p:cNvSpPr/>
          <p:nvPr/>
        </p:nvSpPr>
        <p:spPr>
          <a:xfrm>
            <a:off x="4684134" y="5005656"/>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793" name="Google Shape;793;p69"/>
          <p:cNvSpPr txBox="1"/>
          <p:nvPr/>
        </p:nvSpPr>
        <p:spPr>
          <a:xfrm>
            <a:off x="7478059" y="5155859"/>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794" name="Google Shape;794;p69"/>
          <p:cNvSpPr txBox="1"/>
          <p:nvPr/>
        </p:nvSpPr>
        <p:spPr>
          <a:xfrm>
            <a:off x="8684890" y="5050059"/>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95" name="Google Shape;795;p69"/>
          <p:cNvSpPr/>
          <p:nvPr/>
        </p:nvSpPr>
        <p:spPr>
          <a:xfrm>
            <a:off x="10124329" y="4983041"/>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96" name="Google Shape;796;p69"/>
          <p:cNvCxnSpPr/>
          <p:nvPr/>
        </p:nvCxnSpPr>
        <p:spPr>
          <a:xfrm>
            <a:off x="8767194" y="5241422"/>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97" name="Google Shape;797;p69"/>
          <p:cNvSpPr txBox="1"/>
          <p:nvPr/>
        </p:nvSpPr>
        <p:spPr>
          <a:xfrm>
            <a:off x="10992840" y="5054586"/>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98" name="Google Shape;798;p69"/>
          <p:cNvSpPr/>
          <p:nvPr/>
        </p:nvSpPr>
        <p:spPr>
          <a:xfrm>
            <a:off x="11384608" y="4998094"/>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pic>
        <p:nvPicPr>
          <p:cNvPr id="804" name="Google Shape;804;p7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05" name="Google Shape;805;p7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06" name="Google Shape;806;p70"/>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Flipping a vector is done by simple multiplying the vector with the scalar -1.</a:t>
            </a:r>
            <a:endParaRPr b="0" i="0" sz="1800" u="none" cap="none" strike="noStrike">
              <a:solidFill>
                <a:schemeClr val="dk1"/>
              </a:solidFill>
              <a:latin typeface="Calibri"/>
              <a:ea typeface="Calibri"/>
              <a:cs typeface="Calibri"/>
              <a:sym typeface="Calibri"/>
            </a:endParaRPr>
          </a:p>
        </p:txBody>
      </p:sp>
      <p:sp>
        <p:nvSpPr>
          <p:cNvPr id="807" name="Google Shape;807;p70"/>
          <p:cNvSpPr txBox="1"/>
          <p:nvPr/>
        </p:nvSpPr>
        <p:spPr>
          <a:xfrm>
            <a:off x="73401" y="53507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continue to vector on vector operations.</a:t>
            </a:r>
            <a:endParaRPr b="0" i="0" sz="1800" u="none" cap="none" strike="noStrike">
              <a:solidFill>
                <a:schemeClr val="dk1"/>
              </a:solidFill>
              <a:latin typeface="Calibri"/>
              <a:ea typeface="Calibri"/>
              <a:cs typeface="Calibri"/>
              <a:sym typeface="Calibri"/>
            </a:endParaRPr>
          </a:p>
        </p:txBody>
      </p:sp>
      <p:sp>
        <p:nvSpPr>
          <p:cNvPr id="808" name="Google Shape;808;p70"/>
          <p:cNvSpPr txBox="1"/>
          <p:nvPr/>
        </p:nvSpPr>
        <p:spPr>
          <a:xfrm>
            <a:off x="215470" y="2752089"/>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809" name="Google Shape;809;p70"/>
          <p:cNvCxnSpPr/>
          <p:nvPr/>
        </p:nvCxnSpPr>
        <p:spPr>
          <a:xfrm>
            <a:off x="2389526" y="2959496"/>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10" name="Google Shape;810;p70"/>
          <p:cNvSpPr/>
          <p:nvPr/>
        </p:nvSpPr>
        <p:spPr>
          <a:xfrm>
            <a:off x="2996698" y="2685070"/>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811" name="Google Shape;811;p70"/>
          <p:cNvSpPr txBox="1"/>
          <p:nvPr/>
        </p:nvSpPr>
        <p:spPr>
          <a:xfrm>
            <a:off x="215474" y="3420738"/>
            <a:ext cx="2667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-1</a:t>
            </a:r>
            <a:endParaRPr b="0" i="0" sz="3600" u="none" cap="none" strike="noStrike">
              <a:solidFill>
                <a:srgbClr val="FF0000"/>
              </a:solidFill>
              <a:latin typeface="Calibri"/>
              <a:ea typeface="Calibri"/>
              <a:cs typeface="Calibri"/>
              <a:sym typeface="Calibri"/>
            </a:endParaRPr>
          </a:p>
        </p:txBody>
      </p:sp>
      <p:sp>
        <p:nvSpPr>
          <p:cNvPr id="812" name="Google Shape;812;p70"/>
          <p:cNvSpPr txBox="1"/>
          <p:nvPr/>
        </p:nvSpPr>
        <p:spPr>
          <a:xfrm>
            <a:off x="3436736" y="5112325"/>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813" name="Google Shape;813;p70"/>
          <p:cNvSpPr txBox="1"/>
          <p:nvPr/>
        </p:nvSpPr>
        <p:spPr>
          <a:xfrm>
            <a:off x="5421152" y="500519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14" name="Google Shape;814;p70"/>
          <p:cNvSpPr/>
          <p:nvPr/>
        </p:nvSpPr>
        <p:spPr>
          <a:xfrm>
            <a:off x="6722613" y="4945675"/>
            <a:ext cx="1006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cxnSp>
        <p:nvCxnSpPr>
          <p:cNvPr id="815" name="Google Shape;815;p70"/>
          <p:cNvCxnSpPr/>
          <p:nvPr/>
        </p:nvCxnSpPr>
        <p:spPr>
          <a:xfrm>
            <a:off x="5503457" y="519655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16" name="Google Shape;816;p70"/>
          <p:cNvSpPr txBox="1"/>
          <p:nvPr/>
        </p:nvSpPr>
        <p:spPr>
          <a:xfrm>
            <a:off x="7729102" y="500972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17" name="Google Shape;817;p70"/>
          <p:cNvSpPr/>
          <p:nvPr/>
        </p:nvSpPr>
        <p:spPr>
          <a:xfrm>
            <a:off x="8120872" y="4953231"/>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2400" u="none" cap="none" strike="noStrike">
              <a:solidFill>
                <a:schemeClr val="dk1"/>
              </a:solidFill>
              <a:latin typeface="Calibri"/>
              <a:ea typeface="Calibri"/>
              <a:cs typeface="Calibri"/>
              <a:sym typeface="Calibri"/>
            </a:endParaRPr>
          </a:p>
        </p:txBody>
      </p:sp>
      <p:pic>
        <p:nvPicPr>
          <p:cNvPr id="818" name="Google Shape;818;p70"/>
          <p:cNvPicPr preferRelativeResize="0"/>
          <p:nvPr/>
        </p:nvPicPr>
        <p:blipFill rotWithShape="1">
          <a:blip r:embed="rId4">
            <a:alphaModFix/>
          </a:blip>
          <a:srcRect b="0" l="0" r="0" t="0"/>
          <a:stretch/>
        </p:blipFill>
        <p:spPr>
          <a:xfrm>
            <a:off x="4562856" y="1965960"/>
            <a:ext cx="3072383" cy="304495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pic>
        <p:nvPicPr>
          <p:cNvPr id="824" name="Google Shape;824;p7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25" name="Google Shape;825;p7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26" name="Google Shape;826;p71"/>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Take these 2 vectors:</a:t>
            </a:r>
            <a:endParaRPr b="0" i="0" sz="1400" u="none" cap="none" strike="noStrike">
              <a:solidFill>
                <a:srgbClr val="000000"/>
              </a:solidFill>
              <a:latin typeface="Arial"/>
              <a:ea typeface="Arial"/>
              <a:cs typeface="Arial"/>
              <a:sym typeface="Arial"/>
            </a:endParaRPr>
          </a:p>
        </p:txBody>
      </p:sp>
      <p:sp>
        <p:nvSpPr>
          <p:cNvPr id="827" name="Google Shape;827;p71"/>
          <p:cNvSpPr txBox="1"/>
          <p:nvPr/>
        </p:nvSpPr>
        <p:spPr>
          <a:xfrm>
            <a:off x="6766560" y="2223561"/>
            <a:ext cx="2407152"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0000"/>
                </a:solidFill>
                <a:latin typeface="Calibri"/>
                <a:ea typeface="Calibri"/>
                <a:cs typeface="Calibri"/>
                <a:sym typeface="Calibri"/>
              </a:rPr>
              <a:t>w </a:t>
            </a:r>
            <a:r>
              <a:rPr b="0" i="0" lang="en-US" sz="3600" u="none" cap="none" strike="noStrike">
                <a:solidFill>
                  <a:srgbClr val="FF0000"/>
                </a:solidFill>
                <a:latin typeface="Calibri"/>
                <a:ea typeface="Calibri"/>
                <a:cs typeface="Calibri"/>
                <a:sym typeface="Calibri"/>
              </a:rPr>
              <a:t>= w =</a:t>
            </a:r>
            <a:endParaRPr b="0" i="0" sz="3600" u="none" cap="none" strike="noStrike">
              <a:solidFill>
                <a:srgbClr val="FF0000"/>
              </a:solidFill>
              <a:latin typeface="Calibri"/>
              <a:ea typeface="Calibri"/>
              <a:cs typeface="Calibri"/>
              <a:sym typeface="Calibri"/>
            </a:endParaRPr>
          </a:p>
        </p:txBody>
      </p:sp>
      <p:cxnSp>
        <p:nvCxnSpPr>
          <p:cNvPr id="828" name="Google Shape;828;p71"/>
          <p:cNvCxnSpPr/>
          <p:nvPr/>
        </p:nvCxnSpPr>
        <p:spPr>
          <a:xfrm>
            <a:off x="7751475" y="2430967"/>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829" name="Google Shape;829;p71"/>
          <p:cNvSpPr/>
          <p:nvPr/>
        </p:nvSpPr>
        <p:spPr>
          <a:xfrm>
            <a:off x="8358648" y="2156542"/>
            <a:ext cx="526272" cy="780365"/>
          </a:xfrm>
          <a:prstGeom prst="bracketPair">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3</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sp>
        <p:nvSpPr>
          <p:cNvPr id="830" name="Google Shape;830;p71"/>
          <p:cNvSpPr txBox="1"/>
          <p:nvPr/>
        </p:nvSpPr>
        <p:spPr>
          <a:xfrm>
            <a:off x="3442259" y="2223562"/>
            <a:ext cx="216557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831" name="Google Shape;831;p71"/>
          <p:cNvCxnSpPr/>
          <p:nvPr/>
        </p:nvCxnSpPr>
        <p:spPr>
          <a:xfrm>
            <a:off x="4185592" y="2430968"/>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832" name="Google Shape;832;p71"/>
          <p:cNvSpPr/>
          <p:nvPr/>
        </p:nvSpPr>
        <p:spPr>
          <a:xfrm>
            <a:off x="4792764" y="2156542"/>
            <a:ext cx="525995"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833" name="Google Shape;833;p71"/>
          <p:cNvSpPr txBox="1"/>
          <p:nvPr/>
        </p:nvSpPr>
        <p:spPr>
          <a:xfrm>
            <a:off x="977744" y="3780443"/>
            <a:ext cx="137409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Addition:</a:t>
            </a:r>
            <a:endParaRPr b="1" i="0" sz="2400" u="none" cap="none" strike="noStrike">
              <a:solidFill>
                <a:schemeClr val="dk1"/>
              </a:solidFill>
              <a:latin typeface="Calibri"/>
              <a:ea typeface="Calibri"/>
              <a:cs typeface="Calibri"/>
              <a:sym typeface="Calibri"/>
            </a:endParaRPr>
          </a:p>
        </p:txBody>
      </p:sp>
      <p:sp>
        <p:nvSpPr>
          <p:cNvPr id="834" name="Google Shape;834;p71"/>
          <p:cNvSpPr txBox="1"/>
          <p:nvPr/>
        </p:nvSpPr>
        <p:spPr>
          <a:xfrm>
            <a:off x="2269534" y="3688112"/>
            <a:ext cx="1482615"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835" name="Google Shape;835;p71"/>
          <p:cNvCxnSpPr/>
          <p:nvPr/>
        </p:nvCxnSpPr>
        <p:spPr>
          <a:xfrm>
            <a:off x="3051994" y="3895518"/>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836" name="Google Shape;836;p71"/>
          <p:cNvSpPr/>
          <p:nvPr/>
        </p:nvSpPr>
        <p:spPr>
          <a:xfrm>
            <a:off x="3708973" y="3621094"/>
            <a:ext cx="868511"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837" name="Google Shape;837;p71"/>
          <p:cNvCxnSpPr/>
          <p:nvPr/>
        </p:nvCxnSpPr>
        <p:spPr>
          <a:xfrm>
            <a:off x="2411914" y="3895518"/>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838" name="Google Shape;838;p71"/>
          <p:cNvSpPr txBox="1"/>
          <p:nvPr/>
        </p:nvSpPr>
        <p:spPr>
          <a:xfrm>
            <a:off x="4577484" y="3692639"/>
            <a:ext cx="391769"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39" name="Google Shape;839;p71"/>
          <p:cNvSpPr/>
          <p:nvPr/>
        </p:nvSpPr>
        <p:spPr>
          <a:xfrm>
            <a:off x="4969253" y="3636147"/>
            <a:ext cx="542256"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840" name="Google Shape;840;p71"/>
          <p:cNvSpPr txBox="1"/>
          <p:nvPr/>
        </p:nvSpPr>
        <p:spPr>
          <a:xfrm>
            <a:off x="6404913" y="3757752"/>
            <a:ext cx="174765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Subtraction:</a:t>
            </a:r>
            <a:endParaRPr b="1" i="0" sz="2400" u="none" cap="none" strike="noStrike">
              <a:solidFill>
                <a:schemeClr val="dk1"/>
              </a:solidFill>
              <a:latin typeface="Calibri"/>
              <a:ea typeface="Calibri"/>
              <a:cs typeface="Calibri"/>
              <a:sym typeface="Calibri"/>
            </a:endParaRPr>
          </a:p>
        </p:txBody>
      </p:sp>
      <p:sp>
        <p:nvSpPr>
          <p:cNvPr id="841" name="Google Shape;841;p71"/>
          <p:cNvSpPr txBox="1"/>
          <p:nvPr/>
        </p:nvSpPr>
        <p:spPr>
          <a:xfrm>
            <a:off x="8152570" y="3639613"/>
            <a:ext cx="14647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3600" u="none" cap="none" strike="noStrike">
                <a:solidFill>
                  <a:schemeClr val="dk1"/>
                </a:solidFill>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842" name="Google Shape;842;p71"/>
          <p:cNvCxnSpPr/>
          <p:nvPr/>
        </p:nvCxnSpPr>
        <p:spPr>
          <a:xfrm>
            <a:off x="8852727" y="3847019"/>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843" name="Google Shape;843;p71"/>
          <p:cNvSpPr/>
          <p:nvPr/>
        </p:nvSpPr>
        <p:spPr>
          <a:xfrm>
            <a:off x="9509706" y="3572595"/>
            <a:ext cx="868511"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844" name="Google Shape;844;p71"/>
          <p:cNvCxnSpPr/>
          <p:nvPr/>
        </p:nvCxnSpPr>
        <p:spPr>
          <a:xfrm>
            <a:off x="8212647" y="3847019"/>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845" name="Google Shape;845;p71"/>
          <p:cNvSpPr txBox="1"/>
          <p:nvPr/>
        </p:nvSpPr>
        <p:spPr>
          <a:xfrm>
            <a:off x="10378217" y="3644140"/>
            <a:ext cx="391769"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46" name="Google Shape;846;p71"/>
          <p:cNvSpPr/>
          <p:nvPr/>
        </p:nvSpPr>
        <p:spPr>
          <a:xfrm>
            <a:off x="10769985" y="3587648"/>
            <a:ext cx="544649"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4</a:t>
            </a:r>
            <a:endParaRPr b="0" i="0" sz="2400" u="none" cap="none" strike="noStrike">
              <a:solidFill>
                <a:schemeClr val="dk1"/>
              </a:solidFill>
              <a:latin typeface="Calibri"/>
              <a:ea typeface="Calibri"/>
              <a:cs typeface="Calibri"/>
              <a:sym typeface="Calibri"/>
            </a:endParaRPr>
          </a:p>
        </p:txBody>
      </p:sp>
      <p:sp>
        <p:nvSpPr>
          <p:cNvPr id="847" name="Google Shape;847;p71"/>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Seeing this visually will make it much clearer.</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1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36" name="Google Shape;136;p1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First Step</a:t>
            </a:r>
            <a:endParaRPr b="0" i="0" sz="4400" u="none" cap="none" strike="noStrike">
              <a:solidFill>
                <a:schemeClr val="lt1"/>
              </a:solidFill>
              <a:latin typeface="Calibri"/>
              <a:ea typeface="Calibri"/>
              <a:cs typeface="Calibri"/>
              <a:sym typeface="Calibri"/>
            </a:endParaRPr>
          </a:p>
        </p:txBody>
      </p:sp>
      <p:sp>
        <p:nvSpPr>
          <p:cNvPr id="137" name="Google Shape;137;p18"/>
          <p:cNvSpPr txBox="1"/>
          <p:nvPr/>
        </p:nvSpPr>
        <p:spPr>
          <a:xfrm>
            <a:off x="3613846" y="1616932"/>
            <a:ext cx="4964308"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You can download/clone the code from my Github: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sng" cap="none" strike="noStrike">
                <a:solidFill>
                  <a:schemeClr val="hlink"/>
                </a:solidFill>
                <a:latin typeface="Calibri"/>
                <a:ea typeface="Calibri"/>
                <a:cs typeface="Calibri"/>
                <a:sym typeface="Calibri"/>
                <a:hlinkClick r:id="rId4"/>
              </a:rPr>
              <a:t>https://github.com/QuincyJacobs/WebGLTutorial</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pic>
        <p:nvPicPr>
          <p:cNvPr id="853" name="Google Shape;853;p7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54" name="Google Shape;854;p7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55" name="Google Shape;855;p72"/>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the visual representation of the Addition and Subtraction of our </a:t>
            </a:r>
            <a:r>
              <a:rPr b="1" i="0" lang="en-US" sz="1800" u="none" cap="none" strike="noStrike">
                <a:solidFill>
                  <a:srgbClr val="002060"/>
                </a:solidFill>
                <a:latin typeface="Calibri"/>
                <a:ea typeface="Calibri"/>
                <a:cs typeface="Calibri"/>
                <a:sym typeface="Calibri"/>
              </a:rPr>
              <a:t>v</a:t>
            </a:r>
            <a:r>
              <a:rPr b="0" i="0" lang="en-US" sz="1800" u="none" cap="none" strike="noStrike">
                <a:solidFill>
                  <a:srgbClr val="002060"/>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and </a:t>
            </a:r>
            <a:r>
              <a:rPr b="1" i="0" lang="en-US" sz="1800" u="none" cap="none" strike="noStrike">
                <a:solidFill>
                  <a:srgbClr val="FF0000"/>
                </a:solidFill>
                <a:latin typeface="Calibri"/>
                <a:ea typeface="Calibri"/>
                <a:cs typeface="Calibri"/>
                <a:sym typeface="Calibri"/>
              </a:rPr>
              <a:t>w</a:t>
            </a:r>
            <a:r>
              <a:rPr b="0" i="0" lang="en-US" sz="1800" u="none" cap="none" strike="noStrike">
                <a:solidFill>
                  <a:srgbClr val="FF0000"/>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vectors</a:t>
            </a:r>
            <a:endParaRPr b="0" i="0" sz="1400" u="none" cap="none" strike="noStrike">
              <a:solidFill>
                <a:srgbClr val="000000"/>
              </a:solidFill>
              <a:latin typeface="Arial"/>
              <a:ea typeface="Arial"/>
              <a:cs typeface="Arial"/>
              <a:sym typeface="Arial"/>
            </a:endParaRPr>
          </a:p>
        </p:txBody>
      </p:sp>
      <p:pic>
        <p:nvPicPr>
          <p:cNvPr id="856" name="Google Shape;856;p72"/>
          <p:cNvPicPr preferRelativeResize="0"/>
          <p:nvPr/>
        </p:nvPicPr>
        <p:blipFill rotWithShape="1">
          <a:blip r:embed="rId4">
            <a:alphaModFix/>
          </a:blip>
          <a:srcRect b="0" l="0" r="0" t="0"/>
          <a:stretch/>
        </p:blipFill>
        <p:spPr>
          <a:xfrm>
            <a:off x="1293720" y="1818884"/>
            <a:ext cx="3697200" cy="3657600"/>
          </a:xfrm>
          <a:prstGeom prst="rect">
            <a:avLst/>
          </a:prstGeom>
          <a:noFill/>
          <a:ln>
            <a:noFill/>
          </a:ln>
        </p:spPr>
      </p:pic>
      <p:pic>
        <p:nvPicPr>
          <p:cNvPr id="857" name="Google Shape;857;p72"/>
          <p:cNvPicPr preferRelativeResize="0"/>
          <p:nvPr/>
        </p:nvPicPr>
        <p:blipFill rotWithShape="1">
          <a:blip r:embed="rId5">
            <a:alphaModFix/>
          </a:blip>
          <a:srcRect b="0" l="0" r="0" t="0"/>
          <a:stretch/>
        </p:blipFill>
        <p:spPr>
          <a:xfrm>
            <a:off x="7166004" y="1818884"/>
            <a:ext cx="3697200" cy="3657600"/>
          </a:xfrm>
          <a:prstGeom prst="rect">
            <a:avLst/>
          </a:prstGeom>
          <a:noFill/>
          <a:ln>
            <a:noFill/>
          </a:ln>
        </p:spPr>
      </p:pic>
      <p:sp>
        <p:nvSpPr>
          <p:cNvPr id="858" name="Google Shape;858;p72"/>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Will these vectors have the same outcome regardless of order?</a:t>
            </a:r>
            <a:endParaRPr b="0" i="0" sz="1800" u="none" cap="none" strike="noStrike">
              <a:solidFill>
                <a:schemeClr val="dk1"/>
              </a:solidFill>
              <a:latin typeface="Calibri"/>
              <a:ea typeface="Calibri"/>
              <a:cs typeface="Calibri"/>
              <a:sym typeface="Calibri"/>
            </a:endParaRPr>
          </a:p>
        </p:txBody>
      </p:sp>
      <p:sp>
        <p:nvSpPr>
          <p:cNvPr id="859" name="Google Shape;859;p72"/>
          <p:cNvSpPr txBox="1"/>
          <p:nvPr/>
        </p:nvSpPr>
        <p:spPr>
          <a:xfrm>
            <a:off x="442653" y="3349454"/>
            <a:ext cx="10102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Addition</a:t>
            </a:r>
            <a:endParaRPr b="1" i="0" sz="1800" u="none" cap="none" strike="noStrike">
              <a:solidFill>
                <a:schemeClr val="dk1"/>
              </a:solidFill>
              <a:latin typeface="Calibri"/>
              <a:ea typeface="Calibri"/>
              <a:cs typeface="Calibri"/>
              <a:sym typeface="Calibri"/>
            </a:endParaRPr>
          </a:p>
        </p:txBody>
      </p:sp>
      <p:sp>
        <p:nvSpPr>
          <p:cNvPr id="860" name="Google Shape;860;p72"/>
          <p:cNvSpPr txBox="1"/>
          <p:nvPr/>
        </p:nvSpPr>
        <p:spPr>
          <a:xfrm>
            <a:off x="6055372" y="3349454"/>
            <a:ext cx="12895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Subtraction</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5" name="Shape 865"/>
        <p:cNvGrpSpPr/>
        <p:nvPr/>
      </p:nvGrpSpPr>
      <p:grpSpPr>
        <a:xfrm>
          <a:off x="0" y="0"/>
          <a:ext cx="0" cy="0"/>
          <a:chOff x="0" y="0"/>
          <a:chExt cx="0" cy="0"/>
        </a:xfrm>
      </p:grpSpPr>
      <p:pic>
        <p:nvPicPr>
          <p:cNvPr id="866" name="Google Shape;866;p73"/>
          <p:cNvPicPr preferRelativeResize="0"/>
          <p:nvPr/>
        </p:nvPicPr>
        <p:blipFill rotWithShape="1">
          <a:blip r:embed="rId3">
            <a:alphaModFix/>
          </a:blip>
          <a:srcRect b="0" l="0" r="0" t="0"/>
          <a:stretch/>
        </p:blipFill>
        <p:spPr>
          <a:xfrm>
            <a:off x="7166004" y="1818884"/>
            <a:ext cx="3697200" cy="3657600"/>
          </a:xfrm>
          <a:prstGeom prst="rect">
            <a:avLst/>
          </a:prstGeom>
          <a:noFill/>
          <a:ln>
            <a:noFill/>
          </a:ln>
        </p:spPr>
      </p:pic>
      <p:pic>
        <p:nvPicPr>
          <p:cNvPr id="867" name="Google Shape;867;p73"/>
          <p:cNvPicPr preferRelativeResize="0"/>
          <p:nvPr/>
        </p:nvPicPr>
        <p:blipFill rotWithShape="1">
          <a:blip r:embed="rId4">
            <a:alphaModFix/>
          </a:blip>
          <a:srcRect b="0" l="0" r="0" t="0"/>
          <a:stretch/>
        </p:blipFill>
        <p:spPr>
          <a:xfrm>
            <a:off x="1293720" y="1818884"/>
            <a:ext cx="3697200" cy="3657600"/>
          </a:xfrm>
          <a:prstGeom prst="rect">
            <a:avLst/>
          </a:prstGeom>
          <a:noFill/>
          <a:ln>
            <a:noFill/>
          </a:ln>
        </p:spPr>
      </p:pic>
      <p:pic>
        <p:nvPicPr>
          <p:cNvPr id="868" name="Google Shape;868;p73"/>
          <p:cNvPicPr preferRelativeResize="0"/>
          <p:nvPr/>
        </p:nvPicPr>
        <p:blipFill rotWithShape="1">
          <a:blip r:embed="rId5">
            <a:alphaModFix/>
          </a:blip>
          <a:srcRect b="0" l="0" r="0" t="0"/>
          <a:stretch/>
        </p:blipFill>
        <p:spPr>
          <a:xfrm>
            <a:off x="0" y="0"/>
            <a:ext cx="12192000" cy="1587260"/>
          </a:xfrm>
          <a:prstGeom prst="rect">
            <a:avLst/>
          </a:prstGeom>
          <a:noFill/>
          <a:ln>
            <a:noFill/>
          </a:ln>
        </p:spPr>
      </p:pic>
      <p:sp>
        <p:nvSpPr>
          <p:cNvPr id="869" name="Google Shape;869;p7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70" name="Google Shape;870;p73"/>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Addition does, subtraction does not.</a:t>
            </a:r>
            <a:endParaRPr b="0" i="0" sz="1400" u="none" cap="none" strike="noStrike">
              <a:solidFill>
                <a:srgbClr val="000000"/>
              </a:solidFill>
              <a:latin typeface="Arial"/>
              <a:ea typeface="Arial"/>
              <a:cs typeface="Arial"/>
              <a:sym typeface="Arial"/>
            </a:endParaRPr>
          </a:p>
        </p:txBody>
      </p:sp>
      <p:sp>
        <p:nvSpPr>
          <p:cNvPr id="871" name="Google Shape;871;p73"/>
          <p:cNvSpPr txBox="1"/>
          <p:nvPr/>
        </p:nvSpPr>
        <p:spPr>
          <a:xfrm>
            <a:off x="442653" y="3349454"/>
            <a:ext cx="10102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Addition</a:t>
            </a:r>
            <a:endParaRPr b="1" i="0" sz="1800" u="none" cap="none" strike="noStrike">
              <a:solidFill>
                <a:schemeClr val="dk1"/>
              </a:solidFill>
              <a:latin typeface="Calibri"/>
              <a:ea typeface="Calibri"/>
              <a:cs typeface="Calibri"/>
              <a:sym typeface="Calibri"/>
            </a:endParaRPr>
          </a:p>
        </p:txBody>
      </p:sp>
      <p:sp>
        <p:nvSpPr>
          <p:cNvPr id="872" name="Google Shape;872;p73"/>
          <p:cNvSpPr txBox="1"/>
          <p:nvPr/>
        </p:nvSpPr>
        <p:spPr>
          <a:xfrm>
            <a:off x="6055372" y="3349454"/>
            <a:ext cx="12895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Subtraction</a:t>
            </a:r>
            <a:endParaRPr b="1" i="0" sz="1800" u="none" cap="none" strike="noStrike">
              <a:solidFill>
                <a:schemeClr val="dk1"/>
              </a:solidFill>
              <a:latin typeface="Calibri"/>
              <a:ea typeface="Calibri"/>
              <a:cs typeface="Calibri"/>
              <a:sym typeface="Calibri"/>
            </a:endParaRPr>
          </a:p>
        </p:txBody>
      </p:sp>
      <p:sp>
        <p:nvSpPr>
          <p:cNvPr id="873" name="Google Shape;873;p73"/>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math will continue at the end of part III</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pic>
        <p:nvPicPr>
          <p:cNvPr id="879" name="Google Shape;879;p7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80" name="Google Shape;880;p7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81" name="Google Shape;881;p74"/>
          <p:cNvSpPr txBox="1"/>
          <p:nvPr/>
        </p:nvSpPr>
        <p:spPr>
          <a:xfrm>
            <a:off x="0" y="2749291"/>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To be continued next time…</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pic>
        <p:nvPicPr>
          <p:cNvPr id="887" name="Google Shape;887;p7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88" name="Google Shape;888;p7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Afsluiting</a:t>
            </a:r>
            <a:endParaRPr b="0" i="0" sz="4400" u="none" cap="none" strike="noStrike">
              <a:solidFill>
                <a:schemeClr val="lt1"/>
              </a:solidFill>
              <a:latin typeface="Calibri"/>
              <a:ea typeface="Calibri"/>
              <a:cs typeface="Calibri"/>
              <a:sym typeface="Calibri"/>
            </a:endParaRPr>
          </a:p>
        </p:txBody>
      </p:sp>
      <p:sp>
        <p:nvSpPr>
          <p:cNvPr id="889" name="Google Shape;889;p75"/>
          <p:cNvSpPr txBox="1"/>
          <p:nvPr/>
        </p:nvSpPr>
        <p:spPr>
          <a:xfrm>
            <a:off x="4140293" y="3329999"/>
            <a:ext cx="3911414"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Thanks for listening.</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3" name="Shape 893"/>
        <p:cNvGrpSpPr/>
        <p:nvPr/>
      </p:nvGrpSpPr>
      <p:grpSpPr>
        <a:xfrm>
          <a:off x="0" y="0"/>
          <a:ext cx="0" cy="0"/>
          <a:chOff x="0" y="0"/>
          <a:chExt cx="0" cy="0"/>
        </a:xfrm>
      </p:grpSpPr>
      <p:sp>
        <p:nvSpPr>
          <p:cNvPr id="894" name="Google Shape;894;p76"/>
          <p:cNvSpPr/>
          <p:nvPr/>
        </p:nvSpPr>
        <p:spPr>
          <a:xfrm>
            <a:off x="0" y="0"/>
            <a:ext cx="12192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sp>
        <p:nvSpPr>
          <p:cNvPr id="900" name="Google Shape;900;p77"/>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901" name="Google Shape;901;p7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902" name="Google Shape;902;p77"/>
          <p:cNvPicPr preferRelativeResize="0"/>
          <p:nvPr/>
        </p:nvPicPr>
        <p:blipFill rotWithShape="1">
          <a:blip r:embed="rId4">
            <a:alphaModFix/>
          </a:blip>
          <a:srcRect b="0" l="0" r="0" t="0"/>
          <a:stretch/>
        </p:blipFill>
        <p:spPr>
          <a:xfrm>
            <a:off x="2560805" y="1466566"/>
            <a:ext cx="7070387" cy="2945995"/>
          </a:xfrm>
          <a:prstGeom prst="rect">
            <a:avLst/>
          </a:prstGeom>
          <a:noFill/>
          <a:ln>
            <a:noFill/>
          </a:ln>
        </p:spPr>
      </p:pic>
      <p:sp>
        <p:nvSpPr>
          <p:cNvPr id="903" name="Google Shape;903;p77"/>
          <p:cNvSpPr/>
          <p:nvPr/>
        </p:nvSpPr>
        <p:spPr>
          <a:xfrm>
            <a:off x="5088574" y="4384919"/>
            <a:ext cx="2014847"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III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8" name="Shape 908"/>
        <p:cNvGrpSpPr/>
        <p:nvPr/>
      </p:nvGrpSpPr>
      <p:grpSpPr>
        <a:xfrm>
          <a:off x="0" y="0"/>
          <a:ext cx="0" cy="0"/>
          <a:chOff x="0" y="0"/>
          <a:chExt cx="0" cy="0"/>
        </a:xfrm>
      </p:grpSpPr>
      <p:pic>
        <p:nvPicPr>
          <p:cNvPr id="909" name="Google Shape;909;p7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10" name="Google Shape;910;p7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Session preview</a:t>
            </a:r>
            <a:endParaRPr b="0" i="0" sz="4400" u="none" cap="none" strike="noStrike">
              <a:solidFill>
                <a:schemeClr val="lt1"/>
              </a:solidFill>
              <a:latin typeface="Calibri"/>
              <a:ea typeface="Calibri"/>
              <a:cs typeface="Calibri"/>
              <a:sym typeface="Calibri"/>
            </a:endParaRPr>
          </a:p>
        </p:txBody>
      </p:sp>
      <p:sp>
        <p:nvSpPr>
          <p:cNvPr id="911" name="Google Shape;911;p78"/>
          <p:cNvSpPr txBox="1"/>
          <p:nvPr/>
        </p:nvSpPr>
        <p:spPr>
          <a:xfrm>
            <a:off x="4201379" y="1587260"/>
            <a:ext cx="37893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session will focus on these points:</a:t>
            </a:r>
            <a:endParaRPr b="0" i="0" sz="1800" u="none" cap="none" strike="noStrike">
              <a:solidFill>
                <a:schemeClr val="dk1"/>
              </a:solidFill>
              <a:latin typeface="Calibri"/>
              <a:ea typeface="Calibri"/>
              <a:cs typeface="Calibri"/>
              <a:sym typeface="Calibri"/>
            </a:endParaRPr>
          </a:p>
        </p:txBody>
      </p:sp>
      <p:sp>
        <p:nvSpPr>
          <p:cNvPr id="912" name="Google Shape;912;p78"/>
          <p:cNvSpPr txBox="1"/>
          <p:nvPr/>
        </p:nvSpPr>
        <p:spPr>
          <a:xfrm>
            <a:off x="3646423" y="2662267"/>
            <a:ext cx="5041500" cy="175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Adding textures</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Transformations and the math behind them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chemeClr val="dk1"/>
                </a:solidFill>
                <a:latin typeface="Calibri"/>
                <a:ea typeface="Calibri"/>
                <a:cs typeface="Calibri"/>
                <a:sym typeface="Calibri"/>
              </a:rPr>
              <a:t>       Part 2: 2D vectors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7" name="Shape 917"/>
        <p:cNvGrpSpPr/>
        <p:nvPr/>
      </p:nvGrpSpPr>
      <p:grpSpPr>
        <a:xfrm>
          <a:off x="0" y="0"/>
          <a:ext cx="0" cy="0"/>
          <a:chOff x="0" y="0"/>
          <a:chExt cx="0" cy="0"/>
        </a:xfrm>
      </p:grpSpPr>
      <p:pic>
        <p:nvPicPr>
          <p:cNvPr id="918" name="Google Shape;918;p7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19" name="Google Shape;919;p79"/>
          <p:cNvSpPr txBox="1"/>
          <p:nvPr/>
        </p:nvSpPr>
        <p:spPr>
          <a:xfrm>
            <a:off x="0" y="2573242"/>
            <a:ext cx="12192000" cy="21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1: Adding textures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4" name="Shape 924"/>
        <p:cNvGrpSpPr/>
        <p:nvPr/>
      </p:nvGrpSpPr>
      <p:grpSpPr>
        <a:xfrm>
          <a:off x="0" y="0"/>
          <a:ext cx="0" cy="0"/>
          <a:chOff x="0" y="0"/>
          <a:chExt cx="0" cy="0"/>
        </a:xfrm>
      </p:grpSpPr>
      <p:pic>
        <p:nvPicPr>
          <p:cNvPr id="925" name="Google Shape;925;p8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26" name="Google Shape;926;p8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27" name="Google Shape;927;p80"/>
          <p:cNvSpPr txBox="1"/>
          <p:nvPr/>
        </p:nvSpPr>
        <p:spPr>
          <a:xfrm>
            <a:off x="0" y="168249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part 3 we will first add textures to our program before jumping into the math again.</a:t>
            </a:r>
            <a:endParaRPr b="0" i="0" sz="1800" u="none" cap="none" strike="noStrike">
              <a:solidFill>
                <a:schemeClr val="dk1"/>
              </a:solidFill>
              <a:latin typeface="Calibri"/>
              <a:ea typeface="Calibri"/>
              <a:cs typeface="Calibri"/>
              <a:sym typeface="Calibri"/>
            </a:endParaRPr>
          </a:p>
        </p:txBody>
      </p:sp>
      <p:sp>
        <p:nvSpPr>
          <p:cNvPr id="928" name="Google Shape;928;p80"/>
          <p:cNvSpPr txBox="1"/>
          <p:nvPr/>
        </p:nvSpPr>
        <p:spPr>
          <a:xfrm>
            <a:off x="3433865" y="5392094"/>
            <a:ext cx="5175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render this image over a square.</a:t>
            </a:r>
            <a:endParaRPr b="0" i="0" sz="1800" u="none" cap="none" strike="noStrike">
              <a:solidFill>
                <a:schemeClr val="dk1"/>
              </a:solidFill>
              <a:latin typeface="Calibri"/>
              <a:ea typeface="Calibri"/>
              <a:cs typeface="Calibri"/>
              <a:sym typeface="Calibri"/>
            </a:endParaRPr>
          </a:p>
        </p:txBody>
      </p:sp>
      <p:pic>
        <p:nvPicPr>
          <p:cNvPr id="929" name="Google Shape;929;p80"/>
          <p:cNvPicPr preferRelativeResize="0"/>
          <p:nvPr/>
        </p:nvPicPr>
        <p:blipFill rotWithShape="1">
          <a:blip r:embed="rId4">
            <a:alphaModFix/>
          </a:blip>
          <a:srcRect b="0" l="0" r="0" t="0"/>
          <a:stretch/>
        </p:blipFill>
        <p:spPr>
          <a:xfrm>
            <a:off x="4696249" y="2276026"/>
            <a:ext cx="2894323" cy="2894323"/>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4" name="Shape 934"/>
        <p:cNvGrpSpPr/>
        <p:nvPr/>
      </p:nvGrpSpPr>
      <p:grpSpPr>
        <a:xfrm>
          <a:off x="0" y="0"/>
          <a:ext cx="0" cy="0"/>
          <a:chOff x="0" y="0"/>
          <a:chExt cx="0" cy="0"/>
        </a:xfrm>
      </p:grpSpPr>
      <p:pic>
        <p:nvPicPr>
          <p:cNvPr id="935" name="Google Shape;935;p8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36" name="Google Shape;936;p81"/>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37" name="Google Shape;937;p81"/>
          <p:cNvSpPr txBox="1"/>
          <p:nvPr/>
        </p:nvSpPr>
        <p:spPr>
          <a:xfrm>
            <a:off x="0" y="168249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we have to create a texture and bind it, very similar to our buffers.</a:t>
            </a:r>
            <a:endParaRPr b="0" i="0" sz="1800" u="none" cap="none" strike="noStrike">
              <a:solidFill>
                <a:schemeClr val="dk1"/>
              </a:solidFill>
              <a:latin typeface="Calibri"/>
              <a:ea typeface="Calibri"/>
              <a:cs typeface="Calibri"/>
              <a:sym typeface="Calibri"/>
            </a:endParaRPr>
          </a:p>
        </p:txBody>
      </p:sp>
      <p:pic>
        <p:nvPicPr>
          <p:cNvPr id="938" name="Google Shape;938;p81"/>
          <p:cNvPicPr preferRelativeResize="0"/>
          <p:nvPr/>
        </p:nvPicPr>
        <p:blipFill rotWithShape="1">
          <a:blip r:embed="rId4">
            <a:alphaModFix/>
          </a:blip>
          <a:srcRect b="0" l="0" r="0" t="0"/>
          <a:stretch/>
        </p:blipFill>
        <p:spPr>
          <a:xfrm>
            <a:off x="2828925" y="2500690"/>
            <a:ext cx="6534150" cy="1343025"/>
          </a:xfrm>
          <a:prstGeom prst="rect">
            <a:avLst/>
          </a:prstGeom>
          <a:noFill/>
          <a:ln>
            <a:noFill/>
          </a:ln>
        </p:spPr>
      </p:pic>
      <p:sp>
        <p:nvSpPr>
          <p:cNvPr id="939" name="Google Shape;939;p81"/>
          <p:cNvSpPr txBox="1"/>
          <p:nvPr/>
        </p:nvSpPr>
        <p:spPr>
          <a:xfrm>
            <a:off x="0" y="429261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Next we will load an image from an external source.</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1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44" name="Google Shape;144;p1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Graphics pipeline</a:t>
            </a:r>
            <a:endParaRPr b="0" i="0" sz="4400" u="none" cap="none" strike="noStrike">
              <a:solidFill>
                <a:schemeClr val="lt1"/>
              </a:solidFill>
              <a:latin typeface="Calibri"/>
              <a:ea typeface="Calibri"/>
              <a:cs typeface="Calibri"/>
              <a:sym typeface="Calibri"/>
            </a:endParaRPr>
          </a:p>
        </p:txBody>
      </p:sp>
      <p:sp>
        <p:nvSpPr>
          <p:cNvPr id="145" name="Google Shape;145;p19"/>
          <p:cNvSpPr/>
          <p:nvPr/>
        </p:nvSpPr>
        <p:spPr>
          <a:xfrm>
            <a:off x="2090668" y="3106865"/>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146" name="Google Shape;146;p19"/>
          <p:cNvSpPr/>
          <p:nvPr/>
        </p:nvSpPr>
        <p:spPr>
          <a:xfrm>
            <a:off x="4045928" y="3321749"/>
            <a:ext cx="108541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p19"/>
          <p:cNvSpPr/>
          <p:nvPr/>
        </p:nvSpPr>
        <p:spPr>
          <a:xfrm>
            <a:off x="5131341" y="3106865"/>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Shape Assembly</a:t>
            </a:r>
            <a:endParaRPr b="0" i="0" sz="1800" u="none" cap="none" strike="noStrike">
              <a:solidFill>
                <a:schemeClr val="lt1"/>
              </a:solidFill>
              <a:latin typeface="Calibri"/>
              <a:ea typeface="Calibri"/>
              <a:cs typeface="Calibri"/>
              <a:sym typeface="Calibri"/>
            </a:endParaRPr>
          </a:p>
        </p:txBody>
      </p:sp>
      <p:sp>
        <p:nvSpPr>
          <p:cNvPr id="148" name="Google Shape;148;p19"/>
          <p:cNvSpPr/>
          <p:nvPr/>
        </p:nvSpPr>
        <p:spPr>
          <a:xfrm>
            <a:off x="7086601" y="3321749"/>
            <a:ext cx="1085413" cy="484632"/>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9" name="Google Shape;149;p19"/>
          <p:cNvSpPr/>
          <p:nvPr/>
        </p:nvSpPr>
        <p:spPr>
          <a:xfrm>
            <a:off x="8172014" y="3106865"/>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Geometry Shader</a:t>
            </a:r>
            <a:endParaRPr b="0" i="0" sz="1800" u="none" cap="none" strike="noStrike">
              <a:solidFill>
                <a:schemeClr val="lt1"/>
              </a:solidFill>
              <a:latin typeface="Calibri"/>
              <a:ea typeface="Calibri"/>
              <a:cs typeface="Calibri"/>
              <a:sym typeface="Calibri"/>
            </a:endParaRPr>
          </a:p>
        </p:txBody>
      </p:sp>
      <p:sp>
        <p:nvSpPr>
          <p:cNvPr id="150" name="Google Shape;150;p19"/>
          <p:cNvSpPr/>
          <p:nvPr/>
        </p:nvSpPr>
        <p:spPr>
          <a:xfrm>
            <a:off x="2090667" y="4616099"/>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Rasterization</a:t>
            </a:r>
            <a:endParaRPr b="0" i="0" sz="1800" u="none" cap="none" strike="noStrike">
              <a:solidFill>
                <a:schemeClr val="lt1"/>
              </a:solidFill>
              <a:latin typeface="Calibri"/>
              <a:ea typeface="Calibri"/>
              <a:cs typeface="Calibri"/>
              <a:sym typeface="Calibri"/>
            </a:endParaRPr>
          </a:p>
        </p:txBody>
      </p:sp>
      <p:sp>
        <p:nvSpPr>
          <p:cNvPr id="151" name="Google Shape;151;p19"/>
          <p:cNvSpPr/>
          <p:nvPr/>
        </p:nvSpPr>
        <p:spPr>
          <a:xfrm>
            <a:off x="4045927" y="4830983"/>
            <a:ext cx="1085413" cy="484632"/>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p19"/>
          <p:cNvSpPr/>
          <p:nvPr/>
        </p:nvSpPr>
        <p:spPr>
          <a:xfrm>
            <a:off x="5133383" y="461609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153" name="Google Shape;153;p19"/>
          <p:cNvSpPr/>
          <p:nvPr/>
        </p:nvSpPr>
        <p:spPr>
          <a:xfrm>
            <a:off x="7088643" y="4830983"/>
            <a:ext cx="108541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4" name="Google Shape;154;p19"/>
          <p:cNvSpPr/>
          <p:nvPr/>
        </p:nvSpPr>
        <p:spPr>
          <a:xfrm>
            <a:off x="8172013" y="4616099"/>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Tests and Blending</a:t>
            </a:r>
            <a:endParaRPr b="0" i="0" sz="1800" u="none" cap="none" strike="noStrike">
              <a:solidFill>
                <a:schemeClr val="lt1"/>
              </a:solidFill>
              <a:latin typeface="Calibri"/>
              <a:ea typeface="Calibri"/>
              <a:cs typeface="Calibri"/>
              <a:sym typeface="Calibri"/>
            </a:endParaRPr>
          </a:p>
        </p:txBody>
      </p:sp>
      <p:sp>
        <p:nvSpPr>
          <p:cNvPr id="155" name="Google Shape;155;p19"/>
          <p:cNvSpPr/>
          <p:nvPr/>
        </p:nvSpPr>
        <p:spPr>
          <a:xfrm>
            <a:off x="10127273" y="3321749"/>
            <a:ext cx="256654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p19"/>
          <p:cNvSpPr/>
          <p:nvPr/>
        </p:nvSpPr>
        <p:spPr>
          <a:xfrm>
            <a:off x="-476898" y="4830983"/>
            <a:ext cx="256654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p19"/>
          <p:cNvSpPr/>
          <p:nvPr/>
        </p:nvSpPr>
        <p:spPr>
          <a:xfrm>
            <a:off x="4768593" y="1317394"/>
            <a:ext cx="912359" cy="386543"/>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p19"/>
          <p:cNvSpPr txBox="1"/>
          <p:nvPr/>
        </p:nvSpPr>
        <p:spPr>
          <a:xfrm>
            <a:off x="5640506" y="1314461"/>
            <a:ext cx="3221391"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Adjustable steps (Shaders)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Automatic steps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p19"/>
          <p:cNvSpPr/>
          <p:nvPr/>
        </p:nvSpPr>
        <p:spPr>
          <a:xfrm>
            <a:off x="4768593" y="1869591"/>
            <a:ext cx="912359" cy="386543"/>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4" name="Shape 944"/>
        <p:cNvGrpSpPr/>
        <p:nvPr/>
      </p:nvGrpSpPr>
      <p:grpSpPr>
        <a:xfrm>
          <a:off x="0" y="0"/>
          <a:ext cx="0" cy="0"/>
          <a:chOff x="0" y="0"/>
          <a:chExt cx="0" cy="0"/>
        </a:xfrm>
      </p:grpSpPr>
      <p:pic>
        <p:nvPicPr>
          <p:cNvPr id="945" name="Google Shape;945;p8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46" name="Google Shape;946;p82"/>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47" name="Google Shape;947;p82"/>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load the image from an external path.</a:t>
            </a:r>
            <a:endParaRPr b="0" i="0" sz="1800" u="none" cap="none" strike="noStrike">
              <a:solidFill>
                <a:schemeClr val="dk1"/>
              </a:solidFill>
              <a:latin typeface="Calibri"/>
              <a:ea typeface="Calibri"/>
              <a:cs typeface="Calibri"/>
              <a:sym typeface="Calibri"/>
            </a:endParaRPr>
          </a:p>
        </p:txBody>
      </p:sp>
      <p:sp>
        <p:nvSpPr>
          <p:cNvPr id="948" name="Google Shape;948;p82"/>
          <p:cNvSpPr txBox="1"/>
          <p:nvPr/>
        </p:nvSpPr>
        <p:spPr>
          <a:xfrm>
            <a:off x="25" y="539496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set the texture parameters once the image has been loaded</a:t>
            </a:r>
            <a:endParaRPr b="0" i="0" sz="1800" u="none" cap="none" strike="noStrike">
              <a:solidFill>
                <a:schemeClr val="dk1"/>
              </a:solidFill>
              <a:latin typeface="Calibri"/>
              <a:ea typeface="Calibri"/>
              <a:cs typeface="Calibri"/>
              <a:sym typeface="Calibri"/>
            </a:endParaRPr>
          </a:p>
        </p:txBody>
      </p:sp>
      <p:sp>
        <p:nvSpPr>
          <p:cNvPr id="949" name="Google Shape;949;p82"/>
          <p:cNvSpPr txBox="1"/>
          <p:nvPr/>
        </p:nvSpPr>
        <p:spPr>
          <a:xfrm>
            <a:off x="25" y="31094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Loading an image means dealing with Cross-Origin Resource Sharing (CORS)</a:t>
            </a:r>
            <a:endParaRPr b="0" i="0" sz="1800" u="none" cap="none" strike="noStrike">
              <a:solidFill>
                <a:schemeClr val="dk1"/>
              </a:solidFill>
              <a:latin typeface="Calibri"/>
              <a:ea typeface="Calibri"/>
              <a:cs typeface="Calibri"/>
              <a:sym typeface="Calibri"/>
            </a:endParaRPr>
          </a:p>
        </p:txBody>
      </p:sp>
      <p:pic>
        <p:nvPicPr>
          <p:cNvPr id="950" name="Google Shape;950;p82"/>
          <p:cNvPicPr preferRelativeResize="0"/>
          <p:nvPr/>
        </p:nvPicPr>
        <p:blipFill rotWithShape="1">
          <a:blip r:embed="rId4">
            <a:alphaModFix/>
          </a:blip>
          <a:srcRect b="0" l="0" r="0" t="0"/>
          <a:stretch/>
        </p:blipFill>
        <p:spPr>
          <a:xfrm>
            <a:off x="4343413" y="2147059"/>
            <a:ext cx="3505200" cy="819150"/>
          </a:xfrm>
          <a:prstGeom prst="rect">
            <a:avLst/>
          </a:prstGeom>
          <a:noFill/>
          <a:ln>
            <a:noFill/>
          </a:ln>
        </p:spPr>
      </p:pic>
      <p:pic>
        <p:nvPicPr>
          <p:cNvPr id="951" name="Google Shape;951;p82"/>
          <p:cNvPicPr preferRelativeResize="0"/>
          <p:nvPr/>
        </p:nvPicPr>
        <p:blipFill rotWithShape="1">
          <a:blip r:embed="rId5">
            <a:alphaModFix/>
          </a:blip>
          <a:srcRect b="0" l="0" r="0" t="0"/>
          <a:stretch/>
        </p:blipFill>
        <p:spPr>
          <a:xfrm>
            <a:off x="3700475" y="3621950"/>
            <a:ext cx="4791075" cy="16002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6" name="Shape 956"/>
        <p:cNvGrpSpPr/>
        <p:nvPr/>
      </p:nvGrpSpPr>
      <p:grpSpPr>
        <a:xfrm>
          <a:off x="0" y="0"/>
          <a:ext cx="0" cy="0"/>
          <a:chOff x="0" y="0"/>
          <a:chExt cx="0" cy="0"/>
        </a:xfrm>
      </p:grpSpPr>
      <p:pic>
        <p:nvPicPr>
          <p:cNvPr id="957" name="Google Shape;957;p8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58" name="Google Shape;958;p83"/>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59" name="Google Shape;959;p83"/>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want to set the texture settings after the image is loaded.</a:t>
            </a:r>
            <a:endParaRPr b="0" i="0" sz="1800" u="none" cap="none" strike="noStrike">
              <a:solidFill>
                <a:schemeClr val="dk1"/>
              </a:solidFill>
              <a:latin typeface="Calibri"/>
              <a:ea typeface="Calibri"/>
              <a:cs typeface="Calibri"/>
              <a:sym typeface="Calibri"/>
            </a:endParaRPr>
          </a:p>
        </p:txBody>
      </p:sp>
      <p:sp>
        <p:nvSpPr>
          <p:cNvPr id="960" name="Google Shape;960;p83"/>
          <p:cNvSpPr txBox="1"/>
          <p:nvPr/>
        </p:nvSpPr>
        <p:spPr>
          <a:xfrm>
            <a:off x="25" y="539496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briefly visit each of these texture parameters</a:t>
            </a:r>
            <a:endParaRPr b="0" i="0" sz="1800" u="none" cap="none" strike="noStrike">
              <a:solidFill>
                <a:schemeClr val="dk1"/>
              </a:solidFill>
              <a:latin typeface="Calibri"/>
              <a:ea typeface="Calibri"/>
              <a:cs typeface="Calibri"/>
              <a:sym typeface="Calibri"/>
            </a:endParaRPr>
          </a:p>
        </p:txBody>
      </p:sp>
      <p:pic>
        <p:nvPicPr>
          <p:cNvPr id="961" name="Google Shape;961;p83"/>
          <p:cNvPicPr preferRelativeResize="0"/>
          <p:nvPr/>
        </p:nvPicPr>
        <p:blipFill rotWithShape="1">
          <a:blip r:embed="rId4">
            <a:alphaModFix/>
          </a:blip>
          <a:srcRect b="0" l="0" r="0" t="0"/>
          <a:stretch/>
        </p:blipFill>
        <p:spPr>
          <a:xfrm>
            <a:off x="790600" y="2280150"/>
            <a:ext cx="10610850" cy="28384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6" name="Shape 966"/>
        <p:cNvGrpSpPr/>
        <p:nvPr/>
      </p:nvGrpSpPr>
      <p:grpSpPr>
        <a:xfrm>
          <a:off x="0" y="0"/>
          <a:ext cx="0" cy="0"/>
          <a:chOff x="0" y="0"/>
          <a:chExt cx="0" cy="0"/>
        </a:xfrm>
      </p:grpSpPr>
      <p:pic>
        <p:nvPicPr>
          <p:cNvPr id="967" name="Google Shape;967;p84"/>
          <p:cNvPicPr preferRelativeResize="0"/>
          <p:nvPr/>
        </p:nvPicPr>
        <p:blipFill rotWithShape="1">
          <a:blip r:embed="rId3">
            <a:alphaModFix/>
          </a:blip>
          <a:srcRect b="66595" l="0" r="46687" t="26540"/>
          <a:stretch/>
        </p:blipFill>
        <p:spPr>
          <a:xfrm>
            <a:off x="3267744" y="2174512"/>
            <a:ext cx="5656499" cy="194838"/>
          </a:xfrm>
          <a:prstGeom prst="rect">
            <a:avLst/>
          </a:prstGeom>
          <a:noFill/>
          <a:ln>
            <a:noFill/>
          </a:ln>
        </p:spPr>
      </p:pic>
      <p:pic>
        <p:nvPicPr>
          <p:cNvPr id="968" name="Google Shape;968;p84"/>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969" name="Google Shape;969;p84"/>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70" name="Google Shape;970;p84"/>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we set the TEXTURE_WRAP_S parameter.</a:t>
            </a:r>
            <a:endParaRPr b="0" i="0" sz="1800" u="none" cap="none" strike="noStrike">
              <a:solidFill>
                <a:schemeClr val="dk1"/>
              </a:solidFill>
              <a:latin typeface="Calibri"/>
              <a:ea typeface="Calibri"/>
              <a:cs typeface="Calibri"/>
              <a:sym typeface="Calibri"/>
            </a:endParaRPr>
          </a:p>
        </p:txBody>
      </p:sp>
      <p:sp>
        <p:nvSpPr>
          <p:cNvPr id="971" name="Google Shape;971;p84"/>
          <p:cNvSpPr txBox="1"/>
          <p:nvPr/>
        </p:nvSpPr>
        <p:spPr>
          <a:xfrm>
            <a:off x="0" y="254003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are 3 options for this parameter:</a:t>
            </a:r>
            <a:endParaRPr b="0" i="0" sz="1800" u="none" cap="none" strike="noStrike">
              <a:solidFill>
                <a:schemeClr val="dk1"/>
              </a:solidFill>
              <a:latin typeface="Calibri"/>
              <a:ea typeface="Calibri"/>
              <a:cs typeface="Calibri"/>
              <a:sym typeface="Calibri"/>
            </a:endParaRPr>
          </a:p>
        </p:txBody>
      </p:sp>
      <p:pic>
        <p:nvPicPr>
          <p:cNvPr id="972" name="Google Shape;972;p84"/>
          <p:cNvPicPr preferRelativeResize="0"/>
          <p:nvPr/>
        </p:nvPicPr>
        <p:blipFill rotWithShape="1">
          <a:blip r:embed="rId5">
            <a:alphaModFix/>
          </a:blip>
          <a:srcRect b="0" l="0" r="0" t="0"/>
          <a:stretch/>
        </p:blipFill>
        <p:spPr>
          <a:xfrm>
            <a:off x="2591050" y="3558611"/>
            <a:ext cx="1549675" cy="2358025"/>
          </a:xfrm>
          <a:prstGeom prst="rect">
            <a:avLst/>
          </a:prstGeom>
          <a:noFill/>
          <a:ln>
            <a:noFill/>
          </a:ln>
        </p:spPr>
      </p:pic>
      <p:pic>
        <p:nvPicPr>
          <p:cNvPr id="973" name="Google Shape;973;p84"/>
          <p:cNvPicPr preferRelativeResize="0"/>
          <p:nvPr/>
        </p:nvPicPr>
        <p:blipFill rotWithShape="1">
          <a:blip r:embed="rId6">
            <a:alphaModFix/>
          </a:blip>
          <a:srcRect b="0" l="0" r="0" t="0"/>
          <a:stretch/>
        </p:blipFill>
        <p:spPr>
          <a:xfrm>
            <a:off x="5232725" y="3558038"/>
            <a:ext cx="1545336" cy="2359152"/>
          </a:xfrm>
          <a:prstGeom prst="rect">
            <a:avLst/>
          </a:prstGeom>
          <a:noFill/>
          <a:ln>
            <a:noFill/>
          </a:ln>
        </p:spPr>
      </p:pic>
      <p:pic>
        <p:nvPicPr>
          <p:cNvPr id="974" name="Google Shape;974;p84"/>
          <p:cNvPicPr preferRelativeResize="0"/>
          <p:nvPr/>
        </p:nvPicPr>
        <p:blipFill rotWithShape="1">
          <a:blip r:embed="rId7">
            <a:alphaModFix/>
          </a:blip>
          <a:srcRect b="0" l="0" r="0" t="0"/>
          <a:stretch/>
        </p:blipFill>
        <p:spPr>
          <a:xfrm>
            <a:off x="7870050" y="3558038"/>
            <a:ext cx="1545336" cy="2359152"/>
          </a:xfrm>
          <a:prstGeom prst="rect">
            <a:avLst/>
          </a:prstGeom>
          <a:noFill/>
          <a:ln>
            <a:noFill/>
          </a:ln>
        </p:spPr>
      </p:pic>
      <p:sp>
        <p:nvSpPr>
          <p:cNvPr id="975" name="Google Shape;975;p84"/>
          <p:cNvSpPr txBox="1"/>
          <p:nvPr/>
        </p:nvSpPr>
        <p:spPr>
          <a:xfrm>
            <a:off x="2414738" y="3205000"/>
            <a:ext cx="19023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gl.REPEAT</a:t>
            </a:r>
            <a:endParaRPr b="0" i="0" sz="1400" u="none" cap="none" strike="noStrike">
              <a:solidFill>
                <a:srgbClr val="000000"/>
              </a:solidFill>
              <a:latin typeface="Arial"/>
              <a:ea typeface="Arial"/>
              <a:cs typeface="Arial"/>
              <a:sym typeface="Arial"/>
            </a:endParaRPr>
          </a:p>
        </p:txBody>
      </p:sp>
      <p:sp>
        <p:nvSpPr>
          <p:cNvPr id="976" name="Google Shape;976;p84"/>
          <p:cNvSpPr txBox="1"/>
          <p:nvPr/>
        </p:nvSpPr>
        <p:spPr>
          <a:xfrm>
            <a:off x="4809138" y="3205000"/>
            <a:ext cx="23925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gl.CLAMP_TO_EDGE</a:t>
            </a:r>
            <a:endParaRPr b="0" i="0" sz="1400" u="none" cap="none" strike="noStrike">
              <a:solidFill>
                <a:srgbClr val="000000"/>
              </a:solidFill>
              <a:latin typeface="Arial"/>
              <a:ea typeface="Arial"/>
              <a:cs typeface="Arial"/>
              <a:sym typeface="Arial"/>
            </a:endParaRPr>
          </a:p>
        </p:txBody>
      </p:sp>
      <p:sp>
        <p:nvSpPr>
          <p:cNvPr id="977" name="Google Shape;977;p84"/>
          <p:cNvSpPr txBox="1"/>
          <p:nvPr/>
        </p:nvSpPr>
        <p:spPr>
          <a:xfrm>
            <a:off x="7508112" y="3205000"/>
            <a:ext cx="22692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gl.MIRRORED_REPEAT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2" name="Shape 982"/>
        <p:cNvGrpSpPr/>
        <p:nvPr/>
      </p:nvGrpSpPr>
      <p:grpSpPr>
        <a:xfrm>
          <a:off x="0" y="0"/>
          <a:ext cx="0" cy="0"/>
          <a:chOff x="0" y="0"/>
          <a:chExt cx="0" cy="0"/>
        </a:xfrm>
      </p:grpSpPr>
      <p:pic>
        <p:nvPicPr>
          <p:cNvPr id="983" name="Google Shape;983;p8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84" name="Google Shape;984;p85"/>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85" name="Google Shape;985;p85"/>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set the TEXTURE_WRAP_T parameter.</a:t>
            </a:r>
            <a:endParaRPr b="0" i="0" sz="1800" u="none" cap="none" strike="noStrike">
              <a:solidFill>
                <a:schemeClr val="dk1"/>
              </a:solidFill>
              <a:latin typeface="Calibri"/>
              <a:ea typeface="Calibri"/>
              <a:cs typeface="Calibri"/>
              <a:sym typeface="Calibri"/>
            </a:endParaRPr>
          </a:p>
        </p:txBody>
      </p:sp>
      <p:sp>
        <p:nvSpPr>
          <p:cNvPr id="986" name="Google Shape;986;p85"/>
          <p:cNvSpPr txBox="1"/>
          <p:nvPr/>
        </p:nvSpPr>
        <p:spPr>
          <a:xfrm>
            <a:off x="0" y="254003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parameters are the same as TEXTURE_WRAP_S, but travel on the y-axis:</a:t>
            </a:r>
            <a:endParaRPr b="0" i="0" sz="1800" u="none" cap="none" strike="noStrike">
              <a:solidFill>
                <a:schemeClr val="dk1"/>
              </a:solidFill>
              <a:latin typeface="Calibri"/>
              <a:ea typeface="Calibri"/>
              <a:cs typeface="Calibri"/>
              <a:sym typeface="Calibri"/>
            </a:endParaRPr>
          </a:p>
        </p:txBody>
      </p:sp>
      <p:pic>
        <p:nvPicPr>
          <p:cNvPr id="987" name="Google Shape;987;p85"/>
          <p:cNvPicPr preferRelativeResize="0"/>
          <p:nvPr/>
        </p:nvPicPr>
        <p:blipFill rotWithShape="1">
          <a:blip r:embed="rId4">
            <a:alphaModFix/>
          </a:blip>
          <a:srcRect b="0" l="0" r="0" t="0"/>
          <a:stretch/>
        </p:blipFill>
        <p:spPr>
          <a:xfrm>
            <a:off x="2591050" y="3558611"/>
            <a:ext cx="1549675" cy="2358025"/>
          </a:xfrm>
          <a:prstGeom prst="rect">
            <a:avLst/>
          </a:prstGeom>
          <a:noFill/>
          <a:ln>
            <a:noFill/>
          </a:ln>
        </p:spPr>
      </p:pic>
      <p:sp>
        <p:nvSpPr>
          <p:cNvPr id="988" name="Google Shape;988;p85"/>
          <p:cNvSpPr txBox="1"/>
          <p:nvPr/>
        </p:nvSpPr>
        <p:spPr>
          <a:xfrm>
            <a:off x="2414738" y="3205000"/>
            <a:ext cx="19023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gl.REPEAT</a:t>
            </a:r>
            <a:endParaRPr b="0" i="0" sz="1400" u="none" cap="none" strike="noStrike">
              <a:solidFill>
                <a:srgbClr val="000000"/>
              </a:solidFill>
              <a:latin typeface="Arial"/>
              <a:ea typeface="Arial"/>
              <a:cs typeface="Arial"/>
              <a:sym typeface="Arial"/>
            </a:endParaRPr>
          </a:p>
        </p:txBody>
      </p:sp>
      <p:sp>
        <p:nvSpPr>
          <p:cNvPr id="989" name="Google Shape;989;p85"/>
          <p:cNvSpPr txBox="1"/>
          <p:nvPr/>
        </p:nvSpPr>
        <p:spPr>
          <a:xfrm>
            <a:off x="4809138" y="3205000"/>
            <a:ext cx="23925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gl.CLAMP_TO_EDGE</a:t>
            </a:r>
            <a:endParaRPr b="0" i="0" sz="1400" u="none" cap="none" strike="noStrike">
              <a:solidFill>
                <a:srgbClr val="000000"/>
              </a:solidFill>
              <a:latin typeface="Arial"/>
              <a:ea typeface="Arial"/>
              <a:cs typeface="Arial"/>
              <a:sym typeface="Arial"/>
            </a:endParaRPr>
          </a:p>
        </p:txBody>
      </p:sp>
      <p:sp>
        <p:nvSpPr>
          <p:cNvPr id="990" name="Google Shape;990;p85"/>
          <p:cNvSpPr txBox="1"/>
          <p:nvPr/>
        </p:nvSpPr>
        <p:spPr>
          <a:xfrm>
            <a:off x="7508112" y="3205000"/>
            <a:ext cx="22692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gl.MIRRORED_REPEAT</a:t>
            </a:r>
            <a:endParaRPr b="0" i="0" sz="1400" u="none" cap="none" strike="noStrike">
              <a:solidFill>
                <a:srgbClr val="000000"/>
              </a:solidFill>
              <a:latin typeface="Arial"/>
              <a:ea typeface="Arial"/>
              <a:cs typeface="Arial"/>
              <a:sym typeface="Arial"/>
            </a:endParaRPr>
          </a:p>
        </p:txBody>
      </p:sp>
      <p:pic>
        <p:nvPicPr>
          <p:cNvPr id="991" name="Google Shape;991;p85"/>
          <p:cNvPicPr preferRelativeResize="0"/>
          <p:nvPr/>
        </p:nvPicPr>
        <p:blipFill rotWithShape="1">
          <a:blip r:embed="rId5">
            <a:alphaModFix/>
          </a:blip>
          <a:srcRect b="0" l="0" r="0" t="0"/>
          <a:stretch/>
        </p:blipFill>
        <p:spPr>
          <a:xfrm>
            <a:off x="5232725" y="3558046"/>
            <a:ext cx="1545336" cy="2359152"/>
          </a:xfrm>
          <a:prstGeom prst="rect">
            <a:avLst/>
          </a:prstGeom>
          <a:noFill/>
          <a:ln>
            <a:noFill/>
          </a:ln>
        </p:spPr>
      </p:pic>
      <p:pic>
        <p:nvPicPr>
          <p:cNvPr id="992" name="Google Shape;992;p85"/>
          <p:cNvPicPr preferRelativeResize="0"/>
          <p:nvPr/>
        </p:nvPicPr>
        <p:blipFill rotWithShape="1">
          <a:blip r:embed="rId6">
            <a:alphaModFix/>
          </a:blip>
          <a:srcRect b="0" l="0" r="0" t="0"/>
          <a:stretch/>
        </p:blipFill>
        <p:spPr>
          <a:xfrm>
            <a:off x="7870075" y="3558046"/>
            <a:ext cx="1545336" cy="2359152"/>
          </a:xfrm>
          <a:prstGeom prst="rect">
            <a:avLst/>
          </a:prstGeom>
          <a:noFill/>
          <a:ln>
            <a:noFill/>
          </a:ln>
        </p:spPr>
      </p:pic>
      <p:pic>
        <p:nvPicPr>
          <p:cNvPr id="993" name="Google Shape;993;p85"/>
          <p:cNvPicPr preferRelativeResize="0"/>
          <p:nvPr/>
        </p:nvPicPr>
        <p:blipFill rotWithShape="1">
          <a:blip r:embed="rId7">
            <a:alphaModFix/>
          </a:blip>
          <a:srcRect b="60448" l="0" r="46687" t="33030"/>
          <a:stretch/>
        </p:blipFill>
        <p:spPr>
          <a:xfrm>
            <a:off x="3267750" y="2179395"/>
            <a:ext cx="5656499" cy="1850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pic>
        <p:nvPicPr>
          <p:cNvPr id="999" name="Google Shape;999;p8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00" name="Google Shape;1000;p86"/>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01" name="Google Shape;1001;p86"/>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Lastly we set the TEXTURE_MIN_FILTER and TEXTURE_MAG_FILTER parameters.</a:t>
            </a:r>
            <a:endParaRPr b="0" i="0" sz="1800" u="none" cap="none" strike="noStrike">
              <a:solidFill>
                <a:schemeClr val="dk1"/>
              </a:solidFill>
              <a:latin typeface="Calibri"/>
              <a:ea typeface="Calibri"/>
              <a:cs typeface="Calibri"/>
              <a:sym typeface="Calibri"/>
            </a:endParaRPr>
          </a:p>
        </p:txBody>
      </p:sp>
      <p:sp>
        <p:nvSpPr>
          <p:cNvPr id="1002" name="Google Shape;1002;p86"/>
          <p:cNvSpPr txBox="1"/>
          <p:nvPr/>
        </p:nvSpPr>
        <p:spPr>
          <a:xfrm>
            <a:off x="0" y="254003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options have more delicate differences, so here are the options without image:</a:t>
            </a:r>
            <a:endParaRPr b="0" i="0" sz="1800" u="none" cap="none" strike="noStrike">
              <a:solidFill>
                <a:schemeClr val="dk1"/>
              </a:solidFill>
              <a:latin typeface="Calibri"/>
              <a:ea typeface="Calibri"/>
              <a:cs typeface="Calibri"/>
              <a:sym typeface="Calibri"/>
            </a:endParaRPr>
          </a:p>
        </p:txBody>
      </p:sp>
      <p:pic>
        <p:nvPicPr>
          <p:cNvPr id="1003" name="Google Shape;1003;p86"/>
          <p:cNvPicPr preferRelativeResize="0"/>
          <p:nvPr/>
        </p:nvPicPr>
        <p:blipFill rotWithShape="1">
          <a:blip r:embed="rId4">
            <a:alphaModFix/>
          </a:blip>
          <a:srcRect b="47271" l="0" r="42765" t="39718"/>
          <a:stretch/>
        </p:blipFill>
        <p:spPr>
          <a:xfrm>
            <a:off x="3059600" y="2087267"/>
            <a:ext cx="6072801" cy="369300"/>
          </a:xfrm>
          <a:prstGeom prst="rect">
            <a:avLst/>
          </a:prstGeom>
          <a:noFill/>
          <a:ln>
            <a:noFill/>
          </a:ln>
        </p:spPr>
      </p:pic>
      <p:sp>
        <p:nvSpPr>
          <p:cNvPr id="1004" name="Google Shape;1004;p86"/>
          <p:cNvSpPr txBox="1"/>
          <p:nvPr/>
        </p:nvSpPr>
        <p:spPr>
          <a:xfrm>
            <a:off x="2180550" y="3232500"/>
            <a:ext cx="8030100" cy="230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GL_NEAREST - (no filtering, no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GL_LINEAR - (filtering, no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GL_NEAREST_MIPMAP_NEAREST - (no filtering, sharp switching between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GL_NEAREST_MIPMAP_LINEAR - (no filtering, smooth transition between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GL_LINEAR_MIPMAP_NEAREST - (filtering, sharp switching between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GL_LINEAR_MIPMAP_LINEAR - (filtering, smooth transition between mipmaps)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9" name="Shape 1009"/>
        <p:cNvGrpSpPr/>
        <p:nvPr/>
      </p:nvGrpSpPr>
      <p:grpSpPr>
        <a:xfrm>
          <a:off x="0" y="0"/>
          <a:ext cx="0" cy="0"/>
          <a:chOff x="0" y="0"/>
          <a:chExt cx="0" cy="0"/>
        </a:xfrm>
      </p:grpSpPr>
      <p:pic>
        <p:nvPicPr>
          <p:cNvPr id="1010" name="Google Shape;1010;p8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11" name="Google Shape;1011;p8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12" name="Google Shape;1012;p87"/>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we have everything we need to load the image.</a:t>
            </a:r>
            <a:endParaRPr b="0" i="0" sz="1800" u="none" cap="none" strike="noStrike">
              <a:solidFill>
                <a:schemeClr val="dk1"/>
              </a:solidFill>
              <a:latin typeface="Calibri"/>
              <a:ea typeface="Calibri"/>
              <a:cs typeface="Calibri"/>
              <a:sym typeface="Calibri"/>
            </a:endParaRPr>
          </a:p>
        </p:txBody>
      </p:sp>
      <p:sp>
        <p:nvSpPr>
          <p:cNvPr id="1013" name="Google Shape;1013;p87"/>
          <p:cNvSpPr txBox="1"/>
          <p:nvPr/>
        </p:nvSpPr>
        <p:spPr>
          <a:xfrm>
            <a:off x="0" y="252730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need a few more things to actually show the image on our object:</a:t>
            </a:r>
            <a:endParaRPr b="0" i="0" sz="1800" u="none" cap="none" strike="noStrike">
              <a:solidFill>
                <a:schemeClr val="dk1"/>
              </a:solidFill>
              <a:latin typeface="Calibri"/>
              <a:ea typeface="Calibri"/>
              <a:cs typeface="Calibri"/>
              <a:sym typeface="Calibri"/>
            </a:endParaRPr>
          </a:p>
        </p:txBody>
      </p:sp>
      <p:sp>
        <p:nvSpPr>
          <p:cNvPr id="1014" name="Google Shape;1014;p87"/>
          <p:cNvSpPr txBox="1"/>
          <p:nvPr/>
        </p:nvSpPr>
        <p:spPr>
          <a:xfrm>
            <a:off x="4443600" y="3219425"/>
            <a:ext cx="3304800" cy="1246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Texture logic in Shaders</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Texture Vertex Buffer Object</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Loading in a texture</a:t>
            </a:r>
            <a:endParaRPr b="0" i="0" sz="1800" u="none" cap="none" strike="noStrike">
              <a:solidFill>
                <a:schemeClr val="dk1"/>
              </a:solidFill>
              <a:latin typeface="Calibri"/>
              <a:ea typeface="Calibri"/>
              <a:cs typeface="Calibri"/>
              <a:sym typeface="Calibri"/>
            </a:endParaRPr>
          </a:p>
        </p:txBody>
      </p:sp>
      <p:sp>
        <p:nvSpPr>
          <p:cNvPr id="1015" name="Google Shape;1015;p87"/>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Let’s start with the shaders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0" name="Shape 1020"/>
        <p:cNvGrpSpPr/>
        <p:nvPr/>
      </p:nvGrpSpPr>
      <p:grpSpPr>
        <a:xfrm>
          <a:off x="0" y="0"/>
          <a:ext cx="0" cy="0"/>
          <a:chOff x="0" y="0"/>
          <a:chExt cx="0" cy="0"/>
        </a:xfrm>
      </p:grpSpPr>
      <p:pic>
        <p:nvPicPr>
          <p:cNvPr id="1021" name="Google Shape;1021;p8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22" name="Google Shape;1022;p8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23" name="Google Shape;1023;p88"/>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abuse the vertex shader as a conduit, just like we did with colors.</a:t>
            </a:r>
            <a:endParaRPr b="0" i="0" sz="1800" u="none" cap="none" strike="noStrike">
              <a:solidFill>
                <a:schemeClr val="dk1"/>
              </a:solidFill>
              <a:latin typeface="Calibri"/>
              <a:ea typeface="Calibri"/>
              <a:cs typeface="Calibri"/>
              <a:sym typeface="Calibri"/>
            </a:endParaRPr>
          </a:p>
        </p:txBody>
      </p:sp>
      <p:sp>
        <p:nvSpPr>
          <p:cNvPr id="1024" name="Google Shape;1024;p88"/>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Do note that in contrast to color, texture is a vec2.</a:t>
            </a:r>
            <a:endParaRPr b="0" i="0" sz="1800" u="none" cap="none" strike="noStrike">
              <a:solidFill>
                <a:srgbClr val="000000"/>
              </a:solidFill>
              <a:latin typeface="Calibri"/>
              <a:ea typeface="Calibri"/>
              <a:cs typeface="Calibri"/>
              <a:sym typeface="Calibri"/>
            </a:endParaRPr>
          </a:p>
        </p:txBody>
      </p:sp>
      <p:pic>
        <p:nvPicPr>
          <p:cNvPr id="1025" name="Google Shape;1025;p88"/>
          <p:cNvPicPr preferRelativeResize="0"/>
          <p:nvPr/>
        </p:nvPicPr>
        <p:blipFill rotWithShape="1">
          <a:blip r:embed="rId4">
            <a:alphaModFix/>
          </a:blip>
          <a:srcRect b="0" l="0" r="0" t="0"/>
          <a:stretch/>
        </p:blipFill>
        <p:spPr>
          <a:xfrm>
            <a:off x="3653950" y="2156221"/>
            <a:ext cx="4884240" cy="2754779"/>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0" name="Shape 1030"/>
        <p:cNvGrpSpPr/>
        <p:nvPr/>
      </p:nvGrpSpPr>
      <p:grpSpPr>
        <a:xfrm>
          <a:off x="0" y="0"/>
          <a:ext cx="0" cy="0"/>
          <a:chOff x="0" y="0"/>
          <a:chExt cx="0" cy="0"/>
        </a:xfrm>
      </p:grpSpPr>
      <p:pic>
        <p:nvPicPr>
          <p:cNvPr id="1031" name="Google Shape;1031;p8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32" name="Google Shape;1032;p8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33" name="Google Shape;1033;p89"/>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the fragment shader we will use the texture instead of the color.</a:t>
            </a:r>
            <a:endParaRPr b="0" i="0" sz="1800" u="none" cap="none" strike="noStrike">
              <a:solidFill>
                <a:schemeClr val="dk1"/>
              </a:solidFill>
              <a:latin typeface="Calibri"/>
              <a:ea typeface="Calibri"/>
              <a:cs typeface="Calibri"/>
              <a:sym typeface="Calibri"/>
            </a:endParaRPr>
          </a:p>
        </p:txBody>
      </p:sp>
      <p:sp>
        <p:nvSpPr>
          <p:cNvPr id="1034" name="Google Shape;1034;p89"/>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Let’s briefly go through what happens here.</a:t>
            </a:r>
            <a:endParaRPr b="0" i="0" sz="1800" u="none" cap="none" strike="noStrike">
              <a:solidFill>
                <a:srgbClr val="000000"/>
              </a:solidFill>
              <a:latin typeface="Calibri"/>
              <a:ea typeface="Calibri"/>
              <a:cs typeface="Calibri"/>
              <a:sym typeface="Calibri"/>
            </a:endParaRPr>
          </a:p>
        </p:txBody>
      </p:sp>
      <p:pic>
        <p:nvPicPr>
          <p:cNvPr id="1035" name="Google Shape;1035;p89"/>
          <p:cNvPicPr preferRelativeResize="0"/>
          <p:nvPr/>
        </p:nvPicPr>
        <p:blipFill rotWithShape="1">
          <a:blip r:embed="rId4">
            <a:alphaModFix/>
          </a:blip>
          <a:srcRect b="0" l="0" r="0" t="0"/>
          <a:stretch/>
        </p:blipFill>
        <p:spPr>
          <a:xfrm>
            <a:off x="3845850" y="2156221"/>
            <a:ext cx="4500300" cy="2754779"/>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0" name="Shape 1040"/>
        <p:cNvGrpSpPr/>
        <p:nvPr/>
      </p:nvGrpSpPr>
      <p:grpSpPr>
        <a:xfrm>
          <a:off x="0" y="0"/>
          <a:ext cx="0" cy="0"/>
          <a:chOff x="0" y="0"/>
          <a:chExt cx="0" cy="0"/>
        </a:xfrm>
      </p:grpSpPr>
      <p:pic>
        <p:nvPicPr>
          <p:cNvPr id="1041" name="Google Shape;1041;p9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42" name="Google Shape;1042;p9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43" name="Google Shape;1043;p90"/>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Receiving the texture coordinate values from the vertex shader should be nothing new.</a:t>
            </a:r>
            <a:endParaRPr b="0" i="0" sz="1800" u="none" cap="none" strike="noStrike">
              <a:solidFill>
                <a:schemeClr val="dk1"/>
              </a:solidFill>
              <a:latin typeface="Calibri"/>
              <a:ea typeface="Calibri"/>
              <a:cs typeface="Calibri"/>
              <a:sym typeface="Calibri"/>
            </a:endParaRPr>
          </a:p>
        </p:txBody>
      </p:sp>
      <p:sp>
        <p:nvSpPr>
          <p:cNvPr id="1044" name="Google Shape;1044;p90"/>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This finishes up the shaders, we will now move on to the Vertex Buffer Object. </a:t>
            </a:r>
            <a:endParaRPr b="0" i="0" sz="1800" u="none" cap="none" strike="noStrike">
              <a:solidFill>
                <a:srgbClr val="000000"/>
              </a:solidFill>
              <a:latin typeface="Calibri"/>
              <a:ea typeface="Calibri"/>
              <a:cs typeface="Calibri"/>
              <a:sym typeface="Calibri"/>
            </a:endParaRPr>
          </a:p>
        </p:txBody>
      </p:sp>
      <p:pic>
        <p:nvPicPr>
          <p:cNvPr id="1045" name="Google Shape;1045;p90"/>
          <p:cNvPicPr preferRelativeResize="0"/>
          <p:nvPr/>
        </p:nvPicPr>
        <p:blipFill rotWithShape="1">
          <a:blip r:embed="rId4">
            <a:alphaModFix/>
          </a:blip>
          <a:srcRect b="57639" l="0" r="0" t="35510"/>
          <a:stretch/>
        </p:blipFill>
        <p:spPr>
          <a:xfrm>
            <a:off x="3845850" y="2051100"/>
            <a:ext cx="4500300" cy="188700"/>
          </a:xfrm>
          <a:prstGeom prst="rect">
            <a:avLst/>
          </a:prstGeom>
          <a:noFill/>
          <a:ln>
            <a:noFill/>
          </a:ln>
        </p:spPr>
      </p:pic>
      <p:sp>
        <p:nvSpPr>
          <p:cNvPr id="1046" name="Google Shape;1046;p90"/>
          <p:cNvSpPr txBox="1"/>
          <p:nvPr/>
        </p:nvSpPr>
        <p:spPr>
          <a:xfrm>
            <a:off x="0" y="264668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we declare a uniform where we input the actual image of the texture.</a:t>
            </a:r>
            <a:endParaRPr b="0" i="0" sz="1800" u="none" cap="none" strike="noStrike">
              <a:solidFill>
                <a:schemeClr val="dk1"/>
              </a:solidFill>
              <a:latin typeface="Calibri"/>
              <a:ea typeface="Calibri"/>
              <a:cs typeface="Calibri"/>
              <a:sym typeface="Calibri"/>
            </a:endParaRPr>
          </a:p>
        </p:txBody>
      </p:sp>
      <p:pic>
        <p:nvPicPr>
          <p:cNvPr id="1047" name="Google Shape;1047;p90"/>
          <p:cNvPicPr preferRelativeResize="0"/>
          <p:nvPr/>
        </p:nvPicPr>
        <p:blipFill rotWithShape="1">
          <a:blip r:embed="rId4">
            <a:alphaModFix/>
          </a:blip>
          <a:srcRect b="34743" l="0" r="0" t="56882"/>
          <a:stretch/>
        </p:blipFill>
        <p:spPr>
          <a:xfrm>
            <a:off x="3845925" y="3015987"/>
            <a:ext cx="4500300" cy="230650"/>
          </a:xfrm>
          <a:prstGeom prst="rect">
            <a:avLst/>
          </a:prstGeom>
          <a:noFill/>
          <a:ln>
            <a:noFill/>
          </a:ln>
        </p:spPr>
      </p:pic>
      <p:sp>
        <p:nvSpPr>
          <p:cNvPr id="1048" name="Google Shape;1048;p90"/>
          <p:cNvSpPr txBox="1"/>
          <p:nvPr/>
        </p:nvSpPr>
        <p:spPr>
          <a:xfrm>
            <a:off x="0" y="360698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Finally we let webgl do the work using the texture and the texture coordinates.</a:t>
            </a:r>
            <a:endParaRPr b="0" i="0" sz="1800" u="none" cap="none" strike="noStrike">
              <a:solidFill>
                <a:schemeClr val="dk1"/>
              </a:solidFill>
              <a:latin typeface="Calibri"/>
              <a:ea typeface="Calibri"/>
              <a:cs typeface="Calibri"/>
              <a:sym typeface="Calibri"/>
            </a:endParaRPr>
          </a:p>
        </p:txBody>
      </p:sp>
      <p:pic>
        <p:nvPicPr>
          <p:cNvPr id="1049" name="Google Shape;1049;p90"/>
          <p:cNvPicPr preferRelativeResize="0"/>
          <p:nvPr/>
        </p:nvPicPr>
        <p:blipFill rotWithShape="1">
          <a:blip r:embed="rId4">
            <a:alphaModFix/>
          </a:blip>
          <a:srcRect b="17969" l="0" r="0" t="75179"/>
          <a:stretch/>
        </p:blipFill>
        <p:spPr>
          <a:xfrm>
            <a:off x="3845775" y="4011225"/>
            <a:ext cx="4500300" cy="1887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4" name="Shape 1054"/>
        <p:cNvGrpSpPr/>
        <p:nvPr/>
      </p:nvGrpSpPr>
      <p:grpSpPr>
        <a:xfrm>
          <a:off x="0" y="0"/>
          <a:ext cx="0" cy="0"/>
          <a:chOff x="0" y="0"/>
          <a:chExt cx="0" cy="0"/>
        </a:xfrm>
      </p:grpSpPr>
      <p:pic>
        <p:nvPicPr>
          <p:cNvPr id="1055" name="Google Shape;1055;p9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56" name="Google Shape;1056;p91"/>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57" name="Google Shape;1057;p91"/>
          <p:cNvSpPr txBox="1"/>
          <p:nvPr/>
        </p:nvSpPr>
        <p:spPr>
          <a:xfrm>
            <a:off x="0" y="1634531"/>
            <a:ext cx="12192000" cy="93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we have to add vertice data for our texture coordinates.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grab the images from a few slides back to understand how these coordinates work.</a:t>
            </a:r>
            <a:endParaRPr b="0" i="0" sz="1800" u="none" cap="none" strike="noStrike">
              <a:solidFill>
                <a:schemeClr val="dk1"/>
              </a:solidFill>
              <a:latin typeface="Calibri"/>
              <a:ea typeface="Calibri"/>
              <a:cs typeface="Calibri"/>
              <a:sym typeface="Calibri"/>
            </a:endParaRPr>
          </a:p>
        </p:txBody>
      </p:sp>
      <p:pic>
        <p:nvPicPr>
          <p:cNvPr id="1058" name="Google Shape;1058;p91"/>
          <p:cNvPicPr preferRelativeResize="0"/>
          <p:nvPr/>
        </p:nvPicPr>
        <p:blipFill rotWithShape="1">
          <a:blip r:embed="rId4">
            <a:alphaModFix/>
          </a:blip>
          <a:srcRect b="0" l="0" r="0" t="0"/>
          <a:stretch/>
        </p:blipFill>
        <p:spPr>
          <a:xfrm>
            <a:off x="2431850" y="3148700"/>
            <a:ext cx="2692498" cy="2692502"/>
          </a:xfrm>
          <a:prstGeom prst="rect">
            <a:avLst/>
          </a:prstGeom>
          <a:noFill/>
          <a:ln>
            <a:noFill/>
          </a:ln>
        </p:spPr>
      </p:pic>
      <p:pic>
        <p:nvPicPr>
          <p:cNvPr id="1059" name="Google Shape;1059;p91"/>
          <p:cNvPicPr preferRelativeResize="0"/>
          <p:nvPr/>
        </p:nvPicPr>
        <p:blipFill rotWithShape="1">
          <a:blip r:embed="rId5">
            <a:alphaModFix/>
          </a:blip>
          <a:srcRect b="0" l="0" r="0" t="0"/>
          <a:stretch/>
        </p:blipFill>
        <p:spPr>
          <a:xfrm>
            <a:off x="7015000" y="3126937"/>
            <a:ext cx="1902118" cy="2894325"/>
          </a:xfrm>
          <a:prstGeom prst="rect">
            <a:avLst/>
          </a:prstGeom>
          <a:noFill/>
          <a:ln>
            <a:noFill/>
          </a:ln>
        </p:spPr>
      </p:pic>
      <p:sp>
        <p:nvSpPr>
          <p:cNvPr id="1060" name="Google Shape;1060;p91"/>
          <p:cNvSpPr txBox="1"/>
          <p:nvPr/>
        </p:nvSpPr>
        <p:spPr>
          <a:xfrm>
            <a:off x="2237150" y="2788550"/>
            <a:ext cx="3081900" cy="36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actual texture</a:t>
            </a:r>
            <a:endParaRPr b="0" i="0" sz="1800" u="none" cap="none" strike="noStrike">
              <a:solidFill>
                <a:schemeClr val="dk1"/>
              </a:solidFill>
              <a:latin typeface="Calibri"/>
              <a:ea typeface="Calibri"/>
              <a:cs typeface="Calibri"/>
              <a:sym typeface="Calibri"/>
            </a:endParaRPr>
          </a:p>
        </p:txBody>
      </p:sp>
      <p:sp>
        <p:nvSpPr>
          <p:cNvPr id="1061" name="Google Shape;1061;p91"/>
          <p:cNvSpPr txBox="1"/>
          <p:nvPr/>
        </p:nvSpPr>
        <p:spPr>
          <a:xfrm>
            <a:off x="6425113" y="2766788"/>
            <a:ext cx="3081900" cy="36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it will be implemented</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2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66" name="Google Shape;166;p2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Steps for drawing a triangle</a:t>
            </a:r>
            <a:endParaRPr b="0" i="0" sz="4400" u="none" cap="none" strike="noStrike">
              <a:solidFill>
                <a:schemeClr val="lt1"/>
              </a:solidFill>
              <a:latin typeface="Calibri"/>
              <a:ea typeface="Calibri"/>
              <a:cs typeface="Calibri"/>
              <a:sym typeface="Calibri"/>
            </a:endParaRPr>
          </a:p>
        </p:txBody>
      </p:sp>
      <p:sp>
        <p:nvSpPr>
          <p:cNvPr id="167" name="Google Shape;167;p20"/>
          <p:cNvSpPr txBox="1"/>
          <p:nvPr/>
        </p:nvSpPr>
        <p:spPr>
          <a:xfrm>
            <a:off x="2879831" y="1570765"/>
            <a:ext cx="643233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need all of the following WebGL objects to draw a triangle:</a:t>
            </a:r>
            <a:endParaRPr b="0" i="0" sz="1800" u="none" cap="none" strike="noStrike">
              <a:solidFill>
                <a:schemeClr val="dk1"/>
              </a:solidFill>
              <a:latin typeface="Calibri"/>
              <a:ea typeface="Calibri"/>
              <a:cs typeface="Calibri"/>
              <a:sym typeface="Calibri"/>
            </a:endParaRPr>
          </a:p>
        </p:txBody>
      </p:sp>
      <p:sp>
        <p:nvSpPr>
          <p:cNvPr id="168" name="Google Shape;168;p20"/>
          <p:cNvSpPr txBox="1"/>
          <p:nvPr/>
        </p:nvSpPr>
        <p:spPr>
          <a:xfrm>
            <a:off x="4212077" y="2062264"/>
            <a:ext cx="2462597" cy="3139321"/>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Vertex array buffer</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Element array buffer</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Vertex shader</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Fragment shader</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Shader program</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6" name="Shape 1066"/>
        <p:cNvGrpSpPr/>
        <p:nvPr/>
      </p:nvGrpSpPr>
      <p:grpSpPr>
        <a:xfrm>
          <a:off x="0" y="0"/>
          <a:ext cx="0" cy="0"/>
          <a:chOff x="0" y="0"/>
          <a:chExt cx="0" cy="0"/>
        </a:xfrm>
      </p:grpSpPr>
      <p:pic>
        <p:nvPicPr>
          <p:cNvPr id="1067" name="Google Shape;1067;p9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68" name="Google Shape;1068;p92"/>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69" name="Google Shape;1069;p92"/>
          <p:cNvSpPr txBox="1"/>
          <p:nvPr/>
        </p:nvSpPr>
        <p:spPr>
          <a:xfrm>
            <a:off x="0" y="1634531"/>
            <a:ext cx="12192000" cy="93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first step is to look at how the fragment shader will interpret the data.</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how a single texture file is seen in coordinates:</a:t>
            </a:r>
            <a:endParaRPr b="0" i="0" sz="1800" u="none" cap="none" strike="noStrike">
              <a:solidFill>
                <a:schemeClr val="dk1"/>
              </a:solidFill>
              <a:latin typeface="Calibri"/>
              <a:ea typeface="Calibri"/>
              <a:cs typeface="Calibri"/>
              <a:sym typeface="Calibri"/>
            </a:endParaRPr>
          </a:p>
        </p:txBody>
      </p:sp>
      <p:pic>
        <p:nvPicPr>
          <p:cNvPr id="1070" name="Google Shape;1070;p92"/>
          <p:cNvPicPr preferRelativeResize="0"/>
          <p:nvPr/>
        </p:nvPicPr>
        <p:blipFill rotWithShape="1">
          <a:blip r:embed="rId4">
            <a:alphaModFix/>
          </a:blip>
          <a:srcRect b="0" l="0" r="0" t="0"/>
          <a:stretch/>
        </p:blipFill>
        <p:spPr>
          <a:xfrm>
            <a:off x="4749750" y="3047787"/>
            <a:ext cx="2692498" cy="2692502"/>
          </a:xfrm>
          <a:prstGeom prst="rect">
            <a:avLst/>
          </a:prstGeom>
          <a:noFill/>
          <a:ln>
            <a:noFill/>
          </a:ln>
        </p:spPr>
      </p:pic>
      <p:sp>
        <p:nvSpPr>
          <p:cNvPr id="1071" name="Google Shape;1071;p92"/>
          <p:cNvSpPr txBox="1"/>
          <p:nvPr/>
        </p:nvSpPr>
        <p:spPr>
          <a:xfrm>
            <a:off x="7442250" y="269845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 : 0.0</a:t>
            </a:r>
            <a:endParaRPr b="0" i="0" sz="1800" u="none" cap="none" strike="noStrike">
              <a:solidFill>
                <a:schemeClr val="dk1"/>
              </a:solidFill>
              <a:latin typeface="Calibri"/>
              <a:ea typeface="Calibri"/>
              <a:cs typeface="Calibri"/>
              <a:sym typeface="Calibri"/>
            </a:endParaRPr>
          </a:p>
        </p:txBody>
      </p:sp>
      <p:sp>
        <p:nvSpPr>
          <p:cNvPr id="1072" name="Google Shape;1072;p92"/>
          <p:cNvSpPr txBox="1"/>
          <p:nvPr/>
        </p:nvSpPr>
        <p:spPr>
          <a:xfrm>
            <a:off x="3815850" y="269845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 : 0.0</a:t>
            </a:r>
            <a:endParaRPr b="0" i="0" sz="1800" u="none" cap="none" strike="noStrike">
              <a:solidFill>
                <a:schemeClr val="dk1"/>
              </a:solidFill>
              <a:latin typeface="Calibri"/>
              <a:ea typeface="Calibri"/>
              <a:cs typeface="Calibri"/>
              <a:sym typeface="Calibri"/>
            </a:endParaRPr>
          </a:p>
        </p:txBody>
      </p:sp>
      <p:sp>
        <p:nvSpPr>
          <p:cNvPr id="1073" name="Google Shape;1073;p92"/>
          <p:cNvSpPr txBox="1"/>
          <p:nvPr/>
        </p:nvSpPr>
        <p:spPr>
          <a:xfrm>
            <a:off x="3815850" y="57403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 : 1.0</a:t>
            </a:r>
            <a:endParaRPr b="0" i="0" sz="1800" u="none" cap="none" strike="noStrike">
              <a:solidFill>
                <a:schemeClr val="dk1"/>
              </a:solidFill>
              <a:latin typeface="Calibri"/>
              <a:ea typeface="Calibri"/>
              <a:cs typeface="Calibri"/>
              <a:sym typeface="Calibri"/>
            </a:endParaRPr>
          </a:p>
        </p:txBody>
      </p:sp>
      <p:sp>
        <p:nvSpPr>
          <p:cNvPr id="1074" name="Google Shape;1074;p92"/>
          <p:cNvSpPr txBox="1"/>
          <p:nvPr/>
        </p:nvSpPr>
        <p:spPr>
          <a:xfrm>
            <a:off x="7442250" y="57403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 : 1.0</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2"/>
                                        </p:tgtEl>
                                        <p:attrNameLst>
                                          <p:attrName>style.visibility</p:attrName>
                                        </p:attrNameLst>
                                      </p:cBhvr>
                                      <p:to>
                                        <p:strVal val="visible"/>
                                      </p:to>
                                    </p:set>
                                    <p:animEffect filter="fade" transition="in">
                                      <p:cBhvr>
                                        <p:cTn dur="500"/>
                                        <p:tgtEl>
                                          <p:spTgt spid="10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gtEl>
                                        <p:attrNameLst>
                                          <p:attrName>style.visibility</p:attrName>
                                        </p:attrNameLst>
                                      </p:cBhvr>
                                      <p:to>
                                        <p:strVal val="visible"/>
                                      </p:to>
                                    </p:set>
                                    <p:animEffect filter="fade" transition="in">
                                      <p:cBhvr>
                                        <p:cTn dur="500"/>
                                        <p:tgtEl>
                                          <p:spTgt spid="10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3"/>
                                        </p:tgtEl>
                                        <p:attrNameLst>
                                          <p:attrName>style.visibility</p:attrName>
                                        </p:attrNameLst>
                                      </p:cBhvr>
                                      <p:to>
                                        <p:strVal val="visible"/>
                                      </p:to>
                                    </p:set>
                                    <p:animEffect filter="fade" transition="in">
                                      <p:cBhvr>
                                        <p:cTn dur="500"/>
                                        <p:tgtEl>
                                          <p:spTgt spid="10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4"/>
                                        </p:tgtEl>
                                        <p:attrNameLst>
                                          <p:attrName>style.visibility</p:attrName>
                                        </p:attrNameLst>
                                      </p:cBhvr>
                                      <p:to>
                                        <p:strVal val="visible"/>
                                      </p:to>
                                    </p:set>
                                    <p:animEffect filter="fade" transition="in">
                                      <p:cBhvr>
                                        <p:cTn dur="500"/>
                                        <p:tgtEl>
                                          <p:spTgt spid="10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9" name="Shape 1079"/>
        <p:cNvGrpSpPr/>
        <p:nvPr/>
      </p:nvGrpSpPr>
      <p:grpSpPr>
        <a:xfrm>
          <a:off x="0" y="0"/>
          <a:ext cx="0" cy="0"/>
          <a:chOff x="0" y="0"/>
          <a:chExt cx="0" cy="0"/>
        </a:xfrm>
      </p:grpSpPr>
      <p:pic>
        <p:nvPicPr>
          <p:cNvPr id="1080" name="Google Shape;1080;p9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81" name="Google Shape;1081;p93"/>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82" name="Google Shape;1082;p93"/>
          <p:cNvSpPr txBox="1"/>
          <p:nvPr/>
        </p:nvSpPr>
        <p:spPr>
          <a:xfrm>
            <a:off x="0" y="1634531"/>
            <a:ext cx="12192000" cy="93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the example I have implemented my wall a few times over only 4 points.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Can you guess what the “texture coordinate” values should be?</a:t>
            </a:r>
            <a:endParaRPr b="0" i="0" sz="1800" u="none" cap="none" strike="noStrike">
              <a:solidFill>
                <a:schemeClr val="dk1"/>
              </a:solidFill>
              <a:latin typeface="Calibri"/>
              <a:ea typeface="Calibri"/>
              <a:cs typeface="Calibri"/>
              <a:sym typeface="Calibri"/>
            </a:endParaRPr>
          </a:p>
        </p:txBody>
      </p:sp>
      <p:sp>
        <p:nvSpPr>
          <p:cNvPr id="1083" name="Google Shape;1083;p93"/>
          <p:cNvSpPr txBox="1"/>
          <p:nvPr/>
        </p:nvSpPr>
        <p:spPr>
          <a:xfrm>
            <a:off x="7113975" y="4219438"/>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3.0 : 0.0</a:t>
            </a:r>
            <a:endParaRPr b="0" i="0" sz="1800" u="none" cap="none" strike="noStrike">
              <a:solidFill>
                <a:schemeClr val="dk1"/>
              </a:solidFill>
              <a:latin typeface="Calibri"/>
              <a:ea typeface="Calibri"/>
              <a:cs typeface="Calibri"/>
              <a:sym typeface="Calibri"/>
            </a:endParaRPr>
          </a:p>
        </p:txBody>
      </p:sp>
      <p:sp>
        <p:nvSpPr>
          <p:cNvPr id="1084" name="Google Shape;1084;p93"/>
          <p:cNvSpPr txBox="1"/>
          <p:nvPr/>
        </p:nvSpPr>
        <p:spPr>
          <a:xfrm>
            <a:off x="4277950" y="4219438"/>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 : 0.0</a:t>
            </a:r>
            <a:endParaRPr b="0" i="0" sz="1800" u="none" cap="none" strike="noStrike">
              <a:solidFill>
                <a:schemeClr val="dk1"/>
              </a:solidFill>
              <a:latin typeface="Calibri"/>
              <a:ea typeface="Calibri"/>
              <a:cs typeface="Calibri"/>
              <a:sym typeface="Calibri"/>
            </a:endParaRPr>
          </a:p>
        </p:txBody>
      </p:sp>
      <p:sp>
        <p:nvSpPr>
          <p:cNvPr id="1085" name="Google Shape;1085;p93"/>
          <p:cNvSpPr txBox="1"/>
          <p:nvPr/>
        </p:nvSpPr>
        <p:spPr>
          <a:xfrm>
            <a:off x="4277950" y="58412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 : 2.0</a:t>
            </a:r>
            <a:endParaRPr b="0" i="0" sz="1800" u="none" cap="none" strike="noStrike">
              <a:solidFill>
                <a:schemeClr val="dk1"/>
              </a:solidFill>
              <a:latin typeface="Calibri"/>
              <a:ea typeface="Calibri"/>
              <a:cs typeface="Calibri"/>
              <a:sym typeface="Calibri"/>
            </a:endParaRPr>
          </a:p>
        </p:txBody>
      </p:sp>
      <p:sp>
        <p:nvSpPr>
          <p:cNvPr id="1086" name="Google Shape;1086;p93"/>
          <p:cNvSpPr txBox="1"/>
          <p:nvPr/>
        </p:nvSpPr>
        <p:spPr>
          <a:xfrm>
            <a:off x="7113975" y="58412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3.0 : 2.0</a:t>
            </a:r>
            <a:endParaRPr b="0" i="0" sz="1800" u="none" cap="none" strike="noStrike">
              <a:solidFill>
                <a:schemeClr val="dk1"/>
              </a:solidFill>
              <a:latin typeface="Calibri"/>
              <a:ea typeface="Calibri"/>
              <a:cs typeface="Calibri"/>
              <a:sym typeface="Calibri"/>
            </a:endParaRPr>
          </a:p>
        </p:txBody>
      </p:sp>
      <p:pic>
        <p:nvPicPr>
          <p:cNvPr id="1087" name="Google Shape;1087;p93"/>
          <p:cNvPicPr preferRelativeResize="0"/>
          <p:nvPr/>
        </p:nvPicPr>
        <p:blipFill rotWithShape="1">
          <a:blip r:embed="rId4">
            <a:alphaModFix/>
          </a:blip>
          <a:srcRect b="0" l="0" r="0" t="0"/>
          <a:stretch/>
        </p:blipFill>
        <p:spPr>
          <a:xfrm>
            <a:off x="5211850" y="2946875"/>
            <a:ext cx="1902118" cy="2894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4"/>
                                        </p:tgtEl>
                                        <p:attrNameLst>
                                          <p:attrName>style.visibility</p:attrName>
                                        </p:attrNameLst>
                                      </p:cBhvr>
                                      <p:to>
                                        <p:strVal val="visible"/>
                                      </p:to>
                                    </p:set>
                                    <p:animEffect filter="fade" transition="in">
                                      <p:cBhvr>
                                        <p:cTn dur="500"/>
                                        <p:tgtEl>
                                          <p:spTgt spid="10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3"/>
                                        </p:tgtEl>
                                        <p:attrNameLst>
                                          <p:attrName>style.visibility</p:attrName>
                                        </p:attrNameLst>
                                      </p:cBhvr>
                                      <p:to>
                                        <p:strVal val="visible"/>
                                      </p:to>
                                    </p:set>
                                    <p:animEffect filter="fade" transition="in">
                                      <p:cBhvr>
                                        <p:cTn dur="500"/>
                                        <p:tgtEl>
                                          <p:spTgt spid="10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5"/>
                                        </p:tgtEl>
                                        <p:attrNameLst>
                                          <p:attrName>style.visibility</p:attrName>
                                        </p:attrNameLst>
                                      </p:cBhvr>
                                      <p:to>
                                        <p:strVal val="visible"/>
                                      </p:to>
                                    </p:set>
                                    <p:animEffect filter="fade" transition="in">
                                      <p:cBhvr>
                                        <p:cTn dur="500"/>
                                        <p:tgtEl>
                                          <p:spTgt spid="10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6"/>
                                        </p:tgtEl>
                                        <p:attrNameLst>
                                          <p:attrName>style.visibility</p:attrName>
                                        </p:attrNameLst>
                                      </p:cBhvr>
                                      <p:to>
                                        <p:strVal val="visible"/>
                                      </p:to>
                                    </p:set>
                                    <p:animEffect filter="fade" transition="in">
                                      <p:cBhvr>
                                        <p:cTn dur="500"/>
                                        <p:tgtEl>
                                          <p:spTgt spid="10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2" name="Shape 1092"/>
        <p:cNvGrpSpPr/>
        <p:nvPr/>
      </p:nvGrpSpPr>
      <p:grpSpPr>
        <a:xfrm>
          <a:off x="0" y="0"/>
          <a:ext cx="0" cy="0"/>
          <a:chOff x="0" y="0"/>
          <a:chExt cx="0" cy="0"/>
        </a:xfrm>
      </p:grpSpPr>
      <p:pic>
        <p:nvPicPr>
          <p:cNvPr id="1093" name="Google Shape;1093;p9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94" name="Google Shape;1094;p94"/>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95" name="Google Shape;1095;p94"/>
          <p:cNvSpPr txBox="1"/>
          <p:nvPr/>
        </p:nvSpPr>
        <p:spPr>
          <a:xfrm>
            <a:off x="0" y="1634529"/>
            <a:ext cx="12192000" cy="381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let’s implement those points into our vertice data.</a:t>
            </a:r>
            <a:endParaRPr b="0" i="0" sz="1800" u="none" cap="none" strike="noStrike">
              <a:solidFill>
                <a:schemeClr val="dk1"/>
              </a:solidFill>
              <a:latin typeface="Calibri"/>
              <a:ea typeface="Calibri"/>
              <a:cs typeface="Calibri"/>
              <a:sym typeface="Calibri"/>
            </a:endParaRPr>
          </a:p>
        </p:txBody>
      </p:sp>
      <p:pic>
        <p:nvPicPr>
          <p:cNvPr id="1096" name="Google Shape;1096;p94"/>
          <p:cNvPicPr preferRelativeResize="0"/>
          <p:nvPr/>
        </p:nvPicPr>
        <p:blipFill rotWithShape="1">
          <a:blip r:embed="rId4">
            <a:alphaModFix/>
          </a:blip>
          <a:srcRect b="0" l="0" r="0" t="0"/>
          <a:stretch/>
        </p:blipFill>
        <p:spPr>
          <a:xfrm>
            <a:off x="2590800" y="2693206"/>
            <a:ext cx="7010400" cy="1809750"/>
          </a:xfrm>
          <a:prstGeom prst="rect">
            <a:avLst/>
          </a:prstGeom>
          <a:noFill/>
          <a:ln>
            <a:noFill/>
          </a:ln>
        </p:spPr>
      </p:pic>
      <p:sp>
        <p:nvSpPr>
          <p:cNvPr id="1097" name="Google Shape;1097;p94"/>
          <p:cNvSpPr txBox="1"/>
          <p:nvPr/>
        </p:nvSpPr>
        <p:spPr>
          <a:xfrm>
            <a:off x="0" y="5004629"/>
            <a:ext cx="12192000" cy="381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Notice how easy they are to implement in our vertex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2" name="Shape 1102"/>
        <p:cNvGrpSpPr/>
        <p:nvPr/>
      </p:nvGrpSpPr>
      <p:grpSpPr>
        <a:xfrm>
          <a:off x="0" y="0"/>
          <a:ext cx="0" cy="0"/>
          <a:chOff x="0" y="0"/>
          <a:chExt cx="0" cy="0"/>
        </a:xfrm>
      </p:grpSpPr>
      <p:pic>
        <p:nvPicPr>
          <p:cNvPr id="1103" name="Google Shape;1103;p9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04" name="Google Shape;1104;p95"/>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05" name="Google Shape;1105;p95"/>
          <p:cNvSpPr txBox="1"/>
          <p:nvPr/>
        </p:nvSpPr>
        <p:spPr>
          <a:xfrm>
            <a:off x="0" y="1634520"/>
            <a:ext cx="12192000" cy="928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next step is to create a vertex attribute pointer for textures.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Textures will be added to the mix just like colors did.</a:t>
            </a:r>
            <a:endParaRPr b="0" i="0" sz="1800" u="none" cap="none" strike="noStrike">
              <a:solidFill>
                <a:schemeClr val="dk1"/>
              </a:solidFill>
              <a:latin typeface="Calibri"/>
              <a:ea typeface="Calibri"/>
              <a:cs typeface="Calibri"/>
              <a:sym typeface="Calibri"/>
            </a:endParaRPr>
          </a:p>
        </p:txBody>
      </p:sp>
      <p:pic>
        <p:nvPicPr>
          <p:cNvPr id="1106" name="Google Shape;1106;p95"/>
          <p:cNvPicPr preferRelativeResize="0"/>
          <p:nvPr/>
        </p:nvPicPr>
        <p:blipFill rotWithShape="1">
          <a:blip r:embed="rId4">
            <a:alphaModFix/>
          </a:blip>
          <a:srcRect b="0" l="0" r="0" t="0"/>
          <a:stretch/>
        </p:blipFill>
        <p:spPr>
          <a:xfrm>
            <a:off x="1231675" y="2715420"/>
            <a:ext cx="9728653" cy="335182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1" name="Shape 1111"/>
        <p:cNvGrpSpPr/>
        <p:nvPr/>
      </p:nvGrpSpPr>
      <p:grpSpPr>
        <a:xfrm>
          <a:off x="0" y="0"/>
          <a:ext cx="0" cy="0"/>
          <a:chOff x="0" y="0"/>
          <a:chExt cx="0" cy="0"/>
        </a:xfrm>
      </p:grpSpPr>
      <p:pic>
        <p:nvPicPr>
          <p:cNvPr id="1112" name="Google Shape;1112;p9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13" name="Google Shape;1113;p96"/>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14" name="Google Shape;1114;p96"/>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With the last slide in mind, how will we implement the texture Vertex Attribute Pointer?</a:t>
            </a:r>
            <a:endParaRPr b="0" i="0" sz="1800" u="none" cap="none" strike="noStrike">
              <a:solidFill>
                <a:schemeClr val="dk1"/>
              </a:solidFill>
              <a:latin typeface="Calibri"/>
              <a:ea typeface="Calibri"/>
              <a:cs typeface="Calibri"/>
              <a:sym typeface="Calibri"/>
            </a:endParaRPr>
          </a:p>
        </p:txBody>
      </p:sp>
      <p:pic>
        <p:nvPicPr>
          <p:cNvPr id="1115" name="Google Shape;1115;p96"/>
          <p:cNvPicPr preferRelativeResize="0"/>
          <p:nvPr/>
        </p:nvPicPr>
        <p:blipFill rotWithShape="1">
          <a:blip r:embed="rId4">
            <a:alphaModFix/>
          </a:blip>
          <a:srcRect b="0" l="0" r="0" t="0"/>
          <a:stretch/>
        </p:blipFill>
        <p:spPr>
          <a:xfrm>
            <a:off x="1123519" y="2951608"/>
            <a:ext cx="9944961" cy="2575783"/>
          </a:xfrm>
          <a:prstGeom prst="rect">
            <a:avLst/>
          </a:prstGeom>
          <a:noFill/>
          <a:ln>
            <a:noFill/>
          </a:ln>
        </p:spPr>
      </p:pic>
      <p:sp>
        <p:nvSpPr>
          <p:cNvPr id="1116" name="Google Shape;1116;p96"/>
          <p:cNvSpPr txBox="1"/>
          <p:nvPr/>
        </p:nvSpPr>
        <p:spPr>
          <a:xfrm>
            <a:off x="0" y="2465647"/>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was the state before textures:</a:t>
            </a:r>
            <a:endParaRPr b="0" i="0" sz="1800" u="none" cap="none" strike="noStrike">
              <a:solidFill>
                <a:schemeClr val="dk1"/>
              </a:solidFill>
              <a:latin typeface="Calibri"/>
              <a:ea typeface="Calibri"/>
              <a:cs typeface="Calibri"/>
              <a:sym typeface="Calibri"/>
            </a:endParaRPr>
          </a:p>
        </p:txBody>
      </p:sp>
      <p:sp>
        <p:nvSpPr>
          <p:cNvPr id="1117" name="Google Shape;1117;p96"/>
          <p:cNvSpPr txBox="1"/>
          <p:nvPr/>
        </p:nvSpPr>
        <p:spPr>
          <a:xfrm>
            <a:off x="0" y="571516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Note: We called the shader input “v_texture”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2" name="Shape 1122"/>
        <p:cNvGrpSpPr/>
        <p:nvPr/>
      </p:nvGrpSpPr>
      <p:grpSpPr>
        <a:xfrm>
          <a:off x="0" y="0"/>
          <a:ext cx="0" cy="0"/>
          <a:chOff x="0" y="0"/>
          <a:chExt cx="0" cy="0"/>
        </a:xfrm>
      </p:grpSpPr>
      <p:pic>
        <p:nvPicPr>
          <p:cNvPr id="1123" name="Google Shape;1123;p9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24" name="Google Shape;1124;p9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25" name="Google Shape;1125;p97"/>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state of Vertex Attribute Pointers with textures added will be:</a:t>
            </a:r>
            <a:endParaRPr b="0" i="0" sz="1800" u="none" cap="none" strike="noStrike">
              <a:solidFill>
                <a:schemeClr val="dk1"/>
              </a:solidFill>
              <a:latin typeface="Calibri"/>
              <a:ea typeface="Calibri"/>
              <a:cs typeface="Calibri"/>
              <a:sym typeface="Calibri"/>
            </a:endParaRPr>
          </a:p>
        </p:txBody>
      </p:sp>
      <p:sp>
        <p:nvSpPr>
          <p:cNvPr id="1126" name="Google Shape;1126;p97"/>
          <p:cNvSpPr txBox="1"/>
          <p:nvPr/>
        </p:nvSpPr>
        <p:spPr>
          <a:xfrm>
            <a:off x="0" y="571516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Notice how we have 8*4 now because we have 8 elements in our vertex array (and a float is 4 byte in javascript)</a:t>
            </a:r>
            <a:endParaRPr b="0" i="0" sz="1800" u="none" cap="none" strike="noStrike">
              <a:solidFill>
                <a:schemeClr val="dk1"/>
              </a:solidFill>
              <a:latin typeface="Calibri"/>
              <a:ea typeface="Calibri"/>
              <a:cs typeface="Calibri"/>
              <a:sym typeface="Calibri"/>
            </a:endParaRPr>
          </a:p>
        </p:txBody>
      </p:sp>
      <p:pic>
        <p:nvPicPr>
          <p:cNvPr id="1127" name="Google Shape;1127;p97"/>
          <p:cNvPicPr preferRelativeResize="0"/>
          <p:nvPr/>
        </p:nvPicPr>
        <p:blipFill rotWithShape="1">
          <a:blip r:embed="rId4">
            <a:alphaModFix/>
          </a:blip>
          <a:srcRect b="0" l="0" r="0" t="0"/>
          <a:stretch/>
        </p:blipFill>
        <p:spPr>
          <a:xfrm>
            <a:off x="2176450" y="2122435"/>
            <a:ext cx="7839075" cy="30575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2" name="Shape 1132"/>
        <p:cNvGrpSpPr/>
        <p:nvPr/>
      </p:nvGrpSpPr>
      <p:grpSpPr>
        <a:xfrm>
          <a:off x="0" y="0"/>
          <a:ext cx="0" cy="0"/>
          <a:chOff x="0" y="0"/>
          <a:chExt cx="0" cy="0"/>
        </a:xfrm>
      </p:grpSpPr>
      <p:pic>
        <p:nvPicPr>
          <p:cNvPr id="1133" name="Google Shape;1133;p9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34" name="Google Shape;1134;p9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35" name="Google Shape;1135;p98"/>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Don’t forget to enable the Vertex Attribute Array</a:t>
            </a:r>
            <a:endParaRPr b="0" i="0" sz="1800" u="none" cap="none" strike="noStrike">
              <a:solidFill>
                <a:schemeClr val="dk1"/>
              </a:solidFill>
              <a:latin typeface="Calibri"/>
              <a:ea typeface="Calibri"/>
              <a:cs typeface="Calibri"/>
              <a:sym typeface="Calibri"/>
            </a:endParaRPr>
          </a:p>
        </p:txBody>
      </p:sp>
      <p:sp>
        <p:nvSpPr>
          <p:cNvPr id="1136" name="Google Shape;1136;p98"/>
          <p:cNvSpPr txBox="1"/>
          <p:nvPr/>
        </p:nvSpPr>
        <p:spPr>
          <a:xfrm>
            <a:off x="0" y="3557485"/>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there are just a few things left to use our loaded texture.</a:t>
            </a:r>
            <a:endParaRPr b="0" i="0" sz="1800" u="none" cap="none" strike="noStrike">
              <a:solidFill>
                <a:schemeClr val="dk1"/>
              </a:solidFill>
              <a:latin typeface="Calibri"/>
              <a:ea typeface="Calibri"/>
              <a:cs typeface="Calibri"/>
              <a:sym typeface="Calibri"/>
            </a:endParaRPr>
          </a:p>
        </p:txBody>
      </p:sp>
      <p:pic>
        <p:nvPicPr>
          <p:cNvPr id="1137" name="Google Shape;1137;p98"/>
          <p:cNvPicPr preferRelativeResize="0"/>
          <p:nvPr/>
        </p:nvPicPr>
        <p:blipFill rotWithShape="1">
          <a:blip r:embed="rId4">
            <a:alphaModFix/>
          </a:blip>
          <a:srcRect b="0" l="0" r="0" t="0"/>
          <a:stretch/>
        </p:blipFill>
        <p:spPr>
          <a:xfrm>
            <a:off x="3367088" y="2093397"/>
            <a:ext cx="5457825" cy="8191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2" name="Shape 1142"/>
        <p:cNvGrpSpPr/>
        <p:nvPr/>
      </p:nvGrpSpPr>
      <p:grpSpPr>
        <a:xfrm>
          <a:off x="0" y="0"/>
          <a:ext cx="0" cy="0"/>
          <a:chOff x="0" y="0"/>
          <a:chExt cx="0" cy="0"/>
        </a:xfrm>
      </p:grpSpPr>
      <p:pic>
        <p:nvPicPr>
          <p:cNvPr id="1143" name="Google Shape;1143;p9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44" name="Google Shape;1144;p9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45" name="Google Shape;1145;p99"/>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we activate a texture unit to store our texture in.</a:t>
            </a:r>
            <a:endParaRPr b="0" i="0" sz="1800" u="none" cap="none" strike="noStrike">
              <a:solidFill>
                <a:schemeClr val="dk1"/>
              </a:solidFill>
              <a:latin typeface="Calibri"/>
              <a:ea typeface="Calibri"/>
              <a:cs typeface="Calibri"/>
              <a:sym typeface="Calibri"/>
            </a:endParaRPr>
          </a:p>
        </p:txBody>
      </p:sp>
      <p:sp>
        <p:nvSpPr>
          <p:cNvPr id="1146" name="Google Shape;1146;p99"/>
          <p:cNvSpPr txBox="1"/>
          <p:nvPr/>
        </p:nvSpPr>
        <p:spPr>
          <a:xfrm>
            <a:off x="0" y="209341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Then we bind our loaded in texture to the activated texture unit.</a:t>
            </a:r>
            <a:endParaRPr b="0" i="0" sz="1800" u="none" cap="none" strike="noStrike">
              <a:solidFill>
                <a:schemeClr val="dk1"/>
              </a:solidFill>
              <a:latin typeface="Calibri"/>
              <a:ea typeface="Calibri"/>
              <a:cs typeface="Calibri"/>
              <a:sym typeface="Calibri"/>
            </a:endParaRPr>
          </a:p>
        </p:txBody>
      </p:sp>
      <p:pic>
        <p:nvPicPr>
          <p:cNvPr id="1147" name="Google Shape;1147;p99"/>
          <p:cNvPicPr preferRelativeResize="0"/>
          <p:nvPr/>
        </p:nvPicPr>
        <p:blipFill rotWithShape="1">
          <a:blip r:embed="rId4">
            <a:alphaModFix/>
          </a:blip>
          <a:srcRect b="0" l="0" r="0" t="0"/>
          <a:stretch/>
        </p:blipFill>
        <p:spPr>
          <a:xfrm>
            <a:off x="4088650" y="2505010"/>
            <a:ext cx="4095750" cy="1009650"/>
          </a:xfrm>
          <a:prstGeom prst="rect">
            <a:avLst/>
          </a:prstGeom>
          <a:noFill/>
          <a:ln>
            <a:noFill/>
          </a:ln>
        </p:spPr>
      </p:pic>
      <p:pic>
        <p:nvPicPr>
          <p:cNvPr id="1148" name="Google Shape;1148;p99"/>
          <p:cNvPicPr preferRelativeResize="0"/>
          <p:nvPr/>
        </p:nvPicPr>
        <p:blipFill rotWithShape="1">
          <a:blip r:embed="rId5">
            <a:alphaModFix/>
          </a:blip>
          <a:srcRect b="35144" l="0" r="0" t="56968"/>
          <a:stretch/>
        </p:blipFill>
        <p:spPr>
          <a:xfrm>
            <a:off x="3618775" y="4432401"/>
            <a:ext cx="5035501" cy="243125"/>
          </a:xfrm>
          <a:prstGeom prst="rect">
            <a:avLst/>
          </a:prstGeom>
          <a:noFill/>
          <a:ln>
            <a:noFill/>
          </a:ln>
        </p:spPr>
      </p:pic>
      <p:sp>
        <p:nvSpPr>
          <p:cNvPr id="1149" name="Google Shape;1149;p99"/>
          <p:cNvSpPr txBox="1"/>
          <p:nvPr/>
        </p:nvSpPr>
        <p:spPr>
          <a:xfrm>
            <a:off x="0" y="4037935"/>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sampler2D in the fragment shader takes a bound texture unit, and defaults to gl.TEXTURE0 in this case.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4" name="Shape 1154"/>
        <p:cNvGrpSpPr/>
        <p:nvPr/>
      </p:nvGrpSpPr>
      <p:grpSpPr>
        <a:xfrm>
          <a:off x="0" y="0"/>
          <a:ext cx="0" cy="0"/>
          <a:chOff x="0" y="0"/>
          <a:chExt cx="0" cy="0"/>
        </a:xfrm>
      </p:grpSpPr>
      <p:pic>
        <p:nvPicPr>
          <p:cNvPr id="1155" name="Google Shape;1155;p10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56" name="Google Shape;1156;p10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57" name="Google Shape;1157;p100"/>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Here is the result of our hard work:</a:t>
            </a:r>
            <a:endParaRPr b="0" i="0" sz="1800" u="none" cap="none" strike="noStrike">
              <a:solidFill>
                <a:schemeClr val="dk1"/>
              </a:solidFill>
              <a:latin typeface="Calibri"/>
              <a:ea typeface="Calibri"/>
              <a:cs typeface="Calibri"/>
              <a:sym typeface="Calibri"/>
            </a:endParaRPr>
          </a:p>
        </p:txBody>
      </p:sp>
      <p:sp>
        <p:nvSpPr>
          <p:cNvPr id="1158" name="Google Shape;1158;p100"/>
          <p:cNvSpPr txBox="1"/>
          <p:nvPr/>
        </p:nvSpPr>
        <p:spPr>
          <a:xfrm>
            <a:off x="0" y="519276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let’s jump back into the math.</a:t>
            </a:r>
            <a:endParaRPr b="0" i="0" sz="1800" u="none" cap="none" strike="noStrike">
              <a:solidFill>
                <a:schemeClr val="dk1"/>
              </a:solidFill>
              <a:latin typeface="Calibri"/>
              <a:ea typeface="Calibri"/>
              <a:cs typeface="Calibri"/>
              <a:sym typeface="Calibri"/>
            </a:endParaRPr>
          </a:p>
        </p:txBody>
      </p:sp>
      <p:pic>
        <p:nvPicPr>
          <p:cNvPr id="1159" name="Google Shape;1159;p100"/>
          <p:cNvPicPr preferRelativeResize="0"/>
          <p:nvPr/>
        </p:nvPicPr>
        <p:blipFill rotWithShape="1">
          <a:blip r:embed="rId4">
            <a:alphaModFix/>
          </a:blip>
          <a:srcRect b="0" l="0" r="0" t="0"/>
          <a:stretch/>
        </p:blipFill>
        <p:spPr>
          <a:xfrm>
            <a:off x="4201438" y="2008085"/>
            <a:ext cx="3789117" cy="2841838"/>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4" name="Shape 1164"/>
        <p:cNvGrpSpPr/>
        <p:nvPr/>
      </p:nvGrpSpPr>
      <p:grpSpPr>
        <a:xfrm>
          <a:off x="0" y="0"/>
          <a:ext cx="0" cy="0"/>
          <a:chOff x="0" y="0"/>
          <a:chExt cx="0" cy="0"/>
        </a:xfrm>
      </p:grpSpPr>
      <p:pic>
        <p:nvPicPr>
          <p:cNvPr id="1165" name="Google Shape;1165;p10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66" name="Google Shape;1166;p101"/>
          <p:cNvSpPr txBox="1"/>
          <p:nvPr/>
        </p:nvSpPr>
        <p:spPr>
          <a:xfrm>
            <a:off x="0" y="2573242"/>
            <a:ext cx="12192000" cy="21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2: Transformations and the math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behind them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Part 2: 2D/3D vectors</a:t>
            </a:r>
            <a:endParaRPr b="0" i="0" sz="4400" u="none" cap="none" strike="noStrike">
              <a:solidFill>
                <a:schemeClr val="dk1"/>
              </a:solidFill>
              <a:latin typeface="Calibri"/>
              <a:ea typeface="Calibri"/>
              <a:cs typeface="Calibri"/>
              <a:sym typeface="Calibri"/>
            </a:endParaRPr>
          </a:p>
        </p:txBody>
      </p:sp>
      <p:sp>
        <p:nvSpPr>
          <p:cNvPr id="1167" name="Google Shape;1167;p101"/>
          <p:cNvSpPr txBox="1"/>
          <p:nvPr/>
        </p:nvSpPr>
        <p:spPr>
          <a:xfrm>
            <a:off x="1" y="539209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Disclaimer: I am still not a mathematician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2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75" name="Google Shape;175;p2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Steps for drawing a triangle</a:t>
            </a:r>
            <a:endParaRPr b="0" i="0" sz="4400" u="none" cap="none" strike="noStrike">
              <a:solidFill>
                <a:schemeClr val="lt1"/>
              </a:solidFill>
              <a:latin typeface="Calibri"/>
              <a:ea typeface="Calibri"/>
              <a:cs typeface="Calibri"/>
              <a:sym typeface="Calibri"/>
            </a:endParaRPr>
          </a:p>
        </p:txBody>
      </p:sp>
      <p:sp>
        <p:nvSpPr>
          <p:cNvPr id="176" name="Google Shape;176;p21"/>
          <p:cNvSpPr txBox="1"/>
          <p:nvPr/>
        </p:nvSpPr>
        <p:spPr>
          <a:xfrm>
            <a:off x="2440726" y="1587260"/>
            <a:ext cx="678307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necessary elements are created and used in the following steps:</a:t>
            </a:r>
            <a:endParaRPr b="0" i="0" sz="1800" u="none" cap="none" strike="noStrike">
              <a:solidFill>
                <a:schemeClr val="dk1"/>
              </a:solidFill>
              <a:latin typeface="Calibri"/>
              <a:ea typeface="Calibri"/>
              <a:cs typeface="Calibri"/>
              <a:sym typeface="Calibri"/>
            </a:endParaRPr>
          </a:p>
        </p:txBody>
      </p:sp>
      <p:sp>
        <p:nvSpPr>
          <p:cNvPr id="177" name="Google Shape;177;p21"/>
          <p:cNvSpPr txBox="1"/>
          <p:nvPr/>
        </p:nvSpPr>
        <p:spPr>
          <a:xfrm>
            <a:off x="4212077" y="2062264"/>
            <a:ext cx="3322961" cy="2585323"/>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Shaders and Shader Program</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Linking Buffers and Shaders</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Drawing</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2" name="Shape 1172"/>
        <p:cNvGrpSpPr/>
        <p:nvPr/>
      </p:nvGrpSpPr>
      <p:grpSpPr>
        <a:xfrm>
          <a:off x="0" y="0"/>
          <a:ext cx="0" cy="0"/>
          <a:chOff x="0" y="0"/>
          <a:chExt cx="0" cy="0"/>
        </a:xfrm>
      </p:grpSpPr>
      <p:pic>
        <p:nvPicPr>
          <p:cNvPr id="1173" name="Google Shape;1173;p10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74" name="Google Shape;1174;p102"/>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2: 2D/3D vectors</a:t>
            </a:r>
            <a:endParaRPr b="0" i="0" sz="1400" u="none" cap="none" strike="noStrike">
              <a:solidFill>
                <a:srgbClr val="000000"/>
              </a:solidFill>
              <a:latin typeface="Arial"/>
              <a:ea typeface="Arial"/>
              <a:cs typeface="Arial"/>
              <a:sym typeface="Arial"/>
            </a:endParaRPr>
          </a:p>
        </p:txBody>
      </p:sp>
      <p:sp>
        <p:nvSpPr>
          <p:cNvPr id="1175" name="Google Shape;1175;p102"/>
          <p:cNvSpPr txBox="1"/>
          <p:nvPr/>
        </p:nvSpPr>
        <p:spPr>
          <a:xfrm>
            <a:off x="0" y="140013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Last time we discussed adding and subtracting vectors.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02"/>
          <p:cNvSpPr txBox="1"/>
          <p:nvPr/>
        </p:nvSpPr>
        <p:spPr>
          <a:xfrm>
            <a:off x="6766560" y="2223561"/>
            <a:ext cx="24072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0000"/>
                </a:solidFill>
                <a:latin typeface="Calibri"/>
                <a:ea typeface="Calibri"/>
                <a:cs typeface="Calibri"/>
                <a:sym typeface="Calibri"/>
              </a:rPr>
              <a:t>w </a:t>
            </a:r>
            <a:r>
              <a:rPr b="0" i="0" lang="en-US" sz="3600" u="none" cap="none" strike="noStrike">
                <a:solidFill>
                  <a:srgbClr val="FF0000"/>
                </a:solidFill>
                <a:latin typeface="Calibri"/>
                <a:ea typeface="Calibri"/>
                <a:cs typeface="Calibri"/>
                <a:sym typeface="Calibri"/>
              </a:rPr>
              <a:t>= w =</a:t>
            </a:r>
            <a:endParaRPr b="0" i="0" sz="3600" u="none" cap="none" strike="noStrike">
              <a:solidFill>
                <a:srgbClr val="FF0000"/>
              </a:solidFill>
              <a:latin typeface="Calibri"/>
              <a:ea typeface="Calibri"/>
              <a:cs typeface="Calibri"/>
              <a:sym typeface="Calibri"/>
            </a:endParaRPr>
          </a:p>
        </p:txBody>
      </p:sp>
      <p:cxnSp>
        <p:nvCxnSpPr>
          <p:cNvPr id="1177" name="Google Shape;1177;p102"/>
          <p:cNvCxnSpPr/>
          <p:nvPr/>
        </p:nvCxnSpPr>
        <p:spPr>
          <a:xfrm>
            <a:off x="7751475" y="2430967"/>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178" name="Google Shape;1178;p102"/>
          <p:cNvSpPr/>
          <p:nvPr/>
        </p:nvSpPr>
        <p:spPr>
          <a:xfrm>
            <a:off x="8358648" y="2156542"/>
            <a:ext cx="526200" cy="780300"/>
          </a:xfrm>
          <a:prstGeom prst="bracketPair">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3</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sp>
        <p:nvSpPr>
          <p:cNvPr id="1179" name="Google Shape;1179;p102"/>
          <p:cNvSpPr txBox="1"/>
          <p:nvPr/>
        </p:nvSpPr>
        <p:spPr>
          <a:xfrm>
            <a:off x="3442259" y="2223562"/>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1180" name="Google Shape;1180;p102"/>
          <p:cNvCxnSpPr/>
          <p:nvPr/>
        </p:nvCxnSpPr>
        <p:spPr>
          <a:xfrm>
            <a:off x="4185592" y="243096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181" name="Google Shape;1181;p102"/>
          <p:cNvSpPr/>
          <p:nvPr/>
        </p:nvSpPr>
        <p:spPr>
          <a:xfrm>
            <a:off x="4792764" y="2156542"/>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1182" name="Google Shape;1182;p102"/>
          <p:cNvSpPr txBox="1"/>
          <p:nvPr/>
        </p:nvSpPr>
        <p:spPr>
          <a:xfrm>
            <a:off x="977744" y="3780443"/>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Addition:</a:t>
            </a:r>
            <a:endParaRPr b="1" i="0" sz="2400" u="none" cap="none" strike="noStrike">
              <a:solidFill>
                <a:schemeClr val="dk1"/>
              </a:solidFill>
              <a:latin typeface="Calibri"/>
              <a:ea typeface="Calibri"/>
              <a:cs typeface="Calibri"/>
              <a:sym typeface="Calibri"/>
            </a:endParaRPr>
          </a:p>
        </p:txBody>
      </p:sp>
      <p:sp>
        <p:nvSpPr>
          <p:cNvPr id="1183" name="Google Shape;1183;p102"/>
          <p:cNvSpPr txBox="1"/>
          <p:nvPr/>
        </p:nvSpPr>
        <p:spPr>
          <a:xfrm>
            <a:off x="2269534" y="3688112"/>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1184" name="Google Shape;1184;p102"/>
          <p:cNvCxnSpPr/>
          <p:nvPr/>
        </p:nvCxnSpPr>
        <p:spPr>
          <a:xfrm>
            <a:off x="3051994" y="3895518"/>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185" name="Google Shape;1185;p102"/>
          <p:cNvSpPr/>
          <p:nvPr/>
        </p:nvSpPr>
        <p:spPr>
          <a:xfrm>
            <a:off x="3708973" y="3621094"/>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1186" name="Google Shape;1186;p102"/>
          <p:cNvCxnSpPr/>
          <p:nvPr/>
        </p:nvCxnSpPr>
        <p:spPr>
          <a:xfrm>
            <a:off x="2411914" y="389551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187" name="Google Shape;1187;p102"/>
          <p:cNvSpPr txBox="1"/>
          <p:nvPr/>
        </p:nvSpPr>
        <p:spPr>
          <a:xfrm>
            <a:off x="4577484" y="3692639"/>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1188" name="Google Shape;1188;p102"/>
          <p:cNvSpPr/>
          <p:nvPr/>
        </p:nvSpPr>
        <p:spPr>
          <a:xfrm>
            <a:off x="4969253" y="3636147"/>
            <a:ext cx="5424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1189" name="Google Shape;1189;p102"/>
          <p:cNvSpPr txBox="1"/>
          <p:nvPr/>
        </p:nvSpPr>
        <p:spPr>
          <a:xfrm>
            <a:off x="6404913" y="3757752"/>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Subtraction:</a:t>
            </a:r>
            <a:endParaRPr b="1" i="0" sz="2400" u="none" cap="none" strike="noStrike">
              <a:solidFill>
                <a:schemeClr val="dk1"/>
              </a:solidFill>
              <a:latin typeface="Calibri"/>
              <a:ea typeface="Calibri"/>
              <a:cs typeface="Calibri"/>
              <a:sym typeface="Calibri"/>
            </a:endParaRPr>
          </a:p>
        </p:txBody>
      </p:sp>
      <p:sp>
        <p:nvSpPr>
          <p:cNvPr id="1190" name="Google Shape;1190;p102"/>
          <p:cNvSpPr txBox="1"/>
          <p:nvPr/>
        </p:nvSpPr>
        <p:spPr>
          <a:xfrm>
            <a:off x="8152570" y="3639613"/>
            <a:ext cx="1464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i="0" lang="en-US" sz="3600" u="none" cap="none" strike="noStrike">
                <a:solidFill>
                  <a:schemeClr val="dk1"/>
                </a:solidFill>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1191" name="Google Shape;1191;p102"/>
          <p:cNvCxnSpPr/>
          <p:nvPr/>
        </p:nvCxnSpPr>
        <p:spPr>
          <a:xfrm>
            <a:off x="8852727" y="3847019"/>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192" name="Google Shape;1192;p102"/>
          <p:cNvSpPr/>
          <p:nvPr/>
        </p:nvSpPr>
        <p:spPr>
          <a:xfrm>
            <a:off x="9509706" y="3572595"/>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1193" name="Google Shape;1193;p102"/>
          <p:cNvCxnSpPr/>
          <p:nvPr/>
        </p:nvCxnSpPr>
        <p:spPr>
          <a:xfrm>
            <a:off x="8212647" y="384701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194" name="Google Shape;1194;p102"/>
          <p:cNvSpPr txBox="1"/>
          <p:nvPr/>
        </p:nvSpPr>
        <p:spPr>
          <a:xfrm>
            <a:off x="10378217" y="3644140"/>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1195" name="Google Shape;1195;p102"/>
          <p:cNvSpPr/>
          <p:nvPr/>
        </p:nvSpPr>
        <p:spPr>
          <a:xfrm>
            <a:off x="10769985" y="3587648"/>
            <a:ext cx="544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4</a:t>
            </a:r>
            <a:endParaRPr b="0" i="0" sz="2400" u="none" cap="none" strike="noStrike">
              <a:solidFill>
                <a:schemeClr val="dk1"/>
              </a:solidFill>
              <a:latin typeface="Calibri"/>
              <a:ea typeface="Calibri"/>
              <a:cs typeface="Calibri"/>
              <a:sym typeface="Calibri"/>
            </a:endParaRPr>
          </a:p>
        </p:txBody>
      </p:sp>
      <p:sp>
        <p:nvSpPr>
          <p:cNvPr id="1196" name="Google Shape;1196;p102"/>
          <p:cNvSpPr txBox="1"/>
          <p:nvPr/>
        </p:nvSpPr>
        <p:spPr>
          <a:xfrm>
            <a:off x="1" y="539209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Now let’s do these calculations with 3D vectors.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1" name="Shape 1201"/>
        <p:cNvGrpSpPr/>
        <p:nvPr/>
      </p:nvGrpSpPr>
      <p:grpSpPr>
        <a:xfrm>
          <a:off x="0" y="0"/>
          <a:ext cx="0" cy="0"/>
          <a:chOff x="0" y="0"/>
          <a:chExt cx="0" cy="0"/>
        </a:xfrm>
      </p:grpSpPr>
      <p:pic>
        <p:nvPicPr>
          <p:cNvPr id="1202" name="Google Shape;1202;p10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03" name="Google Shape;1203;p103"/>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204" name="Google Shape;1204;p103"/>
          <p:cNvSpPr txBox="1"/>
          <p:nvPr/>
        </p:nvSpPr>
        <p:spPr>
          <a:xfrm>
            <a:off x="0" y="140013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Switching over to 3D vectors.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103"/>
          <p:cNvSpPr txBox="1"/>
          <p:nvPr/>
        </p:nvSpPr>
        <p:spPr>
          <a:xfrm>
            <a:off x="6766560" y="2223561"/>
            <a:ext cx="24072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0000"/>
                </a:solidFill>
                <a:latin typeface="Calibri"/>
                <a:ea typeface="Calibri"/>
                <a:cs typeface="Calibri"/>
                <a:sym typeface="Calibri"/>
              </a:rPr>
              <a:t>w </a:t>
            </a:r>
            <a:r>
              <a:rPr b="0" i="0" lang="en-US" sz="3600" u="none" cap="none" strike="noStrike">
                <a:solidFill>
                  <a:srgbClr val="FF0000"/>
                </a:solidFill>
                <a:latin typeface="Calibri"/>
                <a:ea typeface="Calibri"/>
                <a:cs typeface="Calibri"/>
                <a:sym typeface="Calibri"/>
              </a:rPr>
              <a:t>= w =</a:t>
            </a:r>
            <a:endParaRPr b="0" i="0" sz="3600" u="none" cap="none" strike="noStrike">
              <a:solidFill>
                <a:srgbClr val="FF0000"/>
              </a:solidFill>
              <a:latin typeface="Calibri"/>
              <a:ea typeface="Calibri"/>
              <a:cs typeface="Calibri"/>
              <a:sym typeface="Calibri"/>
            </a:endParaRPr>
          </a:p>
        </p:txBody>
      </p:sp>
      <p:cxnSp>
        <p:nvCxnSpPr>
          <p:cNvPr id="1206" name="Google Shape;1206;p103"/>
          <p:cNvCxnSpPr/>
          <p:nvPr/>
        </p:nvCxnSpPr>
        <p:spPr>
          <a:xfrm>
            <a:off x="7751475" y="2430967"/>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207" name="Google Shape;1207;p103"/>
          <p:cNvSpPr/>
          <p:nvPr/>
        </p:nvSpPr>
        <p:spPr>
          <a:xfrm>
            <a:off x="8368825" y="1954004"/>
            <a:ext cx="526200" cy="1185300"/>
          </a:xfrm>
          <a:prstGeom prst="bracketPair">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3</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1208" name="Google Shape;1208;p103"/>
          <p:cNvSpPr txBox="1"/>
          <p:nvPr/>
        </p:nvSpPr>
        <p:spPr>
          <a:xfrm>
            <a:off x="3442259" y="2223562"/>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1209" name="Google Shape;1209;p103"/>
          <p:cNvCxnSpPr/>
          <p:nvPr/>
        </p:nvCxnSpPr>
        <p:spPr>
          <a:xfrm>
            <a:off x="4185592" y="243096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10" name="Google Shape;1210;p103"/>
          <p:cNvSpPr/>
          <p:nvPr/>
        </p:nvSpPr>
        <p:spPr>
          <a:xfrm>
            <a:off x="4802950" y="1954005"/>
            <a:ext cx="525900" cy="1185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a:t>
            </a:r>
            <a:endParaRPr sz="2400">
              <a:solidFill>
                <a:srgbClr val="002060"/>
              </a:solidFill>
              <a:latin typeface="Calibri"/>
              <a:ea typeface="Calibri"/>
              <a:cs typeface="Calibri"/>
              <a:sym typeface="Calibri"/>
            </a:endParaRPr>
          </a:p>
        </p:txBody>
      </p:sp>
      <p:sp>
        <p:nvSpPr>
          <p:cNvPr id="1211" name="Google Shape;1211;p103"/>
          <p:cNvSpPr txBox="1"/>
          <p:nvPr/>
        </p:nvSpPr>
        <p:spPr>
          <a:xfrm>
            <a:off x="977744" y="3780443"/>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Addition:</a:t>
            </a:r>
            <a:endParaRPr b="1" i="0" sz="2400" u="none" cap="none" strike="noStrike">
              <a:solidFill>
                <a:schemeClr val="dk1"/>
              </a:solidFill>
              <a:latin typeface="Calibri"/>
              <a:ea typeface="Calibri"/>
              <a:cs typeface="Calibri"/>
              <a:sym typeface="Calibri"/>
            </a:endParaRPr>
          </a:p>
        </p:txBody>
      </p:sp>
      <p:sp>
        <p:nvSpPr>
          <p:cNvPr id="1212" name="Google Shape;1212;p103"/>
          <p:cNvSpPr txBox="1"/>
          <p:nvPr/>
        </p:nvSpPr>
        <p:spPr>
          <a:xfrm>
            <a:off x="2269534" y="3688112"/>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1213" name="Google Shape;1213;p103"/>
          <p:cNvCxnSpPr/>
          <p:nvPr/>
        </p:nvCxnSpPr>
        <p:spPr>
          <a:xfrm>
            <a:off x="3051994" y="3895518"/>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214" name="Google Shape;1214;p103"/>
          <p:cNvSpPr/>
          <p:nvPr/>
        </p:nvSpPr>
        <p:spPr>
          <a:xfrm>
            <a:off x="3752125" y="3423100"/>
            <a:ext cx="868500" cy="1185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2400">
                <a:solidFill>
                  <a:srgbClr val="002060"/>
                </a:solidFill>
                <a:latin typeface="Calibri"/>
                <a:ea typeface="Calibri"/>
                <a:cs typeface="Calibri"/>
                <a:sym typeface="Calibri"/>
              </a:rPr>
              <a:t>4 </a:t>
            </a:r>
            <a:r>
              <a:rPr lang="en-US" sz="2400">
                <a:solidFill>
                  <a:schemeClr val="dk1"/>
                </a:solidFill>
                <a:latin typeface="Calibri"/>
                <a:ea typeface="Calibri"/>
                <a:cs typeface="Calibri"/>
                <a:sym typeface="Calibri"/>
              </a:rPr>
              <a:t>+ </a:t>
            </a:r>
            <a:r>
              <a:rPr lang="en-US" sz="24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cxnSp>
        <p:nvCxnSpPr>
          <p:cNvPr id="1215" name="Google Shape;1215;p103"/>
          <p:cNvCxnSpPr/>
          <p:nvPr/>
        </p:nvCxnSpPr>
        <p:spPr>
          <a:xfrm>
            <a:off x="2411914" y="389551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16" name="Google Shape;1216;p103"/>
          <p:cNvSpPr txBox="1"/>
          <p:nvPr/>
        </p:nvSpPr>
        <p:spPr>
          <a:xfrm>
            <a:off x="4577484" y="3692639"/>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1217" name="Google Shape;1217;p103"/>
          <p:cNvSpPr/>
          <p:nvPr/>
        </p:nvSpPr>
        <p:spPr>
          <a:xfrm>
            <a:off x="4980963" y="3423102"/>
            <a:ext cx="542400" cy="1185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6</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6</a:t>
            </a:r>
            <a:endParaRPr sz="2400">
              <a:solidFill>
                <a:schemeClr val="dk1"/>
              </a:solidFill>
              <a:latin typeface="Calibri"/>
              <a:ea typeface="Calibri"/>
              <a:cs typeface="Calibri"/>
              <a:sym typeface="Calibri"/>
            </a:endParaRPr>
          </a:p>
        </p:txBody>
      </p:sp>
      <p:sp>
        <p:nvSpPr>
          <p:cNvPr id="1218" name="Google Shape;1218;p103"/>
          <p:cNvSpPr txBox="1"/>
          <p:nvPr/>
        </p:nvSpPr>
        <p:spPr>
          <a:xfrm>
            <a:off x="6404913" y="3757752"/>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Subtraction:</a:t>
            </a:r>
            <a:endParaRPr b="1" i="0" sz="2400" u="none" cap="none" strike="noStrike">
              <a:solidFill>
                <a:schemeClr val="dk1"/>
              </a:solidFill>
              <a:latin typeface="Calibri"/>
              <a:ea typeface="Calibri"/>
              <a:cs typeface="Calibri"/>
              <a:sym typeface="Calibri"/>
            </a:endParaRPr>
          </a:p>
        </p:txBody>
      </p:sp>
      <p:sp>
        <p:nvSpPr>
          <p:cNvPr id="1219" name="Google Shape;1219;p103"/>
          <p:cNvSpPr txBox="1"/>
          <p:nvPr/>
        </p:nvSpPr>
        <p:spPr>
          <a:xfrm>
            <a:off x="8152570" y="3639613"/>
            <a:ext cx="1464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3600" u="none" cap="none" strike="noStrike">
                <a:solidFill>
                  <a:schemeClr val="dk1"/>
                </a:solidFill>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1220" name="Google Shape;1220;p103"/>
          <p:cNvCxnSpPr/>
          <p:nvPr/>
        </p:nvCxnSpPr>
        <p:spPr>
          <a:xfrm>
            <a:off x="8852727" y="3847019"/>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221" name="Google Shape;1221;p103"/>
          <p:cNvSpPr/>
          <p:nvPr/>
        </p:nvSpPr>
        <p:spPr>
          <a:xfrm>
            <a:off x="9481800" y="3423100"/>
            <a:ext cx="868500" cy="1185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2400">
                <a:solidFill>
                  <a:srgbClr val="002060"/>
                </a:solidFill>
                <a:latin typeface="Calibri"/>
                <a:ea typeface="Calibri"/>
                <a:cs typeface="Calibri"/>
                <a:sym typeface="Calibri"/>
              </a:rPr>
              <a:t>4</a:t>
            </a:r>
            <a:r>
              <a:rPr lang="en-US" sz="2400">
                <a:solidFill>
                  <a:schemeClr val="dk1"/>
                </a:solidFill>
                <a:latin typeface="Calibri"/>
                <a:ea typeface="Calibri"/>
                <a:cs typeface="Calibri"/>
                <a:sym typeface="Calibri"/>
              </a:rPr>
              <a:t> - </a:t>
            </a:r>
            <a:r>
              <a:rPr lang="en-US" sz="24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cxnSp>
        <p:nvCxnSpPr>
          <p:cNvPr id="1222" name="Google Shape;1222;p103"/>
          <p:cNvCxnSpPr/>
          <p:nvPr/>
        </p:nvCxnSpPr>
        <p:spPr>
          <a:xfrm>
            <a:off x="8212647" y="384701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23" name="Google Shape;1223;p103"/>
          <p:cNvSpPr txBox="1"/>
          <p:nvPr/>
        </p:nvSpPr>
        <p:spPr>
          <a:xfrm>
            <a:off x="10378217" y="3644140"/>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1224" name="Google Shape;1224;p103"/>
          <p:cNvSpPr/>
          <p:nvPr/>
        </p:nvSpPr>
        <p:spPr>
          <a:xfrm>
            <a:off x="10769975" y="3423050"/>
            <a:ext cx="544500" cy="1185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4</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2</a:t>
            </a:r>
            <a:endParaRPr sz="2400">
              <a:solidFill>
                <a:schemeClr val="dk1"/>
              </a:solidFill>
              <a:latin typeface="Calibri"/>
              <a:ea typeface="Calibri"/>
              <a:cs typeface="Calibri"/>
              <a:sym typeface="Calibri"/>
            </a:endParaRPr>
          </a:p>
        </p:txBody>
      </p:sp>
      <p:sp>
        <p:nvSpPr>
          <p:cNvPr id="1225" name="Google Shape;1225;p103"/>
          <p:cNvSpPr txBox="1"/>
          <p:nvPr/>
        </p:nvSpPr>
        <p:spPr>
          <a:xfrm>
            <a:off x="1" y="539209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We will get to the “multiplying” of vectors soon, but before that we have 2 other subjects.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0" name="Shape 1230"/>
        <p:cNvGrpSpPr/>
        <p:nvPr/>
      </p:nvGrpSpPr>
      <p:grpSpPr>
        <a:xfrm>
          <a:off x="0" y="0"/>
          <a:ext cx="0" cy="0"/>
          <a:chOff x="0" y="0"/>
          <a:chExt cx="0" cy="0"/>
        </a:xfrm>
      </p:grpSpPr>
      <p:pic>
        <p:nvPicPr>
          <p:cNvPr id="1231" name="Google Shape;1231;p10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32" name="Google Shape;1232;p104"/>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233" name="Google Shape;1233;p104"/>
          <p:cNvSpPr txBox="1"/>
          <p:nvPr/>
        </p:nvSpPr>
        <p:spPr>
          <a:xfrm>
            <a:off x="0" y="1395156"/>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The </a:t>
            </a:r>
            <a:r>
              <a:rPr b="1" lang="en-US" sz="1800" u="sng">
                <a:solidFill>
                  <a:schemeClr val="dk1"/>
                </a:solidFill>
                <a:latin typeface="Calibri"/>
                <a:ea typeface="Calibri"/>
                <a:cs typeface="Calibri"/>
                <a:sym typeface="Calibri"/>
              </a:rPr>
              <a:t>length</a:t>
            </a:r>
            <a:r>
              <a:rPr lang="en-US" sz="1800">
                <a:solidFill>
                  <a:schemeClr val="dk1"/>
                </a:solidFill>
                <a:latin typeface="Calibri"/>
                <a:ea typeface="Calibri"/>
                <a:cs typeface="Calibri"/>
                <a:sym typeface="Calibri"/>
              </a:rPr>
              <a:t> (or </a:t>
            </a:r>
            <a:r>
              <a:rPr b="1" lang="en-US" sz="1800" u="sng">
                <a:solidFill>
                  <a:schemeClr val="dk1"/>
                </a:solidFill>
                <a:latin typeface="Calibri"/>
                <a:ea typeface="Calibri"/>
                <a:cs typeface="Calibri"/>
                <a:sym typeface="Calibri"/>
              </a:rPr>
              <a:t>magnitude</a:t>
            </a:r>
            <a:r>
              <a:rPr lang="en-US" sz="1800">
                <a:solidFill>
                  <a:schemeClr val="dk1"/>
                </a:solidFill>
                <a:latin typeface="Calibri"/>
                <a:ea typeface="Calibri"/>
                <a:cs typeface="Calibri"/>
                <a:sym typeface="Calibri"/>
              </a:rPr>
              <a:t>) of a vector is how far the vector travels in any direction.</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234" name="Google Shape;1234;p104"/>
          <p:cNvSpPr txBox="1"/>
          <p:nvPr/>
        </p:nvSpPr>
        <p:spPr>
          <a:xfrm>
            <a:off x="0" y="2175900"/>
            <a:ext cx="93324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The length of a vector is denoted as a character between 2 (or 4) vertical lines:</a:t>
            </a:r>
            <a:endParaRPr b="0" i="0" sz="1800" u="none" cap="none" strike="noStrike">
              <a:solidFill>
                <a:schemeClr val="dk1"/>
              </a:solidFill>
              <a:latin typeface="Calibri"/>
              <a:ea typeface="Calibri"/>
              <a:cs typeface="Calibri"/>
              <a:sym typeface="Calibri"/>
            </a:endParaRPr>
          </a:p>
        </p:txBody>
      </p:sp>
      <p:sp>
        <p:nvSpPr>
          <p:cNvPr id="1235" name="Google Shape;1235;p104"/>
          <p:cNvSpPr txBox="1"/>
          <p:nvPr/>
        </p:nvSpPr>
        <p:spPr>
          <a:xfrm>
            <a:off x="8440000" y="1934825"/>
            <a:ext cx="8925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36" name="Google Shape;1236;p104"/>
          <p:cNvSpPr txBox="1"/>
          <p:nvPr/>
        </p:nvSpPr>
        <p:spPr>
          <a:xfrm>
            <a:off x="-8675" y="3196793"/>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The length of a vector is always an absolute value, meaning it can not be negative.</a:t>
            </a:r>
            <a:endParaRPr b="0" i="0" sz="1800" u="none" cap="none" strike="noStrike">
              <a:solidFill>
                <a:schemeClr val="dk1"/>
              </a:solidFill>
              <a:latin typeface="Calibri"/>
              <a:ea typeface="Calibri"/>
              <a:cs typeface="Calibri"/>
              <a:sym typeface="Calibri"/>
            </a:endParaRPr>
          </a:p>
        </p:txBody>
      </p:sp>
      <p:sp>
        <p:nvSpPr>
          <p:cNvPr id="1237" name="Google Shape;1237;p104"/>
          <p:cNvSpPr txBox="1"/>
          <p:nvPr/>
        </p:nvSpPr>
        <p:spPr>
          <a:xfrm>
            <a:off x="-12" y="414438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The length of a vector is calculated using this formula:</a:t>
            </a:r>
            <a:endParaRPr b="0" i="0" sz="1800" u="none" cap="none" strike="noStrike">
              <a:solidFill>
                <a:schemeClr val="dk1"/>
              </a:solidFill>
              <a:latin typeface="Calibri"/>
              <a:ea typeface="Calibri"/>
              <a:cs typeface="Calibri"/>
              <a:sym typeface="Calibri"/>
            </a:endParaRPr>
          </a:p>
        </p:txBody>
      </p:sp>
      <p:sp>
        <p:nvSpPr>
          <p:cNvPr id="1238" name="Google Shape;1238;p104"/>
          <p:cNvSpPr txBox="1"/>
          <p:nvPr/>
        </p:nvSpPr>
        <p:spPr>
          <a:xfrm>
            <a:off x="4273475" y="4653775"/>
            <a:ext cx="34377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b="0" i="0" lang="en-US" sz="3600" u="none" cap="none" strike="noStrike">
                <a:solidFill>
                  <a:srgbClr val="002060"/>
                </a:solidFill>
                <a:latin typeface="Calibri"/>
                <a:ea typeface="Calibri"/>
                <a:cs typeface="Calibri"/>
                <a:sym typeface="Calibri"/>
              </a:rPr>
              <a:t>v</a:t>
            </a:r>
            <a:r>
              <a:rPr b="1" i="0" lang="en-US" sz="1800" u="none" cap="none" strike="noStrike">
                <a:solidFill>
                  <a:srgbClr val="002060"/>
                </a:solidFill>
                <a:latin typeface="Calibri"/>
                <a:ea typeface="Calibri"/>
                <a:cs typeface="Calibri"/>
                <a:sym typeface="Calibri"/>
              </a:rPr>
              <a:t>x</a:t>
            </a:r>
            <a:r>
              <a:rPr b="0" i="0" lang="en-US" sz="3600" u="none" cap="none" strike="noStrike">
                <a:solidFill>
                  <a:srgbClr val="002060"/>
                </a:solidFill>
                <a:latin typeface="Calibri"/>
                <a:ea typeface="Calibri"/>
                <a:cs typeface="Calibri"/>
                <a:sym typeface="Calibri"/>
              </a:rPr>
              <a:t>)  + (v</a:t>
            </a:r>
            <a:r>
              <a:rPr b="1" i="0" lang="en-US" sz="1800" u="none" cap="none" strike="noStrike">
                <a:solidFill>
                  <a:srgbClr val="002060"/>
                </a:solidFill>
                <a:latin typeface="Calibri"/>
                <a:ea typeface="Calibri"/>
                <a:cs typeface="Calibri"/>
                <a:sym typeface="Calibri"/>
              </a:rPr>
              <a:t>y</a:t>
            </a:r>
            <a:r>
              <a:rPr b="0" i="0" lang="en-US" sz="3600" u="none" cap="none" strike="noStrike">
                <a:solidFill>
                  <a:srgbClr val="002060"/>
                </a:solidFill>
                <a:latin typeface="Calibri"/>
                <a:ea typeface="Calibri"/>
                <a:cs typeface="Calibri"/>
                <a:sym typeface="Calibri"/>
              </a:rPr>
              <a:t>)</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39" name="Google Shape;1239;p104"/>
          <p:cNvSpPr txBox="1"/>
          <p:nvPr/>
        </p:nvSpPr>
        <p:spPr>
          <a:xfrm>
            <a:off x="6032965" y="467452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40" name="Google Shape;1240;p104"/>
          <p:cNvSpPr txBox="1"/>
          <p:nvPr/>
        </p:nvSpPr>
        <p:spPr>
          <a:xfrm>
            <a:off x="7157677" y="467514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241" name="Google Shape;1241;p104"/>
          <p:cNvCxnSpPr/>
          <p:nvPr/>
        </p:nvCxnSpPr>
        <p:spPr>
          <a:xfrm rot="10800000">
            <a:off x="5760920" y="4776205"/>
            <a:ext cx="1847100" cy="480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6" name="Shape 1246"/>
        <p:cNvGrpSpPr/>
        <p:nvPr/>
      </p:nvGrpSpPr>
      <p:grpSpPr>
        <a:xfrm>
          <a:off x="0" y="0"/>
          <a:ext cx="0" cy="0"/>
          <a:chOff x="0" y="0"/>
          <a:chExt cx="0" cy="0"/>
        </a:xfrm>
      </p:grpSpPr>
      <p:pic>
        <p:nvPicPr>
          <p:cNvPr id="1247" name="Google Shape;1247;p10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48" name="Google Shape;1248;p105"/>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249" name="Google Shape;1249;p105"/>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The length (or magnitude) of a vector is calculated using this formula:</a:t>
            </a:r>
            <a:endParaRPr b="0" i="0" sz="1800" u="none" cap="none" strike="noStrike">
              <a:solidFill>
                <a:schemeClr val="dk1"/>
              </a:solidFill>
              <a:latin typeface="Calibri"/>
              <a:ea typeface="Calibri"/>
              <a:cs typeface="Calibri"/>
              <a:sym typeface="Calibri"/>
            </a:endParaRPr>
          </a:p>
        </p:txBody>
      </p:sp>
      <p:sp>
        <p:nvSpPr>
          <p:cNvPr id="1250" name="Google Shape;1250;p105"/>
          <p:cNvSpPr txBox="1"/>
          <p:nvPr/>
        </p:nvSpPr>
        <p:spPr>
          <a:xfrm>
            <a:off x="4043050" y="1909525"/>
            <a:ext cx="36861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b="0" i="0" lang="en-US" sz="3600" u="none" cap="none" strike="noStrike">
                <a:solidFill>
                  <a:srgbClr val="002060"/>
                </a:solidFill>
                <a:latin typeface="Calibri"/>
                <a:ea typeface="Calibri"/>
                <a:cs typeface="Calibri"/>
                <a:sym typeface="Calibri"/>
              </a:rPr>
              <a:t>v</a:t>
            </a:r>
            <a:r>
              <a:rPr b="1" i="0" lang="en-US" sz="1800" u="none" cap="none" strike="noStrike">
                <a:solidFill>
                  <a:srgbClr val="002060"/>
                </a:solidFill>
                <a:latin typeface="Calibri"/>
                <a:ea typeface="Calibri"/>
                <a:cs typeface="Calibri"/>
                <a:sym typeface="Calibri"/>
              </a:rPr>
              <a:t>x</a:t>
            </a:r>
            <a:r>
              <a:rPr b="0" i="0" lang="en-US" sz="3600" u="none" cap="none" strike="noStrike">
                <a:solidFill>
                  <a:srgbClr val="002060"/>
                </a:solidFill>
                <a:latin typeface="Calibri"/>
                <a:ea typeface="Calibri"/>
                <a:cs typeface="Calibri"/>
                <a:sym typeface="Calibri"/>
              </a:rPr>
              <a:t>)  + (v</a:t>
            </a:r>
            <a:r>
              <a:rPr b="1" i="0" lang="en-US" sz="1800" u="none" cap="none" strike="noStrike">
                <a:solidFill>
                  <a:srgbClr val="002060"/>
                </a:solidFill>
                <a:latin typeface="Calibri"/>
                <a:ea typeface="Calibri"/>
                <a:cs typeface="Calibri"/>
                <a:sym typeface="Calibri"/>
              </a:rPr>
              <a:t>y</a:t>
            </a:r>
            <a:r>
              <a:rPr b="0" i="0" lang="en-US" sz="3600" u="none" cap="none" strike="noStrike">
                <a:solidFill>
                  <a:srgbClr val="002060"/>
                </a:solidFill>
                <a:latin typeface="Calibri"/>
                <a:ea typeface="Calibri"/>
                <a:cs typeface="Calibri"/>
                <a:sym typeface="Calibri"/>
              </a:rPr>
              <a:t>)</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51" name="Google Shape;1251;p105"/>
          <p:cNvSpPr txBox="1"/>
          <p:nvPr/>
        </p:nvSpPr>
        <p:spPr>
          <a:xfrm>
            <a:off x="6051265" y="193027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52" name="Google Shape;1252;p105"/>
          <p:cNvSpPr txBox="1"/>
          <p:nvPr/>
        </p:nvSpPr>
        <p:spPr>
          <a:xfrm>
            <a:off x="7175977" y="193089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253" name="Google Shape;1253;p105"/>
          <p:cNvCxnSpPr/>
          <p:nvPr/>
        </p:nvCxnSpPr>
        <p:spPr>
          <a:xfrm rot="10798501">
            <a:off x="5550408" y="2026405"/>
            <a:ext cx="2063700" cy="10800"/>
          </a:xfrm>
          <a:prstGeom prst="straightConnector1">
            <a:avLst/>
          </a:prstGeom>
          <a:noFill/>
          <a:ln cap="flat" cmpd="sng" w="19050">
            <a:solidFill>
              <a:schemeClr val="dk1"/>
            </a:solidFill>
            <a:prstDash val="solid"/>
            <a:round/>
            <a:headEnd len="sm" w="sm" type="none"/>
            <a:tailEnd len="sm" w="sm" type="none"/>
          </a:ln>
        </p:spPr>
      </p:cxnSp>
      <p:sp>
        <p:nvSpPr>
          <p:cNvPr id="1254" name="Google Shape;1254;p105"/>
          <p:cNvSpPr txBox="1"/>
          <p:nvPr/>
        </p:nvSpPr>
        <p:spPr>
          <a:xfrm>
            <a:off x="0" y="2958293"/>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This formula is called Pythagoras’ theorem:</a:t>
            </a:r>
            <a:endParaRPr b="0" i="0" sz="1800" u="none" cap="none" strike="noStrike">
              <a:solidFill>
                <a:schemeClr val="dk1"/>
              </a:solidFill>
              <a:latin typeface="Calibri"/>
              <a:ea typeface="Calibri"/>
              <a:cs typeface="Calibri"/>
              <a:sym typeface="Calibri"/>
            </a:endParaRPr>
          </a:p>
        </p:txBody>
      </p:sp>
      <p:sp>
        <p:nvSpPr>
          <p:cNvPr id="1255" name="Google Shape;1255;p105"/>
          <p:cNvSpPr txBox="1"/>
          <p:nvPr/>
        </p:nvSpPr>
        <p:spPr>
          <a:xfrm>
            <a:off x="0" y="4516468"/>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For our vector </a:t>
            </a:r>
            <a:r>
              <a:rPr b="1" i="0" lang="en-US" sz="1800" u="none" cap="none" strike="noStrike">
                <a:solidFill>
                  <a:schemeClr val="dk1"/>
                </a:solidFill>
                <a:latin typeface="Calibri"/>
                <a:ea typeface="Calibri"/>
                <a:cs typeface="Calibri"/>
                <a:sym typeface="Calibri"/>
              </a:rPr>
              <a:t>V</a:t>
            </a:r>
            <a:r>
              <a:rPr b="0" i="0" lang="en-US" sz="1800" u="none" cap="none" strike="noStrike">
                <a:solidFill>
                  <a:schemeClr val="dk1"/>
                </a:solidFill>
                <a:latin typeface="Calibri"/>
                <a:ea typeface="Calibri"/>
                <a:cs typeface="Calibri"/>
                <a:sym typeface="Calibri"/>
              </a:rPr>
              <a:t> the length should be:</a:t>
            </a:r>
            <a:endParaRPr b="0" i="0" sz="1800" u="none" cap="none" strike="noStrike">
              <a:solidFill>
                <a:schemeClr val="dk1"/>
              </a:solidFill>
              <a:latin typeface="Calibri"/>
              <a:ea typeface="Calibri"/>
              <a:cs typeface="Calibri"/>
              <a:sym typeface="Calibri"/>
            </a:endParaRPr>
          </a:p>
        </p:txBody>
      </p:sp>
      <p:sp>
        <p:nvSpPr>
          <p:cNvPr id="1256" name="Google Shape;1256;p105"/>
          <p:cNvSpPr txBox="1"/>
          <p:nvPr/>
        </p:nvSpPr>
        <p:spPr>
          <a:xfrm>
            <a:off x="3529825" y="5022800"/>
            <a:ext cx="47556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lang="en-US" sz="3600">
                <a:solidFill>
                  <a:srgbClr val="002060"/>
                </a:solidFill>
                <a:latin typeface="Calibri"/>
                <a:ea typeface="Calibri"/>
                <a:cs typeface="Calibri"/>
                <a:sym typeface="Calibri"/>
              </a:rPr>
              <a:t>3</a:t>
            </a:r>
            <a:r>
              <a:rPr b="0" i="0" lang="en-US" sz="3600" u="none" cap="none" strike="noStrike">
                <a:solidFill>
                  <a:srgbClr val="002060"/>
                </a:solidFill>
                <a:latin typeface="Calibri"/>
                <a:ea typeface="Calibri"/>
                <a:cs typeface="Calibri"/>
                <a:sym typeface="Calibri"/>
              </a:rPr>
              <a:t>)  + (</a:t>
            </a:r>
            <a:r>
              <a:rPr lang="en-US" sz="3600">
                <a:solidFill>
                  <a:srgbClr val="002060"/>
                </a:solidFill>
                <a:latin typeface="Calibri"/>
                <a:ea typeface="Calibri"/>
                <a:cs typeface="Calibri"/>
                <a:sym typeface="Calibri"/>
              </a:rPr>
              <a:t>4</a:t>
            </a:r>
            <a:r>
              <a:rPr b="0" i="0" lang="en-US" sz="3600" u="none" cap="none" strike="noStrike">
                <a:solidFill>
                  <a:srgbClr val="002060"/>
                </a:solidFill>
                <a:latin typeface="Calibri"/>
                <a:ea typeface="Calibri"/>
                <a:cs typeface="Calibri"/>
                <a:sym typeface="Calibri"/>
              </a:rPr>
              <a:t>)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5</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57" name="Google Shape;1257;p105"/>
          <p:cNvSpPr txBox="1"/>
          <p:nvPr/>
        </p:nvSpPr>
        <p:spPr>
          <a:xfrm>
            <a:off x="5438390" y="504355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58" name="Google Shape;1258;p105"/>
          <p:cNvSpPr txBox="1"/>
          <p:nvPr/>
        </p:nvSpPr>
        <p:spPr>
          <a:xfrm>
            <a:off x="6486902" y="504417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259" name="Google Shape;1259;p105"/>
          <p:cNvCxnSpPr/>
          <p:nvPr/>
        </p:nvCxnSpPr>
        <p:spPr>
          <a:xfrm rot="9703">
            <a:off x="5022679" y="5138933"/>
            <a:ext cx="1700707" cy="11100"/>
          </a:xfrm>
          <a:prstGeom prst="straightConnector1">
            <a:avLst/>
          </a:prstGeom>
          <a:noFill/>
          <a:ln cap="flat" cmpd="sng" w="19050">
            <a:solidFill>
              <a:schemeClr val="dk1"/>
            </a:solidFill>
            <a:prstDash val="solid"/>
            <a:round/>
            <a:headEnd len="sm" w="sm" type="none"/>
            <a:tailEnd len="sm" w="sm" type="none"/>
          </a:ln>
        </p:spPr>
      </p:cxnSp>
      <p:sp>
        <p:nvSpPr>
          <p:cNvPr id="1260" name="Google Shape;1260;p105"/>
          <p:cNvSpPr txBox="1"/>
          <p:nvPr/>
        </p:nvSpPr>
        <p:spPr>
          <a:xfrm>
            <a:off x="708409" y="4952749"/>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1261" name="Google Shape;1261;p105"/>
          <p:cNvCxnSpPr/>
          <p:nvPr/>
        </p:nvCxnSpPr>
        <p:spPr>
          <a:xfrm>
            <a:off x="1451742" y="5160155"/>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62" name="Google Shape;1262;p105"/>
          <p:cNvSpPr/>
          <p:nvPr/>
        </p:nvSpPr>
        <p:spPr>
          <a:xfrm>
            <a:off x="2058914" y="4885729"/>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a:t>
            </a:r>
            <a:endParaRPr b="0" i="0" sz="2400" u="none" cap="none" strike="noStrike">
              <a:solidFill>
                <a:srgbClr val="002060"/>
              </a:solidFill>
              <a:latin typeface="Calibri"/>
              <a:ea typeface="Calibri"/>
              <a:cs typeface="Calibri"/>
              <a:sym typeface="Calibri"/>
            </a:endParaRPr>
          </a:p>
        </p:txBody>
      </p:sp>
      <p:sp>
        <p:nvSpPr>
          <p:cNvPr id="1263" name="Google Shape;1263;p105"/>
          <p:cNvSpPr txBox="1"/>
          <p:nvPr/>
        </p:nvSpPr>
        <p:spPr>
          <a:xfrm>
            <a:off x="4983480" y="3466163"/>
            <a:ext cx="22515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latin typeface="Calibri"/>
                <a:ea typeface="Calibri"/>
                <a:cs typeface="Calibri"/>
                <a:sym typeface="Calibri"/>
              </a:rPr>
              <a:t>c</a:t>
            </a:r>
            <a:r>
              <a:rPr i="0" lang="en-US" sz="3600" u="none" cap="none" strike="noStrike">
                <a:latin typeface="Calibri"/>
                <a:ea typeface="Calibri"/>
                <a:cs typeface="Calibri"/>
                <a:sym typeface="Calibri"/>
              </a:rPr>
              <a:t>  = </a:t>
            </a:r>
            <a:r>
              <a:rPr lang="en-US" sz="3600">
                <a:latin typeface="Calibri"/>
                <a:ea typeface="Calibri"/>
                <a:cs typeface="Calibri"/>
                <a:sym typeface="Calibri"/>
              </a:rPr>
              <a:t>a </a:t>
            </a:r>
            <a:r>
              <a:rPr i="0" lang="en-US" sz="3600" u="none" cap="none" strike="noStrike">
                <a:latin typeface="Calibri"/>
                <a:ea typeface="Calibri"/>
                <a:cs typeface="Calibri"/>
                <a:sym typeface="Calibri"/>
              </a:rPr>
              <a:t> + </a:t>
            </a:r>
            <a:r>
              <a:rPr lang="en-US" sz="3600">
                <a:latin typeface="Calibri"/>
                <a:ea typeface="Calibri"/>
                <a:cs typeface="Calibri"/>
                <a:sym typeface="Calibri"/>
              </a:rPr>
              <a:t>b</a:t>
            </a:r>
            <a:endParaRPr i="0" sz="3600" u="none" cap="none" strike="noStrike">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64" name="Google Shape;1264;p105"/>
          <p:cNvSpPr txBox="1"/>
          <p:nvPr/>
        </p:nvSpPr>
        <p:spPr>
          <a:xfrm>
            <a:off x="5925966"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65" name="Google Shape;1265;p105"/>
          <p:cNvSpPr txBox="1"/>
          <p:nvPr/>
        </p:nvSpPr>
        <p:spPr>
          <a:xfrm>
            <a:off x="6720840"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66" name="Google Shape;1266;p105"/>
          <p:cNvSpPr txBox="1"/>
          <p:nvPr/>
        </p:nvSpPr>
        <p:spPr>
          <a:xfrm>
            <a:off x="5176158"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1" name="Shape 1271"/>
        <p:cNvGrpSpPr/>
        <p:nvPr/>
      </p:nvGrpSpPr>
      <p:grpSpPr>
        <a:xfrm>
          <a:off x="0" y="0"/>
          <a:ext cx="0" cy="0"/>
          <a:chOff x="0" y="0"/>
          <a:chExt cx="0" cy="0"/>
        </a:xfrm>
      </p:grpSpPr>
      <p:pic>
        <p:nvPicPr>
          <p:cNvPr id="1272" name="Google Shape;1272;p10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73" name="Google Shape;1273;p106"/>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274" name="Google Shape;1274;p106"/>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The length (or magnitude) of a 3D vector is calculated using this formula:</a:t>
            </a:r>
            <a:endParaRPr b="0" i="0" sz="1800" u="none" cap="none" strike="noStrike">
              <a:solidFill>
                <a:schemeClr val="dk1"/>
              </a:solidFill>
              <a:latin typeface="Calibri"/>
              <a:ea typeface="Calibri"/>
              <a:cs typeface="Calibri"/>
              <a:sym typeface="Calibri"/>
            </a:endParaRPr>
          </a:p>
        </p:txBody>
      </p:sp>
      <p:sp>
        <p:nvSpPr>
          <p:cNvPr id="1275" name="Google Shape;1275;p106"/>
          <p:cNvSpPr txBox="1"/>
          <p:nvPr/>
        </p:nvSpPr>
        <p:spPr>
          <a:xfrm>
            <a:off x="4043050" y="1909525"/>
            <a:ext cx="53283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b="0" i="0" lang="en-US" sz="3600" u="none" cap="none" strike="noStrike">
                <a:solidFill>
                  <a:srgbClr val="002060"/>
                </a:solidFill>
                <a:latin typeface="Calibri"/>
                <a:ea typeface="Calibri"/>
                <a:cs typeface="Calibri"/>
                <a:sym typeface="Calibri"/>
              </a:rPr>
              <a:t>v</a:t>
            </a:r>
            <a:r>
              <a:rPr b="1" i="0" lang="en-US" sz="1800" u="none" cap="none" strike="noStrike">
                <a:solidFill>
                  <a:srgbClr val="002060"/>
                </a:solidFill>
                <a:latin typeface="Calibri"/>
                <a:ea typeface="Calibri"/>
                <a:cs typeface="Calibri"/>
                <a:sym typeface="Calibri"/>
              </a:rPr>
              <a:t>x</a:t>
            </a:r>
            <a:r>
              <a:rPr b="0" i="0" lang="en-US" sz="3600" u="none" cap="none" strike="noStrike">
                <a:solidFill>
                  <a:srgbClr val="002060"/>
                </a:solidFill>
                <a:latin typeface="Calibri"/>
                <a:ea typeface="Calibri"/>
                <a:cs typeface="Calibri"/>
                <a:sym typeface="Calibri"/>
              </a:rPr>
              <a:t>)  + (v</a:t>
            </a:r>
            <a:r>
              <a:rPr b="1" i="0" lang="en-US" sz="1800" u="none" cap="none" strike="noStrike">
                <a:solidFill>
                  <a:srgbClr val="002060"/>
                </a:solidFill>
                <a:latin typeface="Calibri"/>
                <a:ea typeface="Calibri"/>
                <a:cs typeface="Calibri"/>
                <a:sym typeface="Calibri"/>
              </a:rPr>
              <a:t>y</a:t>
            </a:r>
            <a:r>
              <a:rPr b="0" i="0" lang="en-US" sz="3600" u="none" cap="none" strike="noStrike">
                <a:solidFill>
                  <a:srgbClr val="002060"/>
                </a:solidFill>
                <a:latin typeface="Calibri"/>
                <a:ea typeface="Calibri"/>
                <a:cs typeface="Calibri"/>
                <a:sym typeface="Calibri"/>
              </a:rPr>
              <a:t>)  + </a:t>
            </a:r>
            <a:r>
              <a:rPr lang="en-US" sz="3600">
                <a:solidFill>
                  <a:srgbClr val="002060"/>
                </a:solidFill>
                <a:latin typeface="Calibri"/>
                <a:ea typeface="Calibri"/>
                <a:cs typeface="Calibri"/>
                <a:sym typeface="Calibri"/>
              </a:rPr>
              <a:t>(v</a:t>
            </a:r>
            <a:r>
              <a:rPr b="1" lang="en-US" sz="1800">
                <a:solidFill>
                  <a:srgbClr val="002060"/>
                </a:solidFill>
                <a:latin typeface="Calibri"/>
                <a:ea typeface="Calibri"/>
                <a:cs typeface="Calibri"/>
                <a:sym typeface="Calibri"/>
              </a:rPr>
              <a:t>y</a:t>
            </a:r>
            <a:r>
              <a:rPr lang="en-US" sz="3600">
                <a:solidFill>
                  <a:srgbClr val="002060"/>
                </a:solidFill>
                <a:latin typeface="Calibri"/>
                <a:ea typeface="Calibri"/>
                <a:cs typeface="Calibri"/>
                <a:sym typeface="Calibri"/>
              </a:rPr>
              <a:t>)</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76" name="Google Shape;1276;p106"/>
          <p:cNvSpPr txBox="1"/>
          <p:nvPr/>
        </p:nvSpPr>
        <p:spPr>
          <a:xfrm>
            <a:off x="6051265" y="193027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77" name="Google Shape;1277;p106"/>
          <p:cNvSpPr txBox="1"/>
          <p:nvPr/>
        </p:nvSpPr>
        <p:spPr>
          <a:xfrm>
            <a:off x="7175977" y="193089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278" name="Google Shape;1278;p106"/>
          <p:cNvCxnSpPr/>
          <p:nvPr/>
        </p:nvCxnSpPr>
        <p:spPr>
          <a:xfrm rot="10798962">
            <a:off x="5550408" y="2026405"/>
            <a:ext cx="2980800" cy="10800"/>
          </a:xfrm>
          <a:prstGeom prst="straightConnector1">
            <a:avLst/>
          </a:prstGeom>
          <a:noFill/>
          <a:ln cap="flat" cmpd="sng" w="19050">
            <a:solidFill>
              <a:schemeClr val="dk1"/>
            </a:solidFill>
            <a:prstDash val="solid"/>
            <a:round/>
            <a:headEnd len="sm" w="sm" type="none"/>
            <a:tailEnd len="sm" w="sm" type="none"/>
          </a:ln>
        </p:spPr>
      </p:cxnSp>
      <p:sp>
        <p:nvSpPr>
          <p:cNvPr id="1279" name="Google Shape;1279;p106"/>
          <p:cNvSpPr txBox="1"/>
          <p:nvPr/>
        </p:nvSpPr>
        <p:spPr>
          <a:xfrm>
            <a:off x="0" y="2958293"/>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Pythagoras’ theorem still holds in 3D:</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280" name="Google Shape;1280;p106"/>
          <p:cNvSpPr txBox="1"/>
          <p:nvPr/>
        </p:nvSpPr>
        <p:spPr>
          <a:xfrm>
            <a:off x="0" y="4516468"/>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For our vector </a:t>
            </a:r>
            <a:r>
              <a:rPr b="1" i="0" lang="en-US" sz="1800" u="none" cap="none" strike="noStrike">
                <a:solidFill>
                  <a:schemeClr val="dk1"/>
                </a:solidFill>
                <a:latin typeface="Calibri"/>
                <a:ea typeface="Calibri"/>
                <a:cs typeface="Calibri"/>
                <a:sym typeface="Calibri"/>
              </a:rPr>
              <a:t>V</a:t>
            </a:r>
            <a:r>
              <a:rPr b="0" i="0" lang="en-US" sz="1800" u="none" cap="none" strike="noStrike">
                <a:solidFill>
                  <a:schemeClr val="dk1"/>
                </a:solidFill>
                <a:latin typeface="Calibri"/>
                <a:ea typeface="Calibri"/>
                <a:cs typeface="Calibri"/>
                <a:sym typeface="Calibri"/>
              </a:rPr>
              <a:t> the length should be:</a:t>
            </a:r>
            <a:endParaRPr b="0" i="0" sz="1800" u="none" cap="none" strike="noStrike">
              <a:solidFill>
                <a:schemeClr val="dk1"/>
              </a:solidFill>
              <a:latin typeface="Calibri"/>
              <a:ea typeface="Calibri"/>
              <a:cs typeface="Calibri"/>
              <a:sym typeface="Calibri"/>
            </a:endParaRPr>
          </a:p>
        </p:txBody>
      </p:sp>
      <p:sp>
        <p:nvSpPr>
          <p:cNvPr id="1281" name="Google Shape;1281;p106"/>
          <p:cNvSpPr txBox="1"/>
          <p:nvPr/>
        </p:nvSpPr>
        <p:spPr>
          <a:xfrm>
            <a:off x="3529825" y="5022800"/>
            <a:ext cx="58416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lang="en-US" sz="3600">
                <a:solidFill>
                  <a:srgbClr val="002060"/>
                </a:solidFill>
                <a:latin typeface="Calibri"/>
                <a:ea typeface="Calibri"/>
                <a:cs typeface="Calibri"/>
                <a:sym typeface="Calibri"/>
              </a:rPr>
              <a:t>3</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4</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(5)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7.07</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82" name="Google Shape;1282;p106"/>
          <p:cNvSpPr txBox="1"/>
          <p:nvPr/>
        </p:nvSpPr>
        <p:spPr>
          <a:xfrm>
            <a:off x="5438390" y="504355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83" name="Google Shape;1283;p106"/>
          <p:cNvSpPr txBox="1"/>
          <p:nvPr/>
        </p:nvSpPr>
        <p:spPr>
          <a:xfrm>
            <a:off x="6486902" y="504417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284" name="Google Shape;1284;p106"/>
          <p:cNvCxnSpPr/>
          <p:nvPr/>
        </p:nvCxnSpPr>
        <p:spPr>
          <a:xfrm rot="10320">
            <a:off x="5022676" y="5140733"/>
            <a:ext cx="2798113" cy="11100"/>
          </a:xfrm>
          <a:prstGeom prst="straightConnector1">
            <a:avLst/>
          </a:prstGeom>
          <a:noFill/>
          <a:ln cap="flat" cmpd="sng" w="19050">
            <a:solidFill>
              <a:schemeClr val="dk1"/>
            </a:solidFill>
            <a:prstDash val="solid"/>
            <a:round/>
            <a:headEnd len="sm" w="sm" type="none"/>
            <a:tailEnd len="sm" w="sm" type="none"/>
          </a:ln>
        </p:spPr>
      </p:cxnSp>
      <p:sp>
        <p:nvSpPr>
          <p:cNvPr id="1285" name="Google Shape;1285;p106"/>
          <p:cNvSpPr txBox="1"/>
          <p:nvPr/>
        </p:nvSpPr>
        <p:spPr>
          <a:xfrm>
            <a:off x="708409" y="4952749"/>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1286" name="Google Shape;1286;p106"/>
          <p:cNvCxnSpPr/>
          <p:nvPr/>
        </p:nvCxnSpPr>
        <p:spPr>
          <a:xfrm>
            <a:off x="1451742" y="5160155"/>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87" name="Google Shape;1287;p106"/>
          <p:cNvSpPr/>
          <p:nvPr/>
        </p:nvSpPr>
        <p:spPr>
          <a:xfrm>
            <a:off x="2079875" y="4712600"/>
            <a:ext cx="525900" cy="11265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a:t>
            </a:r>
            <a:endParaRPr sz="2400">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5</a:t>
            </a:r>
            <a:endParaRPr sz="2400">
              <a:solidFill>
                <a:srgbClr val="002060"/>
              </a:solidFill>
              <a:latin typeface="Calibri"/>
              <a:ea typeface="Calibri"/>
              <a:cs typeface="Calibri"/>
              <a:sym typeface="Calibri"/>
            </a:endParaRPr>
          </a:p>
        </p:txBody>
      </p:sp>
      <p:sp>
        <p:nvSpPr>
          <p:cNvPr id="1288" name="Google Shape;1288;p106"/>
          <p:cNvSpPr txBox="1"/>
          <p:nvPr/>
        </p:nvSpPr>
        <p:spPr>
          <a:xfrm>
            <a:off x="8300677" y="193089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89" name="Google Shape;1289;p106"/>
          <p:cNvSpPr txBox="1"/>
          <p:nvPr/>
        </p:nvSpPr>
        <p:spPr>
          <a:xfrm>
            <a:off x="4937760" y="3466175"/>
            <a:ext cx="30723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latin typeface="Calibri"/>
                <a:ea typeface="Calibri"/>
                <a:cs typeface="Calibri"/>
                <a:sym typeface="Calibri"/>
              </a:rPr>
              <a:t>d</a:t>
            </a:r>
            <a:r>
              <a:rPr i="0" lang="en-US" sz="3600" u="none" cap="none" strike="noStrike">
                <a:latin typeface="Calibri"/>
                <a:ea typeface="Calibri"/>
                <a:cs typeface="Calibri"/>
                <a:sym typeface="Calibri"/>
              </a:rPr>
              <a:t>  = </a:t>
            </a:r>
            <a:r>
              <a:rPr lang="en-US" sz="3600">
                <a:latin typeface="Calibri"/>
                <a:ea typeface="Calibri"/>
                <a:cs typeface="Calibri"/>
                <a:sym typeface="Calibri"/>
              </a:rPr>
              <a:t>a </a:t>
            </a:r>
            <a:r>
              <a:rPr i="0" lang="en-US" sz="3600" u="none" cap="none" strike="noStrike">
                <a:latin typeface="Calibri"/>
                <a:ea typeface="Calibri"/>
                <a:cs typeface="Calibri"/>
                <a:sym typeface="Calibri"/>
              </a:rPr>
              <a:t> + </a:t>
            </a:r>
            <a:r>
              <a:rPr lang="en-US" sz="3600">
                <a:latin typeface="Calibri"/>
                <a:ea typeface="Calibri"/>
                <a:cs typeface="Calibri"/>
                <a:sym typeface="Calibri"/>
              </a:rPr>
              <a:t>b  + c</a:t>
            </a:r>
            <a:endParaRPr i="0" sz="3600" u="none" cap="none" strike="noStrike">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90" name="Google Shape;1290;p106"/>
          <p:cNvSpPr txBox="1"/>
          <p:nvPr/>
        </p:nvSpPr>
        <p:spPr>
          <a:xfrm>
            <a:off x="5925966"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91" name="Google Shape;1291;p106"/>
          <p:cNvSpPr txBox="1"/>
          <p:nvPr/>
        </p:nvSpPr>
        <p:spPr>
          <a:xfrm>
            <a:off x="6720840"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92" name="Google Shape;1292;p106"/>
          <p:cNvSpPr txBox="1"/>
          <p:nvPr/>
        </p:nvSpPr>
        <p:spPr>
          <a:xfrm>
            <a:off x="5176158"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93" name="Google Shape;1293;p106"/>
          <p:cNvSpPr txBox="1"/>
          <p:nvPr/>
        </p:nvSpPr>
        <p:spPr>
          <a:xfrm>
            <a:off x="7452360"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94" name="Google Shape;1294;p106"/>
          <p:cNvSpPr txBox="1"/>
          <p:nvPr/>
        </p:nvSpPr>
        <p:spPr>
          <a:xfrm>
            <a:off x="7535402" y="504417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9" name="Shape 1299"/>
        <p:cNvGrpSpPr/>
        <p:nvPr/>
      </p:nvGrpSpPr>
      <p:grpSpPr>
        <a:xfrm>
          <a:off x="0" y="0"/>
          <a:ext cx="0" cy="0"/>
          <a:chOff x="0" y="0"/>
          <a:chExt cx="0" cy="0"/>
        </a:xfrm>
      </p:grpSpPr>
      <p:pic>
        <p:nvPicPr>
          <p:cNvPr id="1300" name="Google Shape;1300;p10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301" name="Google Shape;1301;p10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302" name="Google Shape;1302;p107"/>
          <p:cNvSpPr txBox="1"/>
          <p:nvPr/>
        </p:nvSpPr>
        <p:spPr>
          <a:xfrm>
            <a:off x="0" y="139515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 A </a:t>
            </a:r>
            <a:r>
              <a:rPr b="1" lang="en-US" sz="1800" u="sng">
                <a:solidFill>
                  <a:schemeClr val="dk1"/>
                </a:solidFill>
                <a:latin typeface="Calibri"/>
                <a:ea typeface="Calibri"/>
                <a:cs typeface="Calibri"/>
                <a:sym typeface="Calibri"/>
              </a:rPr>
              <a:t>unit vector</a:t>
            </a:r>
            <a:r>
              <a:rPr lang="en-US" sz="1800">
                <a:solidFill>
                  <a:schemeClr val="dk1"/>
                </a:solidFill>
                <a:latin typeface="Calibri"/>
                <a:ea typeface="Calibri"/>
                <a:cs typeface="Calibri"/>
                <a:sym typeface="Calibri"/>
              </a:rPr>
              <a:t> is a vector where the length of the vector equals 1.</a:t>
            </a:r>
            <a:endParaRPr b="0" i="0" sz="1800" u="none" cap="none" strike="noStrike">
              <a:solidFill>
                <a:schemeClr val="dk1"/>
              </a:solidFill>
              <a:latin typeface="Calibri"/>
              <a:ea typeface="Calibri"/>
              <a:cs typeface="Calibri"/>
              <a:sym typeface="Calibri"/>
            </a:endParaRPr>
          </a:p>
        </p:txBody>
      </p:sp>
      <p:sp>
        <p:nvSpPr>
          <p:cNvPr id="1303" name="Google Shape;1303;p107"/>
          <p:cNvSpPr txBox="1"/>
          <p:nvPr/>
        </p:nvSpPr>
        <p:spPr>
          <a:xfrm>
            <a:off x="0" y="2175900"/>
            <a:ext cx="93324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unit vector is denoted as a character with a roof over it’s head:</a:t>
            </a:r>
            <a:endParaRPr b="0" i="0" sz="1800" u="none" cap="none" strike="noStrike">
              <a:solidFill>
                <a:schemeClr val="dk1"/>
              </a:solidFill>
              <a:latin typeface="Calibri"/>
              <a:ea typeface="Calibri"/>
              <a:cs typeface="Calibri"/>
              <a:sym typeface="Calibri"/>
            </a:endParaRPr>
          </a:p>
        </p:txBody>
      </p:sp>
      <p:sp>
        <p:nvSpPr>
          <p:cNvPr id="1304" name="Google Shape;1304;p107"/>
          <p:cNvSpPr txBox="1"/>
          <p:nvPr/>
        </p:nvSpPr>
        <p:spPr>
          <a:xfrm>
            <a:off x="7782350" y="1975800"/>
            <a:ext cx="3981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002060"/>
                </a:solidFill>
                <a:latin typeface="Calibri"/>
                <a:ea typeface="Calibri"/>
                <a:cs typeface="Calibri"/>
                <a:sym typeface="Calibri"/>
              </a:rPr>
              <a:t>v</a:t>
            </a:r>
            <a:endParaRPr/>
          </a:p>
        </p:txBody>
      </p:sp>
      <p:sp>
        <p:nvSpPr>
          <p:cNvPr id="1305" name="Google Shape;1305;p107"/>
          <p:cNvSpPr/>
          <p:nvPr/>
        </p:nvSpPr>
        <p:spPr>
          <a:xfrm rot="2700000">
            <a:off x="7929163" y="2194876"/>
            <a:ext cx="91641" cy="91641"/>
          </a:xfrm>
          <a:prstGeom prst="halfFrame">
            <a:avLst>
              <a:gd fmla="val 33333" name="adj1"/>
              <a:gd fmla="val 3333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07"/>
          <p:cNvSpPr txBox="1"/>
          <p:nvPr/>
        </p:nvSpPr>
        <p:spPr>
          <a:xfrm>
            <a:off x="-12" y="413420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unit vector is calculated using this formula:</a:t>
            </a:r>
            <a:endParaRPr b="0" i="0" sz="1800" u="none" cap="none" strike="noStrike">
              <a:solidFill>
                <a:schemeClr val="dk1"/>
              </a:solidFill>
              <a:latin typeface="Calibri"/>
              <a:ea typeface="Calibri"/>
              <a:cs typeface="Calibri"/>
              <a:sym typeface="Calibri"/>
            </a:endParaRPr>
          </a:p>
        </p:txBody>
      </p:sp>
      <p:sp>
        <p:nvSpPr>
          <p:cNvPr id="1307" name="Google Shape;1307;p107"/>
          <p:cNvSpPr txBox="1"/>
          <p:nvPr/>
        </p:nvSpPr>
        <p:spPr>
          <a:xfrm>
            <a:off x="5067750" y="4704875"/>
            <a:ext cx="20565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002060"/>
                </a:solidFill>
                <a:latin typeface="Calibri"/>
                <a:ea typeface="Calibri"/>
                <a:cs typeface="Calibri"/>
                <a:sym typeface="Calibri"/>
              </a:rPr>
              <a:t>v = v / |v|</a:t>
            </a:r>
            <a:endParaRPr/>
          </a:p>
        </p:txBody>
      </p:sp>
      <p:sp>
        <p:nvSpPr>
          <p:cNvPr id="1308" name="Google Shape;1308;p107"/>
          <p:cNvSpPr/>
          <p:nvPr/>
        </p:nvSpPr>
        <p:spPr>
          <a:xfrm rot="2700000">
            <a:off x="5214563" y="4923951"/>
            <a:ext cx="91641" cy="91641"/>
          </a:xfrm>
          <a:prstGeom prst="halfFrame">
            <a:avLst>
              <a:gd fmla="val 33333" name="adj1"/>
              <a:gd fmla="val 3333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9" name="Google Shape;1309;p107"/>
          <p:cNvCxnSpPr/>
          <p:nvPr/>
        </p:nvCxnSpPr>
        <p:spPr>
          <a:xfrm>
            <a:off x="5812925" y="496976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310" name="Google Shape;1310;p107"/>
          <p:cNvSpPr txBox="1"/>
          <p:nvPr/>
        </p:nvSpPr>
        <p:spPr>
          <a:xfrm>
            <a:off x="-8675" y="3196793"/>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Unit vectors are really useful for calculations that use the length of a vector, as it will be 1.</a:t>
            </a:r>
            <a:endParaRPr sz="1800">
              <a:solidFill>
                <a:schemeClr val="dk1"/>
              </a:solidFill>
              <a:latin typeface="Calibri"/>
              <a:ea typeface="Calibri"/>
              <a:cs typeface="Calibri"/>
              <a:sym typeface="Calibri"/>
            </a:endParaRPr>
          </a:p>
        </p:txBody>
      </p:sp>
      <p:sp>
        <p:nvSpPr>
          <p:cNvPr id="1311" name="Google Shape;1311;p107"/>
          <p:cNvSpPr txBox="1"/>
          <p:nvPr/>
        </p:nvSpPr>
        <p:spPr>
          <a:xfrm>
            <a:off x="-12" y="567575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Calculating the unit vector is called </a:t>
            </a:r>
            <a:r>
              <a:rPr b="1" lang="en-US" sz="1800" u="sng">
                <a:solidFill>
                  <a:schemeClr val="dk1"/>
                </a:solidFill>
                <a:latin typeface="Calibri"/>
                <a:ea typeface="Calibri"/>
                <a:cs typeface="Calibri"/>
                <a:sym typeface="Calibri"/>
              </a:rPr>
              <a:t>normalizing</a:t>
            </a:r>
            <a:r>
              <a:rPr b="1"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a vector.</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6" name="Shape 1316"/>
        <p:cNvGrpSpPr/>
        <p:nvPr/>
      </p:nvGrpSpPr>
      <p:grpSpPr>
        <a:xfrm>
          <a:off x="0" y="0"/>
          <a:ext cx="0" cy="0"/>
          <a:chOff x="0" y="0"/>
          <a:chExt cx="0" cy="0"/>
        </a:xfrm>
      </p:grpSpPr>
      <p:pic>
        <p:nvPicPr>
          <p:cNvPr id="1317" name="Google Shape;1317;p10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318" name="Google Shape;1318;p10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319" name="Google Shape;1319;p108"/>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unit vector is calculated by dividing each component of the original vector by the vector’s length. So:</a:t>
            </a:r>
            <a:endParaRPr sz="1800">
              <a:solidFill>
                <a:schemeClr val="dk1"/>
              </a:solidFill>
              <a:latin typeface="Calibri"/>
              <a:ea typeface="Calibri"/>
              <a:cs typeface="Calibri"/>
              <a:sym typeface="Calibri"/>
            </a:endParaRPr>
          </a:p>
        </p:txBody>
      </p:sp>
      <p:sp>
        <p:nvSpPr>
          <p:cNvPr id="1320" name="Google Shape;1320;p108"/>
          <p:cNvSpPr txBox="1"/>
          <p:nvPr/>
        </p:nvSpPr>
        <p:spPr>
          <a:xfrm>
            <a:off x="5013159" y="2053424"/>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1321" name="Google Shape;1321;p108"/>
          <p:cNvCxnSpPr/>
          <p:nvPr/>
        </p:nvCxnSpPr>
        <p:spPr>
          <a:xfrm>
            <a:off x="5756492" y="2260830"/>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322" name="Google Shape;1322;p108"/>
          <p:cNvSpPr/>
          <p:nvPr/>
        </p:nvSpPr>
        <p:spPr>
          <a:xfrm>
            <a:off x="6364224" y="1986404"/>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a:t>
            </a:r>
            <a:endParaRPr b="0" i="0" sz="2400" u="none" cap="none" strike="noStrike">
              <a:solidFill>
                <a:srgbClr val="002060"/>
              </a:solidFill>
              <a:latin typeface="Calibri"/>
              <a:ea typeface="Calibri"/>
              <a:cs typeface="Calibri"/>
              <a:sym typeface="Calibri"/>
            </a:endParaRPr>
          </a:p>
        </p:txBody>
      </p:sp>
      <p:sp>
        <p:nvSpPr>
          <p:cNvPr id="1323" name="Google Shape;1323;p108"/>
          <p:cNvSpPr txBox="1"/>
          <p:nvPr/>
        </p:nvSpPr>
        <p:spPr>
          <a:xfrm>
            <a:off x="3756900" y="3957813"/>
            <a:ext cx="46782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002060"/>
                </a:solidFill>
                <a:latin typeface="Calibri"/>
                <a:ea typeface="Calibri"/>
                <a:cs typeface="Calibri"/>
                <a:sym typeface="Calibri"/>
              </a:rPr>
              <a:t>v = v / |v| =            = </a:t>
            </a:r>
            <a:endParaRPr/>
          </a:p>
        </p:txBody>
      </p:sp>
      <p:sp>
        <p:nvSpPr>
          <p:cNvPr id="1324" name="Google Shape;1324;p108"/>
          <p:cNvSpPr/>
          <p:nvPr/>
        </p:nvSpPr>
        <p:spPr>
          <a:xfrm rot="2700000">
            <a:off x="3903713" y="4176876"/>
            <a:ext cx="91641" cy="91641"/>
          </a:xfrm>
          <a:prstGeom prst="halfFrame">
            <a:avLst>
              <a:gd fmla="val 33333" name="adj1"/>
              <a:gd fmla="val 3333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5" name="Google Shape;1325;p108"/>
          <p:cNvCxnSpPr/>
          <p:nvPr/>
        </p:nvCxnSpPr>
        <p:spPr>
          <a:xfrm>
            <a:off x="4502075" y="4222693"/>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326" name="Google Shape;1326;p108"/>
          <p:cNvSpPr/>
          <p:nvPr/>
        </p:nvSpPr>
        <p:spPr>
          <a:xfrm>
            <a:off x="6191359" y="3952413"/>
            <a:ext cx="969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 / 5</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 / 5</a:t>
            </a:r>
            <a:endParaRPr b="0" i="0" sz="2400" u="none" cap="none" strike="noStrike">
              <a:solidFill>
                <a:srgbClr val="002060"/>
              </a:solidFill>
              <a:latin typeface="Calibri"/>
              <a:ea typeface="Calibri"/>
              <a:cs typeface="Calibri"/>
              <a:sym typeface="Calibri"/>
            </a:endParaRPr>
          </a:p>
        </p:txBody>
      </p:sp>
      <p:sp>
        <p:nvSpPr>
          <p:cNvPr id="1327" name="Google Shape;1327;p108"/>
          <p:cNvSpPr/>
          <p:nvPr/>
        </p:nvSpPr>
        <p:spPr>
          <a:xfrm>
            <a:off x="7571403" y="3952413"/>
            <a:ext cx="699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0.6</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0.8</a:t>
            </a:r>
            <a:endParaRPr b="0" i="0" sz="2400" u="none" cap="none" strike="noStrike">
              <a:solidFill>
                <a:srgbClr val="002060"/>
              </a:solidFill>
              <a:latin typeface="Calibri"/>
              <a:ea typeface="Calibri"/>
              <a:cs typeface="Calibri"/>
              <a:sym typeface="Calibri"/>
            </a:endParaRPr>
          </a:p>
        </p:txBody>
      </p:sp>
      <p:sp>
        <p:nvSpPr>
          <p:cNvPr id="1328" name="Google Shape;1328;p108"/>
          <p:cNvSpPr txBox="1"/>
          <p:nvPr/>
        </p:nvSpPr>
        <p:spPr>
          <a:xfrm>
            <a:off x="-12" y="5202556"/>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And the proof that the length (or magnitude) of this vector equals 1:</a:t>
            </a:r>
            <a:endParaRPr sz="1800">
              <a:solidFill>
                <a:schemeClr val="dk1"/>
              </a:solidFill>
              <a:latin typeface="Calibri"/>
              <a:ea typeface="Calibri"/>
              <a:cs typeface="Calibri"/>
              <a:sym typeface="Calibri"/>
            </a:endParaRPr>
          </a:p>
        </p:txBody>
      </p:sp>
      <p:sp>
        <p:nvSpPr>
          <p:cNvPr id="1329" name="Google Shape;1329;p108"/>
          <p:cNvSpPr txBox="1"/>
          <p:nvPr/>
        </p:nvSpPr>
        <p:spPr>
          <a:xfrm>
            <a:off x="1790400" y="5577840"/>
            <a:ext cx="86112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lang="en-US" sz="3600">
                <a:solidFill>
                  <a:srgbClr val="002060"/>
                </a:solidFill>
                <a:latin typeface="Calibri"/>
                <a:ea typeface="Calibri"/>
                <a:cs typeface="Calibri"/>
                <a:sym typeface="Calibri"/>
              </a:rPr>
              <a:t>0.6</a:t>
            </a:r>
            <a:r>
              <a:rPr b="0" i="0" lang="en-US" sz="3600" u="none" cap="none" strike="noStrike">
                <a:solidFill>
                  <a:srgbClr val="002060"/>
                </a:solidFill>
                <a:latin typeface="Calibri"/>
                <a:ea typeface="Calibri"/>
                <a:cs typeface="Calibri"/>
                <a:sym typeface="Calibri"/>
              </a:rPr>
              <a:t>)  + (</a:t>
            </a:r>
            <a:r>
              <a:rPr lang="en-US" sz="3600">
                <a:solidFill>
                  <a:srgbClr val="002060"/>
                </a:solidFill>
                <a:latin typeface="Calibri"/>
                <a:ea typeface="Calibri"/>
                <a:cs typeface="Calibri"/>
                <a:sym typeface="Calibri"/>
              </a:rPr>
              <a:t>0.8</a:t>
            </a:r>
            <a:r>
              <a:rPr b="0" i="0" lang="en-US" sz="3600" u="none" cap="none" strike="noStrike">
                <a:solidFill>
                  <a:srgbClr val="002060"/>
                </a:solidFill>
                <a:latin typeface="Calibri"/>
                <a:ea typeface="Calibri"/>
                <a:cs typeface="Calibri"/>
                <a:sym typeface="Calibri"/>
              </a:rPr>
              <a:t>)</a:t>
            </a:r>
            <a:r>
              <a:rPr lang="en-US" sz="3600">
                <a:solidFill>
                  <a:srgbClr val="002060"/>
                </a:solidFill>
                <a:latin typeface="Calibri"/>
                <a:ea typeface="Calibri"/>
                <a:cs typeface="Calibri"/>
                <a:sym typeface="Calibri"/>
              </a:rPr>
              <a:t> </a:t>
            </a:r>
            <a:r>
              <a:rPr b="0" i="0" lang="en-US" sz="3600" u="none" cap="none" strike="noStrike">
                <a:solidFill>
                  <a:srgbClr val="002060"/>
                </a:solidFill>
                <a:latin typeface="Calibri"/>
                <a:ea typeface="Calibri"/>
                <a:cs typeface="Calibri"/>
                <a:sym typeface="Calibri"/>
              </a:rPr>
              <a:t>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chemeClr val="dk1"/>
                </a:solidFill>
              </a:rPr>
              <a:t>√(</a:t>
            </a:r>
            <a:r>
              <a:rPr lang="en-US" sz="3600">
                <a:solidFill>
                  <a:srgbClr val="002060"/>
                </a:solidFill>
                <a:latin typeface="Calibri"/>
                <a:ea typeface="Calibri"/>
                <a:cs typeface="Calibri"/>
                <a:sym typeface="Calibri"/>
              </a:rPr>
              <a:t>0.36 + 0.64) = </a:t>
            </a:r>
            <a:r>
              <a:rPr lang="en-US" sz="3600">
                <a:solidFill>
                  <a:schemeClr val="dk1"/>
                </a:solidFill>
              </a:rPr>
              <a:t>√</a:t>
            </a:r>
            <a:r>
              <a:rPr lang="en-US" sz="3600">
                <a:solidFill>
                  <a:srgbClr val="002060"/>
                </a:solidFill>
                <a:latin typeface="Calibri"/>
                <a:ea typeface="Calibri"/>
                <a:cs typeface="Calibri"/>
                <a:sym typeface="Calibri"/>
              </a:rPr>
              <a:t>1 = 1</a:t>
            </a:r>
            <a:endParaRPr b="0" i="0" sz="3600" u="none" cap="none" strike="noStrike">
              <a:solidFill>
                <a:srgbClr val="002060"/>
              </a:solidFill>
              <a:latin typeface="Calibri"/>
              <a:ea typeface="Calibri"/>
              <a:cs typeface="Calibri"/>
              <a:sym typeface="Calibri"/>
            </a:endParaRPr>
          </a:p>
        </p:txBody>
      </p:sp>
      <p:sp>
        <p:nvSpPr>
          <p:cNvPr id="1330" name="Google Shape;1330;p108"/>
          <p:cNvSpPr txBox="1"/>
          <p:nvPr/>
        </p:nvSpPr>
        <p:spPr>
          <a:xfrm>
            <a:off x="4059965" y="559257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331" name="Google Shape;1331;p108"/>
          <p:cNvSpPr txBox="1"/>
          <p:nvPr/>
        </p:nvSpPr>
        <p:spPr>
          <a:xfrm>
            <a:off x="5451352" y="559257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332" name="Google Shape;1332;p108"/>
          <p:cNvCxnSpPr/>
          <p:nvPr/>
        </p:nvCxnSpPr>
        <p:spPr>
          <a:xfrm rot="2169">
            <a:off x="3282936" y="5688645"/>
            <a:ext cx="2377800" cy="11136"/>
          </a:xfrm>
          <a:prstGeom prst="straightConnector1">
            <a:avLst/>
          </a:prstGeom>
          <a:noFill/>
          <a:ln cap="flat" cmpd="sng" w="19050">
            <a:solidFill>
              <a:schemeClr val="dk1"/>
            </a:solidFill>
            <a:prstDash val="solid"/>
            <a:round/>
            <a:headEnd len="sm" w="sm" type="none"/>
            <a:tailEnd len="sm" w="sm" type="none"/>
          </a:ln>
        </p:spPr>
      </p:cxnSp>
      <p:cxnSp>
        <p:nvCxnSpPr>
          <p:cNvPr id="1333" name="Google Shape;1333;p108"/>
          <p:cNvCxnSpPr/>
          <p:nvPr/>
        </p:nvCxnSpPr>
        <p:spPr>
          <a:xfrm rot="2169">
            <a:off x="6339550" y="5688645"/>
            <a:ext cx="2377800" cy="11136"/>
          </a:xfrm>
          <a:prstGeom prst="straightConnector1">
            <a:avLst/>
          </a:prstGeom>
          <a:noFill/>
          <a:ln cap="flat" cmpd="sng" w="19050">
            <a:solidFill>
              <a:schemeClr val="dk1"/>
            </a:solidFill>
            <a:prstDash val="solid"/>
            <a:round/>
            <a:headEnd len="sm" w="sm" type="none"/>
            <a:tailEnd len="sm" w="sm" type="none"/>
          </a:ln>
        </p:spPr>
      </p:cxnSp>
      <p:cxnSp>
        <p:nvCxnSpPr>
          <p:cNvPr id="1334" name="Google Shape;1334;p108"/>
          <p:cNvCxnSpPr/>
          <p:nvPr/>
        </p:nvCxnSpPr>
        <p:spPr>
          <a:xfrm rot="-161790">
            <a:off x="9375239" y="5687860"/>
            <a:ext cx="274204" cy="11116"/>
          </a:xfrm>
          <a:prstGeom prst="straightConnector1">
            <a:avLst/>
          </a:prstGeom>
          <a:noFill/>
          <a:ln cap="flat" cmpd="sng" w="19050">
            <a:solidFill>
              <a:schemeClr val="dk1"/>
            </a:solidFill>
            <a:prstDash val="solid"/>
            <a:round/>
            <a:headEnd len="sm" w="sm" type="none"/>
            <a:tailEnd len="sm" w="sm" type="none"/>
          </a:ln>
        </p:spPr>
      </p:cxnSp>
      <p:sp>
        <p:nvSpPr>
          <p:cNvPr id="1335" name="Google Shape;1335;p108"/>
          <p:cNvSpPr txBox="1"/>
          <p:nvPr/>
        </p:nvSpPr>
        <p:spPr>
          <a:xfrm>
            <a:off x="18298" y="2191900"/>
            <a:ext cx="37386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Vector</a:t>
            </a:r>
            <a:endParaRPr b="1" sz="1800">
              <a:solidFill>
                <a:schemeClr val="dk1"/>
              </a:solidFill>
              <a:latin typeface="Calibri"/>
              <a:ea typeface="Calibri"/>
              <a:cs typeface="Calibri"/>
              <a:sym typeface="Calibri"/>
            </a:endParaRPr>
          </a:p>
        </p:txBody>
      </p:sp>
      <p:sp>
        <p:nvSpPr>
          <p:cNvPr id="1336" name="Google Shape;1336;p108"/>
          <p:cNvSpPr txBox="1"/>
          <p:nvPr/>
        </p:nvSpPr>
        <p:spPr>
          <a:xfrm>
            <a:off x="-2" y="3210238"/>
            <a:ext cx="37386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Length / Magnitude</a:t>
            </a:r>
            <a:endParaRPr b="1" sz="1800">
              <a:solidFill>
                <a:schemeClr val="dk1"/>
              </a:solidFill>
              <a:latin typeface="Calibri"/>
              <a:ea typeface="Calibri"/>
              <a:cs typeface="Calibri"/>
              <a:sym typeface="Calibri"/>
            </a:endParaRPr>
          </a:p>
        </p:txBody>
      </p:sp>
      <p:sp>
        <p:nvSpPr>
          <p:cNvPr id="1337" name="Google Shape;1337;p108"/>
          <p:cNvSpPr txBox="1"/>
          <p:nvPr/>
        </p:nvSpPr>
        <p:spPr>
          <a:xfrm>
            <a:off x="-2" y="4206388"/>
            <a:ext cx="37386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Unit vector</a:t>
            </a:r>
            <a:endParaRPr b="1" sz="1800">
              <a:solidFill>
                <a:schemeClr val="dk1"/>
              </a:solidFill>
              <a:latin typeface="Calibri"/>
              <a:ea typeface="Calibri"/>
              <a:cs typeface="Calibri"/>
              <a:sym typeface="Calibri"/>
            </a:endParaRPr>
          </a:p>
        </p:txBody>
      </p:sp>
      <p:sp>
        <p:nvSpPr>
          <p:cNvPr id="1338" name="Google Shape;1338;p108"/>
          <p:cNvSpPr txBox="1"/>
          <p:nvPr/>
        </p:nvSpPr>
        <p:spPr>
          <a:xfrm>
            <a:off x="4094100" y="2983675"/>
            <a:ext cx="40038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lang="en-US" sz="3600">
                <a:solidFill>
                  <a:srgbClr val="002060"/>
                </a:solidFill>
                <a:latin typeface="Calibri"/>
                <a:ea typeface="Calibri"/>
                <a:cs typeface="Calibri"/>
                <a:sym typeface="Calibri"/>
              </a:rPr>
              <a:t>3</a:t>
            </a:r>
            <a:r>
              <a:rPr b="0" i="0" lang="en-US" sz="3600" u="none" cap="none" strike="noStrike">
                <a:solidFill>
                  <a:srgbClr val="002060"/>
                </a:solidFill>
                <a:latin typeface="Calibri"/>
                <a:ea typeface="Calibri"/>
                <a:cs typeface="Calibri"/>
                <a:sym typeface="Calibri"/>
              </a:rPr>
              <a:t>)  + (</a:t>
            </a:r>
            <a:r>
              <a:rPr lang="en-US" sz="3600">
                <a:solidFill>
                  <a:srgbClr val="002060"/>
                </a:solidFill>
                <a:latin typeface="Calibri"/>
                <a:ea typeface="Calibri"/>
                <a:cs typeface="Calibri"/>
                <a:sym typeface="Calibri"/>
              </a:rPr>
              <a:t>4</a:t>
            </a:r>
            <a:r>
              <a:rPr b="0" i="0" lang="en-US" sz="3600" u="none" cap="none" strike="noStrike">
                <a:solidFill>
                  <a:srgbClr val="002060"/>
                </a:solidFill>
                <a:latin typeface="Calibri"/>
                <a:ea typeface="Calibri"/>
                <a:cs typeface="Calibri"/>
                <a:sym typeface="Calibri"/>
              </a:rPr>
              <a:t>)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5</a:t>
            </a:r>
            <a:endParaRPr b="0" i="0" sz="3600" u="none" cap="none" strike="noStrike">
              <a:solidFill>
                <a:srgbClr val="002060"/>
              </a:solidFill>
              <a:latin typeface="Calibri"/>
              <a:ea typeface="Calibri"/>
              <a:cs typeface="Calibri"/>
              <a:sym typeface="Calibri"/>
            </a:endParaRPr>
          </a:p>
        </p:txBody>
      </p:sp>
      <p:sp>
        <p:nvSpPr>
          <p:cNvPr id="1339" name="Google Shape;1339;p108"/>
          <p:cNvSpPr txBox="1"/>
          <p:nvPr/>
        </p:nvSpPr>
        <p:spPr>
          <a:xfrm>
            <a:off x="6002665" y="300442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340" name="Google Shape;1340;p108"/>
          <p:cNvSpPr txBox="1"/>
          <p:nvPr/>
        </p:nvSpPr>
        <p:spPr>
          <a:xfrm>
            <a:off x="7051177" y="300504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341" name="Google Shape;1341;p108"/>
          <p:cNvCxnSpPr/>
          <p:nvPr/>
        </p:nvCxnSpPr>
        <p:spPr>
          <a:xfrm rot="9703">
            <a:off x="5586954" y="3099808"/>
            <a:ext cx="1700707" cy="1110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6" name="Shape 1346"/>
        <p:cNvGrpSpPr/>
        <p:nvPr/>
      </p:nvGrpSpPr>
      <p:grpSpPr>
        <a:xfrm>
          <a:off x="0" y="0"/>
          <a:ext cx="0" cy="0"/>
          <a:chOff x="0" y="0"/>
          <a:chExt cx="0" cy="0"/>
        </a:xfrm>
      </p:grpSpPr>
      <p:pic>
        <p:nvPicPr>
          <p:cNvPr id="1347" name="Google Shape;1347;p10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348" name="Google Shape;1348;p10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349" name="Google Shape;1349;p109"/>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unit vector will behave the same in 3D, just adding a 3rd number to the equation.</a:t>
            </a:r>
            <a:endParaRPr sz="1800">
              <a:solidFill>
                <a:schemeClr val="dk1"/>
              </a:solidFill>
              <a:latin typeface="Calibri"/>
              <a:ea typeface="Calibri"/>
              <a:cs typeface="Calibri"/>
              <a:sym typeface="Calibri"/>
            </a:endParaRPr>
          </a:p>
        </p:txBody>
      </p:sp>
      <p:sp>
        <p:nvSpPr>
          <p:cNvPr id="1350" name="Google Shape;1350;p109"/>
          <p:cNvSpPr txBox="1"/>
          <p:nvPr/>
        </p:nvSpPr>
        <p:spPr>
          <a:xfrm>
            <a:off x="5013159" y="2053424"/>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1351" name="Google Shape;1351;p109"/>
          <p:cNvCxnSpPr/>
          <p:nvPr/>
        </p:nvCxnSpPr>
        <p:spPr>
          <a:xfrm>
            <a:off x="5756492" y="2260830"/>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352" name="Google Shape;1352;p109"/>
          <p:cNvSpPr/>
          <p:nvPr/>
        </p:nvSpPr>
        <p:spPr>
          <a:xfrm>
            <a:off x="6364224" y="1876000"/>
            <a:ext cx="525900" cy="10011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a:t>
            </a:r>
            <a:endParaRPr sz="2400">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5</a:t>
            </a:r>
            <a:endParaRPr sz="2400">
              <a:solidFill>
                <a:srgbClr val="002060"/>
              </a:solidFill>
              <a:latin typeface="Calibri"/>
              <a:ea typeface="Calibri"/>
              <a:cs typeface="Calibri"/>
              <a:sym typeface="Calibri"/>
            </a:endParaRPr>
          </a:p>
        </p:txBody>
      </p:sp>
      <p:sp>
        <p:nvSpPr>
          <p:cNvPr id="1353" name="Google Shape;1353;p109"/>
          <p:cNvSpPr txBox="1"/>
          <p:nvPr/>
        </p:nvSpPr>
        <p:spPr>
          <a:xfrm>
            <a:off x="3756900" y="3957825"/>
            <a:ext cx="51585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002060"/>
                </a:solidFill>
                <a:latin typeface="Calibri"/>
                <a:ea typeface="Calibri"/>
                <a:cs typeface="Calibri"/>
                <a:sym typeface="Calibri"/>
              </a:rPr>
              <a:t>v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v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|v|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 </a:t>
            </a:r>
            <a:endParaRPr/>
          </a:p>
        </p:txBody>
      </p:sp>
      <p:sp>
        <p:nvSpPr>
          <p:cNvPr id="1354" name="Google Shape;1354;p109"/>
          <p:cNvSpPr/>
          <p:nvPr/>
        </p:nvSpPr>
        <p:spPr>
          <a:xfrm rot="2700000">
            <a:off x="3903713" y="4176876"/>
            <a:ext cx="91641" cy="91641"/>
          </a:xfrm>
          <a:prstGeom prst="halfFrame">
            <a:avLst>
              <a:gd fmla="val 33333" name="adj1"/>
              <a:gd fmla="val 3333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5" name="Google Shape;1355;p109"/>
          <p:cNvCxnSpPr/>
          <p:nvPr/>
        </p:nvCxnSpPr>
        <p:spPr>
          <a:xfrm>
            <a:off x="4502075" y="4222693"/>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356" name="Google Shape;1356;p109"/>
          <p:cNvSpPr/>
          <p:nvPr/>
        </p:nvSpPr>
        <p:spPr>
          <a:xfrm>
            <a:off x="6190488" y="3845463"/>
            <a:ext cx="1242900" cy="10011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 / 7.07</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 / 7.07</a:t>
            </a:r>
            <a:endParaRPr sz="2400">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5 / 7.07</a:t>
            </a:r>
            <a:endParaRPr sz="2400">
              <a:solidFill>
                <a:srgbClr val="002060"/>
              </a:solidFill>
              <a:latin typeface="Calibri"/>
              <a:ea typeface="Calibri"/>
              <a:cs typeface="Calibri"/>
              <a:sym typeface="Calibri"/>
            </a:endParaRPr>
          </a:p>
        </p:txBody>
      </p:sp>
      <p:sp>
        <p:nvSpPr>
          <p:cNvPr id="1357" name="Google Shape;1357;p109"/>
          <p:cNvSpPr/>
          <p:nvPr/>
        </p:nvSpPr>
        <p:spPr>
          <a:xfrm>
            <a:off x="7956125" y="3845463"/>
            <a:ext cx="1063500" cy="10011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0</a:t>
            </a:r>
            <a:r>
              <a:rPr lang="en-US" sz="2400">
                <a:solidFill>
                  <a:srgbClr val="002060"/>
                </a:solidFill>
                <a:latin typeface="Calibri"/>
                <a:ea typeface="Calibri"/>
                <a:cs typeface="Calibri"/>
                <a:sym typeface="Calibri"/>
              </a:rPr>
              <a:t>.</a:t>
            </a:r>
            <a:r>
              <a:rPr lang="en-US" sz="2400">
                <a:solidFill>
                  <a:srgbClr val="002060"/>
                </a:solidFill>
                <a:latin typeface="Calibri"/>
                <a:ea typeface="Calibri"/>
                <a:cs typeface="Calibri"/>
                <a:sym typeface="Calibri"/>
              </a:rPr>
              <a:t>424</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0</a:t>
            </a:r>
            <a:r>
              <a:rPr lang="en-US" sz="2400">
                <a:solidFill>
                  <a:srgbClr val="002060"/>
                </a:solidFill>
                <a:latin typeface="Calibri"/>
                <a:ea typeface="Calibri"/>
                <a:cs typeface="Calibri"/>
                <a:sym typeface="Calibri"/>
              </a:rPr>
              <a:t>.</a:t>
            </a:r>
            <a:r>
              <a:rPr lang="en-US" sz="2400">
                <a:solidFill>
                  <a:srgbClr val="002060"/>
                </a:solidFill>
                <a:latin typeface="Calibri"/>
                <a:ea typeface="Calibri"/>
                <a:cs typeface="Calibri"/>
                <a:sym typeface="Calibri"/>
              </a:rPr>
              <a:t>566</a:t>
            </a:r>
            <a:endParaRPr sz="2400">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0</a:t>
            </a:r>
            <a:r>
              <a:rPr lang="en-US" sz="2400">
                <a:solidFill>
                  <a:srgbClr val="002060"/>
                </a:solidFill>
                <a:latin typeface="Calibri"/>
                <a:ea typeface="Calibri"/>
                <a:cs typeface="Calibri"/>
                <a:sym typeface="Calibri"/>
              </a:rPr>
              <a:t>.</a:t>
            </a:r>
            <a:r>
              <a:rPr lang="en-US" sz="2400">
                <a:solidFill>
                  <a:srgbClr val="002060"/>
                </a:solidFill>
                <a:latin typeface="Calibri"/>
                <a:ea typeface="Calibri"/>
                <a:cs typeface="Calibri"/>
                <a:sym typeface="Calibri"/>
              </a:rPr>
              <a:t>707</a:t>
            </a:r>
            <a:endParaRPr sz="2400">
              <a:solidFill>
                <a:srgbClr val="002060"/>
              </a:solidFill>
              <a:latin typeface="Calibri"/>
              <a:ea typeface="Calibri"/>
              <a:cs typeface="Calibri"/>
              <a:sym typeface="Calibri"/>
            </a:endParaRPr>
          </a:p>
        </p:txBody>
      </p:sp>
      <p:sp>
        <p:nvSpPr>
          <p:cNvPr id="1358" name="Google Shape;1358;p109"/>
          <p:cNvSpPr txBox="1"/>
          <p:nvPr/>
        </p:nvSpPr>
        <p:spPr>
          <a:xfrm>
            <a:off x="-12" y="5202556"/>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And the proof that the length (or magnitude) of this vector equals 1:</a:t>
            </a:r>
            <a:endParaRPr sz="1800">
              <a:solidFill>
                <a:schemeClr val="dk1"/>
              </a:solidFill>
              <a:latin typeface="Calibri"/>
              <a:ea typeface="Calibri"/>
              <a:cs typeface="Calibri"/>
              <a:sym typeface="Calibri"/>
            </a:endParaRPr>
          </a:p>
        </p:txBody>
      </p:sp>
      <p:sp>
        <p:nvSpPr>
          <p:cNvPr id="1359" name="Google Shape;1359;p109"/>
          <p:cNvSpPr txBox="1"/>
          <p:nvPr/>
        </p:nvSpPr>
        <p:spPr>
          <a:xfrm>
            <a:off x="-57625" y="5577875"/>
            <a:ext cx="123714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Arial"/>
                <a:ea typeface="Arial"/>
                <a:cs typeface="Arial"/>
                <a:sym typeface="Arial"/>
              </a:rPr>
              <a:t>√(</a:t>
            </a:r>
            <a:r>
              <a:rPr lang="en-US" sz="3600">
                <a:solidFill>
                  <a:srgbClr val="002060"/>
                </a:solidFill>
                <a:latin typeface="Calibri"/>
                <a:ea typeface="Calibri"/>
                <a:cs typeface="Calibri"/>
                <a:sym typeface="Calibri"/>
              </a:rPr>
              <a:t>0</a:t>
            </a:r>
            <a:r>
              <a:rPr lang="en-US" sz="3600">
                <a:solidFill>
                  <a:srgbClr val="002060"/>
                </a:solidFill>
                <a:latin typeface="Calibri"/>
                <a:ea typeface="Calibri"/>
                <a:cs typeface="Calibri"/>
                <a:sym typeface="Calibri"/>
              </a:rPr>
              <a:t>.</a:t>
            </a:r>
            <a:r>
              <a:rPr lang="en-US" sz="3600">
                <a:solidFill>
                  <a:srgbClr val="002060"/>
                </a:solidFill>
                <a:latin typeface="Calibri"/>
                <a:ea typeface="Calibri"/>
                <a:cs typeface="Calibri"/>
                <a:sym typeface="Calibri"/>
              </a:rPr>
              <a:t>424</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0</a:t>
            </a:r>
            <a:r>
              <a:rPr lang="en-US" sz="3600">
                <a:solidFill>
                  <a:srgbClr val="002060"/>
                </a:solidFill>
                <a:latin typeface="Calibri"/>
                <a:ea typeface="Calibri"/>
                <a:cs typeface="Calibri"/>
                <a:sym typeface="Calibri"/>
              </a:rPr>
              <a:t>.</a:t>
            </a:r>
            <a:r>
              <a:rPr lang="en-US" sz="3600">
                <a:solidFill>
                  <a:srgbClr val="002060"/>
                </a:solidFill>
                <a:latin typeface="Calibri"/>
                <a:ea typeface="Calibri"/>
                <a:cs typeface="Calibri"/>
                <a:sym typeface="Calibri"/>
              </a:rPr>
              <a:t>566</a:t>
            </a:r>
            <a:r>
              <a:rPr b="0" i="0" lang="en-US" sz="3600" u="none" cap="none" strike="noStrike">
                <a:solidFill>
                  <a:srgbClr val="002060"/>
                </a:solidFill>
                <a:latin typeface="Calibri"/>
                <a:ea typeface="Calibri"/>
                <a:cs typeface="Calibri"/>
                <a:sym typeface="Calibri"/>
              </a:rPr>
              <a:t>)</a:t>
            </a:r>
            <a:r>
              <a:rPr lang="en-US" sz="3600">
                <a:solidFill>
                  <a:srgbClr val="002060"/>
                </a:solidFill>
                <a:latin typeface="Calibri"/>
                <a:ea typeface="Calibri"/>
                <a:cs typeface="Calibri"/>
                <a:sym typeface="Calibri"/>
              </a:rPr>
              <a:t> </a:t>
            </a:r>
            <a:r>
              <a:rPr lang="en-US" sz="3600">
                <a:latin typeface="Calibri"/>
                <a:ea typeface="Calibri"/>
                <a:cs typeface="Calibri"/>
                <a:sym typeface="Calibri"/>
              </a:rPr>
              <a:t>+ </a:t>
            </a:r>
            <a:r>
              <a:rPr lang="en-US" sz="3600">
                <a:solidFill>
                  <a:srgbClr val="002060"/>
                </a:solidFill>
                <a:latin typeface="Calibri"/>
                <a:ea typeface="Calibri"/>
                <a:cs typeface="Calibri"/>
                <a:sym typeface="Calibri"/>
              </a:rPr>
              <a:t>(0.707)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t>√(</a:t>
            </a:r>
            <a:r>
              <a:rPr lang="en-US" sz="3600">
                <a:solidFill>
                  <a:srgbClr val="002060"/>
                </a:solidFill>
                <a:latin typeface="Calibri"/>
                <a:ea typeface="Calibri"/>
                <a:cs typeface="Calibri"/>
                <a:sym typeface="Calibri"/>
              </a:rPr>
              <a:t>0</a:t>
            </a:r>
            <a:r>
              <a:rPr lang="en-US" sz="3600">
                <a:solidFill>
                  <a:srgbClr val="002060"/>
                </a:solidFill>
                <a:latin typeface="Calibri"/>
                <a:ea typeface="Calibri"/>
                <a:cs typeface="Calibri"/>
                <a:sym typeface="Calibri"/>
              </a:rPr>
              <a:t>.</a:t>
            </a:r>
            <a:r>
              <a:rPr lang="en-US" sz="3600">
                <a:solidFill>
                  <a:srgbClr val="002060"/>
                </a:solidFill>
                <a:latin typeface="Calibri"/>
                <a:ea typeface="Calibri"/>
                <a:cs typeface="Calibri"/>
                <a:sym typeface="Calibri"/>
              </a:rPr>
              <a:t>18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0</a:t>
            </a:r>
            <a:r>
              <a:rPr lang="en-US" sz="3600">
                <a:solidFill>
                  <a:srgbClr val="002060"/>
                </a:solidFill>
                <a:latin typeface="Calibri"/>
                <a:ea typeface="Calibri"/>
                <a:cs typeface="Calibri"/>
                <a:sym typeface="Calibri"/>
              </a:rPr>
              <a:t>.</a:t>
            </a:r>
            <a:r>
              <a:rPr lang="en-US" sz="3600">
                <a:solidFill>
                  <a:srgbClr val="002060"/>
                </a:solidFill>
                <a:latin typeface="Calibri"/>
                <a:ea typeface="Calibri"/>
                <a:cs typeface="Calibri"/>
                <a:sym typeface="Calibri"/>
              </a:rPr>
              <a:t>32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0</a:t>
            </a:r>
            <a:r>
              <a:rPr lang="en-US" sz="3600">
                <a:solidFill>
                  <a:srgbClr val="002060"/>
                </a:solidFill>
                <a:latin typeface="Calibri"/>
                <a:ea typeface="Calibri"/>
                <a:cs typeface="Calibri"/>
                <a:sym typeface="Calibri"/>
              </a:rPr>
              <a:t>.</a:t>
            </a:r>
            <a:r>
              <a:rPr lang="en-US" sz="3600">
                <a:solidFill>
                  <a:srgbClr val="002060"/>
                </a:solidFill>
                <a:latin typeface="Calibri"/>
                <a:ea typeface="Calibri"/>
                <a:cs typeface="Calibri"/>
                <a:sym typeface="Calibri"/>
              </a:rPr>
              <a:t>50</a:t>
            </a:r>
            <a:r>
              <a:rPr lang="en-US" sz="3600">
                <a:latin typeface="Calibri"/>
                <a:ea typeface="Calibri"/>
                <a:cs typeface="Calibri"/>
                <a:sym typeface="Calibri"/>
              </a:rPr>
              <a:t>) = </a:t>
            </a:r>
            <a:r>
              <a:rPr lang="en-US" sz="3600"/>
              <a:t>√</a:t>
            </a:r>
            <a:r>
              <a:rPr lang="en-US" sz="3600">
                <a:solidFill>
                  <a:srgbClr val="002060"/>
                </a:solidFill>
                <a:latin typeface="Calibri"/>
                <a:ea typeface="Calibri"/>
                <a:cs typeface="Calibri"/>
                <a:sym typeface="Calibri"/>
              </a:rPr>
              <a:t>1</a:t>
            </a:r>
            <a:r>
              <a:rPr lang="en-US" sz="3600">
                <a:solidFill>
                  <a:srgbClr val="002060"/>
                </a:solidFill>
                <a:latin typeface="Calibri"/>
                <a:ea typeface="Calibri"/>
                <a:cs typeface="Calibri"/>
                <a:sym typeface="Calibri"/>
              </a:rPr>
              <a:t> </a:t>
            </a:r>
            <a:r>
              <a:rPr lang="en-US" sz="3600">
                <a:latin typeface="Calibri"/>
                <a:ea typeface="Calibri"/>
                <a:cs typeface="Calibri"/>
                <a:sym typeface="Calibri"/>
              </a:rPr>
              <a:t>= </a:t>
            </a:r>
            <a:r>
              <a:rPr lang="en-US" sz="3600">
                <a:solidFill>
                  <a:srgbClr val="002060"/>
                </a:solidFill>
                <a:latin typeface="Calibri"/>
                <a:ea typeface="Calibri"/>
                <a:cs typeface="Calibri"/>
                <a:sym typeface="Calibri"/>
              </a:rPr>
              <a:t>1</a:t>
            </a:r>
            <a:endParaRPr b="0" i="0" sz="3600" u="none" cap="none" strike="noStrike">
              <a:solidFill>
                <a:srgbClr val="002060"/>
              </a:solidFill>
              <a:latin typeface="Calibri"/>
              <a:ea typeface="Calibri"/>
              <a:cs typeface="Calibri"/>
              <a:sym typeface="Calibri"/>
            </a:endParaRPr>
          </a:p>
        </p:txBody>
      </p:sp>
      <p:sp>
        <p:nvSpPr>
          <p:cNvPr id="1360" name="Google Shape;1360;p109"/>
          <p:cNvSpPr txBox="1"/>
          <p:nvPr/>
        </p:nvSpPr>
        <p:spPr>
          <a:xfrm>
            <a:off x="2479965" y="557787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361" name="Google Shape;1361;p109"/>
          <p:cNvSpPr txBox="1"/>
          <p:nvPr/>
        </p:nvSpPr>
        <p:spPr>
          <a:xfrm>
            <a:off x="4236327" y="557787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362" name="Google Shape;1362;p109"/>
          <p:cNvCxnSpPr/>
          <p:nvPr/>
        </p:nvCxnSpPr>
        <p:spPr>
          <a:xfrm rot="1025">
            <a:off x="1225746" y="5688670"/>
            <a:ext cx="5029200" cy="11136"/>
          </a:xfrm>
          <a:prstGeom prst="straightConnector1">
            <a:avLst/>
          </a:prstGeom>
          <a:noFill/>
          <a:ln cap="flat" cmpd="sng" w="19050">
            <a:solidFill>
              <a:schemeClr val="dk1"/>
            </a:solidFill>
            <a:prstDash val="solid"/>
            <a:round/>
            <a:headEnd len="sm" w="sm" type="none"/>
            <a:tailEnd len="sm" w="sm" type="none"/>
          </a:ln>
        </p:spPr>
      </p:cxnSp>
      <p:cxnSp>
        <p:nvCxnSpPr>
          <p:cNvPr id="1363" name="Google Shape;1363;p109"/>
          <p:cNvCxnSpPr/>
          <p:nvPr/>
        </p:nvCxnSpPr>
        <p:spPr>
          <a:xfrm rot="1410">
            <a:off x="6757866" y="5688670"/>
            <a:ext cx="3657600" cy="11136"/>
          </a:xfrm>
          <a:prstGeom prst="straightConnector1">
            <a:avLst/>
          </a:prstGeom>
          <a:noFill/>
          <a:ln cap="flat" cmpd="sng" w="19050">
            <a:solidFill>
              <a:schemeClr val="dk1"/>
            </a:solidFill>
            <a:prstDash val="solid"/>
            <a:round/>
            <a:headEnd len="sm" w="sm" type="none"/>
            <a:tailEnd len="sm" w="sm" type="none"/>
          </a:ln>
        </p:spPr>
      </p:cxnSp>
      <p:cxnSp>
        <p:nvCxnSpPr>
          <p:cNvPr id="1364" name="Google Shape;1364;p109"/>
          <p:cNvCxnSpPr/>
          <p:nvPr/>
        </p:nvCxnSpPr>
        <p:spPr>
          <a:xfrm rot="-161790">
            <a:off x="11027812" y="5670385"/>
            <a:ext cx="274204" cy="11116"/>
          </a:xfrm>
          <a:prstGeom prst="straightConnector1">
            <a:avLst/>
          </a:prstGeom>
          <a:noFill/>
          <a:ln cap="flat" cmpd="sng" w="19050">
            <a:solidFill>
              <a:schemeClr val="dk1"/>
            </a:solidFill>
            <a:prstDash val="solid"/>
            <a:round/>
            <a:headEnd len="sm" w="sm" type="none"/>
            <a:tailEnd len="sm" w="sm" type="none"/>
          </a:ln>
        </p:spPr>
      </p:cxnSp>
      <p:sp>
        <p:nvSpPr>
          <p:cNvPr id="1365" name="Google Shape;1365;p109"/>
          <p:cNvSpPr txBox="1"/>
          <p:nvPr/>
        </p:nvSpPr>
        <p:spPr>
          <a:xfrm>
            <a:off x="18298" y="2191900"/>
            <a:ext cx="37386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Vector</a:t>
            </a:r>
            <a:endParaRPr b="1" sz="1800">
              <a:solidFill>
                <a:schemeClr val="dk1"/>
              </a:solidFill>
              <a:latin typeface="Calibri"/>
              <a:ea typeface="Calibri"/>
              <a:cs typeface="Calibri"/>
              <a:sym typeface="Calibri"/>
            </a:endParaRPr>
          </a:p>
        </p:txBody>
      </p:sp>
      <p:sp>
        <p:nvSpPr>
          <p:cNvPr id="1366" name="Google Shape;1366;p109"/>
          <p:cNvSpPr txBox="1"/>
          <p:nvPr/>
        </p:nvSpPr>
        <p:spPr>
          <a:xfrm>
            <a:off x="-2" y="3210238"/>
            <a:ext cx="37386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Length / Magnitude</a:t>
            </a:r>
            <a:endParaRPr b="1" sz="1800">
              <a:solidFill>
                <a:schemeClr val="dk1"/>
              </a:solidFill>
              <a:latin typeface="Calibri"/>
              <a:ea typeface="Calibri"/>
              <a:cs typeface="Calibri"/>
              <a:sym typeface="Calibri"/>
            </a:endParaRPr>
          </a:p>
        </p:txBody>
      </p:sp>
      <p:sp>
        <p:nvSpPr>
          <p:cNvPr id="1367" name="Google Shape;1367;p109"/>
          <p:cNvSpPr txBox="1"/>
          <p:nvPr/>
        </p:nvSpPr>
        <p:spPr>
          <a:xfrm>
            <a:off x="-2" y="4206388"/>
            <a:ext cx="37386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Unit vector</a:t>
            </a:r>
            <a:endParaRPr b="1" sz="1800">
              <a:solidFill>
                <a:schemeClr val="dk1"/>
              </a:solidFill>
              <a:latin typeface="Calibri"/>
              <a:ea typeface="Calibri"/>
              <a:cs typeface="Calibri"/>
              <a:sym typeface="Calibri"/>
            </a:endParaRPr>
          </a:p>
        </p:txBody>
      </p:sp>
      <p:cxnSp>
        <p:nvCxnSpPr>
          <p:cNvPr id="1368" name="Google Shape;1368;p109"/>
          <p:cNvCxnSpPr/>
          <p:nvPr/>
        </p:nvCxnSpPr>
        <p:spPr>
          <a:xfrm rot="10320">
            <a:off x="5589363" y="3098877"/>
            <a:ext cx="2798113" cy="11100"/>
          </a:xfrm>
          <a:prstGeom prst="straightConnector1">
            <a:avLst/>
          </a:prstGeom>
          <a:noFill/>
          <a:ln cap="flat" cmpd="sng" w="19050">
            <a:solidFill>
              <a:schemeClr val="dk1"/>
            </a:solidFill>
            <a:prstDash val="solid"/>
            <a:round/>
            <a:headEnd len="sm" w="sm" type="none"/>
            <a:tailEnd len="sm" w="sm" type="none"/>
          </a:ln>
        </p:spPr>
      </p:cxnSp>
      <p:sp>
        <p:nvSpPr>
          <p:cNvPr id="1369" name="Google Shape;1369;p109"/>
          <p:cNvSpPr txBox="1"/>
          <p:nvPr/>
        </p:nvSpPr>
        <p:spPr>
          <a:xfrm>
            <a:off x="4096512" y="2980944"/>
            <a:ext cx="58416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lang="en-US" sz="3600">
                <a:solidFill>
                  <a:srgbClr val="002060"/>
                </a:solidFill>
                <a:latin typeface="Calibri"/>
                <a:ea typeface="Calibri"/>
                <a:cs typeface="Calibri"/>
                <a:sym typeface="Calibri"/>
              </a:rPr>
              <a:t>3</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4</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(5)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7</a:t>
            </a:r>
            <a:r>
              <a:rPr lang="en-US" sz="3600">
                <a:solidFill>
                  <a:srgbClr val="002060"/>
                </a:solidFill>
                <a:latin typeface="Calibri"/>
                <a:ea typeface="Calibri"/>
                <a:cs typeface="Calibri"/>
                <a:sym typeface="Calibri"/>
              </a:rPr>
              <a:t>.</a:t>
            </a:r>
            <a:r>
              <a:rPr lang="en-US" sz="3600">
                <a:solidFill>
                  <a:srgbClr val="002060"/>
                </a:solidFill>
                <a:latin typeface="Calibri"/>
                <a:ea typeface="Calibri"/>
                <a:cs typeface="Calibri"/>
                <a:sym typeface="Calibri"/>
              </a:rPr>
              <a:t>07</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370" name="Google Shape;1370;p109"/>
          <p:cNvSpPr txBox="1"/>
          <p:nvPr/>
        </p:nvSpPr>
        <p:spPr>
          <a:xfrm>
            <a:off x="6002665" y="2995281"/>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371" name="Google Shape;1371;p109"/>
          <p:cNvSpPr txBox="1"/>
          <p:nvPr/>
        </p:nvSpPr>
        <p:spPr>
          <a:xfrm>
            <a:off x="7051177" y="2995901"/>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372" name="Google Shape;1372;p109"/>
          <p:cNvSpPr txBox="1"/>
          <p:nvPr/>
        </p:nvSpPr>
        <p:spPr>
          <a:xfrm>
            <a:off x="6005077" y="3001694"/>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373" name="Google Shape;1373;p109"/>
          <p:cNvSpPr txBox="1"/>
          <p:nvPr/>
        </p:nvSpPr>
        <p:spPr>
          <a:xfrm>
            <a:off x="7053589" y="3002314"/>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374" name="Google Shape;1374;p109"/>
          <p:cNvSpPr txBox="1"/>
          <p:nvPr/>
        </p:nvSpPr>
        <p:spPr>
          <a:xfrm>
            <a:off x="8102089" y="3002314"/>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375" name="Google Shape;1375;p109"/>
          <p:cNvSpPr txBox="1"/>
          <p:nvPr/>
        </p:nvSpPr>
        <p:spPr>
          <a:xfrm>
            <a:off x="5992677" y="557787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0" name="Shape 1380"/>
        <p:cNvGrpSpPr/>
        <p:nvPr/>
      </p:nvGrpSpPr>
      <p:grpSpPr>
        <a:xfrm>
          <a:off x="0" y="0"/>
          <a:ext cx="0" cy="0"/>
          <a:chOff x="0" y="0"/>
          <a:chExt cx="0" cy="0"/>
        </a:xfrm>
      </p:grpSpPr>
      <p:sp>
        <p:nvSpPr>
          <p:cNvPr id="1381" name="Google Shape;1381;p110"/>
          <p:cNvSpPr/>
          <p:nvPr/>
        </p:nvSpPr>
        <p:spPr>
          <a:xfrm>
            <a:off x="4687300" y="2122075"/>
            <a:ext cx="7504800" cy="289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10"/>
          <p:cNvSpPr/>
          <p:nvPr/>
        </p:nvSpPr>
        <p:spPr>
          <a:xfrm>
            <a:off x="6102400" y="4206259"/>
            <a:ext cx="5853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10"/>
          <p:cNvSpPr/>
          <p:nvPr/>
        </p:nvSpPr>
        <p:spPr>
          <a:xfrm>
            <a:off x="6102400" y="3657600"/>
            <a:ext cx="5853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10"/>
          <p:cNvSpPr/>
          <p:nvPr/>
        </p:nvSpPr>
        <p:spPr>
          <a:xfrm>
            <a:off x="6102400" y="3108960"/>
            <a:ext cx="5853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10"/>
          <p:cNvSpPr/>
          <p:nvPr/>
        </p:nvSpPr>
        <p:spPr>
          <a:xfrm>
            <a:off x="24850" y="2122000"/>
            <a:ext cx="4464300" cy="289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86" name="Google Shape;1386;p11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387" name="Google Shape;1387;p11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388" name="Google Shape;1388;p110"/>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“Multiplying” a vector can be done using 2 methods.</a:t>
            </a:r>
            <a:endParaRPr sz="1800">
              <a:solidFill>
                <a:schemeClr val="dk1"/>
              </a:solidFill>
              <a:latin typeface="Calibri"/>
              <a:ea typeface="Calibri"/>
              <a:cs typeface="Calibri"/>
              <a:sym typeface="Calibri"/>
            </a:endParaRPr>
          </a:p>
        </p:txBody>
      </p:sp>
      <p:sp>
        <p:nvSpPr>
          <p:cNvPr id="1389" name="Google Shape;1389;p110"/>
          <p:cNvSpPr txBox="1"/>
          <p:nvPr/>
        </p:nvSpPr>
        <p:spPr>
          <a:xfrm>
            <a:off x="18300" y="2287900"/>
            <a:ext cx="43542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u="sng">
                <a:solidFill>
                  <a:schemeClr val="dk1"/>
                </a:solidFill>
                <a:latin typeface="Calibri"/>
                <a:ea typeface="Calibri"/>
                <a:cs typeface="Calibri"/>
                <a:sym typeface="Calibri"/>
              </a:rPr>
              <a:t>Dot product</a:t>
            </a:r>
            <a:endParaRPr b="1" sz="1800" u="sng">
              <a:solidFill>
                <a:schemeClr val="dk1"/>
              </a:solidFill>
              <a:latin typeface="Calibri"/>
              <a:ea typeface="Calibri"/>
              <a:cs typeface="Calibri"/>
              <a:sym typeface="Calibri"/>
            </a:endParaRPr>
          </a:p>
        </p:txBody>
      </p:sp>
      <p:sp>
        <p:nvSpPr>
          <p:cNvPr id="1390" name="Google Shape;1390;p110"/>
          <p:cNvSpPr txBox="1"/>
          <p:nvPr/>
        </p:nvSpPr>
        <p:spPr>
          <a:xfrm>
            <a:off x="4705450" y="2287900"/>
            <a:ext cx="75048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u="sng">
                <a:solidFill>
                  <a:schemeClr val="dk1"/>
                </a:solidFill>
                <a:latin typeface="Calibri"/>
                <a:ea typeface="Calibri"/>
                <a:cs typeface="Calibri"/>
                <a:sym typeface="Calibri"/>
              </a:rPr>
              <a:t>Cross product</a:t>
            </a:r>
            <a:endParaRPr b="1" sz="1800" u="sng">
              <a:solidFill>
                <a:schemeClr val="dk1"/>
              </a:solidFill>
              <a:latin typeface="Calibri"/>
              <a:ea typeface="Calibri"/>
              <a:cs typeface="Calibri"/>
              <a:sym typeface="Calibri"/>
            </a:endParaRPr>
          </a:p>
        </p:txBody>
      </p:sp>
      <p:sp>
        <p:nvSpPr>
          <p:cNvPr id="1391" name="Google Shape;1391;p110"/>
          <p:cNvSpPr txBox="1"/>
          <p:nvPr/>
        </p:nvSpPr>
        <p:spPr>
          <a:xfrm>
            <a:off x="24841" y="3507350"/>
            <a:ext cx="43935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a:t>
            </a:r>
            <a:r>
              <a:rPr b="1" i="0" lang="en-US" sz="3600" u="none" cap="none" strike="noStrike">
                <a:solidFill>
                  <a:srgbClr val="002060"/>
                </a:solidFill>
                <a:latin typeface="Calibri"/>
                <a:ea typeface="Calibri"/>
                <a:cs typeface="Calibri"/>
                <a:sym typeface="Calibri"/>
              </a:rPr>
              <a:t> </a:t>
            </a:r>
            <a:r>
              <a:rPr b="1" lang="en-US" sz="3600">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b="0" i="0" lang="en-US" sz="3600" u="none" cap="none" strike="noStrike">
                <a:solidFill>
                  <a:schemeClr val="dk1"/>
                </a:solidFill>
                <a:latin typeface="Calibri"/>
                <a:ea typeface="Calibri"/>
                <a:cs typeface="Calibri"/>
                <a:sym typeface="Calibri"/>
              </a:rPr>
              <a:t> = </a:t>
            </a:r>
            <a:r>
              <a:rPr lang="en-US" sz="3600">
                <a:solidFill>
                  <a:srgbClr val="002060"/>
                </a:solidFill>
                <a:latin typeface="Calibri"/>
                <a:ea typeface="Calibri"/>
                <a:cs typeface="Calibri"/>
                <a:sym typeface="Calibri"/>
              </a:rPr>
              <a:t>|a|</a:t>
            </a:r>
            <a:r>
              <a:rPr b="1" lang="en-US" sz="3600">
                <a:solidFill>
                  <a:schemeClr val="dk1"/>
                </a:solidFill>
                <a:latin typeface="Calibri"/>
                <a:ea typeface="Calibri"/>
                <a:cs typeface="Calibri"/>
                <a:sym typeface="Calibri"/>
              </a:rPr>
              <a:t>·</a:t>
            </a:r>
            <a:r>
              <a:rPr lang="en-US" sz="3600">
                <a:solidFill>
                  <a:srgbClr val="FF0000"/>
                </a:solidFill>
                <a:latin typeface="Calibri"/>
                <a:ea typeface="Calibri"/>
                <a:cs typeface="Calibri"/>
                <a:sym typeface="Calibri"/>
              </a:rPr>
              <a:t>|b|</a:t>
            </a:r>
            <a:r>
              <a:rPr b="1" lang="en-US" sz="3600">
                <a:solidFill>
                  <a:schemeClr val="dk1"/>
                </a:solidFill>
                <a:latin typeface="Calibri"/>
                <a:ea typeface="Calibri"/>
                <a:cs typeface="Calibri"/>
                <a:sym typeface="Calibri"/>
              </a:rPr>
              <a:t>· </a:t>
            </a:r>
            <a:r>
              <a:rPr lang="en-US" sz="3600">
                <a:solidFill>
                  <a:schemeClr val="dk1"/>
                </a:solidFill>
                <a:latin typeface="Calibri"/>
                <a:ea typeface="Calibri"/>
                <a:cs typeface="Calibri"/>
                <a:sym typeface="Calibri"/>
              </a:rPr>
              <a:t>cosθ</a:t>
            </a:r>
            <a:endParaRPr b="0" i="0" sz="3600" u="none" cap="none" strike="noStrike">
              <a:solidFill>
                <a:schemeClr val="dk1"/>
              </a:solidFill>
              <a:latin typeface="Calibri"/>
              <a:ea typeface="Calibri"/>
              <a:cs typeface="Calibri"/>
              <a:sym typeface="Calibri"/>
            </a:endParaRPr>
          </a:p>
        </p:txBody>
      </p:sp>
      <p:cxnSp>
        <p:nvCxnSpPr>
          <p:cNvPr id="1392" name="Google Shape;1392;p110"/>
          <p:cNvCxnSpPr/>
          <p:nvPr/>
        </p:nvCxnSpPr>
        <p:spPr>
          <a:xfrm>
            <a:off x="913276" y="3618170"/>
            <a:ext cx="149700" cy="0"/>
          </a:xfrm>
          <a:prstGeom prst="straightConnector1">
            <a:avLst/>
          </a:prstGeom>
          <a:noFill/>
          <a:ln cap="flat" cmpd="sng" w="9525">
            <a:solidFill>
              <a:srgbClr val="002060"/>
            </a:solidFill>
            <a:prstDash val="solid"/>
            <a:miter lim="800000"/>
            <a:headEnd len="sm" w="sm" type="none"/>
            <a:tailEnd len="med" w="med" type="triangle"/>
          </a:ln>
        </p:spPr>
      </p:cxnSp>
      <p:cxnSp>
        <p:nvCxnSpPr>
          <p:cNvPr id="1393" name="Google Shape;1393;p110"/>
          <p:cNvCxnSpPr/>
          <p:nvPr/>
        </p:nvCxnSpPr>
        <p:spPr>
          <a:xfrm>
            <a:off x="1298702" y="3618168"/>
            <a:ext cx="149700" cy="0"/>
          </a:xfrm>
          <a:prstGeom prst="straightConnector1">
            <a:avLst/>
          </a:prstGeom>
          <a:noFill/>
          <a:ln cap="flat" cmpd="sng" w="9525">
            <a:solidFill>
              <a:srgbClr val="FF0000"/>
            </a:solidFill>
            <a:prstDash val="solid"/>
            <a:miter lim="800000"/>
            <a:headEnd len="sm" w="sm" type="none"/>
            <a:tailEnd len="med" w="med" type="triangle"/>
          </a:ln>
        </p:spPr>
      </p:cxnSp>
      <p:sp>
        <p:nvSpPr>
          <p:cNvPr id="1394" name="Google Shape;1394;p110"/>
          <p:cNvSpPr txBox="1"/>
          <p:nvPr/>
        </p:nvSpPr>
        <p:spPr>
          <a:xfrm>
            <a:off x="4687300" y="3507350"/>
            <a:ext cx="14151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a:t>
            </a:r>
            <a:r>
              <a:rPr b="1" i="0" lang="en-US" sz="3600" u="none" cap="none" strike="noStrike">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i="0" lang="en-US" sz="3600" u="none" cap="none" strike="noStrike">
                <a:solidFill>
                  <a:schemeClr val="dk1"/>
                </a:solidFill>
                <a:latin typeface="Calibri"/>
                <a:ea typeface="Calibri"/>
                <a:cs typeface="Calibri"/>
                <a:sym typeface="Calibri"/>
              </a:rPr>
              <a:t> =        </a:t>
            </a:r>
            <a:endParaRPr i="0" sz="3600" u="none" cap="none" strike="noStrike">
              <a:solidFill>
                <a:schemeClr val="dk1"/>
              </a:solidFill>
              <a:latin typeface="Calibri"/>
              <a:ea typeface="Calibri"/>
              <a:cs typeface="Calibri"/>
              <a:sym typeface="Calibri"/>
            </a:endParaRPr>
          </a:p>
        </p:txBody>
      </p:sp>
      <p:sp>
        <p:nvSpPr>
          <p:cNvPr id="1395" name="Google Shape;1395;p110"/>
          <p:cNvSpPr txBox="1"/>
          <p:nvPr/>
        </p:nvSpPr>
        <p:spPr>
          <a:xfrm>
            <a:off x="6671200" y="3507350"/>
            <a:ext cx="3777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endParaRPr i="0" sz="3600" u="none" cap="none" strike="noStrike">
              <a:solidFill>
                <a:schemeClr val="dk1"/>
              </a:solidFill>
              <a:latin typeface="Calibri"/>
              <a:ea typeface="Calibri"/>
              <a:cs typeface="Calibri"/>
              <a:sym typeface="Calibri"/>
            </a:endParaRPr>
          </a:p>
        </p:txBody>
      </p:sp>
      <p:sp>
        <p:nvSpPr>
          <p:cNvPr id="1396" name="Google Shape;1396;p110"/>
          <p:cNvSpPr txBox="1"/>
          <p:nvPr/>
        </p:nvSpPr>
        <p:spPr>
          <a:xfrm>
            <a:off x="7617700" y="3507350"/>
            <a:ext cx="3777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endParaRPr i="0" sz="3600" u="none" cap="none" strike="noStrike">
              <a:solidFill>
                <a:schemeClr val="dk1"/>
              </a:solidFill>
              <a:latin typeface="Calibri"/>
              <a:ea typeface="Calibri"/>
              <a:cs typeface="Calibri"/>
              <a:sym typeface="Calibri"/>
            </a:endParaRPr>
          </a:p>
        </p:txBody>
      </p:sp>
      <p:cxnSp>
        <p:nvCxnSpPr>
          <p:cNvPr id="1397" name="Google Shape;1397;p110"/>
          <p:cNvCxnSpPr/>
          <p:nvPr/>
        </p:nvCxnSpPr>
        <p:spPr>
          <a:xfrm>
            <a:off x="4813153" y="3618170"/>
            <a:ext cx="209400" cy="0"/>
          </a:xfrm>
          <a:prstGeom prst="straightConnector1">
            <a:avLst/>
          </a:prstGeom>
          <a:noFill/>
          <a:ln cap="flat" cmpd="sng" w="9525">
            <a:solidFill>
              <a:srgbClr val="002060"/>
            </a:solidFill>
            <a:prstDash val="solid"/>
            <a:miter lim="800000"/>
            <a:headEnd len="sm" w="sm" type="none"/>
            <a:tailEnd len="med" w="med" type="triangle"/>
          </a:ln>
        </p:spPr>
      </p:cxnSp>
      <p:cxnSp>
        <p:nvCxnSpPr>
          <p:cNvPr id="1398" name="Google Shape;1398;p110"/>
          <p:cNvCxnSpPr/>
          <p:nvPr/>
        </p:nvCxnSpPr>
        <p:spPr>
          <a:xfrm>
            <a:off x="5475520" y="3618168"/>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399" name="Google Shape;1399;p110"/>
          <p:cNvSpPr/>
          <p:nvPr/>
        </p:nvSpPr>
        <p:spPr>
          <a:xfrm>
            <a:off x="7048700" y="3108960"/>
            <a:ext cx="5853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10"/>
          <p:cNvSpPr/>
          <p:nvPr/>
        </p:nvSpPr>
        <p:spPr>
          <a:xfrm>
            <a:off x="7048700" y="3657600"/>
            <a:ext cx="5853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10"/>
          <p:cNvSpPr/>
          <p:nvPr/>
        </p:nvSpPr>
        <p:spPr>
          <a:xfrm>
            <a:off x="7048700" y="4206259"/>
            <a:ext cx="5853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10"/>
          <p:cNvSpPr/>
          <p:nvPr/>
        </p:nvSpPr>
        <p:spPr>
          <a:xfrm>
            <a:off x="8925400" y="3657600"/>
            <a:ext cx="4221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10"/>
          <p:cNvSpPr/>
          <p:nvPr/>
        </p:nvSpPr>
        <p:spPr>
          <a:xfrm>
            <a:off x="8275320" y="4206250"/>
            <a:ext cx="4221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10"/>
          <p:cNvSpPr/>
          <p:nvPr/>
        </p:nvSpPr>
        <p:spPr>
          <a:xfrm>
            <a:off x="9559450" y="3657600"/>
            <a:ext cx="4221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10"/>
          <p:cNvSpPr/>
          <p:nvPr/>
        </p:nvSpPr>
        <p:spPr>
          <a:xfrm>
            <a:off x="10149840" y="4206250"/>
            <a:ext cx="4221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10"/>
          <p:cNvSpPr/>
          <p:nvPr/>
        </p:nvSpPr>
        <p:spPr>
          <a:xfrm>
            <a:off x="8925400" y="4206250"/>
            <a:ext cx="4221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10"/>
          <p:cNvSpPr/>
          <p:nvPr/>
        </p:nvSpPr>
        <p:spPr>
          <a:xfrm>
            <a:off x="9559450" y="4206250"/>
            <a:ext cx="4221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10"/>
          <p:cNvSpPr/>
          <p:nvPr/>
        </p:nvSpPr>
        <p:spPr>
          <a:xfrm>
            <a:off x="8275320" y="3108960"/>
            <a:ext cx="4221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10"/>
          <p:cNvSpPr/>
          <p:nvPr/>
        </p:nvSpPr>
        <p:spPr>
          <a:xfrm>
            <a:off x="10149840" y="3108950"/>
            <a:ext cx="4221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10"/>
          <p:cNvSpPr/>
          <p:nvPr/>
        </p:nvSpPr>
        <p:spPr>
          <a:xfrm>
            <a:off x="8275325" y="3657600"/>
            <a:ext cx="4221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10"/>
          <p:cNvSpPr/>
          <p:nvPr/>
        </p:nvSpPr>
        <p:spPr>
          <a:xfrm>
            <a:off x="8925400" y="3108950"/>
            <a:ext cx="4221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10"/>
          <p:cNvSpPr/>
          <p:nvPr/>
        </p:nvSpPr>
        <p:spPr>
          <a:xfrm>
            <a:off x="10149850" y="3657600"/>
            <a:ext cx="4221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10"/>
          <p:cNvSpPr/>
          <p:nvPr/>
        </p:nvSpPr>
        <p:spPr>
          <a:xfrm>
            <a:off x="9537625" y="3108950"/>
            <a:ext cx="4221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10"/>
          <p:cNvSpPr txBox="1"/>
          <p:nvPr/>
        </p:nvSpPr>
        <p:spPr>
          <a:xfrm>
            <a:off x="10782175" y="3519150"/>
            <a:ext cx="3777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endParaRPr i="0" sz="3600" u="none" cap="none" strike="noStrike">
              <a:solidFill>
                <a:schemeClr val="dk1"/>
              </a:solidFill>
              <a:latin typeface="Calibri"/>
              <a:ea typeface="Calibri"/>
              <a:cs typeface="Calibri"/>
              <a:sym typeface="Calibri"/>
            </a:endParaRPr>
          </a:p>
        </p:txBody>
      </p:sp>
      <p:sp>
        <p:nvSpPr>
          <p:cNvPr id="1415" name="Google Shape;1415;p110"/>
          <p:cNvSpPr/>
          <p:nvPr/>
        </p:nvSpPr>
        <p:spPr>
          <a:xfrm>
            <a:off x="11247150" y="4206259"/>
            <a:ext cx="5853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10"/>
          <p:cNvSpPr/>
          <p:nvPr/>
        </p:nvSpPr>
        <p:spPr>
          <a:xfrm>
            <a:off x="11247150" y="3657600"/>
            <a:ext cx="5853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10"/>
          <p:cNvSpPr/>
          <p:nvPr/>
        </p:nvSpPr>
        <p:spPr>
          <a:xfrm>
            <a:off x="11247150" y="3108960"/>
            <a:ext cx="5853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10"/>
          <p:cNvSpPr/>
          <p:nvPr/>
        </p:nvSpPr>
        <p:spPr>
          <a:xfrm>
            <a:off x="7048700" y="2921150"/>
            <a:ext cx="585300" cy="18186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x</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3600"/>
              <a:buFont typeface="Arial"/>
              <a:buNone/>
            </a:pP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y</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3600"/>
              <a:buFont typeface="Arial"/>
              <a:buNone/>
            </a:pP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z</a:t>
            </a:r>
            <a:endParaRPr sz="3600">
              <a:solidFill>
                <a:srgbClr val="FF0000"/>
              </a:solidFill>
              <a:latin typeface="Calibri"/>
              <a:ea typeface="Calibri"/>
              <a:cs typeface="Calibri"/>
              <a:sym typeface="Calibri"/>
            </a:endParaRPr>
          </a:p>
        </p:txBody>
      </p:sp>
      <p:sp>
        <p:nvSpPr>
          <p:cNvPr id="1419" name="Google Shape;1419;p110"/>
          <p:cNvSpPr/>
          <p:nvPr/>
        </p:nvSpPr>
        <p:spPr>
          <a:xfrm>
            <a:off x="6102400" y="2921150"/>
            <a:ext cx="585300" cy="18186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x</a:t>
            </a:r>
            <a:endParaRPr i="0" sz="36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y</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z</a:t>
            </a:r>
            <a:endParaRPr sz="3600">
              <a:solidFill>
                <a:srgbClr val="FF0000"/>
              </a:solidFill>
              <a:latin typeface="Calibri"/>
              <a:ea typeface="Calibri"/>
              <a:cs typeface="Calibri"/>
              <a:sym typeface="Calibri"/>
            </a:endParaRPr>
          </a:p>
        </p:txBody>
      </p:sp>
      <p:sp>
        <p:nvSpPr>
          <p:cNvPr id="1420" name="Google Shape;1420;p110"/>
          <p:cNvSpPr/>
          <p:nvPr/>
        </p:nvSpPr>
        <p:spPr>
          <a:xfrm>
            <a:off x="11247150" y="2916936"/>
            <a:ext cx="585300" cy="18186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3600">
                <a:latin typeface="Calibri"/>
                <a:ea typeface="Calibri"/>
                <a:cs typeface="Calibri"/>
                <a:sym typeface="Calibri"/>
              </a:rPr>
              <a:t>c</a:t>
            </a:r>
            <a:r>
              <a:rPr lang="en-US" sz="1800">
                <a:latin typeface="Calibri"/>
                <a:ea typeface="Calibri"/>
                <a:cs typeface="Calibri"/>
                <a:sym typeface="Calibri"/>
              </a:rPr>
              <a:t>x</a:t>
            </a:r>
            <a:endParaRPr i="0" sz="3600" u="none" cap="none" strike="noStrike">
              <a:latin typeface="Calibri"/>
              <a:ea typeface="Calibri"/>
              <a:cs typeface="Calibri"/>
              <a:sym typeface="Calibri"/>
            </a:endParaRPr>
          </a:p>
          <a:p>
            <a:pPr indent="0" lvl="0" marL="0" rtl="0" algn="ctr">
              <a:spcBef>
                <a:spcPts val="0"/>
              </a:spcBef>
              <a:spcAft>
                <a:spcPts val="0"/>
              </a:spcAft>
              <a:buClr>
                <a:schemeClr val="dk1"/>
              </a:buClr>
              <a:buSzPts val="3600"/>
              <a:buFont typeface="Arial"/>
              <a:buNone/>
            </a:pPr>
            <a:r>
              <a:rPr lang="en-US" sz="3600">
                <a:latin typeface="Calibri"/>
                <a:ea typeface="Calibri"/>
                <a:cs typeface="Calibri"/>
                <a:sym typeface="Calibri"/>
              </a:rPr>
              <a:t>c</a:t>
            </a:r>
            <a:r>
              <a:rPr lang="en-US" sz="1800">
                <a:latin typeface="Calibri"/>
                <a:ea typeface="Calibri"/>
                <a:cs typeface="Calibri"/>
                <a:sym typeface="Calibri"/>
              </a:rPr>
              <a:t>y</a:t>
            </a:r>
            <a:endParaRPr i="0" sz="3600" u="none" cap="none" strike="noStrike">
              <a:latin typeface="Calibri"/>
              <a:ea typeface="Calibri"/>
              <a:cs typeface="Calibri"/>
              <a:sym typeface="Calibri"/>
            </a:endParaRPr>
          </a:p>
          <a:p>
            <a:pPr indent="0" lvl="0" marL="0" rtl="0" algn="ctr">
              <a:spcBef>
                <a:spcPts val="0"/>
              </a:spcBef>
              <a:spcAft>
                <a:spcPts val="0"/>
              </a:spcAft>
              <a:buClr>
                <a:schemeClr val="dk1"/>
              </a:buClr>
              <a:buSzPts val="3600"/>
              <a:buFont typeface="Arial"/>
              <a:buNone/>
            </a:pPr>
            <a:r>
              <a:rPr lang="en-US" sz="3600">
                <a:latin typeface="Calibri"/>
                <a:ea typeface="Calibri"/>
                <a:cs typeface="Calibri"/>
                <a:sym typeface="Calibri"/>
              </a:rPr>
              <a:t>c</a:t>
            </a:r>
            <a:r>
              <a:rPr lang="en-US" sz="1800">
                <a:latin typeface="Calibri"/>
                <a:ea typeface="Calibri"/>
                <a:cs typeface="Calibri"/>
                <a:sym typeface="Calibri"/>
              </a:rPr>
              <a:t>z</a:t>
            </a:r>
            <a:endParaRPr sz="3600">
              <a:latin typeface="Calibri"/>
              <a:ea typeface="Calibri"/>
              <a:cs typeface="Calibri"/>
              <a:sym typeface="Calibri"/>
            </a:endParaRPr>
          </a:p>
        </p:txBody>
      </p:sp>
      <p:sp>
        <p:nvSpPr>
          <p:cNvPr id="1421" name="Google Shape;1421;p110"/>
          <p:cNvSpPr/>
          <p:nvPr/>
        </p:nvSpPr>
        <p:spPr>
          <a:xfrm>
            <a:off x="8098975" y="2921150"/>
            <a:ext cx="2683200" cy="18186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y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z</a:t>
            </a:r>
            <a:r>
              <a:rPr lang="en-US" sz="3600">
                <a:solidFill>
                  <a:srgbClr val="FF000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z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y</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z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x</a:t>
            </a:r>
            <a:r>
              <a:rPr lang="en-US" sz="3600">
                <a:solidFill>
                  <a:srgbClr val="FF000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x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z</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x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y</a:t>
            </a:r>
            <a:r>
              <a:rPr lang="en-US" sz="3600">
                <a:solidFill>
                  <a:srgbClr val="FF000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y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x</a:t>
            </a:r>
            <a:endParaRPr sz="3600">
              <a:solidFill>
                <a:srgbClr val="FF0000"/>
              </a:solidFill>
              <a:latin typeface="Calibri"/>
              <a:ea typeface="Calibri"/>
              <a:cs typeface="Calibri"/>
              <a:sym typeface="Calibri"/>
            </a:endParaRPr>
          </a:p>
        </p:txBody>
      </p:sp>
      <p:sp>
        <p:nvSpPr>
          <p:cNvPr id="1422" name="Google Shape;1422;p110"/>
          <p:cNvSpPr txBox="1"/>
          <p:nvPr/>
        </p:nvSpPr>
        <p:spPr>
          <a:xfrm>
            <a:off x="1" y="539209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We will shortly go through both, and then finally get to the transformation/scaling and rotation </a:t>
            </a:r>
            <a:r>
              <a:rPr lang="en-US" sz="1800">
                <a:solidFill>
                  <a:schemeClr val="dk1"/>
                </a:solidFill>
                <a:latin typeface="Calibri"/>
                <a:ea typeface="Calibri"/>
                <a:cs typeface="Calibri"/>
                <a:sym typeface="Calibri"/>
              </a:rPr>
              <a:t>matrices</a:t>
            </a:r>
            <a:r>
              <a:rPr lang="en-US" sz="1800">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2"/>
                                        </p:tgtEl>
                                        <p:attrNameLst>
                                          <p:attrName>style.visibility</p:attrName>
                                        </p:attrNameLst>
                                      </p:cBhvr>
                                      <p:to>
                                        <p:strVal val="visible"/>
                                      </p:to>
                                    </p:set>
                                    <p:animEffect filter="fade" transition="in">
                                      <p:cBhvr>
                                        <p:cTn dur="1000"/>
                                        <p:tgtEl>
                                          <p:spTgt spid="1382"/>
                                        </p:tgtEl>
                                      </p:cBhvr>
                                    </p:animEffect>
                                  </p:childTnLst>
                                </p:cTn>
                              </p:par>
                              <p:par>
                                <p:cTn fill="hold" nodeType="withEffect" presetClass="entr" presetID="10" presetSubtype="0">
                                  <p:stCondLst>
                                    <p:cond delay="0"/>
                                  </p:stCondLst>
                                  <p:childTnLst>
                                    <p:set>
                                      <p:cBhvr>
                                        <p:cTn dur="1" fill="hold">
                                          <p:stCondLst>
                                            <p:cond delay="0"/>
                                          </p:stCondLst>
                                        </p:cTn>
                                        <p:tgtEl>
                                          <p:spTgt spid="1383"/>
                                        </p:tgtEl>
                                        <p:attrNameLst>
                                          <p:attrName>style.visibility</p:attrName>
                                        </p:attrNameLst>
                                      </p:cBhvr>
                                      <p:to>
                                        <p:strVal val="visible"/>
                                      </p:to>
                                    </p:set>
                                    <p:animEffect filter="fade" transition="in">
                                      <p:cBhvr>
                                        <p:cTn dur="1000"/>
                                        <p:tgtEl>
                                          <p:spTgt spid="1383"/>
                                        </p:tgtEl>
                                      </p:cBhvr>
                                    </p:animEffect>
                                  </p:childTnLst>
                                </p:cTn>
                              </p:par>
                              <p:par>
                                <p:cTn fill="hold" nodeType="withEffect" presetClass="entr" presetID="10" presetSubtype="0">
                                  <p:stCondLst>
                                    <p:cond delay="0"/>
                                  </p:stCondLst>
                                  <p:childTnLst>
                                    <p:set>
                                      <p:cBhvr>
                                        <p:cTn dur="1" fill="hold">
                                          <p:stCondLst>
                                            <p:cond delay="0"/>
                                          </p:stCondLst>
                                        </p:cTn>
                                        <p:tgtEl>
                                          <p:spTgt spid="1384"/>
                                        </p:tgtEl>
                                        <p:attrNameLst>
                                          <p:attrName>style.visibility</p:attrName>
                                        </p:attrNameLst>
                                      </p:cBhvr>
                                      <p:to>
                                        <p:strVal val="visible"/>
                                      </p:to>
                                    </p:set>
                                    <p:animEffect filter="fade" transition="in">
                                      <p:cBhvr>
                                        <p:cTn dur="1000"/>
                                        <p:tgtEl>
                                          <p:spTgt spid="1384"/>
                                        </p:tgtEl>
                                      </p:cBhvr>
                                    </p:animEffect>
                                  </p:childTnLst>
                                </p:cTn>
                              </p:par>
                              <p:par>
                                <p:cTn fill="hold" nodeType="withEffect" presetClass="entr" presetID="10" presetSubtype="0">
                                  <p:stCondLst>
                                    <p:cond delay="0"/>
                                  </p:stCondLst>
                                  <p:childTnLst>
                                    <p:set>
                                      <p:cBhvr>
                                        <p:cTn dur="1" fill="hold">
                                          <p:stCondLst>
                                            <p:cond delay="0"/>
                                          </p:stCondLst>
                                        </p:cTn>
                                        <p:tgtEl>
                                          <p:spTgt spid="1399"/>
                                        </p:tgtEl>
                                        <p:attrNameLst>
                                          <p:attrName>style.visibility</p:attrName>
                                        </p:attrNameLst>
                                      </p:cBhvr>
                                      <p:to>
                                        <p:strVal val="visible"/>
                                      </p:to>
                                    </p:set>
                                    <p:animEffect filter="fade" transition="in">
                                      <p:cBhvr>
                                        <p:cTn dur="1000"/>
                                        <p:tgtEl>
                                          <p:spTgt spid="1399"/>
                                        </p:tgtEl>
                                      </p:cBhvr>
                                    </p:animEffect>
                                  </p:childTnLst>
                                </p:cTn>
                              </p:par>
                              <p:par>
                                <p:cTn fill="hold" nodeType="withEffect" presetClass="entr" presetID="10" presetSubtype="0">
                                  <p:stCondLst>
                                    <p:cond delay="0"/>
                                  </p:stCondLst>
                                  <p:childTnLst>
                                    <p:set>
                                      <p:cBhvr>
                                        <p:cTn dur="1" fill="hold">
                                          <p:stCondLst>
                                            <p:cond delay="0"/>
                                          </p:stCondLst>
                                        </p:cTn>
                                        <p:tgtEl>
                                          <p:spTgt spid="1400"/>
                                        </p:tgtEl>
                                        <p:attrNameLst>
                                          <p:attrName>style.visibility</p:attrName>
                                        </p:attrNameLst>
                                      </p:cBhvr>
                                      <p:to>
                                        <p:strVal val="visible"/>
                                      </p:to>
                                    </p:set>
                                    <p:animEffect filter="fade" transition="in">
                                      <p:cBhvr>
                                        <p:cTn dur="1000"/>
                                        <p:tgtEl>
                                          <p:spTgt spid="1400"/>
                                        </p:tgtEl>
                                      </p:cBhvr>
                                    </p:animEffect>
                                  </p:childTnLst>
                                </p:cTn>
                              </p:par>
                              <p:par>
                                <p:cTn fill="hold" nodeType="withEffect" presetClass="entr" presetID="10" presetSubtype="0">
                                  <p:stCondLst>
                                    <p:cond delay="0"/>
                                  </p:stCondLst>
                                  <p:childTnLst>
                                    <p:set>
                                      <p:cBhvr>
                                        <p:cTn dur="1" fill="hold">
                                          <p:stCondLst>
                                            <p:cond delay="0"/>
                                          </p:stCondLst>
                                        </p:cTn>
                                        <p:tgtEl>
                                          <p:spTgt spid="1401"/>
                                        </p:tgtEl>
                                        <p:attrNameLst>
                                          <p:attrName>style.visibility</p:attrName>
                                        </p:attrNameLst>
                                      </p:cBhvr>
                                      <p:to>
                                        <p:strVal val="visible"/>
                                      </p:to>
                                    </p:set>
                                    <p:animEffect filter="fade" transition="in">
                                      <p:cBhvr>
                                        <p:cTn dur="1000"/>
                                        <p:tgtEl>
                                          <p:spTgt spid="1401"/>
                                        </p:tgtEl>
                                      </p:cBhvr>
                                    </p:animEffect>
                                  </p:childTnLst>
                                </p:cTn>
                              </p:par>
                              <p:par>
                                <p:cTn fill="hold" nodeType="withEffect" presetClass="entr" presetID="10" presetSubtype="0">
                                  <p:stCondLst>
                                    <p:cond delay="0"/>
                                  </p:stCondLst>
                                  <p:childTnLst>
                                    <p:set>
                                      <p:cBhvr>
                                        <p:cTn dur="1" fill="hold">
                                          <p:stCondLst>
                                            <p:cond delay="0"/>
                                          </p:stCondLst>
                                        </p:cTn>
                                        <p:tgtEl>
                                          <p:spTgt spid="1402"/>
                                        </p:tgtEl>
                                        <p:attrNameLst>
                                          <p:attrName>style.visibility</p:attrName>
                                        </p:attrNameLst>
                                      </p:cBhvr>
                                      <p:to>
                                        <p:strVal val="visible"/>
                                      </p:to>
                                    </p:set>
                                    <p:animEffect filter="fade" transition="in">
                                      <p:cBhvr>
                                        <p:cTn dur="1000"/>
                                        <p:tgtEl>
                                          <p:spTgt spid="1402"/>
                                        </p:tgtEl>
                                      </p:cBhvr>
                                    </p:animEffect>
                                  </p:childTnLst>
                                </p:cTn>
                              </p:par>
                              <p:par>
                                <p:cTn fill="hold" nodeType="withEffect" presetClass="entr" presetID="10" presetSubtype="0">
                                  <p:stCondLst>
                                    <p:cond delay="0"/>
                                  </p:stCondLst>
                                  <p:childTnLst>
                                    <p:set>
                                      <p:cBhvr>
                                        <p:cTn dur="1" fill="hold">
                                          <p:stCondLst>
                                            <p:cond delay="0"/>
                                          </p:stCondLst>
                                        </p:cTn>
                                        <p:tgtEl>
                                          <p:spTgt spid="1403"/>
                                        </p:tgtEl>
                                        <p:attrNameLst>
                                          <p:attrName>style.visibility</p:attrName>
                                        </p:attrNameLst>
                                      </p:cBhvr>
                                      <p:to>
                                        <p:strVal val="visible"/>
                                      </p:to>
                                    </p:set>
                                    <p:animEffect filter="fade" transition="in">
                                      <p:cBhvr>
                                        <p:cTn dur="1000"/>
                                        <p:tgtEl>
                                          <p:spTgt spid="1403"/>
                                        </p:tgtEl>
                                      </p:cBhvr>
                                    </p:animEffect>
                                  </p:childTnLst>
                                </p:cTn>
                              </p:par>
                              <p:par>
                                <p:cTn fill="hold" nodeType="withEffect" presetClass="entr" presetID="10" presetSubtype="0">
                                  <p:stCondLst>
                                    <p:cond delay="0"/>
                                  </p:stCondLst>
                                  <p:childTnLst>
                                    <p:set>
                                      <p:cBhvr>
                                        <p:cTn dur="1" fill="hold">
                                          <p:stCondLst>
                                            <p:cond delay="0"/>
                                          </p:stCondLst>
                                        </p:cTn>
                                        <p:tgtEl>
                                          <p:spTgt spid="1404"/>
                                        </p:tgtEl>
                                        <p:attrNameLst>
                                          <p:attrName>style.visibility</p:attrName>
                                        </p:attrNameLst>
                                      </p:cBhvr>
                                      <p:to>
                                        <p:strVal val="visible"/>
                                      </p:to>
                                    </p:set>
                                    <p:animEffect filter="fade" transition="in">
                                      <p:cBhvr>
                                        <p:cTn dur="1000"/>
                                        <p:tgtEl>
                                          <p:spTgt spid="1404"/>
                                        </p:tgtEl>
                                      </p:cBhvr>
                                    </p:animEffect>
                                  </p:childTnLst>
                                </p:cTn>
                              </p:par>
                              <p:par>
                                <p:cTn fill="hold" nodeType="withEffect" presetClass="entr" presetID="10" presetSubtype="0">
                                  <p:stCondLst>
                                    <p:cond delay="0"/>
                                  </p:stCondLst>
                                  <p:childTnLst>
                                    <p:set>
                                      <p:cBhvr>
                                        <p:cTn dur="1" fill="hold">
                                          <p:stCondLst>
                                            <p:cond delay="0"/>
                                          </p:stCondLst>
                                        </p:cTn>
                                        <p:tgtEl>
                                          <p:spTgt spid="1406"/>
                                        </p:tgtEl>
                                        <p:attrNameLst>
                                          <p:attrName>style.visibility</p:attrName>
                                        </p:attrNameLst>
                                      </p:cBhvr>
                                      <p:to>
                                        <p:strVal val="visible"/>
                                      </p:to>
                                    </p:set>
                                    <p:animEffect filter="fade" transition="in">
                                      <p:cBhvr>
                                        <p:cTn dur="1000"/>
                                        <p:tgtEl>
                                          <p:spTgt spid="1406"/>
                                        </p:tgtEl>
                                      </p:cBhvr>
                                    </p:animEffect>
                                  </p:childTnLst>
                                </p:cTn>
                              </p:par>
                              <p:par>
                                <p:cTn fill="hold" nodeType="withEffect" presetClass="entr" presetID="10" presetSubtype="0">
                                  <p:stCondLst>
                                    <p:cond delay="0"/>
                                  </p:stCondLst>
                                  <p:childTnLst>
                                    <p:set>
                                      <p:cBhvr>
                                        <p:cTn dur="1" fill="hold">
                                          <p:stCondLst>
                                            <p:cond delay="0"/>
                                          </p:stCondLst>
                                        </p:cTn>
                                        <p:tgtEl>
                                          <p:spTgt spid="1407"/>
                                        </p:tgtEl>
                                        <p:attrNameLst>
                                          <p:attrName>style.visibility</p:attrName>
                                        </p:attrNameLst>
                                      </p:cBhvr>
                                      <p:to>
                                        <p:strVal val="visible"/>
                                      </p:to>
                                    </p:set>
                                    <p:animEffect filter="fade" transition="in">
                                      <p:cBhvr>
                                        <p:cTn dur="1000"/>
                                        <p:tgtEl>
                                          <p:spTgt spid="1407"/>
                                        </p:tgtEl>
                                      </p:cBhvr>
                                    </p:animEffect>
                                  </p:childTnLst>
                                </p:cTn>
                              </p:par>
                              <p:par>
                                <p:cTn fill="hold" nodeType="withEffect" presetClass="entr" presetID="10" presetSubtype="0">
                                  <p:stCondLst>
                                    <p:cond delay="0"/>
                                  </p:stCondLst>
                                  <p:childTnLst>
                                    <p:set>
                                      <p:cBhvr>
                                        <p:cTn dur="1" fill="hold">
                                          <p:stCondLst>
                                            <p:cond delay="0"/>
                                          </p:stCondLst>
                                        </p:cTn>
                                        <p:tgtEl>
                                          <p:spTgt spid="1408"/>
                                        </p:tgtEl>
                                        <p:attrNameLst>
                                          <p:attrName>style.visibility</p:attrName>
                                        </p:attrNameLst>
                                      </p:cBhvr>
                                      <p:to>
                                        <p:strVal val="visible"/>
                                      </p:to>
                                    </p:set>
                                    <p:animEffect filter="fade" transition="in">
                                      <p:cBhvr>
                                        <p:cTn dur="1000"/>
                                        <p:tgtEl>
                                          <p:spTgt spid="1408"/>
                                        </p:tgtEl>
                                      </p:cBhvr>
                                    </p:animEffect>
                                  </p:childTnLst>
                                </p:cTn>
                              </p:par>
                              <p:par>
                                <p:cTn fill="hold" nodeType="withEffect" presetClass="entr" presetID="10" presetSubtype="0">
                                  <p:stCondLst>
                                    <p:cond delay="0"/>
                                  </p:stCondLst>
                                  <p:childTnLst>
                                    <p:set>
                                      <p:cBhvr>
                                        <p:cTn dur="1" fill="hold">
                                          <p:stCondLst>
                                            <p:cond delay="0"/>
                                          </p:stCondLst>
                                        </p:cTn>
                                        <p:tgtEl>
                                          <p:spTgt spid="1409"/>
                                        </p:tgtEl>
                                        <p:attrNameLst>
                                          <p:attrName>style.visibility</p:attrName>
                                        </p:attrNameLst>
                                      </p:cBhvr>
                                      <p:to>
                                        <p:strVal val="visible"/>
                                      </p:to>
                                    </p:set>
                                    <p:animEffect filter="fade" transition="in">
                                      <p:cBhvr>
                                        <p:cTn dur="1000"/>
                                        <p:tgtEl>
                                          <p:spTgt spid="1409"/>
                                        </p:tgtEl>
                                      </p:cBhvr>
                                    </p:animEffect>
                                  </p:childTnLst>
                                </p:cTn>
                              </p:par>
                              <p:par>
                                <p:cTn fill="hold" nodeType="withEffect" presetClass="entr" presetID="10" presetSubtype="0">
                                  <p:stCondLst>
                                    <p:cond delay="0"/>
                                  </p:stCondLst>
                                  <p:childTnLst>
                                    <p:set>
                                      <p:cBhvr>
                                        <p:cTn dur="1" fill="hold">
                                          <p:stCondLst>
                                            <p:cond delay="0"/>
                                          </p:stCondLst>
                                        </p:cTn>
                                        <p:tgtEl>
                                          <p:spTgt spid="1410"/>
                                        </p:tgtEl>
                                        <p:attrNameLst>
                                          <p:attrName>style.visibility</p:attrName>
                                        </p:attrNameLst>
                                      </p:cBhvr>
                                      <p:to>
                                        <p:strVal val="visible"/>
                                      </p:to>
                                    </p:set>
                                    <p:animEffect filter="fade" transition="in">
                                      <p:cBhvr>
                                        <p:cTn dur="1000"/>
                                        <p:tgtEl>
                                          <p:spTgt spid="1410"/>
                                        </p:tgtEl>
                                      </p:cBhvr>
                                    </p:animEffect>
                                  </p:childTnLst>
                                </p:cTn>
                              </p:par>
                              <p:par>
                                <p:cTn fill="hold" nodeType="withEffect" presetClass="entr" presetID="10" presetSubtype="0">
                                  <p:stCondLst>
                                    <p:cond delay="0"/>
                                  </p:stCondLst>
                                  <p:childTnLst>
                                    <p:set>
                                      <p:cBhvr>
                                        <p:cTn dur="1" fill="hold">
                                          <p:stCondLst>
                                            <p:cond delay="0"/>
                                          </p:stCondLst>
                                        </p:cTn>
                                        <p:tgtEl>
                                          <p:spTgt spid="1411"/>
                                        </p:tgtEl>
                                        <p:attrNameLst>
                                          <p:attrName>style.visibility</p:attrName>
                                        </p:attrNameLst>
                                      </p:cBhvr>
                                      <p:to>
                                        <p:strVal val="visible"/>
                                      </p:to>
                                    </p:set>
                                    <p:animEffect filter="fade" transition="in">
                                      <p:cBhvr>
                                        <p:cTn dur="1000"/>
                                        <p:tgtEl>
                                          <p:spTgt spid="1411"/>
                                        </p:tgtEl>
                                      </p:cBhvr>
                                    </p:animEffect>
                                  </p:childTnLst>
                                </p:cTn>
                              </p:par>
                              <p:par>
                                <p:cTn fill="hold" nodeType="withEffect" presetClass="entr" presetID="10" presetSubtype="0">
                                  <p:stCondLst>
                                    <p:cond delay="0"/>
                                  </p:stCondLst>
                                  <p:childTnLst>
                                    <p:set>
                                      <p:cBhvr>
                                        <p:cTn dur="1" fill="hold">
                                          <p:stCondLst>
                                            <p:cond delay="0"/>
                                          </p:stCondLst>
                                        </p:cTn>
                                        <p:tgtEl>
                                          <p:spTgt spid="1412"/>
                                        </p:tgtEl>
                                        <p:attrNameLst>
                                          <p:attrName>style.visibility</p:attrName>
                                        </p:attrNameLst>
                                      </p:cBhvr>
                                      <p:to>
                                        <p:strVal val="visible"/>
                                      </p:to>
                                    </p:set>
                                    <p:animEffect filter="fade" transition="in">
                                      <p:cBhvr>
                                        <p:cTn dur="1000"/>
                                        <p:tgtEl>
                                          <p:spTgt spid="1412"/>
                                        </p:tgtEl>
                                      </p:cBhvr>
                                    </p:animEffect>
                                  </p:childTnLst>
                                </p:cTn>
                              </p:par>
                              <p:par>
                                <p:cTn fill="hold" nodeType="withEffect" presetClass="entr" presetID="10" presetSubtype="0">
                                  <p:stCondLst>
                                    <p:cond delay="0"/>
                                  </p:stCondLst>
                                  <p:childTnLst>
                                    <p:set>
                                      <p:cBhvr>
                                        <p:cTn dur="1" fill="hold">
                                          <p:stCondLst>
                                            <p:cond delay="0"/>
                                          </p:stCondLst>
                                        </p:cTn>
                                        <p:tgtEl>
                                          <p:spTgt spid="1413"/>
                                        </p:tgtEl>
                                        <p:attrNameLst>
                                          <p:attrName>style.visibility</p:attrName>
                                        </p:attrNameLst>
                                      </p:cBhvr>
                                      <p:to>
                                        <p:strVal val="visible"/>
                                      </p:to>
                                    </p:set>
                                    <p:animEffect filter="fade" transition="in">
                                      <p:cBhvr>
                                        <p:cTn dur="1000"/>
                                        <p:tgtEl>
                                          <p:spTgt spid="1413"/>
                                        </p:tgtEl>
                                      </p:cBhvr>
                                    </p:animEffect>
                                  </p:childTnLst>
                                </p:cTn>
                              </p:par>
                              <p:par>
                                <p:cTn fill="hold" nodeType="withEffect" presetClass="entr" presetID="10" presetSubtype="0">
                                  <p:stCondLst>
                                    <p:cond delay="0"/>
                                  </p:stCondLst>
                                  <p:childTnLst>
                                    <p:set>
                                      <p:cBhvr>
                                        <p:cTn dur="1" fill="hold">
                                          <p:stCondLst>
                                            <p:cond delay="0"/>
                                          </p:stCondLst>
                                        </p:cTn>
                                        <p:tgtEl>
                                          <p:spTgt spid="1405"/>
                                        </p:tgtEl>
                                        <p:attrNameLst>
                                          <p:attrName>style.visibility</p:attrName>
                                        </p:attrNameLst>
                                      </p:cBhvr>
                                      <p:to>
                                        <p:strVal val="visible"/>
                                      </p:to>
                                    </p:set>
                                    <p:animEffect filter="fade" transition="in">
                                      <p:cBhvr>
                                        <p:cTn dur="1000"/>
                                        <p:tgtEl>
                                          <p:spTgt spid="1405"/>
                                        </p:tgtEl>
                                      </p:cBhvr>
                                    </p:animEffect>
                                  </p:childTnLst>
                                </p:cTn>
                              </p:par>
                              <p:par>
                                <p:cTn fill="hold" nodeType="withEffect" presetClass="entr" presetID="10" presetSubtype="0">
                                  <p:stCondLst>
                                    <p:cond delay="0"/>
                                  </p:stCondLst>
                                  <p:childTnLst>
                                    <p:set>
                                      <p:cBhvr>
                                        <p:cTn dur="1" fill="hold">
                                          <p:stCondLst>
                                            <p:cond delay="0"/>
                                          </p:stCondLst>
                                        </p:cTn>
                                        <p:tgtEl>
                                          <p:spTgt spid="1415"/>
                                        </p:tgtEl>
                                        <p:attrNameLst>
                                          <p:attrName>style.visibility</p:attrName>
                                        </p:attrNameLst>
                                      </p:cBhvr>
                                      <p:to>
                                        <p:strVal val="visible"/>
                                      </p:to>
                                    </p:set>
                                    <p:animEffect filter="fade" transition="in">
                                      <p:cBhvr>
                                        <p:cTn dur="1000"/>
                                        <p:tgtEl>
                                          <p:spTgt spid="1415"/>
                                        </p:tgtEl>
                                      </p:cBhvr>
                                    </p:animEffect>
                                  </p:childTnLst>
                                </p:cTn>
                              </p:par>
                              <p:par>
                                <p:cTn fill="hold" nodeType="withEffect" presetClass="entr" presetID="10" presetSubtype="0">
                                  <p:stCondLst>
                                    <p:cond delay="0"/>
                                  </p:stCondLst>
                                  <p:childTnLst>
                                    <p:set>
                                      <p:cBhvr>
                                        <p:cTn dur="1" fill="hold">
                                          <p:stCondLst>
                                            <p:cond delay="0"/>
                                          </p:stCondLst>
                                        </p:cTn>
                                        <p:tgtEl>
                                          <p:spTgt spid="1416"/>
                                        </p:tgtEl>
                                        <p:attrNameLst>
                                          <p:attrName>style.visibility</p:attrName>
                                        </p:attrNameLst>
                                      </p:cBhvr>
                                      <p:to>
                                        <p:strVal val="visible"/>
                                      </p:to>
                                    </p:set>
                                    <p:animEffect filter="fade" transition="in">
                                      <p:cBhvr>
                                        <p:cTn dur="1000"/>
                                        <p:tgtEl>
                                          <p:spTgt spid="1416"/>
                                        </p:tgtEl>
                                      </p:cBhvr>
                                    </p:animEffect>
                                  </p:childTnLst>
                                </p:cTn>
                              </p:par>
                              <p:par>
                                <p:cTn fill="hold" nodeType="withEffect" presetClass="entr" presetID="10" presetSubtype="0">
                                  <p:stCondLst>
                                    <p:cond delay="0"/>
                                  </p:stCondLst>
                                  <p:childTnLst>
                                    <p:set>
                                      <p:cBhvr>
                                        <p:cTn dur="1" fill="hold">
                                          <p:stCondLst>
                                            <p:cond delay="0"/>
                                          </p:stCondLst>
                                        </p:cTn>
                                        <p:tgtEl>
                                          <p:spTgt spid="1417"/>
                                        </p:tgtEl>
                                        <p:attrNameLst>
                                          <p:attrName>style.visibility</p:attrName>
                                        </p:attrNameLst>
                                      </p:cBhvr>
                                      <p:to>
                                        <p:strVal val="visible"/>
                                      </p:to>
                                    </p:set>
                                    <p:animEffect filter="fade" transition="in">
                                      <p:cBhvr>
                                        <p:cTn dur="1000"/>
                                        <p:tgtEl>
                                          <p:spTgt spid="1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7" name="Shape 1427"/>
        <p:cNvGrpSpPr/>
        <p:nvPr/>
      </p:nvGrpSpPr>
      <p:grpSpPr>
        <a:xfrm>
          <a:off x="0" y="0"/>
          <a:ext cx="0" cy="0"/>
          <a:chOff x="0" y="0"/>
          <a:chExt cx="0" cy="0"/>
        </a:xfrm>
      </p:grpSpPr>
      <p:pic>
        <p:nvPicPr>
          <p:cNvPr id="1428" name="Google Shape;1428;p11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429" name="Google Shape;1429;p111"/>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430" name="Google Shape;1430;p111"/>
          <p:cNvSpPr txBox="1"/>
          <p:nvPr/>
        </p:nvSpPr>
        <p:spPr>
          <a:xfrm>
            <a:off x="5067175" y="1400050"/>
            <a:ext cx="7143900" cy="528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TO DO:</a:t>
            </a:r>
            <a:endParaRPr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Dot Product</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Cross product</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3D vectors</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Revisit all for 3D</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Matrixes</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Identity matrix</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Translation matrix</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Scale matrix</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Rotation matrix</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