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Image2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CORS"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Parameter"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lprogramming.com/red/chapter09.html#name3"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glfundamentals.org/webgl/lessons/webgl-2-textures.html" TargetMode="Externa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1" name="Google Shape;18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9" name="Shape 1449"/>
        <p:cNvGrpSpPr/>
        <p:nvPr/>
      </p:nvGrpSpPr>
      <p:grpSpPr>
        <a:xfrm>
          <a:off x="0" y="0"/>
          <a:ext cx="0" cy="0"/>
          <a:chOff x="0" y="0"/>
          <a:chExt cx="0" cy="0"/>
        </a:xfrm>
      </p:grpSpPr>
      <p:sp>
        <p:nvSpPr>
          <p:cNvPr id="1450" name="Google Shape;1450;g4eaf07c8d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1" name="Google Shape;1451;g4eaf07c8d9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52" name="Google Shape;1452;g4eaf07c8d9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3" name="Shape 1493"/>
        <p:cNvGrpSpPr/>
        <p:nvPr/>
      </p:nvGrpSpPr>
      <p:grpSpPr>
        <a:xfrm>
          <a:off x="0" y="0"/>
          <a:ext cx="0" cy="0"/>
          <a:chOff x="0" y="0"/>
          <a:chExt cx="0" cy="0"/>
        </a:xfrm>
      </p:grpSpPr>
      <p:sp>
        <p:nvSpPr>
          <p:cNvPr id="1494" name="Google Shape;1494;g4e26ef400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5" name="Google Shape;1495;g4e26ef4009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To calculate the angle, just apply the formula with the unit vector and </a:t>
            </a:r>
            <a:r>
              <a:rPr lang="en-US"/>
              <a:t>cos</a:t>
            </a:r>
            <a:r>
              <a:rPr baseline="30000" lang="en-US">
                <a:latin typeface="Arial"/>
                <a:ea typeface="Arial"/>
                <a:cs typeface="Arial"/>
                <a:sym typeface="Arial"/>
              </a:rPr>
              <a:t>-1</a:t>
            </a:r>
            <a:r>
              <a:rPr lang="en-US"/>
              <a:t> the result!</a:t>
            </a:r>
            <a:endParaRPr b="0" i="0" u="none" cap="none" strike="noStrike">
              <a:solidFill>
                <a:schemeClr val="dk1"/>
              </a:solidFill>
              <a:latin typeface="Calibri"/>
              <a:ea typeface="Calibri"/>
              <a:cs typeface="Calibri"/>
              <a:sym typeface="Calibri"/>
            </a:endParaRPr>
          </a:p>
        </p:txBody>
      </p:sp>
      <p:sp>
        <p:nvSpPr>
          <p:cNvPr id="1496" name="Google Shape;1496;g4e26ef4009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0" name="Shape 1520"/>
        <p:cNvGrpSpPr/>
        <p:nvPr/>
      </p:nvGrpSpPr>
      <p:grpSpPr>
        <a:xfrm>
          <a:off x="0" y="0"/>
          <a:ext cx="0" cy="0"/>
          <a:chOff x="0" y="0"/>
          <a:chExt cx="0" cy="0"/>
        </a:xfrm>
      </p:grpSpPr>
      <p:sp>
        <p:nvSpPr>
          <p:cNvPr id="1521" name="Google Shape;1521;g4e26ef4009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2" name="Google Shape;1522;g4e26ef4009_1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We know that the dot product of vector </a:t>
            </a:r>
            <a:r>
              <a:rPr b="1" lang="en-US"/>
              <a:t>a</a:t>
            </a:r>
            <a:r>
              <a:rPr lang="en-US"/>
              <a:t> and </a:t>
            </a:r>
            <a:r>
              <a:rPr b="1" lang="en-US"/>
              <a:t>b</a:t>
            </a:r>
            <a:r>
              <a:rPr lang="en-US"/>
              <a:t> is 31 from the previous example.</a:t>
            </a:r>
            <a:endParaRPr/>
          </a:p>
          <a:p>
            <a:pPr indent="0" lvl="0" marL="0" rtl="0" algn="l">
              <a:spcBef>
                <a:spcPts val="0"/>
              </a:spcBef>
              <a:spcAft>
                <a:spcPts val="0"/>
              </a:spcAft>
              <a:buClr>
                <a:schemeClr val="dk1"/>
              </a:buClr>
              <a:buSzPts val="1400"/>
              <a:buFont typeface="Arial"/>
              <a:buNone/>
            </a:pPr>
            <a:r>
              <a:rPr lang="en-US"/>
              <a:t>This method is hard because the angle (</a:t>
            </a:r>
            <a:r>
              <a:rPr lang="en-US"/>
              <a:t>θ)</a:t>
            </a:r>
            <a:r>
              <a:rPr lang="en-US"/>
              <a:t> has to be known as well.</a:t>
            </a:r>
            <a:endParaRPr b="0" i="0" sz="1200" u="none" cap="none" strike="noStrike">
              <a:solidFill>
                <a:schemeClr val="dk1"/>
              </a:solidFill>
              <a:latin typeface="Calibri"/>
              <a:ea typeface="Calibri"/>
              <a:cs typeface="Calibri"/>
              <a:sym typeface="Calibri"/>
            </a:endParaRPr>
          </a:p>
        </p:txBody>
      </p:sp>
      <p:sp>
        <p:nvSpPr>
          <p:cNvPr id="1523" name="Google Shape;1523;g4e26ef4009_1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1" name="Shape 1551"/>
        <p:cNvGrpSpPr/>
        <p:nvPr/>
      </p:nvGrpSpPr>
      <p:grpSpPr>
        <a:xfrm>
          <a:off x="0" y="0"/>
          <a:ext cx="0" cy="0"/>
          <a:chOff x="0" y="0"/>
          <a:chExt cx="0" cy="0"/>
        </a:xfrm>
      </p:grpSpPr>
      <p:sp>
        <p:nvSpPr>
          <p:cNvPr id="1552" name="Google Shape;1552;g4e26ef4009_1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3" name="Google Shape;1553;g4e26ef4009_1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lang="en-US" sz="3600">
                <a:solidFill>
                  <a:srgbClr val="000000"/>
                </a:solidFill>
              </a:rPr>
              <a:t>cos</a:t>
            </a:r>
            <a:r>
              <a:rPr baseline="30000" lang="en-US" sz="3600">
                <a:latin typeface="Arial"/>
                <a:ea typeface="Arial"/>
                <a:cs typeface="Arial"/>
                <a:sym typeface="Arial"/>
              </a:rPr>
              <a:t>-1</a:t>
            </a:r>
            <a:r>
              <a:rPr lang="en-US" sz="3600">
                <a:solidFill>
                  <a:srgbClr val="000000"/>
                </a:solidFill>
              </a:rPr>
              <a:t>((</a:t>
            </a:r>
            <a:r>
              <a:rPr lang="en-US" sz="3600">
                <a:solidFill>
                  <a:srgbClr val="002060"/>
                </a:solidFill>
              </a:rPr>
              <a:t>a</a:t>
            </a:r>
            <a:r>
              <a:rPr b="1" lang="en-US" sz="3600">
                <a:solidFill>
                  <a:srgbClr val="002060"/>
                </a:solidFill>
              </a:rPr>
              <a:t> </a:t>
            </a:r>
            <a:r>
              <a:rPr b="1" lang="en-US" sz="3600"/>
              <a:t>·</a:t>
            </a:r>
            <a:r>
              <a:rPr lang="en-US" sz="3600"/>
              <a:t> </a:t>
            </a:r>
            <a:r>
              <a:rPr lang="en-US" sz="3600">
                <a:solidFill>
                  <a:srgbClr val="FF0000"/>
                </a:solidFill>
              </a:rPr>
              <a:t>b)</a:t>
            </a:r>
            <a:r>
              <a:rPr lang="en-US" sz="3600"/>
              <a:t> / (</a:t>
            </a:r>
            <a:r>
              <a:rPr lang="en-US" sz="3600">
                <a:solidFill>
                  <a:srgbClr val="002060"/>
                </a:solidFill>
              </a:rPr>
              <a:t>|a|</a:t>
            </a:r>
            <a:r>
              <a:rPr lang="en-US" sz="3600"/>
              <a:t>×</a:t>
            </a:r>
            <a:r>
              <a:rPr lang="en-US" sz="3600">
                <a:solidFill>
                  <a:srgbClr val="FF0000"/>
                </a:solidFill>
              </a:rPr>
              <a:t>|b|</a:t>
            </a:r>
            <a:r>
              <a:rPr lang="en-US" sz="3600"/>
              <a:t>)) =</a:t>
            </a:r>
            <a:r>
              <a:rPr b="1" lang="en-US" sz="3600"/>
              <a:t> </a:t>
            </a:r>
            <a:r>
              <a:rPr lang="en-US" sz="3600"/>
              <a:t>θ</a:t>
            </a:r>
            <a:endParaRPr sz="3600"/>
          </a:p>
          <a:p>
            <a:pPr indent="0" lvl="0" marL="0" rtl="0" algn="l">
              <a:lnSpc>
                <a:spcPct val="100000"/>
              </a:lnSpc>
              <a:spcBef>
                <a:spcPts val="0"/>
              </a:spcBef>
              <a:spcAft>
                <a:spcPts val="0"/>
              </a:spcAft>
              <a:buClr>
                <a:schemeClr val="dk1"/>
              </a:buClr>
              <a:buSzPts val="1400"/>
              <a:buFont typeface="Arial"/>
              <a:buNone/>
            </a:pPr>
            <a:r>
              <a:t/>
            </a:r>
            <a:endParaRPr/>
          </a:p>
        </p:txBody>
      </p:sp>
      <p:sp>
        <p:nvSpPr>
          <p:cNvPr id="1554" name="Google Shape;1554;g4e26ef4009_1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3" name="Shape 1603"/>
        <p:cNvGrpSpPr/>
        <p:nvPr/>
      </p:nvGrpSpPr>
      <p:grpSpPr>
        <a:xfrm>
          <a:off x="0" y="0"/>
          <a:ext cx="0" cy="0"/>
          <a:chOff x="0" y="0"/>
          <a:chExt cx="0" cy="0"/>
        </a:xfrm>
      </p:grpSpPr>
      <p:sp>
        <p:nvSpPr>
          <p:cNvPr id="1604" name="Google Shape;1604;g4e26ef4009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5" name="Google Shape;1605;g4e26ef4009_1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To calculate the angle, just apply the formula with the unit vector and cos</a:t>
            </a:r>
            <a:r>
              <a:rPr baseline="30000" lang="en-US">
                <a:latin typeface="Arial"/>
                <a:ea typeface="Arial"/>
                <a:cs typeface="Arial"/>
                <a:sym typeface="Arial"/>
              </a:rPr>
              <a:t>-1</a:t>
            </a:r>
            <a:r>
              <a:rPr lang="en-US"/>
              <a:t> the result!</a:t>
            </a:r>
            <a:endParaRPr b="0" i="0" u="none" cap="none" strike="noStrike">
              <a:solidFill>
                <a:schemeClr val="dk1"/>
              </a:solidFill>
              <a:latin typeface="Calibri"/>
              <a:ea typeface="Calibri"/>
              <a:cs typeface="Calibri"/>
              <a:sym typeface="Calibri"/>
            </a:endParaRPr>
          </a:p>
        </p:txBody>
      </p:sp>
      <p:sp>
        <p:nvSpPr>
          <p:cNvPr id="1606" name="Google Shape;1606;g4e26ef4009_1_2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5" name="Shape 1655"/>
        <p:cNvGrpSpPr/>
        <p:nvPr/>
      </p:nvGrpSpPr>
      <p:grpSpPr>
        <a:xfrm>
          <a:off x="0" y="0"/>
          <a:ext cx="0" cy="0"/>
          <a:chOff x="0" y="0"/>
          <a:chExt cx="0" cy="0"/>
        </a:xfrm>
      </p:grpSpPr>
      <p:sp>
        <p:nvSpPr>
          <p:cNvPr id="1656" name="Google Shape;1656;g4e7a0e3bc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7" name="Google Shape;1657;g4e7a0e3bc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1658" name="Google Shape;1658;g4e7a0e3bc7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3" name="Shape 1663"/>
        <p:cNvGrpSpPr/>
        <p:nvPr/>
      </p:nvGrpSpPr>
      <p:grpSpPr>
        <a:xfrm>
          <a:off x="0" y="0"/>
          <a:ext cx="0" cy="0"/>
          <a:chOff x="0" y="0"/>
          <a:chExt cx="0" cy="0"/>
        </a:xfrm>
      </p:grpSpPr>
      <p:sp>
        <p:nvSpPr>
          <p:cNvPr id="1664" name="Google Shape;1664;g4e037ce7fb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4e037ce7fb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6" name="Google Shape;1666;g4e037ce7fb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27" name="Google Shape;22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44" name="Google Shape;24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64" name="Google Shape;26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4" name="Google Shape;27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284" name="Google Shape;28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293" name="Google Shape;29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6" name="Google Shape;31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25" name="Google Shape;32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33" name="Google Shape;33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40" name="Google Shape;34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52" name="Google Shape;35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365" name="Google Shape;36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7" name="Google Shape;37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386" name="Google Shape;38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95" name="Google Shape;39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02" name="Google Shape;40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11" name="Google Shape;41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20" name="Google Shape;42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27" name="Google Shape;42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6" name="Google Shape;43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4" name="Google Shape;44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457" name="Google Shape;45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66" name="Google Shape;46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5" name="Google Shape;47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82" name="Google Shape;48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05" name="Google Shape;505;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20" name="Google Shape;52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530" name="Google Shape;530;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541" name="Google Shape;54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2" name="Google Shape;55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9" name="Google Shape;55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5" name="Google Shape;59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05" name="Google Shape;60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14" name="Google Shape;61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624" name="Google Shape;62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4" name="Google Shape;644;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652" name="Google Shape;652;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661" name="Google Shape;6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671" name="Google Shape;67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86" name="Google Shape;68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11" name="Google Shape;711;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748" name="Google Shape;748;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75" name="Google Shape;775;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02" name="Google Shape;802;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822" name="Google Shape;82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851" name="Google Shape;85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4" name="Google Shape;86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877" name="Google Shape;87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5" name="Google Shape;885;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2" name="Google Shape;89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Google Shape;89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98" name="Google Shape;898;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07" name="Google Shape;907;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16" name="Google Shape;916;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p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23" name="Google Shape;923;p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2" name="Google Shape;932;p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u="none" cap="none" strike="noStrike">
                <a:solidFill>
                  <a:schemeClr val="dk1"/>
                </a:solidFill>
                <a:latin typeface="Calibri"/>
                <a:ea typeface="Calibri"/>
                <a:cs typeface="Calibri"/>
                <a:sym typeface="Calibri"/>
              </a:rPr>
              <a:t> </a:t>
            </a:r>
            <a:r>
              <a:rPr lang="en-US"/>
              <a:t>For the full parameter list on texImage2D look at the following source: </a:t>
            </a:r>
            <a:r>
              <a:rPr lang="en-US" u="sng">
                <a:solidFill>
                  <a:schemeClr val="hlink"/>
                </a:solidFill>
                <a:hlinkClick r:id="rId2"/>
              </a:rPr>
              <a:t>https://developer.mozilla.org/en-US/docs/Web/API/WebGLRenderingContext/texImage2D</a:t>
            </a:r>
            <a:endParaRPr/>
          </a:p>
        </p:txBody>
      </p:sp>
      <p:sp>
        <p:nvSpPr>
          <p:cNvPr id="933" name="Google Shape;933;p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1" name="Google Shape;14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2" name="Google Shape;942;p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Further reading in CORS: </a:t>
            </a:r>
            <a:r>
              <a:rPr b="0" i="0" lang="en-US" sz="1200" u="sng" cap="none" strike="noStrike">
                <a:solidFill>
                  <a:schemeClr val="hlink"/>
                </a:solidFill>
                <a:latin typeface="Calibri"/>
                <a:ea typeface="Calibri"/>
                <a:cs typeface="Calibri"/>
                <a:sym typeface="Calibri"/>
                <a:hlinkClick r:id="rId2"/>
              </a:rPr>
              <a:t>https://developer.mozilla.org/en-US/docs/Web/HTTP/CORS</a:t>
            </a:r>
            <a:r>
              <a:rPr lang="en-US"/>
              <a:t> </a:t>
            </a:r>
            <a:endParaRPr/>
          </a:p>
        </p:txBody>
      </p:sp>
      <p:sp>
        <p:nvSpPr>
          <p:cNvPr id="943" name="Google Shape;943;p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p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Texture settings documentation: </a:t>
            </a:r>
            <a:r>
              <a:rPr lang="en-US" u="sng">
                <a:solidFill>
                  <a:schemeClr val="hlink"/>
                </a:solidFill>
                <a:hlinkClick r:id="rId2"/>
              </a:rPr>
              <a:t>https://developer.mozilla.org/en-US/docs/Web/API/WebGLRenderingContext/texParameter</a:t>
            </a:r>
            <a:r>
              <a:rPr lang="en-US"/>
              <a:t> </a:t>
            </a:r>
            <a:endParaRPr/>
          </a:p>
        </p:txBody>
      </p:sp>
      <p:sp>
        <p:nvSpPr>
          <p:cNvPr id="955" name="Google Shape;955;p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p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65" name="Google Shape;965;p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81" name="Google Shape;981;p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For more info on this parameter, see the OpenGL Programming Guide: </a:t>
            </a:r>
            <a:r>
              <a:rPr lang="en-US" u="sng">
                <a:solidFill>
                  <a:schemeClr val="hlink"/>
                </a:solidFill>
                <a:hlinkClick r:id="rId2"/>
              </a:rPr>
              <a:t>http://www.glprogramming.com/red/chapter09.html#name3</a:t>
            </a:r>
            <a:r>
              <a:rPr lang="en-US"/>
              <a:t> </a:t>
            </a:r>
            <a:endParaRPr/>
          </a:p>
        </p:txBody>
      </p:sp>
      <p:sp>
        <p:nvSpPr>
          <p:cNvPr id="997" name="Google Shape;997;p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08" name="Google Shape;1008;p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p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Explanation about the vec2 is to come later.</a:t>
            </a:r>
            <a:endParaRPr/>
          </a:p>
        </p:txBody>
      </p:sp>
      <p:sp>
        <p:nvSpPr>
          <p:cNvPr id="1019" name="Google Shape;1019;p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29" name="Google Shape;1029;p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39" name="Google Shape;1039;p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p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53" name="Google Shape;1053;p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3" name="Google Shape;1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65" name="Google Shape;1065;p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7" name="Google Shape;1077;p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78" name="Google Shape;1078;p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p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91" name="Google Shape;1091;p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Google Shape;109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0" name="Google Shape;1100;p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01" name="Google Shape;1101;p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p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10" name="Google Shape;1110;p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21" name="Google Shape;1121;p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0" name="Google Shape;1130;p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31" name="Google Shape;1131;p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0" name="Google Shape;1140;p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See this url for more textures: </a:t>
            </a:r>
            <a:r>
              <a:rPr lang="en-US" u="sng">
                <a:solidFill>
                  <a:schemeClr val="hlink"/>
                </a:solidFill>
                <a:hlinkClick r:id="rId2"/>
              </a:rPr>
              <a:t>https://webglfundamentals.org/webgl/lessons/webgl-2-textures.html</a:t>
            </a:r>
            <a:r>
              <a:rPr lang="en-US"/>
              <a:t> </a:t>
            </a:r>
            <a:endParaRPr/>
          </a:p>
        </p:txBody>
      </p:sp>
      <p:sp>
        <p:nvSpPr>
          <p:cNvPr id="1141" name="Google Shape;1141;p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p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53" name="Google Shape;1153;p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2" name="Google Shape;1162;p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163" name="Google Shape;1163;p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0" name="Google Shape;1170;p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171" name="Google Shape;1171;p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Google Shape;1198;g4e8bfa695e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g4e8bfa695e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200" name="Google Shape;1200;g4e8bfa695e_1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6" name="Shape 1226"/>
        <p:cNvGrpSpPr/>
        <p:nvPr/>
      </p:nvGrpSpPr>
      <p:grpSpPr>
        <a:xfrm>
          <a:off x="0" y="0"/>
          <a:ext cx="0" cy="0"/>
          <a:chOff x="0" y="0"/>
          <a:chExt cx="0" cy="0"/>
        </a:xfrm>
      </p:grpSpPr>
      <p:sp>
        <p:nvSpPr>
          <p:cNvPr id="1227" name="Google Shape;1227;g4e8494509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8" name="Google Shape;1228;g4e84945090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Length and magnitude are interchangeable terms when talking about vectors.</a:t>
            </a:r>
            <a:endParaRPr/>
          </a:p>
        </p:txBody>
      </p:sp>
      <p:sp>
        <p:nvSpPr>
          <p:cNvPr id="1229" name="Google Shape;1229;g4e84945090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Google Shape;1243;g4e8494509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4" name="Google Shape;1244;g4e8494509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Length and magnitude are interchangeable terms when talking about vectors.</a:t>
            </a:r>
            <a:endParaRPr/>
          </a:p>
        </p:txBody>
      </p:sp>
      <p:sp>
        <p:nvSpPr>
          <p:cNvPr id="1245" name="Google Shape;1245;g4e8494509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Google Shape;1268;g4e8bfa695e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9" name="Google Shape;1269;g4e8bfa695e_1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Length and magnitude are interchangeable terms when talking about vectors.</a:t>
            </a:r>
            <a:endParaRPr/>
          </a:p>
        </p:txBody>
      </p:sp>
      <p:sp>
        <p:nvSpPr>
          <p:cNvPr id="1270" name="Google Shape;1270;g4e8bfa695e_1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5" name="Shape 1295"/>
        <p:cNvGrpSpPr/>
        <p:nvPr/>
      </p:nvGrpSpPr>
      <p:grpSpPr>
        <a:xfrm>
          <a:off x="0" y="0"/>
          <a:ext cx="0" cy="0"/>
          <a:chOff x="0" y="0"/>
          <a:chExt cx="0" cy="0"/>
        </a:xfrm>
      </p:grpSpPr>
      <p:sp>
        <p:nvSpPr>
          <p:cNvPr id="1296" name="Google Shape;1296;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7" name="Google Shape;1297;p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a:p>
        </p:txBody>
      </p:sp>
      <p:sp>
        <p:nvSpPr>
          <p:cNvPr id="1298" name="Google Shape;1298;p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2" name="Shape 1312"/>
        <p:cNvGrpSpPr/>
        <p:nvPr/>
      </p:nvGrpSpPr>
      <p:grpSpPr>
        <a:xfrm>
          <a:off x="0" y="0"/>
          <a:ext cx="0" cy="0"/>
          <a:chOff x="0" y="0"/>
          <a:chExt cx="0" cy="0"/>
        </a:xfrm>
      </p:grpSpPr>
      <p:sp>
        <p:nvSpPr>
          <p:cNvPr id="1313" name="Google Shape;1313;g4e8494509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4" name="Google Shape;1314;g4e84945090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b="0" i="0" sz="1200" u="none" cap="none" strike="noStrike">
              <a:solidFill>
                <a:schemeClr val="dk1"/>
              </a:solidFill>
              <a:latin typeface="Calibri"/>
              <a:ea typeface="Calibri"/>
              <a:cs typeface="Calibri"/>
              <a:sym typeface="Calibri"/>
            </a:endParaRPr>
          </a:p>
        </p:txBody>
      </p:sp>
      <p:sp>
        <p:nvSpPr>
          <p:cNvPr id="1315" name="Google Shape;1315;g4e84945090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4e037ce7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4" name="Google Shape;1344;g4e037ce7f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b="0" i="0" sz="1200" u="none" cap="none" strike="noStrike">
              <a:solidFill>
                <a:schemeClr val="dk1"/>
              </a:solidFill>
              <a:latin typeface="Calibri"/>
              <a:ea typeface="Calibri"/>
              <a:cs typeface="Calibri"/>
              <a:sym typeface="Calibri"/>
            </a:endParaRPr>
          </a:p>
        </p:txBody>
      </p:sp>
      <p:sp>
        <p:nvSpPr>
          <p:cNvPr id="1345" name="Google Shape;1345;g4e037ce7f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6" name="Shape 1376"/>
        <p:cNvGrpSpPr/>
        <p:nvPr/>
      </p:nvGrpSpPr>
      <p:grpSpPr>
        <a:xfrm>
          <a:off x="0" y="0"/>
          <a:ext cx="0" cy="0"/>
          <a:chOff x="0" y="0"/>
          <a:chExt cx="0" cy="0"/>
        </a:xfrm>
      </p:grpSpPr>
      <p:sp>
        <p:nvSpPr>
          <p:cNvPr id="1377" name="Google Shape;1377;g4e84945090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8" name="Google Shape;1378;g4e84945090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The “dot product” may sometimes also be called the “scalar product" or “inner product”.</a:t>
            </a:r>
            <a:endParaRPr/>
          </a:p>
          <a:p>
            <a:pPr indent="0" lvl="0" marL="0" rtl="0" algn="l">
              <a:spcBef>
                <a:spcPts val="0"/>
              </a:spcBef>
              <a:spcAft>
                <a:spcPts val="0"/>
              </a:spcAft>
              <a:buSzPts val="1400"/>
              <a:buNone/>
            </a:pPr>
            <a:r>
              <a:rPr lang="en-US"/>
              <a:t>The “cross product” may sometimes also be called the “outer product”.</a:t>
            </a:r>
            <a:endParaRPr/>
          </a:p>
          <a:p>
            <a:pPr indent="0" lvl="0" marL="0" rtl="0" algn="l">
              <a:spcBef>
                <a:spcPts val="0"/>
              </a:spcBef>
              <a:spcAft>
                <a:spcPts val="0"/>
              </a:spcAft>
              <a:buSzPts val="1400"/>
              <a:buNone/>
            </a:pPr>
            <a:r>
              <a:rPr lang="en-US"/>
              <a:t>Theta = θ = plane angle</a:t>
            </a:r>
            <a:endParaRPr/>
          </a:p>
          <a:p>
            <a:pPr indent="0" lvl="0" marL="0" rtl="0" algn="l">
              <a:spcBef>
                <a:spcPts val="0"/>
              </a:spcBef>
              <a:spcAft>
                <a:spcPts val="0"/>
              </a:spcAft>
              <a:buSzPts val="1400"/>
              <a:buNone/>
            </a:pPr>
            <a:r>
              <a:rPr lang="en-US"/>
              <a:t>n = the unit vector</a:t>
            </a:r>
            <a:endParaRPr/>
          </a:p>
        </p:txBody>
      </p:sp>
      <p:sp>
        <p:nvSpPr>
          <p:cNvPr id="1379" name="Google Shape;1379;g4e84945090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9" name="Shape 1429"/>
        <p:cNvGrpSpPr/>
        <p:nvPr/>
      </p:nvGrpSpPr>
      <p:grpSpPr>
        <a:xfrm>
          <a:off x="0" y="0"/>
          <a:ext cx="0" cy="0"/>
          <a:chOff x="0" y="0"/>
          <a:chExt cx="0" cy="0"/>
        </a:xfrm>
      </p:grpSpPr>
      <p:sp>
        <p:nvSpPr>
          <p:cNvPr id="1430" name="Google Shape;1430;g4eaf07c8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1" name="Google Shape;1431;g4eaf07c8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lang="en-US" sz="3600">
                <a:solidFill>
                  <a:srgbClr val="000000"/>
                </a:solidFill>
              </a:rPr>
              <a:t>cos</a:t>
            </a:r>
            <a:r>
              <a:rPr baseline="30000" lang="en-US" sz="3600">
                <a:latin typeface="Arial"/>
                <a:ea typeface="Arial"/>
                <a:cs typeface="Arial"/>
                <a:sym typeface="Arial"/>
              </a:rPr>
              <a:t>-1</a:t>
            </a:r>
            <a:r>
              <a:rPr lang="en-US" sz="3600">
                <a:solidFill>
                  <a:srgbClr val="000000"/>
                </a:solidFill>
              </a:rPr>
              <a:t>((</a:t>
            </a:r>
            <a:r>
              <a:rPr lang="en-US" sz="3600">
                <a:solidFill>
                  <a:srgbClr val="002060"/>
                </a:solidFill>
              </a:rPr>
              <a:t>a</a:t>
            </a:r>
            <a:r>
              <a:rPr b="1" lang="en-US" sz="3600">
                <a:solidFill>
                  <a:srgbClr val="002060"/>
                </a:solidFill>
              </a:rPr>
              <a:t> </a:t>
            </a:r>
            <a:r>
              <a:rPr b="1" lang="en-US" sz="3600"/>
              <a:t>·</a:t>
            </a:r>
            <a:r>
              <a:rPr lang="en-US" sz="3600"/>
              <a:t> </a:t>
            </a:r>
            <a:r>
              <a:rPr lang="en-US" sz="3600">
                <a:solidFill>
                  <a:srgbClr val="FF0000"/>
                </a:solidFill>
              </a:rPr>
              <a:t>b)</a:t>
            </a:r>
            <a:r>
              <a:rPr lang="en-US" sz="3600"/>
              <a:t> / (</a:t>
            </a:r>
            <a:r>
              <a:rPr lang="en-US" sz="3600">
                <a:solidFill>
                  <a:srgbClr val="002060"/>
                </a:solidFill>
              </a:rPr>
              <a:t>|a|</a:t>
            </a:r>
            <a:r>
              <a:rPr lang="en-US" sz="3600"/>
              <a:t>×</a:t>
            </a:r>
            <a:r>
              <a:rPr lang="en-US" sz="3600">
                <a:solidFill>
                  <a:srgbClr val="FF0000"/>
                </a:solidFill>
              </a:rPr>
              <a:t>|b|</a:t>
            </a:r>
            <a:r>
              <a:rPr lang="en-US" sz="3600"/>
              <a:t>)) =</a:t>
            </a:r>
            <a:r>
              <a:rPr b="1" lang="en-US" sz="3600"/>
              <a:t> </a:t>
            </a:r>
            <a:r>
              <a:rPr lang="en-US" sz="3600"/>
              <a:t>θ</a:t>
            </a:r>
            <a:endParaRPr sz="3600"/>
          </a:p>
          <a:p>
            <a:pPr indent="0" lvl="0" marL="0" rtl="0" algn="l">
              <a:lnSpc>
                <a:spcPct val="100000"/>
              </a:lnSpc>
              <a:spcBef>
                <a:spcPts val="0"/>
              </a:spcBef>
              <a:spcAft>
                <a:spcPts val="0"/>
              </a:spcAft>
              <a:buClr>
                <a:schemeClr val="dk1"/>
              </a:buClr>
              <a:buSzPts val="1400"/>
              <a:buFont typeface="Arial"/>
              <a:buNone/>
            </a:pPr>
            <a:r>
              <a:t/>
            </a:r>
            <a:endParaRPr/>
          </a:p>
        </p:txBody>
      </p:sp>
      <p:sp>
        <p:nvSpPr>
          <p:cNvPr id="1432" name="Google Shape;1432;g4eaf07c8d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2.png"/><Relationship Id="rId4" Type="http://schemas.openxmlformats.org/officeDocument/2006/relationships/image" Target="../media/image5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53.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7.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30.png"/><Relationship Id="rId5"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1.png"/><Relationship Id="rId4" Type="http://schemas.openxmlformats.org/officeDocument/2006/relationships/image" Target="../media/image2.png"/><Relationship Id="rId5"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34.png"/><Relationship Id="rId5"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54.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40.png"/><Relationship Id="rId5" Type="http://schemas.openxmlformats.org/officeDocument/2006/relationships/image" Target="../media/image3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1.png"/><Relationship Id="rId4" Type="http://schemas.openxmlformats.org/officeDocument/2006/relationships/image" Target="../media/image2.png"/><Relationship Id="rId5" Type="http://schemas.openxmlformats.org/officeDocument/2006/relationships/image" Target="../media/image44.png"/><Relationship Id="rId6" Type="http://schemas.openxmlformats.org/officeDocument/2006/relationships/image" Target="../media/image42.png"/><Relationship Id="rId7" Type="http://schemas.openxmlformats.org/officeDocument/2006/relationships/image" Target="../media/image5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44.png"/><Relationship Id="rId5" Type="http://schemas.openxmlformats.org/officeDocument/2006/relationships/image" Target="../media/image43.png"/><Relationship Id="rId6" Type="http://schemas.openxmlformats.org/officeDocument/2006/relationships/image" Target="../media/image46.png"/><Relationship Id="rId7" Type="http://schemas.openxmlformats.org/officeDocument/2006/relationships/image" Target="../media/image4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4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 Id="rId4" Type="http://schemas.openxmlformats.org/officeDocument/2006/relationships/image" Target="../media/image54.jpg"/><Relationship Id="rId5"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 Id="rId4" Type="http://schemas.openxmlformats.org/officeDocument/2006/relationships/image" Target="../media/image54.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 Id="rId4" Type="http://schemas.openxmlformats.org/officeDocument/2006/relationships/image" Target="../media/image4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image" Target="../media/image4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4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2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2.png"/><Relationship Id="rId4" Type="http://schemas.openxmlformats.org/officeDocument/2006/relationships/image" Target="../media/image5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5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 Id="rId4" Type="http://schemas.openxmlformats.org/officeDocument/2006/relationships/image" Target="../media/image51.png"/><Relationship Id="rId5" Type="http://schemas.openxmlformats.org/officeDocument/2006/relationships/image" Target="../media/image4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png"/><Relationship Id="rId4" Type="http://schemas.openxmlformats.org/officeDocument/2006/relationships/image" Target="../media/image5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2" name="Google Shape;92;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84" name="Google Shape;18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Array Buffer Objects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3" name="Shape 1453"/>
        <p:cNvGrpSpPr/>
        <p:nvPr/>
      </p:nvGrpSpPr>
      <p:grpSpPr>
        <a:xfrm>
          <a:off x="0" y="0"/>
          <a:ext cx="0" cy="0"/>
          <a:chOff x="0" y="0"/>
          <a:chExt cx="0" cy="0"/>
        </a:xfrm>
      </p:grpSpPr>
      <p:sp>
        <p:nvSpPr>
          <p:cNvPr id="1454" name="Google Shape;1454;p112"/>
          <p:cNvSpPr/>
          <p:nvPr/>
        </p:nvSpPr>
        <p:spPr>
          <a:xfrm>
            <a:off x="-48025" y="4462225"/>
            <a:ext cx="12321600" cy="2395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12"/>
          <p:cNvSpPr/>
          <p:nvPr/>
        </p:nvSpPr>
        <p:spPr>
          <a:xfrm>
            <a:off x="-36605" y="2980950"/>
            <a:ext cx="12321600" cy="1481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12"/>
          <p:cNvSpPr/>
          <p:nvPr/>
        </p:nvSpPr>
        <p:spPr>
          <a:xfrm>
            <a:off x="-36605" y="1769425"/>
            <a:ext cx="12321600" cy="1211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7" name="Google Shape;1457;p11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58" name="Google Shape;1458;p11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459" name="Google Shape;1459;p112"/>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Let’s try to calculate the dot product.</a:t>
            </a:r>
            <a:endParaRPr sz="1800">
              <a:solidFill>
                <a:schemeClr val="dk1"/>
              </a:solidFill>
              <a:latin typeface="Calibri"/>
              <a:ea typeface="Calibri"/>
              <a:cs typeface="Calibri"/>
              <a:sym typeface="Calibri"/>
            </a:endParaRPr>
          </a:p>
        </p:txBody>
      </p:sp>
      <p:sp>
        <p:nvSpPr>
          <p:cNvPr id="1460" name="Google Shape;1460;p112"/>
          <p:cNvSpPr txBox="1"/>
          <p:nvPr/>
        </p:nvSpPr>
        <p:spPr>
          <a:xfrm>
            <a:off x="3610809" y="2052061"/>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v </a:t>
            </a:r>
            <a:r>
              <a:rPr b="0" i="0" lang="en-US" sz="3600" u="none" cap="none" strike="noStrike">
                <a:latin typeface="Calibri"/>
                <a:ea typeface="Calibri"/>
                <a:cs typeface="Calibri"/>
                <a:sym typeface="Calibri"/>
              </a:rPr>
              <a:t>=</a:t>
            </a:r>
            <a:endParaRPr b="0" i="0" sz="3600" u="none" cap="none" strike="noStrike">
              <a:latin typeface="Calibri"/>
              <a:ea typeface="Calibri"/>
              <a:cs typeface="Calibri"/>
              <a:sym typeface="Calibri"/>
            </a:endParaRPr>
          </a:p>
        </p:txBody>
      </p:sp>
      <p:cxnSp>
        <p:nvCxnSpPr>
          <p:cNvPr id="1461" name="Google Shape;1461;p112"/>
          <p:cNvCxnSpPr/>
          <p:nvPr/>
        </p:nvCxnSpPr>
        <p:spPr>
          <a:xfrm>
            <a:off x="4354142" y="22594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462" name="Google Shape;1462;p112"/>
          <p:cNvSpPr/>
          <p:nvPr/>
        </p:nvSpPr>
        <p:spPr>
          <a:xfrm>
            <a:off x="4961874" y="1874638"/>
            <a:ext cx="525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1463" name="Google Shape;1463;p112"/>
          <p:cNvSpPr txBox="1"/>
          <p:nvPr/>
        </p:nvSpPr>
        <p:spPr>
          <a:xfrm>
            <a:off x="4078213" y="4676975"/>
            <a:ext cx="5158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3600">
                <a:latin typeface="Calibri"/>
                <a:ea typeface="Calibri"/>
                <a:cs typeface="Calibri"/>
                <a:sym typeface="Calibri"/>
              </a:rPr>
              <a:t> </a:t>
            </a:r>
            <a:endParaRPr/>
          </a:p>
        </p:txBody>
      </p:sp>
      <p:sp>
        <p:nvSpPr>
          <p:cNvPr id="1464" name="Google Shape;1464;p112"/>
          <p:cNvSpPr/>
          <p:nvPr/>
        </p:nvSpPr>
        <p:spPr>
          <a:xfrm rot="2700000">
            <a:off x="4225026" y="4896026"/>
            <a:ext cx="91641" cy="91641"/>
          </a:xfrm>
          <a:prstGeom prst="halfFrame">
            <a:avLst>
              <a:gd fmla="val 33333" name="adj1"/>
              <a:gd fmla="val 33333" name="adj2"/>
            </a:avLst>
          </a:prstGeom>
          <a:solidFill>
            <a:srgbClr val="00206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5" name="Google Shape;1465;p112"/>
          <p:cNvCxnSpPr/>
          <p:nvPr/>
        </p:nvCxnSpPr>
        <p:spPr>
          <a:xfrm>
            <a:off x="4823388" y="494184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466" name="Google Shape;1466;p112"/>
          <p:cNvSpPr/>
          <p:nvPr/>
        </p:nvSpPr>
        <p:spPr>
          <a:xfrm>
            <a:off x="6511801" y="4564613"/>
            <a:ext cx="1242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7.07</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7.07</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 / 7.07</a:t>
            </a:r>
            <a:endParaRPr sz="2400">
              <a:solidFill>
                <a:srgbClr val="002060"/>
              </a:solidFill>
              <a:latin typeface="Calibri"/>
              <a:ea typeface="Calibri"/>
              <a:cs typeface="Calibri"/>
              <a:sym typeface="Calibri"/>
            </a:endParaRPr>
          </a:p>
        </p:txBody>
      </p:sp>
      <p:sp>
        <p:nvSpPr>
          <p:cNvPr id="1467" name="Google Shape;1467;p112"/>
          <p:cNvSpPr/>
          <p:nvPr/>
        </p:nvSpPr>
        <p:spPr>
          <a:xfrm>
            <a:off x="8277438" y="4564613"/>
            <a:ext cx="10635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0.424</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0.566</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0.707</a:t>
            </a:r>
            <a:endParaRPr sz="2400">
              <a:solidFill>
                <a:srgbClr val="002060"/>
              </a:solidFill>
              <a:latin typeface="Calibri"/>
              <a:ea typeface="Calibri"/>
              <a:cs typeface="Calibri"/>
              <a:sym typeface="Calibri"/>
            </a:endParaRPr>
          </a:p>
        </p:txBody>
      </p:sp>
      <p:sp>
        <p:nvSpPr>
          <p:cNvPr id="1468" name="Google Shape;1468;p112"/>
          <p:cNvSpPr txBox="1"/>
          <p:nvPr/>
        </p:nvSpPr>
        <p:spPr>
          <a:xfrm>
            <a:off x="78017" y="2191900"/>
            <a:ext cx="36945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469" name="Google Shape;1469;p112"/>
          <p:cNvSpPr txBox="1"/>
          <p:nvPr/>
        </p:nvSpPr>
        <p:spPr>
          <a:xfrm>
            <a:off x="78017" y="3481792"/>
            <a:ext cx="36945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470" name="Google Shape;1470;p112"/>
          <p:cNvSpPr txBox="1"/>
          <p:nvPr/>
        </p:nvSpPr>
        <p:spPr>
          <a:xfrm>
            <a:off x="76850" y="5446475"/>
            <a:ext cx="36945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cxnSp>
        <p:nvCxnSpPr>
          <p:cNvPr id="1471" name="Google Shape;1471;p112"/>
          <p:cNvCxnSpPr/>
          <p:nvPr/>
        </p:nvCxnSpPr>
        <p:spPr>
          <a:xfrm rot="10320">
            <a:off x="5589363" y="3098877"/>
            <a:ext cx="2798113" cy="11100"/>
          </a:xfrm>
          <a:prstGeom prst="straightConnector1">
            <a:avLst/>
          </a:prstGeom>
          <a:noFill/>
          <a:ln cap="flat" cmpd="sng" w="19050">
            <a:solidFill>
              <a:schemeClr val="dk1"/>
            </a:solidFill>
            <a:prstDash val="solid"/>
            <a:round/>
            <a:headEnd len="sm" w="sm" type="none"/>
            <a:tailEnd len="sm" w="sm" type="none"/>
          </a:ln>
        </p:spPr>
      </p:cxnSp>
      <p:sp>
        <p:nvSpPr>
          <p:cNvPr id="1472" name="Google Shape;1472;p112"/>
          <p:cNvSpPr txBox="1"/>
          <p:nvPr/>
        </p:nvSpPr>
        <p:spPr>
          <a:xfrm>
            <a:off x="4096512" y="2980944"/>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lang="en-US" sz="3600">
                <a:solidFill>
                  <a:srgbClr val="002060"/>
                </a:solidFill>
                <a:latin typeface="Calibri"/>
                <a:ea typeface="Calibri"/>
                <a:cs typeface="Calibri"/>
                <a:sym typeface="Calibri"/>
              </a:rPr>
              <a:t>4</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5</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7.07</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473" name="Google Shape;1473;p112"/>
          <p:cNvSpPr txBox="1"/>
          <p:nvPr/>
        </p:nvSpPr>
        <p:spPr>
          <a:xfrm>
            <a:off x="6002665" y="299528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4" name="Google Shape;1474;p112"/>
          <p:cNvSpPr txBox="1"/>
          <p:nvPr/>
        </p:nvSpPr>
        <p:spPr>
          <a:xfrm>
            <a:off x="7051177" y="299590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5" name="Google Shape;1475;p112"/>
          <p:cNvSpPr txBox="1"/>
          <p:nvPr/>
        </p:nvSpPr>
        <p:spPr>
          <a:xfrm>
            <a:off x="6005077" y="300169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6" name="Google Shape;1476;p112"/>
          <p:cNvSpPr txBox="1"/>
          <p:nvPr/>
        </p:nvSpPr>
        <p:spPr>
          <a:xfrm>
            <a:off x="70535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7" name="Google Shape;1477;p112"/>
          <p:cNvSpPr txBox="1"/>
          <p:nvPr/>
        </p:nvSpPr>
        <p:spPr>
          <a:xfrm>
            <a:off x="81020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78" name="Google Shape;1478;p112"/>
          <p:cNvSpPr txBox="1"/>
          <p:nvPr/>
        </p:nvSpPr>
        <p:spPr>
          <a:xfrm>
            <a:off x="6469059" y="20520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FF000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 </a:t>
            </a:r>
            <a:r>
              <a:rPr lang="en-US" sz="3600">
                <a:solidFill>
                  <a:srgbClr val="FF0000"/>
                </a:solidFill>
                <a:latin typeface="Calibri"/>
                <a:ea typeface="Calibri"/>
                <a:cs typeface="Calibri"/>
                <a:sym typeface="Calibri"/>
              </a:rPr>
              <a:t>a</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endParaRPr b="0" i="0" sz="3600" u="none" cap="none" strike="noStrike">
              <a:latin typeface="Calibri"/>
              <a:ea typeface="Calibri"/>
              <a:cs typeface="Calibri"/>
              <a:sym typeface="Calibri"/>
            </a:endParaRPr>
          </a:p>
        </p:txBody>
      </p:sp>
      <p:cxnSp>
        <p:nvCxnSpPr>
          <p:cNvPr id="1479" name="Google Shape;1479;p112"/>
          <p:cNvCxnSpPr/>
          <p:nvPr/>
        </p:nvCxnSpPr>
        <p:spPr>
          <a:xfrm>
            <a:off x="7212392" y="2259455"/>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80" name="Google Shape;1480;p112"/>
          <p:cNvSpPr/>
          <p:nvPr/>
        </p:nvSpPr>
        <p:spPr>
          <a:xfrm>
            <a:off x="7820124" y="1874625"/>
            <a:ext cx="525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6</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cxnSp>
        <p:nvCxnSpPr>
          <p:cNvPr id="1481" name="Google Shape;1481;p112"/>
          <p:cNvCxnSpPr/>
          <p:nvPr/>
        </p:nvCxnSpPr>
        <p:spPr>
          <a:xfrm rot="10320">
            <a:off x="5589363" y="3782652"/>
            <a:ext cx="2798113" cy="11100"/>
          </a:xfrm>
          <a:prstGeom prst="straightConnector1">
            <a:avLst/>
          </a:prstGeom>
          <a:noFill/>
          <a:ln cap="flat" cmpd="sng" w="19050">
            <a:solidFill>
              <a:schemeClr val="dk1"/>
            </a:solidFill>
            <a:prstDash val="solid"/>
            <a:round/>
            <a:headEnd len="sm" w="sm" type="none"/>
            <a:tailEnd len="sm" w="sm" type="none"/>
          </a:ln>
        </p:spPr>
      </p:cxnSp>
      <p:sp>
        <p:nvSpPr>
          <p:cNvPr id="1482" name="Google Shape;1482;p112"/>
          <p:cNvSpPr txBox="1"/>
          <p:nvPr/>
        </p:nvSpPr>
        <p:spPr>
          <a:xfrm>
            <a:off x="4078224" y="3664719"/>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FF0000"/>
                </a:solidFill>
                <a:latin typeface="Calibri"/>
                <a:ea typeface="Calibri"/>
                <a:cs typeface="Calibri"/>
                <a:sym typeface="Calibri"/>
              </a:rPr>
              <a:t>|a</a:t>
            </a:r>
            <a:r>
              <a:rPr b="0" i="0" lang="en-US" sz="3600" u="none" cap="none" strike="noStrike">
                <a:solidFill>
                  <a:srgbClr val="FF000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 </a:t>
            </a:r>
            <a:r>
              <a:rPr b="0" i="0" lang="en-US" sz="3600" u="none" cap="none" strike="noStrike">
                <a:solidFill>
                  <a:schemeClr val="dk1"/>
                </a:solidFill>
                <a:latin typeface="Arial"/>
                <a:ea typeface="Arial"/>
                <a:cs typeface="Arial"/>
                <a:sym typeface="Arial"/>
              </a:rPr>
              <a:t>√</a:t>
            </a:r>
            <a:r>
              <a:rPr b="0" i="0" lang="en-US" sz="3600" u="none" cap="none" strike="noStrike">
                <a:latin typeface="Arial"/>
                <a:ea typeface="Arial"/>
                <a:cs typeface="Arial"/>
                <a:sym typeface="Arial"/>
              </a:rPr>
              <a:t>(</a:t>
            </a:r>
            <a:r>
              <a:rPr lang="en-US" sz="3600">
                <a:solidFill>
                  <a:srgbClr val="FF0000"/>
                </a:solidFill>
                <a:latin typeface="Calibri"/>
                <a:ea typeface="Calibri"/>
                <a:cs typeface="Calibri"/>
                <a:sym typeface="Calibri"/>
              </a:rPr>
              <a:t>6</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lang="en-US" sz="3600">
                <a:solidFill>
                  <a:srgbClr val="FF0000"/>
                </a:solidFill>
                <a:latin typeface="Calibri"/>
                <a:ea typeface="Calibri"/>
                <a:cs typeface="Calibri"/>
                <a:sym typeface="Calibri"/>
              </a:rPr>
              <a:t>2</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lang="en-US" sz="3600">
                <a:solidFill>
                  <a:srgbClr val="FF0000"/>
                </a:solidFill>
                <a:latin typeface="Calibri"/>
                <a:ea typeface="Calibri"/>
                <a:cs typeface="Calibri"/>
                <a:sym typeface="Calibri"/>
              </a:rPr>
              <a:t>1</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6.4</a:t>
            </a:r>
            <a:endParaRPr b="0" i="0" sz="3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483" name="Google Shape;1483;p112"/>
          <p:cNvSpPr txBox="1"/>
          <p:nvPr/>
        </p:nvSpPr>
        <p:spPr>
          <a:xfrm>
            <a:off x="6002665" y="3679056"/>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4" name="Google Shape;1484;p112"/>
          <p:cNvSpPr txBox="1"/>
          <p:nvPr/>
        </p:nvSpPr>
        <p:spPr>
          <a:xfrm>
            <a:off x="7051177" y="3679676"/>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5" name="Google Shape;1485;p112"/>
          <p:cNvSpPr txBox="1"/>
          <p:nvPr/>
        </p:nvSpPr>
        <p:spPr>
          <a:xfrm>
            <a:off x="6005077" y="3685469"/>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6" name="Google Shape;1486;p112"/>
          <p:cNvSpPr txBox="1"/>
          <p:nvPr/>
        </p:nvSpPr>
        <p:spPr>
          <a:xfrm>
            <a:off x="7053589" y="3686089"/>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7" name="Google Shape;1487;p112"/>
          <p:cNvSpPr txBox="1"/>
          <p:nvPr/>
        </p:nvSpPr>
        <p:spPr>
          <a:xfrm>
            <a:off x="8102089" y="3686089"/>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488" name="Google Shape;1488;p112"/>
          <p:cNvSpPr txBox="1"/>
          <p:nvPr/>
        </p:nvSpPr>
        <p:spPr>
          <a:xfrm>
            <a:off x="4096488" y="5894275"/>
            <a:ext cx="5158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0000"/>
                </a:solidFill>
                <a:latin typeface="Calibri"/>
                <a:ea typeface="Calibri"/>
                <a:cs typeface="Calibri"/>
                <a:sym typeface="Calibri"/>
              </a:rPr>
              <a:t>a</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a</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|a|</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3600">
                <a:latin typeface="Calibri"/>
                <a:ea typeface="Calibri"/>
                <a:cs typeface="Calibri"/>
                <a:sym typeface="Calibri"/>
              </a:rPr>
              <a:t> </a:t>
            </a:r>
            <a:endParaRPr/>
          </a:p>
        </p:txBody>
      </p:sp>
      <p:sp>
        <p:nvSpPr>
          <p:cNvPr id="1489" name="Google Shape;1489;p112"/>
          <p:cNvSpPr/>
          <p:nvPr/>
        </p:nvSpPr>
        <p:spPr>
          <a:xfrm rot="2700000">
            <a:off x="4243301" y="6113326"/>
            <a:ext cx="91641" cy="91641"/>
          </a:xfrm>
          <a:prstGeom prst="halfFrame">
            <a:avLst>
              <a:gd fmla="val 33333" name="adj1"/>
              <a:gd fmla="val 33333"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0" name="Google Shape;1490;p112"/>
          <p:cNvCxnSpPr/>
          <p:nvPr/>
        </p:nvCxnSpPr>
        <p:spPr>
          <a:xfrm>
            <a:off x="4841663" y="615914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91" name="Google Shape;1491;p112"/>
          <p:cNvSpPr/>
          <p:nvPr/>
        </p:nvSpPr>
        <p:spPr>
          <a:xfrm>
            <a:off x="6530076" y="5781913"/>
            <a:ext cx="1242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6</a:t>
            </a:r>
            <a:r>
              <a:rPr lang="en-US" sz="2400">
                <a:solidFill>
                  <a:srgbClr val="FF0000"/>
                </a:solidFill>
                <a:latin typeface="Calibri"/>
                <a:ea typeface="Calibri"/>
                <a:cs typeface="Calibri"/>
                <a:sym typeface="Calibri"/>
              </a:rPr>
              <a:t> / 6.4</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2</a:t>
            </a:r>
            <a:r>
              <a:rPr lang="en-US" sz="2400">
                <a:solidFill>
                  <a:srgbClr val="FF0000"/>
                </a:solidFill>
                <a:latin typeface="Calibri"/>
                <a:ea typeface="Calibri"/>
                <a:cs typeface="Calibri"/>
                <a:sym typeface="Calibri"/>
              </a:rPr>
              <a:t> / </a:t>
            </a:r>
            <a:r>
              <a:rPr lang="en-US" sz="2400">
                <a:solidFill>
                  <a:srgbClr val="FF0000"/>
                </a:solidFill>
                <a:latin typeface="Calibri"/>
                <a:ea typeface="Calibri"/>
                <a:cs typeface="Calibri"/>
                <a:sym typeface="Calibri"/>
              </a:rPr>
              <a:t>6.4</a:t>
            </a:r>
            <a:endParaRPr sz="2400">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1 / </a:t>
            </a:r>
            <a:r>
              <a:rPr lang="en-US" sz="2400">
                <a:solidFill>
                  <a:srgbClr val="FF0000"/>
                </a:solidFill>
                <a:latin typeface="Calibri"/>
                <a:ea typeface="Calibri"/>
                <a:cs typeface="Calibri"/>
                <a:sym typeface="Calibri"/>
              </a:rPr>
              <a:t>6.4</a:t>
            </a:r>
            <a:endParaRPr sz="2400">
              <a:solidFill>
                <a:srgbClr val="FF0000"/>
              </a:solidFill>
              <a:latin typeface="Calibri"/>
              <a:ea typeface="Calibri"/>
              <a:cs typeface="Calibri"/>
              <a:sym typeface="Calibri"/>
            </a:endParaRPr>
          </a:p>
        </p:txBody>
      </p:sp>
      <p:sp>
        <p:nvSpPr>
          <p:cNvPr id="1492" name="Google Shape;1492;p112"/>
          <p:cNvSpPr/>
          <p:nvPr/>
        </p:nvSpPr>
        <p:spPr>
          <a:xfrm>
            <a:off x="8295713" y="5781913"/>
            <a:ext cx="10635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0.938</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0.313</a:t>
            </a:r>
            <a:endParaRPr sz="2400">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0.156</a:t>
            </a:r>
            <a:endParaRPr sz="2400">
              <a:solidFill>
                <a:srgbClr val="FF0000"/>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7" name="Shape 1497"/>
        <p:cNvGrpSpPr/>
        <p:nvPr/>
      </p:nvGrpSpPr>
      <p:grpSpPr>
        <a:xfrm>
          <a:off x="0" y="0"/>
          <a:ext cx="0" cy="0"/>
          <a:chOff x="0" y="0"/>
          <a:chExt cx="0" cy="0"/>
        </a:xfrm>
      </p:grpSpPr>
      <p:sp>
        <p:nvSpPr>
          <p:cNvPr id="1498" name="Google Shape;1498;p113"/>
          <p:cNvSpPr/>
          <p:nvPr/>
        </p:nvSpPr>
        <p:spPr>
          <a:xfrm>
            <a:off x="-36525" y="2980825"/>
            <a:ext cx="12321600" cy="3877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13"/>
          <p:cNvSpPr/>
          <p:nvPr/>
        </p:nvSpPr>
        <p:spPr>
          <a:xfrm>
            <a:off x="-36605" y="1769425"/>
            <a:ext cx="12321600" cy="1211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0" name="Google Shape;1500;p11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501" name="Google Shape;1501;p11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502" name="Google Shape;1502;p113"/>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Let’s try to calculate the dot product.</a:t>
            </a:r>
            <a:endParaRPr sz="1800">
              <a:solidFill>
                <a:schemeClr val="dk1"/>
              </a:solidFill>
              <a:latin typeface="Calibri"/>
              <a:ea typeface="Calibri"/>
              <a:cs typeface="Calibri"/>
              <a:sym typeface="Calibri"/>
            </a:endParaRPr>
          </a:p>
        </p:txBody>
      </p:sp>
      <p:sp>
        <p:nvSpPr>
          <p:cNvPr id="1503" name="Google Shape;1503;p113"/>
          <p:cNvSpPr txBox="1"/>
          <p:nvPr/>
        </p:nvSpPr>
        <p:spPr>
          <a:xfrm>
            <a:off x="74322" y="2191900"/>
            <a:ext cx="37041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Method 1</a:t>
            </a:r>
            <a:endParaRPr b="1" sz="1800">
              <a:solidFill>
                <a:schemeClr val="dk1"/>
              </a:solidFill>
              <a:latin typeface="Calibri"/>
              <a:ea typeface="Calibri"/>
              <a:cs typeface="Calibri"/>
              <a:sym typeface="Calibri"/>
            </a:endParaRPr>
          </a:p>
        </p:txBody>
      </p:sp>
      <p:sp>
        <p:nvSpPr>
          <p:cNvPr id="1504" name="Google Shape;1504;p113"/>
          <p:cNvSpPr/>
          <p:nvPr/>
        </p:nvSpPr>
        <p:spPr>
          <a:xfrm>
            <a:off x="3388443" y="2013388"/>
            <a:ext cx="5471700" cy="72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13"/>
          <p:cNvSpPr txBox="1"/>
          <p:nvPr/>
        </p:nvSpPr>
        <p:spPr>
          <a:xfrm>
            <a:off x="3302100" y="2052100"/>
            <a:ext cx="56442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b="0" i="0" sz="3600" u="none" cap="none" strike="noStrike">
              <a:solidFill>
                <a:schemeClr val="dk1"/>
              </a:solidFill>
              <a:latin typeface="Calibri"/>
              <a:ea typeface="Calibri"/>
              <a:cs typeface="Calibri"/>
              <a:sym typeface="Calibri"/>
            </a:endParaRPr>
          </a:p>
        </p:txBody>
      </p:sp>
      <p:cxnSp>
        <p:nvCxnSpPr>
          <p:cNvPr id="1506" name="Google Shape;1506;p113"/>
          <p:cNvCxnSpPr/>
          <p:nvPr/>
        </p:nvCxnSpPr>
        <p:spPr>
          <a:xfrm>
            <a:off x="3825489" y="2162920"/>
            <a:ext cx="278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507" name="Google Shape;1507;p113"/>
          <p:cNvCxnSpPr/>
          <p:nvPr/>
        </p:nvCxnSpPr>
        <p:spPr>
          <a:xfrm>
            <a:off x="4405488" y="2162918"/>
            <a:ext cx="278400" cy="0"/>
          </a:xfrm>
          <a:prstGeom prst="straightConnector1">
            <a:avLst/>
          </a:prstGeom>
          <a:noFill/>
          <a:ln cap="flat" cmpd="sng" w="9525">
            <a:solidFill>
              <a:srgbClr val="FF0000"/>
            </a:solidFill>
            <a:prstDash val="solid"/>
            <a:miter lim="800000"/>
            <a:headEnd len="sm" w="sm" type="none"/>
            <a:tailEnd len="med" w="med" type="triangle"/>
          </a:ln>
        </p:spPr>
      </p:cxnSp>
      <p:sp>
        <p:nvSpPr>
          <p:cNvPr id="1508" name="Google Shape;1508;p113"/>
          <p:cNvSpPr txBox="1"/>
          <p:nvPr/>
        </p:nvSpPr>
        <p:spPr>
          <a:xfrm>
            <a:off x="3566141" y="3360225"/>
            <a:ext cx="8625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3</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6</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4</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2</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1</a:t>
            </a:r>
            <a:endParaRPr b="0" i="0" sz="3600" u="none" cap="none" strike="noStrike">
              <a:solidFill>
                <a:schemeClr val="dk1"/>
              </a:solidFill>
              <a:latin typeface="Calibri"/>
              <a:ea typeface="Calibri"/>
              <a:cs typeface="Calibri"/>
              <a:sym typeface="Calibri"/>
            </a:endParaRPr>
          </a:p>
        </p:txBody>
      </p:sp>
      <p:cxnSp>
        <p:nvCxnSpPr>
          <p:cNvPr id="1509" name="Google Shape;1509;p113"/>
          <p:cNvCxnSpPr/>
          <p:nvPr/>
        </p:nvCxnSpPr>
        <p:spPr>
          <a:xfrm>
            <a:off x="3673101" y="3475482"/>
            <a:ext cx="278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510" name="Google Shape;1510;p113"/>
          <p:cNvCxnSpPr/>
          <p:nvPr/>
        </p:nvCxnSpPr>
        <p:spPr>
          <a:xfrm>
            <a:off x="4209600" y="3475480"/>
            <a:ext cx="278400" cy="0"/>
          </a:xfrm>
          <a:prstGeom prst="straightConnector1">
            <a:avLst/>
          </a:prstGeom>
          <a:noFill/>
          <a:ln cap="flat" cmpd="sng" w="9525">
            <a:solidFill>
              <a:srgbClr val="FF0000"/>
            </a:solidFill>
            <a:prstDash val="solid"/>
            <a:miter lim="800000"/>
            <a:headEnd len="sm" w="sm" type="none"/>
            <a:tailEnd len="med" w="med" type="triangle"/>
          </a:ln>
        </p:spPr>
      </p:cxnSp>
      <p:sp>
        <p:nvSpPr>
          <p:cNvPr id="1511" name="Google Shape;1511;p113"/>
          <p:cNvSpPr txBox="1"/>
          <p:nvPr/>
        </p:nvSpPr>
        <p:spPr>
          <a:xfrm>
            <a:off x="3566150" y="4283725"/>
            <a:ext cx="8625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latin typeface="Calibri"/>
                <a:ea typeface="Calibri"/>
                <a:cs typeface="Calibri"/>
                <a:sym typeface="Calibri"/>
              </a:rPr>
              <a:t>18 </a:t>
            </a:r>
            <a:r>
              <a:rPr lang="en-US" sz="3600">
                <a:latin typeface="Calibri"/>
                <a:ea typeface="Calibri"/>
                <a:cs typeface="Calibri"/>
                <a:sym typeface="Calibri"/>
              </a:rPr>
              <a:t>+</a:t>
            </a:r>
            <a:r>
              <a:rPr lang="en-US" sz="1800">
                <a:latin typeface="Calibri"/>
                <a:ea typeface="Calibri"/>
                <a:cs typeface="Calibri"/>
                <a:sym typeface="Calibri"/>
              </a:rPr>
              <a:t> </a:t>
            </a:r>
            <a:r>
              <a:rPr lang="en-US" sz="3600">
                <a:latin typeface="Calibri"/>
                <a:ea typeface="Calibri"/>
                <a:cs typeface="Calibri"/>
                <a:sym typeface="Calibri"/>
              </a:rPr>
              <a:t>8</a:t>
            </a:r>
            <a:r>
              <a:rPr lang="en-US" sz="1800">
                <a:latin typeface="Calibri"/>
                <a:ea typeface="Calibri"/>
                <a:cs typeface="Calibri"/>
                <a:sym typeface="Calibri"/>
              </a:rPr>
              <a:t> </a:t>
            </a:r>
            <a:r>
              <a:rPr lang="en-US" sz="3600">
                <a:latin typeface="Calibri"/>
                <a:ea typeface="Calibri"/>
                <a:cs typeface="Calibri"/>
                <a:sym typeface="Calibri"/>
              </a:rPr>
              <a:t>+</a:t>
            </a:r>
            <a:r>
              <a:rPr lang="en-US" sz="1800">
                <a:latin typeface="Calibri"/>
                <a:ea typeface="Calibri"/>
                <a:cs typeface="Calibri"/>
                <a:sym typeface="Calibri"/>
              </a:rPr>
              <a:t> </a:t>
            </a:r>
            <a:r>
              <a:rPr lang="en-US" sz="3600">
                <a:latin typeface="Calibri"/>
                <a:ea typeface="Calibri"/>
                <a:cs typeface="Calibri"/>
                <a:sym typeface="Calibri"/>
              </a:rPr>
              <a:t>5</a:t>
            </a:r>
            <a:endParaRPr b="0" i="0" sz="3600" u="none" cap="none" strike="noStrike">
              <a:latin typeface="Calibri"/>
              <a:ea typeface="Calibri"/>
              <a:cs typeface="Calibri"/>
              <a:sym typeface="Calibri"/>
            </a:endParaRPr>
          </a:p>
        </p:txBody>
      </p:sp>
      <p:cxnSp>
        <p:nvCxnSpPr>
          <p:cNvPr id="1512" name="Google Shape;1512;p113"/>
          <p:cNvCxnSpPr/>
          <p:nvPr/>
        </p:nvCxnSpPr>
        <p:spPr>
          <a:xfrm>
            <a:off x="3673089" y="4413758"/>
            <a:ext cx="278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513" name="Google Shape;1513;p113"/>
          <p:cNvCxnSpPr/>
          <p:nvPr/>
        </p:nvCxnSpPr>
        <p:spPr>
          <a:xfrm>
            <a:off x="4209588" y="4413755"/>
            <a:ext cx="278400" cy="0"/>
          </a:xfrm>
          <a:prstGeom prst="straightConnector1">
            <a:avLst/>
          </a:prstGeom>
          <a:noFill/>
          <a:ln cap="flat" cmpd="sng" w="9525">
            <a:solidFill>
              <a:srgbClr val="FF0000"/>
            </a:solidFill>
            <a:prstDash val="solid"/>
            <a:miter lim="800000"/>
            <a:headEnd len="sm" w="sm" type="none"/>
            <a:tailEnd len="med" w="med" type="triangle"/>
          </a:ln>
        </p:spPr>
      </p:cxnSp>
      <p:sp>
        <p:nvSpPr>
          <p:cNvPr id="1514" name="Google Shape;1514;p113"/>
          <p:cNvSpPr txBox="1"/>
          <p:nvPr/>
        </p:nvSpPr>
        <p:spPr>
          <a:xfrm>
            <a:off x="3566150" y="5207213"/>
            <a:ext cx="8518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latin typeface="Calibri"/>
                <a:ea typeface="Calibri"/>
                <a:cs typeface="Calibri"/>
                <a:sym typeface="Calibri"/>
              </a:rPr>
              <a:t>31</a:t>
            </a:r>
            <a:endParaRPr b="0" i="0" sz="3600" u="none" cap="none" strike="noStrike">
              <a:latin typeface="Calibri"/>
              <a:ea typeface="Calibri"/>
              <a:cs typeface="Calibri"/>
              <a:sym typeface="Calibri"/>
            </a:endParaRPr>
          </a:p>
        </p:txBody>
      </p:sp>
      <p:cxnSp>
        <p:nvCxnSpPr>
          <p:cNvPr id="1515" name="Google Shape;1515;p113"/>
          <p:cNvCxnSpPr/>
          <p:nvPr/>
        </p:nvCxnSpPr>
        <p:spPr>
          <a:xfrm>
            <a:off x="3673089" y="5337608"/>
            <a:ext cx="278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516" name="Google Shape;1516;p113"/>
          <p:cNvCxnSpPr/>
          <p:nvPr/>
        </p:nvCxnSpPr>
        <p:spPr>
          <a:xfrm>
            <a:off x="4209588" y="5337605"/>
            <a:ext cx="278400" cy="0"/>
          </a:xfrm>
          <a:prstGeom prst="straightConnector1">
            <a:avLst/>
          </a:prstGeom>
          <a:noFill/>
          <a:ln cap="flat" cmpd="sng" w="9525">
            <a:solidFill>
              <a:srgbClr val="FF0000"/>
            </a:solidFill>
            <a:prstDash val="solid"/>
            <a:miter lim="800000"/>
            <a:headEnd len="sm" w="sm" type="none"/>
            <a:tailEnd len="med" w="med" type="triangle"/>
          </a:ln>
        </p:spPr>
      </p:cxnSp>
      <p:sp>
        <p:nvSpPr>
          <p:cNvPr id="1517" name="Google Shape;1517;p113"/>
          <p:cNvSpPr txBox="1"/>
          <p:nvPr/>
        </p:nvSpPr>
        <p:spPr>
          <a:xfrm>
            <a:off x="2410875" y="3382200"/>
            <a:ext cx="864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1.</a:t>
            </a:r>
            <a:endParaRPr b="0" i="0" sz="3600" u="none" cap="none" strike="noStrike">
              <a:solidFill>
                <a:schemeClr val="dk1"/>
              </a:solidFill>
              <a:latin typeface="Calibri"/>
              <a:ea typeface="Calibri"/>
              <a:cs typeface="Calibri"/>
              <a:sym typeface="Calibri"/>
            </a:endParaRPr>
          </a:p>
        </p:txBody>
      </p:sp>
      <p:sp>
        <p:nvSpPr>
          <p:cNvPr id="1518" name="Google Shape;1518;p113"/>
          <p:cNvSpPr txBox="1"/>
          <p:nvPr/>
        </p:nvSpPr>
        <p:spPr>
          <a:xfrm>
            <a:off x="2410875" y="4294700"/>
            <a:ext cx="864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2.</a:t>
            </a:r>
            <a:endParaRPr b="0" i="0" sz="3600" u="none" cap="none" strike="noStrike">
              <a:solidFill>
                <a:schemeClr val="dk1"/>
              </a:solidFill>
              <a:latin typeface="Calibri"/>
              <a:ea typeface="Calibri"/>
              <a:cs typeface="Calibri"/>
              <a:sym typeface="Calibri"/>
            </a:endParaRPr>
          </a:p>
        </p:txBody>
      </p:sp>
      <p:sp>
        <p:nvSpPr>
          <p:cNvPr id="1519" name="Google Shape;1519;p113"/>
          <p:cNvSpPr txBox="1"/>
          <p:nvPr/>
        </p:nvSpPr>
        <p:spPr>
          <a:xfrm>
            <a:off x="2410875" y="5207213"/>
            <a:ext cx="864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3.</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4" name="Shape 1524"/>
        <p:cNvGrpSpPr/>
        <p:nvPr/>
      </p:nvGrpSpPr>
      <p:grpSpPr>
        <a:xfrm>
          <a:off x="0" y="0"/>
          <a:ext cx="0" cy="0"/>
          <a:chOff x="0" y="0"/>
          <a:chExt cx="0" cy="0"/>
        </a:xfrm>
      </p:grpSpPr>
      <p:sp>
        <p:nvSpPr>
          <p:cNvPr id="1525" name="Google Shape;1525;p114"/>
          <p:cNvSpPr/>
          <p:nvPr/>
        </p:nvSpPr>
        <p:spPr>
          <a:xfrm>
            <a:off x="-36525" y="2980825"/>
            <a:ext cx="12321600" cy="3877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14"/>
          <p:cNvSpPr/>
          <p:nvPr/>
        </p:nvSpPr>
        <p:spPr>
          <a:xfrm>
            <a:off x="-36605" y="1769425"/>
            <a:ext cx="12321600" cy="1211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7" name="Google Shape;1527;p11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528" name="Google Shape;1528;p11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529" name="Google Shape;1529;p114"/>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Let’s try to calculate the dot product.</a:t>
            </a:r>
            <a:endParaRPr sz="1800">
              <a:solidFill>
                <a:schemeClr val="dk1"/>
              </a:solidFill>
              <a:latin typeface="Calibri"/>
              <a:ea typeface="Calibri"/>
              <a:cs typeface="Calibri"/>
              <a:sym typeface="Calibri"/>
            </a:endParaRPr>
          </a:p>
        </p:txBody>
      </p:sp>
      <p:sp>
        <p:nvSpPr>
          <p:cNvPr id="1530" name="Google Shape;1530;p114"/>
          <p:cNvSpPr txBox="1"/>
          <p:nvPr/>
        </p:nvSpPr>
        <p:spPr>
          <a:xfrm>
            <a:off x="74322" y="2191900"/>
            <a:ext cx="37041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Method 2</a:t>
            </a:r>
            <a:endParaRPr b="1" sz="1800">
              <a:solidFill>
                <a:schemeClr val="dk1"/>
              </a:solidFill>
              <a:latin typeface="Calibri"/>
              <a:ea typeface="Calibri"/>
              <a:cs typeface="Calibri"/>
              <a:sym typeface="Calibri"/>
            </a:endParaRPr>
          </a:p>
        </p:txBody>
      </p:sp>
      <p:sp>
        <p:nvSpPr>
          <p:cNvPr id="1531" name="Google Shape;1531;p114"/>
          <p:cNvSpPr/>
          <p:nvPr/>
        </p:nvSpPr>
        <p:spPr>
          <a:xfrm>
            <a:off x="3388448" y="2013400"/>
            <a:ext cx="4213800" cy="72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14"/>
          <p:cNvSpPr txBox="1"/>
          <p:nvPr/>
        </p:nvSpPr>
        <p:spPr>
          <a:xfrm>
            <a:off x="3566141" y="3360225"/>
            <a:ext cx="8625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31</a:t>
            </a:r>
            <a:r>
              <a:rPr b="0" i="0" lang="en-US" sz="3600" u="none" cap="none" strike="noStrike">
                <a:solidFill>
                  <a:schemeClr val="dk1"/>
                </a:solidFill>
                <a:latin typeface="Calibri"/>
                <a:ea typeface="Calibri"/>
                <a:cs typeface="Calibri"/>
                <a:sym typeface="Calibri"/>
              </a:rPr>
              <a:t> = </a:t>
            </a:r>
            <a:r>
              <a:rPr lang="en-US" sz="3600">
                <a:solidFill>
                  <a:schemeClr val="dk1"/>
                </a:solidFill>
              </a:rPr>
              <a:t>√</a:t>
            </a:r>
            <a:r>
              <a:rPr lang="en-US" sz="3600">
                <a:solidFill>
                  <a:srgbClr val="002060"/>
                </a:solidFill>
                <a:latin typeface="Calibri"/>
                <a:ea typeface="Calibri"/>
                <a:cs typeface="Calibri"/>
                <a:sym typeface="Calibri"/>
              </a:rPr>
              <a:t>50</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chemeClr val="dk1"/>
                </a:solidFill>
              </a:rPr>
              <a:t>√</a:t>
            </a:r>
            <a:r>
              <a:rPr lang="en-US" sz="3600">
                <a:solidFill>
                  <a:srgbClr val="FF0000"/>
                </a:solidFill>
                <a:latin typeface="Calibri"/>
                <a:ea typeface="Calibri"/>
                <a:cs typeface="Calibri"/>
                <a:sym typeface="Calibri"/>
              </a:rPr>
              <a:t>41</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cosθ</a:t>
            </a:r>
            <a:endParaRPr b="0" i="0" sz="3600" u="none" cap="none" strike="noStrike">
              <a:solidFill>
                <a:schemeClr val="dk1"/>
              </a:solidFill>
              <a:latin typeface="Calibri"/>
              <a:ea typeface="Calibri"/>
              <a:cs typeface="Calibri"/>
              <a:sym typeface="Calibri"/>
            </a:endParaRPr>
          </a:p>
        </p:txBody>
      </p:sp>
      <p:sp>
        <p:nvSpPr>
          <p:cNvPr id="1533" name="Google Shape;1533;p114"/>
          <p:cNvSpPr txBox="1"/>
          <p:nvPr/>
        </p:nvSpPr>
        <p:spPr>
          <a:xfrm>
            <a:off x="3566150" y="4006413"/>
            <a:ext cx="8625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cosθ</a:t>
            </a:r>
            <a:r>
              <a:rPr b="0" i="0" lang="en-US" sz="3600" u="none" cap="none" strike="noStrike">
                <a:solidFill>
                  <a:schemeClr val="dk1"/>
                </a:solidFill>
                <a:latin typeface="Calibri"/>
                <a:ea typeface="Calibri"/>
                <a:cs typeface="Calibri"/>
                <a:sym typeface="Calibri"/>
              </a:rPr>
              <a:t> = </a:t>
            </a:r>
            <a:r>
              <a:rPr lang="en-US" sz="3600">
                <a:solidFill>
                  <a:schemeClr val="dk1"/>
                </a:solidFill>
                <a:latin typeface="Calibri"/>
                <a:ea typeface="Calibri"/>
                <a:cs typeface="Calibri"/>
                <a:sym typeface="Calibri"/>
              </a:rPr>
              <a:t>31 / (</a:t>
            </a:r>
            <a:r>
              <a:rPr lang="en-US" sz="3600">
                <a:solidFill>
                  <a:schemeClr val="dk1"/>
                </a:solidFill>
              </a:rPr>
              <a:t>√</a:t>
            </a:r>
            <a:r>
              <a:rPr lang="en-US" sz="3600">
                <a:solidFill>
                  <a:srgbClr val="002060"/>
                </a:solidFill>
                <a:latin typeface="Calibri"/>
                <a:ea typeface="Calibri"/>
                <a:cs typeface="Calibri"/>
                <a:sym typeface="Calibri"/>
              </a:rPr>
              <a:t>50</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chemeClr val="dk1"/>
                </a:solidFill>
              </a:rPr>
              <a:t>√</a:t>
            </a:r>
            <a:r>
              <a:rPr lang="en-US" sz="3600">
                <a:solidFill>
                  <a:srgbClr val="FF0000"/>
                </a:solidFill>
                <a:latin typeface="Calibri"/>
                <a:ea typeface="Calibri"/>
                <a:cs typeface="Calibri"/>
                <a:sym typeface="Calibri"/>
              </a:rPr>
              <a:t>41</a:t>
            </a:r>
            <a:r>
              <a:rPr lang="en-US" sz="3600">
                <a:latin typeface="Calibri"/>
                <a:ea typeface="Calibri"/>
                <a:cs typeface="Calibri"/>
                <a:sym typeface="Calibri"/>
              </a:rPr>
              <a:t>)</a:t>
            </a:r>
            <a:endParaRPr b="0" i="0" sz="3600" cap="none" strike="noStrike">
              <a:latin typeface="Calibri"/>
              <a:ea typeface="Calibri"/>
              <a:cs typeface="Calibri"/>
              <a:sym typeface="Calibri"/>
            </a:endParaRPr>
          </a:p>
        </p:txBody>
      </p:sp>
      <p:sp>
        <p:nvSpPr>
          <p:cNvPr id="1534" name="Google Shape;1534;p114"/>
          <p:cNvSpPr txBox="1"/>
          <p:nvPr/>
        </p:nvSpPr>
        <p:spPr>
          <a:xfrm>
            <a:off x="3566150" y="4654296"/>
            <a:ext cx="8518800" cy="64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cosθ ≈ 0.6847….</a:t>
            </a:r>
            <a:endParaRPr b="0" i="0" sz="3600" u="none" cap="none" strike="noStrike">
              <a:latin typeface="Calibri"/>
              <a:ea typeface="Calibri"/>
              <a:cs typeface="Calibri"/>
              <a:sym typeface="Calibri"/>
            </a:endParaRPr>
          </a:p>
        </p:txBody>
      </p:sp>
      <p:sp>
        <p:nvSpPr>
          <p:cNvPr id="1535" name="Google Shape;1535;p114"/>
          <p:cNvSpPr txBox="1"/>
          <p:nvPr/>
        </p:nvSpPr>
        <p:spPr>
          <a:xfrm>
            <a:off x="3436475" y="2052025"/>
            <a:ext cx="42138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3600">
                <a:solidFill>
                  <a:schemeClr val="dk1"/>
                </a:solidFill>
                <a:latin typeface="Calibri"/>
                <a:ea typeface="Calibri"/>
                <a:cs typeface="Calibri"/>
                <a:sym typeface="Calibri"/>
              </a:rPr>
              <a:t>·</a:t>
            </a:r>
            <a:r>
              <a:rPr lang="en-US" sz="3600">
                <a:solidFill>
                  <a:srgbClr val="FF0000"/>
                </a:solidFill>
                <a:latin typeface="Calibri"/>
                <a:ea typeface="Calibri"/>
                <a:cs typeface="Calibri"/>
                <a:sym typeface="Calibri"/>
              </a:rPr>
              <a:t>|b|</a:t>
            </a:r>
            <a:r>
              <a:rPr lang="en-US" sz="3600">
                <a:solidFill>
                  <a:schemeClr val="dk1"/>
                </a:solidFill>
                <a:latin typeface="Calibri"/>
                <a:ea typeface="Calibri"/>
                <a:cs typeface="Calibri"/>
                <a:sym typeface="Calibri"/>
              </a:rPr>
              <a:t>·</a:t>
            </a:r>
            <a:r>
              <a:rPr b="1"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cosθ</a:t>
            </a:r>
            <a:endParaRPr b="0" i="0" sz="3600" u="none" cap="none" strike="noStrike">
              <a:solidFill>
                <a:schemeClr val="dk1"/>
              </a:solidFill>
              <a:latin typeface="Calibri"/>
              <a:ea typeface="Calibri"/>
              <a:cs typeface="Calibri"/>
              <a:sym typeface="Calibri"/>
            </a:endParaRPr>
          </a:p>
        </p:txBody>
      </p:sp>
      <p:cxnSp>
        <p:nvCxnSpPr>
          <p:cNvPr id="1536" name="Google Shape;1536;p114"/>
          <p:cNvCxnSpPr/>
          <p:nvPr/>
        </p:nvCxnSpPr>
        <p:spPr>
          <a:xfrm>
            <a:off x="3696265" y="2164330"/>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537" name="Google Shape;1537;p114"/>
          <p:cNvCxnSpPr/>
          <p:nvPr/>
        </p:nvCxnSpPr>
        <p:spPr>
          <a:xfrm>
            <a:off x="4244905" y="2162843"/>
            <a:ext cx="209400" cy="0"/>
          </a:xfrm>
          <a:prstGeom prst="straightConnector1">
            <a:avLst/>
          </a:prstGeom>
          <a:noFill/>
          <a:ln cap="flat" cmpd="sng" w="9525">
            <a:solidFill>
              <a:srgbClr val="FF0000"/>
            </a:solidFill>
            <a:prstDash val="solid"/>
            <a:miter lim="800000"/>
            <a:headEnd len="sm" w="sm" type="none"/>
            <a:tailEnd len="med" w="med" type="triangle"/>
          </a:ln>
        </p:spPr>
      </p:cxnSp>
      <p:cxnSp>
        <p:nvCxnSpPr>
          <p:cNvPr id="1538" name="Google Shape;1538;p114"/>
          <p:cNvCxnSpPr/>
          <p:nvPr/>
        </p:nvCxnSpPr>
        <p:spPr>
          <a:xfrm flipH="1" rot="10800000">
            <a:off x="4791456" y="3419856"/>
            <a:ext cx="507600" cy="1500"/>
          </a:xfrm>
          <a:prstGeom prst="straightConnector1">
            <a:avLst/>
          </a:prstGeom>
          <a:noFill/>
          <a:ln cap="flat" cmpd="sng" w="19050">
            <a:solidFill>
              <a:schemeClr val="dk1"/>
            </a:solidFill>
            <a:prstDash val="solid"/>
            <a:round/>
            <a:headEnd len="sm" w="sm" type="none"/>
            <a:tailEnd len="sm" w="sm" type="none"/>
          </a:ln>
        </p:spPr>
      </p:cxnSp>
      <p:cxnSp>
        <p:nvCxnSpPr>
          <p:cNvPr id="1539" name="Google Shape;1539;p114"/>
          <p:cNvCxnSpPr/>
          <p:nvPr/>
        </p:nvCxnSpPr>
        <p:spPr>
          <a:xfrm flipH="1" rot="10800000">
            <a:off x="5724144" y="3419856"/>
            <a:ext cx="507600" cy="1500"/>
          </a:xfrm>
          <a:prstGeom prst="straightConnector1">
            <a:avLst/>
          </a:prstGeom>
          <a:noFill/>
          <a:ln cap="flat" cmpd="sng" w="19050">
            <a:solidFill>
              <a:schemeClr val="dk1"/>
            </a:solidFill>
            <a:prstDash val="solid"/>
            <a:round/>
            <a:headEnd len="sm" w="sm" type="none"/>
            <a:tailEnd len="sm" w="sm" type="none"/>
          </a:ln>
        </p:spPr>
      </p:cxnSp>
      <p:cxnSp>
        <p:nvCxnSpPr>
          <p:cNvPr id="1540" name="Google Shape;1540;p114"/>
          <p:cNvCxnSpPr/>
          <p:nvPr/>
        </p:nvCxnSpPr>
        <p:spPr>
          <a:xfrm flipH="1" rot="10800000">
            <a:off x="6172200" y="4066088"/>
            <a:ext cx="507600" cy="1500"/>
          </a:xfrm>
          <a:prstGeom prst="straightConnector1">
            <a:avLst/>
          </a:prstGeom>
          <a:noFill/>
          <a:ln cap="flat" cmpd="sng" w="19050">
            <a:solidFill>
              <a:schemeClr val="dk1"/>
            </a:solidFill>
            <a:prstDash val="solid"/>
            <a:round/>
            <a:headEnd len="sm" w="sm" type="none"/>
            <a:tailEnd len="sm" w="sm" type="none"/>
          </a:ln>
        </p:spPr>
      </p:cxnSp>
      <p:cxnSp>
        <p:nvCxnSpPr>
          <p:cNvPr id="1541" name="Google Shape;1541;p114"/>
          <p:cNvCxnSpPr/>
          <p:nvPr/>
        </p:nvCxnSpPr>
        <p:spPr>
          <a:xfrm flipH="1" rot="10800000">
            <a:off x="7104888" y="4066088"/>
            <a:ext cx="507600" cy="1500"/>
          </a:xfrm>
          <a:prstGeom prst="straightConnector1">
            <a:avLst/>
          </a:prstGeom>
          <a:noFill/>
          <a:ln cap="flat" cmpd="sng" w="19050">
            <a:solidFill>
              <a:schemeClr val="dk1"/>
            </a:solidFill>
            <a:prstDash val="solid"/>
            <a:round/>
            <a:headEnd len="sm" w="sm" type="none"/>
            <a:tailEnd len="sm" w="sm" type="none"/>
          </a:ln>
        </p:spPr>
      </p:cxnSp>
      <p:sp>
        <p:nvSpPr>
          <p:cNvPr id="1542" name="Google Shape;1542;p114"/>
          <p:cNvSpPr txBox="1"/>
          <p:nvPr/>
        </p:nvSpPr>
        <p:spPr>
          <a:xfrm>
            <a:off x="3566150" y="5303520"/>
            <a:ext cx="8518800" cy="64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θ = cos</a:t>
            </a:r>
            <a:r>
              <a:rPr baseline="30000" lang="en-US" sz="3600">
                <a:solidFill>
                  <a:schemeClr val="dk1"/>
                </a:solidFill>
              </a:rPr>
              <a:t>-1</a:t>
            </a:r>
            <a:r>
              <a:rPr lang="en-US" sz="3600">
                <a:solidFill>
                  <a:schemeClr val="dk1"/>
                </a:solidFill>
                <a:latin typeface="Calibri"/>
                <a:ea typeface="Calibri"/>
                <a:cs typeface="Calibri"/>
                <a:sym typeface="Calibri"/>
              </a:rPr>
              <a:t> (0.6847….) = 46.79</a:t>
            </a:r>
            <a:endParaRPr b="0" i="0" sz="3600" u="none" cap="none" strike="noStrike">
              <a:latin typeface="Calibri"/>
              <a:ea typeface="Calibri"/>
              <a:cs typeface="Calibri"/>
              <a:sym typeface="Calibri"/>
            </a:endParaRPr>
          </a:p>
        </p:txBody>
      </p:sp>
      <p:sp>
        <p:nvSpPr>
          <p:cNvPr id="1543" name="Google Shape;1543;p114"/>
          <p:cNvSpPr txBox="1"/>
          <p:nvPr/>
        </p:nvSpPr>
        <p:spPr>
          <a:xfrm>
            <a:off x="3566150" y="5952744"/>
            <a:ext cx="8518800" cy="64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Arial"/>
              <a:buNone/>
            </a:pPr>
            <a:r>
              <a:rPr lang="en-US" sz="3600">
                <a:solidFill>
                  <a:schemeClr val="dk1"/>
                </a:solidFill>
              </a:rPr>
              <a:t>√</a:t>
            </a:r>
            <a:r>
              <a:rPr lang="en-US" sz="3600">
                <a:solidFill>
                  <a:srgbClr val="002060"/>
                </a:solidFill>
                <a:latin typeface="Calibri"/>
                <a:ea typeface="Calibri"/>
                <a:cs typeface="Calibri"/>
                <a:sym typeface="Calibri"/>
              </a:rPr>
              <a:t>50</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chemeClr val="dk1"/>
                </a:solidFill>
              </a:rPr>
              <a:t>√</a:t>
            </a:r>
            <a:r>
              <a:rPr lang="en-US" sz="3600">
                <a:solidFill>
                  <a:srgbClr val="FF0000"/>
                </a:solidFill>
                <a:latin typeface="Calibri"/>
                <a:ea typeface="Calibri"/>
                <a:cs typeface="Calibri"/>
                <a:sym typeface="Calibri"/>
              </a:rPr>
              <a:t>41</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cos(46.79)</a:t>
            </a:r>
            <a:r>
              <a:rPr lang="en-US" sz="3600">
                <a:solidFill>
                  <a:schemeClr val="dk1"/>
                </a:solidFill>
                <a:latin typeface="Calibri"/>
                <a:ea typeface="Calibri"/>
                <a:cs typeface="Calibri"/>
                <a:sym typeface="Calibri"/>
              </a:rPr>
              <a:t> = 31</a:t>
            </a:r>
            <a:endParaRPr b="0" i="0" sz="3600" u="none" cap="none" strike="noStrike">
              <a:latin typeface="Calibri"/>
              <a:ea typeface="Calibri"/>
              <a:cs typeface="Calibri"/>
              <a:sym typeface="Calibri"/>
            </a:endParaRPr>
          </a:p>
        </p:txBody>
      </p:sp>
      <p:cxnSp>
        <p:nvCxnSpPr>
          <p:cNvPr id="1544" name="Google Shape;1544;p114"/>
          <p:cNvCxnSpPr/>
          <p:nvPr/>
        </p:nvCxnSpPr>
        <p:spPr>
          <a:xfrm flipH="1" rot="10800000">
            <a:off x="3895344" y="6009901"/>
            <a:ext cx="507600" cy="1500"/>
          </a:xfrm>
          <a:prstGeom prst="straightConnector1">
            <a:avLst/>
          </a:prstGeom>
          <a:noFill/>
          <a:ln cap="flat" cmpd="sng" w="19050">
            <a:solidFill>
              <a:schemeClr val="dk1"/>
            </a:solidFill>
            <a:prstDash val="solid"/>
            <a:round/>
            <a:headEnd len="sm" w="sm" type="none"/>
            <a:tailEnd len="sm" w="sm" type="none"/>
          </a:ln>
        </p:spPr>
      </p:cxnSp>
      <p:cxnSp>
        <p:nvCxnSpPr>
          <p:cNvPr id="1545" name="Google Shape;1545;p114"/>
          <p:cNvCxnSpPr/>
          <p:nvPr/>
        </p:nvCxnSpPr>
        <p:spPr>
          <a:xfrm flipH="1" rot="10800000">
            <a:off x="4828032" y="6009901"/>
            <a:ext cx="507600" cy="1500"/>
          </a:xfrm>
          <a:prstGeom prst="straightConnector1">
            <a:avLst/>
          </a:prstGeom>
          <a:noFill/>
          <a:ln cap="flat" cmpd="sng" w="19050">
            <a:solidFill>
              <a:schemeClr val="dk1"/>
            </a:solidFill>
            <a:prstDash val="solid"/>
            <a:round/>
            <a:headEnd len="sm" w="sm" type="none"/>
            <a:tailEnd len="sm" w="sm" type="none"/>
          </a:ln>
        </p:spPr>
      </p:cxnSp>
      <p:sp>
        <p:nvSpPr>
          <p:cNvPr id="1546" name="Google Shape;1546;p114"/>
          <p:cNvSpPr txBox="1"/>
          <p:nvPr/>
        </p:nvSpPr>
        <p:spPr>
          <a:xfrm>
            <a:off x="2410875" y="3382200"/>
            <a:ext cx="864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1.</a:t>
            </a:r>
            <a:endParaRPr b="0" i="0" sz="3600" u="none" cap="none" strike="noStrike">
              <a:solidFill>
                <a:schemeClr val="dk1"/>
              </a:solidFill>
              <a:latin typeface="Calibri"/>
              <a:ea typeface="Calibri"/>
              <a:cs typeface="Calibri"/>
              <a:sym typeface="Calibri"/>
            </a:endParaRPr>
          </a:p>
        </p:txBody>
      </p:sp>
      <p:sp>
        <p:nvSpPr>
          <p:cNvPr id="1547" name="Google Shape;1547;p114"/>
          <p:cNvSpPr txBox="1"/>
          <p:nvPr/>
        </p:nvSpPr>
        <p:spPr>
          <a:xfrm>
            <a:off x="2410875" y="4006425"/>
            <a:ext cx="864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2</a:t>
            </a:r>
            <a:r>
              <a:rPr lang="en-US" sz="3600">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548" name="Google Shape;1548;p114"/>
          <p:cNvSpPr txBox="1"/>
          <p:nvPr/>
        </p:nvSpPr>
        <p:spPr>
          <a:xfrm>
            <a:off x="2410875" y="4654300"/>
            <a:ext cx="864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3</a:t>
            </a:r>
            <a:r>
              <a:rPr lang="en-US" sz="3600">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549" name="Google Shape;1549;p114"/>
          <p:cNvSpPr txBox="1"/>
          <p:nvPr/>
        </p:nvSpPr>
        <p:spPr>
          <a:xfrm>
            <a:off x="2410875" y="5303525"/>
            <a:ext cx="864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4</a:t>
            </a:r>
            <a:r>
              <a:rPr lang="en-US" sz="3600">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550" name="Google Shape;1550;p114"/>
          <p:cNvSpPr txBox="1"/>
          <p:nvPr/>
        </p:nvSpPr>
        <p:spPr>
          <a:xfrm>
            <a:off x="2410875" y="5926400"/>
            <a:ext cx="864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5.</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5" name="Shape 1555"/>
        <p:cNvGrpSpPr/>
        <p:nvPr/>
      </p:nvGrpSpPr>
      <p:grpSpPr>
        <a:xfrm>
          <a:off x="0" y="0"/>
          <a:ext cx="0" cy="0"/>
          <a:chOff x="0" y="0"/>
          <a:chExt cx="0" cy="0"/>
        </a:xfrm>
      </p:grpSpPr>
      <p:pic>
        <p:nvPicPr>
          <p:cNvPr id="1556" name="Google Shape;1556;p11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557" name="Google Shape;1557;p11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558" name="Google Shape;1558;p115"/>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The </a:t>
            </a:r>
            <a:r>
              <a:rPr b="1" lang="en-US" sz="1800" u="sng">
                <a:solidFill>
                  <a:schemeClr val="dk1"/>
                </a:solidFill>
                <a:latin typeface="Calibri"/>
                <a:ea typeface="Calibri"/>
                <a:cs typeface="Calibri"/>
                <a:sym typeface="Calibri"/>
              </a:rPr>
              <a:t>cross product</a:t>
            </a:r>
            <a:r>
              <a:rPr lang="en-US" sz="1800">
                <a:solidFill>
                  <a:schemeClr val="dk1"/>
                </a:solidFill>
                <a:latin typeface="Calibri"/>
                <a:ea typeface="Calibri"/>
                <a:cs typeface="Calibri"/>
                <a:sym typeface="Calibri"/>
              </a:rPr>
              <a:t> also has 2 ways to calculate it, but we will only discuss this one:</a:t>
            </a:r>
            <a:endParaRPr b="0" i="0" sz="1800" u="none" cap="none" strike="noStrike">
              <a:solidFill>
                <a:schemeClr val="dk1"/>
              </a:solidFill>
              <a:latin typeface="Calibri"/>
              <a:ea typeface="Calibri"/>
              <a:cs typeface="Calibri"/>
              <a:sym typeface="Calibri"/>
            </a:endParaRPr>
          </a:p>
        </p:txBody>
      </p:sp>
      <p:sp>
        <p:nvSpPr>
          <p:cNvPr id="1559" name="Google Shape;1559;p115"/>
          <p:cNvSpPr txBox="1"/>
          <p:nvPr/>
        </p:nvSpPr>
        <p:spPr>
          <a:xfrm>
            <a:off x="0" y="40549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cross product will result in a vector that’s at the ‘right’ (90 degrees) angle to both vectors.</a:t>
            </a:r>
            <a:endParaRPr sz="1800">
              <a:solidFill>
                <a:schemeClr val="dk1"/>
              </a:solidFill>
              <a:latin typeface="Calibri"/>
              <a:ea typeface="Calibri"/>
              <a:cs typeface="Calibri"/>
              <a:sym typeface="Calibri"/>
            </a:endParaRPr>
          </a:p>
        </p:txBody>
      </p:sp>
      <p:sp>
        <p:nvSpPr>
          <p:cNvPr id="1560" name="Google Shape;1560;p115"/>
          <p:cNvSpPr/>
          <p:nvPr/>
        </p:nvSpPr>
        <p:spPr>
          <a:xfrm>
            <a:off x="2343600" y="1886713"/>
            <a:ext cx="7504800" cy="20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15"/>
          <p:cNvSpPr/>
          <p:nvPr/>
        </p:nvSpPr>
        <p:spPr>
          <a:xfrm>
            <a:off x="3758700" y="3286071"/>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15"/>
          <p:cNvSpPr/>
          <p:nvPr/>
        </p:nvSpPr>
        <p:spPr>
          <a:xfrm>
            <a:off x="3758700" y="2737413"/>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15"/>
          <p:cNvSpPr/>
          <p:nvPr/>
        </p:nvSpPr>
        <p:spPr>
          <a:xfrm>
            <a:off x="3758700" y="2188773"/>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15"/>
          <p:cNvSpPr txBox="1"/>
          <p:nvPr/>
        </p:nvSpPr>
        <p:spPr>
          <a:xfrm>
            <a:off x="2343600" y="2587163"/>
            <a:ext cx="14151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i="0" lang="en-US" sz="3600" u="none" cap="none" strike="noStrike">
                <a:solidFill>
                  <a:schemeClr val="dk1"/>
                </a:solidFill>
                <a:latin typeface="Calibri"/>
                <a:ea typeface="Calibri"/>
                <a:cs typeface="Calibri"/>
                <a:sym typeface="Calibri"/>
              </a:rPr>
              <a:t> =        </a:t>
            </a:r>
            <a:endParaRPr i="0" sz="3600" u="none" cap="none" strike="noStrike">
              <a:solidFill>
                <a:schemeClr val="dk1"/>
              </a:solidFill>
              <a:latin typeface="Calibri"/>
              <a:ea typeface="Calibri"/>
              <a:cs typeface="Calibri"/>
              <a:sym typeface="Calibri"/>
            </a:endParaRPr>
          </a:p>
        </p:txBody>
      </p:sp>
      <p:sp>
        <p:nvSpPr>
          <p:cNvPr id="1565" name="Google Shape;1565;p115"/>
          <p:cNvSpPr txBox="1"/>
          <p:nvPr/>
        </p:nvSpPr>
        <p:spPr>
          <a:xfrm>
            <a:off x="4327500" y="2587163"/>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566" name="Google Shape;1566;p115"/>
          <p:cNvSpPr txBox="1"/>
          <p:nvPr/>
        </p:nvSpPr>
        <p:spPr>
          <a:xfrm>
            <a:off x="5274000" y="2587163"/>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cxnSp>
        <p:nvCxnSpPr>
          <p:cNvPr id="1567" name="Google Shape;1567;p115"/>
          <p:cNvCxnSpPr/>
          <p:nvPr/>
        </p:nvCxnSpPr>
        <p:spPr>
          <a:xfrm>
            <a:off x="2456900" y="2697983"/>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568" name="Google Shape;1568;p115"/>
          <p:cNvCxnSpPr/>
          <p:nvPr/>
        </p:nvCxnSpPr>
        <p:spPr>
          <a:xfrm>
            <a:off x="3131820" y="2697980"/>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569" name="Google Shape;1569;p115"/>
          <p:cNvSpPr/>
          <p:nvPr/>
        </p:nvSpPr>
        <p:spPr>
          <a:xfrm>
            <a:off x="4705000" y="2188773"/>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15"/>
          <p:cNvSpPr/>
          <p:nvPr/>
        </p:nvSpPr>
        <p:spPr>
          <a:xfrm>
            <a:off x="4705000" y="2737413"/>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15"/>
          <p:cNvSpPr/>
          <p:nvPr/>
        </p:nvSpPr>
        <p:spPr>
          <a:xfrm>
            <a:off x="4705000" y="3286071"/>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15"/>
          <p:cNvSpPr/>
          <p:nvPr/>
        </p:nvSpPr>
        <p:spPr>
          <a:xfrm>
            <a:off x="6581700" y="2737413"/>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15"/>
          <p:cNvSpPr/>
          <p:nvPr/>
        </p:nvSpPr>
        <p:spPr>
          <a:xfrm>
            <a:off x="5931620" y="3286063"/>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15"/>
          <p:cNvSpPr/>
          <p:nvPr/>
        </p:nvSpPr>
        <p:spPr>
          <a:xfrm>
            <a:off x="7215750" y="2737413"/>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15"/>
          <p:cNvSpPr/>
          <p:nvPr/>
        </p:nvSpPr>
        <p:spPr>
          <a:xfrm>
            <a:off x="7806140" y="3286063"/>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15"/>
          <p:cNvSpPr/>
          <p:nvPr/>
        </p:nvSpPr>
        <p:spPr>
          <a:xfrm>
            <a:off x="6581700" y="3286063"/>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15"/>
          <p:cNvSpPr/>
          <p:nvPr/>
        </p:nvSpPr>
        <p:spPr>
          <a:xfrm>
            <a:off x="7215750" y="3286063"/>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15"/>
          <p:cNvSpPr/>
          <p:nvPr/>
        </p:nvSpPr>
        <p:spPr>
          <a:xfrm>
            <a:off x="5931620" y="2188773"/>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15"/>
          <p:cNvSpPr/>
          <p:nvPr/>
        </p:nvSpPr>
        <p:spPr>
          <a:xfrm>
            <a:off x="7806140" y="2188763"/>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5"/>
          <p:cNvSpPr/>
          <p:nvPr/>
        </p:nvSpPr>
        <p:spPr>
          <a:xfrm>
            <a:off x="5931625" y="2737413"/>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15"/>
          <p:cNvSpPr/>
          <p:nvPr/>
        </p:nvSpPr>
        <p:spPr>
          <a:xfrm>
            <a:off x="6581700" y="2188763"/>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5"/>
          <p:cNvSpPr/>
          <p:nvPr/>
        </p:nvSpPr>
        <p:spPr>
          <a:xfrm>
            <a:off x="7806150" y="2737413"/>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5"/>
          <p:cNvSpPr/>
          <p:nvPr/>
        </p:nvSpPr>
        <p:spPr>
          <a:xfrm>
            <a:off x="7193925" y="2188763"/>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5"/>
          <p:cNvSpPr txBox="1"/>
          <p:nvPr/>
        </p:nvSpPr>
        <p:spPr>
          <a:xfrm>
            <a:off x="8438475" y="2598963"/>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585" name="Google Shape;1585;p115"/>
          <p:cNvSpPr/>
          <p:nvPr/>
        </p:nvSpPr>
        <p:spPr>
          <a:xfrm>
            <a:off x="8903450" y="3286071"/>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5"/>
          <p:cNvSpPr/>
          <p:nvPr/>
        </p:nvSpPr>
        <p:spPr>
          <a:xfrm>
            <a:off x="8903450" y="2737413"/>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15"/>
          <p:cNvSpPr/>
          <p:nvPr/>
        </p:nvSpPr>
        <p:spPr>
          <a:xfrm>
            <a:off x="8903450" y="2188773"/>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15"/>
          <p:cNvSpPr/>
          <p:nvPr/>
        </p:nvSpPr>
        <p:spPr>
          <a:xfrm>
            <a:off x="4705000" y="2000963"/>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589" name="Google Shape;1589;p115"/>
          <p:cNvSpPr/>
          <p:nvPr/>
        </p:nvSpPr>
        <p:spPr>
          <a:xfrm>
            <a:off x="3758700" y="2000963"/>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590" name="Google Shape;1590;p115"/>
          <p:cNvSpPr/>
          <p:nvPr/>
        </p:nvSpPr>
        <p:spPr>
          <a:xfrm>
            <a:off x="8903450" y="1996749"/>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x</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y</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z</a:t>
            </a:r>
            <a:endParaRPr sz="3600">
              <a:latin typeface="Calibri"/>
              <a:ea typeface="Calibri"/>
              <a:cs typeface="Calibri"/>
              <a:sym typeface="Calibri"/>
            </a:endParaRPr>
          </a:p>
        </p:txBody>
      </p:sp>
      <p:sp>
        <p:nvSpPr>
          <p:cNvPr id="1591" name="Google Shape;1591;p115"/>
          <p:cNvSpPr/>
          <p:nvPr/>
        </p:nvSpPr>
        <p:spPr>
          <a:xfrm>
            <a:off x="5755275" y="2000963"/>
            <a:ext cx="26832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sz="3600">
              <a:solidFill>
                <a:srgbClr val="FF0000"/>
              </a:solidFill>
              <a:latin typeface="Calibri"/>
              <a:ea typeface="Calibri"/>
              <a:cs typeface="Calibri"/>
              <a:sym typeface="Calibri"/>
            </a:endParaRPr>
          </a:p>
        </p:txBody>
      </p:sp>
      <p:pic>
        <p:nvPicPr>
          <p:cNvPr id="1592" name="Google Shape;1592;p115"/>
          <p:cNvPicPr preferRelativeResize="0"/>
          <p:nvPr/>
        </p:nvPicPr>
        <p:blipFill>
          <a:blip r:embed="rId4">
            <a:alphaModFix/>
          </a:blip>
          <a:stretch>
            <a:fillRect/>
          </a:stretch>
        </p:blipFill>
        <p:spPr>
          <a:xfrm>
            <a:off x="4919650" y="4546513"/>
            <a:ext cx="2352675" cy="2162175"/>
          </a:xfrm>
          <a:prstGeom prst="rect">
            <a:avLst/>
          </a:prstGeom>
          <a:noFill/>
          <a:ln>
            <a:noFill/>
          </a:ln>
        </p:spPr>
      </p:pic>
      <p:sp>
        <p:nvSpPr>
          <p:cNvPr id="1593" name="Google Shape;1593;p115"/>
          <p:cNvSpPr txBox="1"/>
          <p:nvPr/>
        </p:nvSpPr>
        <p:spPr>
          <a:xfrm>
            <a:off x="2775850" y="4767450"/>
            <a:ext cx="2143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 </a:t>
            </a:r>
            <a:r>
              <a:rPr lang="en-US" sz="3600">
                <a:latin typeface="Calibri"/>
                <a:ea typeface="Calibri"/>
                <a:cs typeface="Calibri"/>
                <a:sym typeface="Calibri"/>
              </a:rPr>
              <a:t>= </a:t>
            </a:r>
            <a:r>
              <a:rPr lang="en-US" sz="3600">
                <a:solidFill>
                  <a:srgbClr val="9900FF"/>
                </a:solidFill>
                <a:latin typeface="Calibri"/>
                <a:ea typeface="Calibri"/>
                <a:cs typeface="Calibri"/>
                <a:sym typeface="Calibri"/>
              </a:rPr>
              <a:t>c</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cxnSp>
        <p:nvCxnSpPr>
          <p:cNvPr id="1594" name="Google Shape;1594;p115"/>
          <p:cNvCxnSpPr/>
          <p:nvPr/>
        </p:nvCxnSpPr>
        <p:spPr>
          <a:xfrm>
            <a:off x="2853875" y="4878258"/>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595" name="Google Shape;1595;p115"/>
          <p:cNvCxnSpPr/>
          <p:nvPr/>
        </p:nvCxnSpPr>
        <p:spPr>
          <a:xfrm>
            <a:off x="3528795" y="4878255"/>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596" name="Google Shape;1596;p115"/>
          <p:cNvSpPr txBox="1"/>
          <p:nvPr/>
        </p:nvSpPr>
        <p:spPr>
          <a:xfrm>
            <a:off x="7051825" y="5966775"/>
            <a:ext cx="4221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endParaRPr i="0" sz="3600" u="none" cap="none" strike="noStrike">
              <a:solidFill>
                <a:schemeClr val="dk1"/>
              </a:solidFill>
              <a:latin typeface="Calibri"/>
              <a:ea typeface="Calibri"/>
              <a:cs typeface="Calibri"/>
              <a:sym typeface="Calibri"/>
            </a:endParaRPr>
          </a:p>
        </p:txBody>
      </p:sp>
      <p:cxnSp>
        <p:nvCxnSpPr>
          <p:cNvPr id="1597" name="Google Shape;1597;p115"/>
          <p:cNvCxnSpPr/>
          <p:nvPr/>
        </p:nvCxnSpPr>
        <p:spPr>
          <a:xfrm>
            <a:off x="7165125" y="61537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598" name="Google Shape;1598;p115"/>
          <p:cNvSpPr txBox="1"/>
          <p:nvPr/>
        </p:nvSpPr>
        <p:spPr>
          <a:xfrm>
            <a:off x="6057850" y="4937800"/>
            <a:ext cx="4221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FF0000"/>
                </a:solidFill>
                <a:latin typeface="Calibri"/>
                <a:ea typeface="Calibri"/>
                <a:cs typeface="Calibri"/>
                <a:sym typeface="Calibri"/>
              </a:rPr>
              <a:t>b</a:t>
            </a:r>
            <a:endParaRPr i="0" sz="3600" u="none" cap="none" strike="noStrike">
              <a:solidFill>
                <a:schemeClr val="dk1"/>
              </a:solidFill>
              <a:latin typeface="Calibri"/>
              <a:ea typeface="Calibri"/>
              <a:cs typeface="Calibri"/>
              <a:sym typeface="Calibri"/>
            </a:endParaRPr>
          </a:p>
        </p:txBody>
      </p:sp>
      <p:cxnSp>
        <p:nvCxnSpPr>
          <p:cNvPr id="1599" name="Google Shape;1599;p115"/>
          <p:cNvCxnSpPr/>
          <p:nvPr/>
        </p:nvCxnSpPr>
        <p:spPr>
          <a:xfrm>
            <a:off x="6171970" y="5048605"/>
            <a:ext cx="209400" cy="0"/>
          </a:xfrm>
          <a:prstGeom prst="straightConnector1">
            <a:avLst/>
          </a:prstGeom>
          <a:noFill/>
          <a:ln cap="flat" cmpd="sng" w="9525">
            <a:solidFill>
              <a:srgbClr val="FF0000"/>
            </a:solidFill>
            <a:prstDash val="solid"/>
            <a:miter lim="800000"/>
            <a:headEnd len="sm" w="sm" type="none"/>
            <a:tailEnd len="med" w="med" type="triangle"/>
          </a:ln>
        </p:spPr>
      </p:cxnSp>
      <p:cxnSp>
        <p:nvCxnSpPr>
          <p:cNvPr id="1600" name="Google Shape;1600;p115"/>
          <p:cNvCxnSpPr/>
          <p:nvPr/>
        </p:nvCxnSpPr>
        <p:spPr>
          <a:xfrm>
            <a:off x="4185795" y="4878255"/>
            <a:ext cx="209400" cy="0"/>
          </a:xfrm>
          <a:prstGeom prst="straightConnector1">
            <a:avLst/>
          </a:prstGeom>
          <a:noFill/>
          <a:ln cap="flat" cmpd="sng" w="9525">
            <a:solidFill>
              <a:srgbClr val="9900FF"/>
            </a:solidFill>
            <a:prstDash val="solid"/>
            <a:miter lim="800000"/>
            <a:headEnd len="sm" w="sm" type="none"/>
            <a:tailEnd len="med" w="med" type="triangle"/>
          </a:ln>
        </p:spPr>
      </p:cxnSp>
      <p:sp>
        <p:nvSpPr>
          <p:cNvPr id="1601" name="Google Shape;1601;p115"/>
          <p:cNvSpPr txBox="1"/>
          <p:nvPr/>
        </p:nvSpPr>
        <p:spPr>
          <a:xfrm>
            <a:off x="5232100" y="4306475"/>
            <a:ext cx="377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9900FF"/>
                </a:solidFill>
                <a:latin typeface="Calibri"/>
                <a:ea typeface="Calibri"/>
                <a:cs typeface="Calibri"/>
                <a:sym typeface="Calibri"/>
              </a:rPr>
              <a:t>c</a:t>
            </a:r>
            <a:endParaRPr i="0" sz="3600" u="none" cap="none" strike="noStrike">
              <a:solidFill>
                <a:schemeClr val="dk1"/>
              </a:solidFill>
              <a:latin typeface="Calibri"/>
              <a:ea typeface="Calibri"/>
              <a:cs typeface="Calibri"/>
              <a:sym typeface="Calibri"/>
            </a:endParaRPr>
          </a:p>
        </p:txBody>
      </p:sp>
      <p:cxnSp>
        <p:nvCxnSpPr>
          <p:cNvPr id="1602" name="Google Shape;1602;p115"/>
          <p:cNvCxnSpPr/>
          <p:nvPr/>
        </p:nvCxnSpPr>
        <p:spPr>
          <a:xfrm>
            <a:off x="5316245" y="4493480"/>
            <a:ext cx="209400" cy="0"/>
          </a:xfrm>
          <a:prstGeom prst="straightConnector1">
            <a:avLst/>
          </a:prstGeom>
          <a:noFill/>
          <a:ln cap="flat" cmpd="sng" w="9525">
            <a:solidFill>
              <a:srgbClr val="9900FF"/>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1"/>
                                        </p:tgtEl>
                                        <p:attrNameLst>
                                          <p:attrName>style.visibility</p:attrName>
                                        </p:attrNameLst>
                                      </p:cBhvr>
                                      <p:to>
                                        <p:strVal val="visible"/>
                                      </p:to>
                                    </p:set>
                                    <p:animEffect filter="fade" transition="in">
                                      <p:cBhvr>
                                        <p:cTn dur="1000"/>
                                        <p:tgtEl>
                                          <p:spTgt spid="1561"/>
                                        </p:tgtEl>
                                      </p:cBhvr>
                                    </p:animEffect>
                                  </p:childTnLst>
                                </p:cTn>
                              </p:par>
                              <p:par>
                                <p:cTn fill="hold" nodeType="withEffect" presetClass="entr" presetID="10" presetSubtype="0">
                                  <p:stCondLst>
                                    <p:cond delay="0"/>
                                  </p:stCondLst>
                                  <p:childTnLst>
                                    <p:set>
                                      <p:cBhvr>
                                        <p:cTn dur="1" fill="hold">
                                          <p:stCondLst>
                                            <p:cond delay="0"/>
                                          </p:stCondLst>
                                        </p:cTn>
                                        <p:tgtEl>
                                          <p:spTgt spid="1562"/>
                                        </p:tgtEl>
                                        <p:attrNameLst>
                                          <p:attrName>style.visibility</p:attrName>
                                        </p:attrNameLst>
                                      </p:cBhvr>
                                      <p:to>
                                        <p:strVal val="visible"/>
                                      </p:to>
                                    </p:set>
                                    <p:animEffect filter="fade" transition="in">
                                      <p:cBhvr>
                                        <p:cTn dur="1000"/>
                                        <p:tgtEl>
                                          <p:spTgt spid="1562"/>
                                        </p:tgtEl>
                                      </p:cBhvr>
                                    </p:animEffect>
                                  </p:childTnLst>
                                </p:cTn>
                              </p:par>
                              <p:par>
                                <p:cTn fill="hold" nodeType="withEffect" presetClass="entr" presetID="10" presetSubtype="0">
                                  <p:stCondLst>
                                    <p:cond delay="0"/>
                                  </p:stCondLst>
                                  <p:childTnLst>
                                    <p:set>
                                      <p:cBhvr>
                                        <p:cTn dur="1" fill="hold">
                                          <p:stCondLst>
                                            <p:cond delay="0"/>
                                          </p:stCondLst>
                                        </p:cTn>
                                        <p:tgtEl>
                                          <p:spTgt spid="1563"/>
                                        </p:tgtEl>
                                        <p:attrNameLst>
                                          <p:attrName>style.visibility</p:attrName>
                                        </p:attrNameLst>
                                      </p:cBhvr>
                                      <p:to>
                                        <p:strVal val="visible"/>
                                      </p:to>
                                    </p:set>
                                    <p:animEffect filter="fade" transition="in">
                                      <p:cBhvr>
                                        <p:cTn dur="1000"/>
                                        <p:tgtEl>
                                          <p:spTgt spid="1563"/>
                                        </p:tgtEl>
                                      </p:cBhvr>
                                    </p:animEffect>
                                  </p:childTnLst>
                                </p:cTn>
                              </p:par>
                              <p:par>
                                <p:cTn fill="hold" nodeType="withEffect" presetClass="entr" presetID="10" presetSubtype="0">
                                  <p:stCondLst>
                                    <p:cond delay="0"/>
                                  </p:stCondLst>
                                  <p:childTnLst>
                                    <p:set>
                                      <p:cBhvr>
                                        <p:cTn dur="1" fill="hold">
                                          <p:stCondLst>
                                            <p:cond delay="0"/>
                                          </p:stCondLst>
                                        </p:cTn>
                                        <p:tgtEl>
                                          <p:spTgt spid="1569"/>
                                        </p:tgtEl>
                                        <p:attrNameLst>
                                          <p:attrName>style.visibility</p:attrName>
                                        </p:attrNameLst>
                                      </p:cBhvr>
                                      <p:to>
                                        <p:strVal val="visible"/>
                                      </p:to>
                                    </p:set>
                                    <p:animEffect filter="fade" transition="in">
                                      <p:cBhvr>
                                        <p:cTn dur="1000"/>
                                        <p:tgtEl>
                                          <p:spTgt spid="1569"/>
                                        </p:tgtEl>
                                      </p:cBhvr>
                                    </p:animEffect>
                                  </p:childTnLst>
                                </p:cTn>
                              </p:par>
                              <p:par>
                                <p:cTn fill="hold" nodeType="withEffect" presetClass="entr" presetID="10" presetSubtype="0">
                                  <p:stCondLst>
                                    <p:cond delay="0"/>
                                  </p:stCondLst>
                                  <p:childTnLst>
                                    <p:set>
                                      <p:cBhvr>
                                        <p:cTn dur="1" fill="hold">
                                          <p:stCondLst>
                                            <p:cond delay="0"/>
                                          </p:stCondLst>
                                        </p:cTn>
                                        <p:tgtEl>
                                          <p:spTgt spid="1570"/>
                                        </p:tgtEl>
                                        <p:attrNameLst>
                                          <p:attrName>style.visibility</p:attrName>
                                        </p:attrNameLst>
                                      </p:cBhvr>
                                      <p:to>
                                        <p:strVal val="visible"/>
                                      </p:to>
                                    </p:set>
                                    <p:animEffect filter="fade" transition="in">
                                      <p:cBhvr>
                                        <p:cTn dur="1000"/>
                                        <p:tgtEl>
                                          <p:spTgt spid="1570"/>
                                        </p:tgtEl>
                                      </p:cBhvr>
                                    </p:animEffect>
                                  </p:childTnLst>
                                </p:cTn>
                              </p:par>
                              <p:par>
                                <p:cTn fill="hold" nodeType="withEffect" presetClass="entr" presetID="10" presetSubtype="0">
                                  <p:stCondLst>
                                    <p:cond delay="0"/>
                                  </p:stCondLst>
                                  <p:childTnLst>
                                    <p:set>
                                      <p:cBhvr>
                                        <p:cTn dur="1" fill="hold">
                                          <p:stCondLst>
                                            <p:cond delay="0"/>
                                          </p:stCondLst>
                                        </p:cTn>
                                        <p:tgtEl>
                                          <p:spTgt spid="1571"/>
                                        </p:tgtEl>
                                        <p:attrNameLst>
                                          <p:attrName>style.visibility</p:attrName>
                                        </p:attrNameLst>
                                      </p:cBhvr>
                                      <p:to>
                                        <p:strVal val="visible"/>
                                      </p:to>
                                    </p:set>
                                    <p:animEffect filter="fade" transition="in">
                                      <p:cBhvr>
                                        <p:cTn dur="1000"/>
                                        <p:tgtEl>
                                          <p:spTgt spid="1571"/>
                                        </p:tgtEl>
                                      </p:cBhvr>
                                    </p:animEffect>
                                  </p:childTnLst>
                                </p:cTn>
                              </p:par>
                              <p:par>
                                <p:cTn fill="hold" nodeType="withEffect" presetClass="entr" presetID="10" presetSubtype="0">
                                  <p:stCondLst>
                                    <p:cond delay="0"/>
                                  </p:stCondLst>
                                  <p:childTnLst>
                                    <p:set>
                                      <p:cBhvr>
                                        <p:cTn dur="1" fill="hold">
                                          <p:stCondLst>
                                            <p:cond delay="0"/>
                                          </p:stCondLst>
                                        </p:cTn>
                                        <p:tgtEl>
                                          <p:spTgt spid="1572"/>
                                        </p:tgtEl>
                                        <p:attrNameLst>
                                          <p:attrName>style.visibility</p:attrName>
                                        </p:attrNameLst>
                                      </p:cBhvr>
                                      <p:to>
                                        <p:strVal val="visible"/>
                                      </p:to>
                                    </p:set>
                                    <p:animEffect filter="fade" transition="in">
                                      <p:cBhvr>
                                        <p:cTn dur="1000"/>
                                        <p:tgtEl>
                                          <p:spTgt spid="1572"/>
                                        </p:tgtEl>
                                      </p:cBhvr>
                                    </p:animEffect>
                                  </p:childTnLst>
                                </p:cTn>
                              </p:par>
                              <p:par>
                                <p:cTn fill="hold" nodeType="withEffect" presetClass="entr" presetID="10" presetSubtype="0">
                                  <p:stCondLst>
                                    <p:cond delay="0"/>
                                  </p:stCondLst>
                                  <p:childTnLst>
                                    <p:set>
                                      <p:cBhvr>
                                        <p:cTn dur="1" fill="hold">
                                          <p:stCondLst>
                                            <p:cond delay="0"/>
                                          </p:stCondLst>
                                        </p:cTn>
                                        <p:tgtEl>
                                          <p:spTgt spid="1573"/>
                                        </p:tgtEl>
                                        <p:attrNameLst>
                                          <p:attrName>style.visibility</p:attrName>
                                        </p:attrNameLst>
                                      </p:cBhvr>
                                      <p:to>
                                        <p:strVal val="visible"/>
                                      </p:to>
                                    </p:set>
                                    <p:animEffect filter="fade" transition="in">
                                      <p:cBhvr>
                                        <p:cTn dur="1000"/>
                                        <p:tgtEl>
                                          <p:spTgt spid="1573"/>
                                        </p:tgtEl>
                                      </p:cBhvr>
                                    </p:animEffect>
                                  </p:childTnLst>
                                </p:cTn>
                              </p:par>
                              <p:par>
                                <p:cTn fill="hold" nodeType="withEffect" presetClass="entr" presetID="10" presetSubtype="0">
                                  <p:stCondLst>
                                    <p:cond delay="0"/>
                                  </p:stCondLst>
                                  <p:childTnLst>
                                    <p:set>
                                      <p:cBhvr>
                                        <p:cTn dur="1" fill="hold">
                                          <p:stCondLst>
                                            <p:cond delay="0"/>
                                          </p:stCondLst>
                                        </p:cTn>
                                        <p:tgtEl>
                                          <p:spTgt spid="1574"/>
                                        </p:tgtEl>
                                        <p:attrNameLst>
                                          <p:attrName>style.visibility</p:attrName>
                                        </p:attrNameLst>
                                      </p:cBhvr>
                                      <p:to>
                                        <p:strVal val="visible"/>
                                      </p:to>
                                    </p:set>
                                    <p:animEffect filter="fade" transition="in">
                                      <p:cBhvr>
                                        <p:cTn dur="1000"/>
                                        <p:tgtEl>
                                          <p:spTgt spid="1574"/>
                                        </p:tgtEl>
                                      </p:cBhvr>
                                    </p:animEffect>
                                  </p:childTnLst>
                                </p:cTn>
                              </p:par>
                              <p:par>
                                <p:cTn fill="hold" nodeType="withEffect" presetClass="entr" presetID="10" presetSubtype="0">
                                  <p:stCondLst>
                                    <p:cond delay="0"/>
                                  </p:stCondLst>
                                  <p:childTnLst>
                                    <p:set>
                                      <p:cBhvr>
                                        <p:cTn dur="1" fill="hold">
                                          <p:stCondLst>
                                            <p:cond delay="0"/>
                                          </p:stCondLst>
                                        </p:cTn>
                                        <p:tgtEl>
                                          <p:spTgt spid="1575"/>
                                        </p:tgtEl>
                                        <p:attrNameLst>
                                          <p:attrName>style.visibility</p:attrName>
                                        </p:attrNameLst>
                                      </p:cBhvr>
                                      <p:to>
                                        <p:strVal val="visible"/>
                                      </p:to>
                                    </p:set>
                                    <p:animEffect filter="fade" transition="in">
                                      <p:cBhvr>
                                        <p:cTn dur="1000"/>
                                        <p:tgtEl>
                                          <p:spTgt spid="1575"/>
                                        </p:tgtEl>
                                      </p:cBhvr>
                                    </p:animEffect>
                                  </p:childTnLst>
                                </p:cTn>
                              </p:par>
                              <p:par>
                                <p:cTn fill="hold" nodeType="withEffect" presetClass="entr" presetID="10" presetSubtype="0">
                                  <p:stCondLst>
                                    <p:cond delay="0"/>
                                  </p:stCondLst>
                                  <p:childTnLst>
                                    <p:set>
                                      <p:cBhvr>
                                        <p:cTn dur="1" fill="hold">
                                          <p:stCondLst>
                                            <p:cond delay="0"/>
                                          </p:stCondLst>
                                        </p:cTn>
                                        <p:tgtEl>
                                          <p:spTgt spid="1576"/>
                                        </p:tgtEl>
                                        <p:attrNameLst>
                                          <p:attrName>style.visibility</p:attrName>
                                        </p:attrNameLst>
                                      </p:cBhvr>
                                      <p:to>
                                        <p:strVal val="visible"/>
                                      </p:to>
                                    </p:set>
                                    <p:animEffect filter="fade" transition="in">
                                      <p:cBhvr>
                                        <p:cTn dur="1000"/>
                                        <p:tgtEl>
                                          <p:spTgt spid="1576"/>
                                        </p:tgtEl>
                                      </p:cBhvr>
                                    </p:animEffect>
                                  </p:childTnLst>
                                </p:cTn>
                              </p:par>
                              <p:par>
                                <p:cTn fill="hold" nodeType="withEffect" presetClass="entr" presetID="10" presetSubtype="0">
                                  <p:stCondLst>
                                    <p:cond delay="0"/>
                                  </p:stCondLst>
                                  <p:childTnLst>
                                    <p:set>
                                      <p:cBhvr>
                                        <p:cTn dur="1" fill="hold">
                                          <p:stCondLst>
                                            <p:cond delay="0"/>
                                          </p:stCondLst>
                                        </p:cTn>
                                        <p:tgtEl>
                                          <p:spTgt spid="1577"/>
                                        </p:tgtEl>
                                        <p:attrNameLst>
                                          <p:attrName>style.visibility</p:attrName>
                                        </p:attrNameLst>
                                      </p:cBhvr>
                                      <p:to>
                                        <p:strVal val="visible"/>
                                      </p:to>
                                    </p:set>
                                    <p:animEffect filter="fade" transition="in">
                                      <p:cBhvr>
                                        <p:cTn dur="1000"/>
                                        <p:tgtEl>
                                          <p:spTgt spid="1577"/>
                                        </p:tgtEl>
                                      </p:cBhvr>
                                    </p:animEffect>
                                  </p:childTnLst>
                                </p:cTn>
                              </p:par>
                              <p:par>
                                <p:cTn fill="hold" nodeType="withEffect" presetClass="entr" presetID="10" presetSubtype="0">
                                  <p:stCondLst>
                                    <p:cond delay="0"/>
                                  </p:stCondLst>
                                  <p:childTnLst>
                                    <p:set>
                                      <p:cBhvr>
                                        <p:cTn dur="1" fill="hold">
                                          <p:stCondLst>
                                            <p:cond delay="0"/>
                                          </p:stCondLst>
                                        </p:cTn>
                                        <p:tgtEl>
                                          <p:spTgt spid="1578"/>
                                        </p:tgtEl>
                                        <p:attrNameLst>
                                          <p:attrName>style.visibility</p:attrName>
                                        </p:attrNameLst>
                                      </p:cBhvr>
                                      <p:to>
                                        <p:strVal val="visible"/>
                                      </p:to>
                                    </p:set>
                                    <p:animEffect filter="fade" transition="in">
                                      <p:cBhvr>
                                        <p:cTn dur="1000"/>
                                        <p:tgtEl>
                                          <p:spTgt spid="1578"/>
                                        </p:tgtEl>
                                      </p:cBhvr>
                                    </p:animEffect>
                                  </p:childTnLst>
                                </p:cTn>
                              </p:par>
                              <p:par>
                                <p:cTn fill="hold" nodeType="withEffect" presetClass="entr" presetID="10" presetSubtype="0">
                                  <p:stCondLst>
                                    <p:cond delay="0"/>
                                  </p:stCondLst>
                                  <p:childTnLst>
                                    <p:set>
                                      <p:cBhvr>
                                        <p:cTn dur="1" fill="hold">
                                          <p:stCondLst>
                                            <p:cond delay="0"/>
                                          </p:stCondLst>
                                        </p:cTn>
                                        <p:tgtEl>
                                          <p:spTgt spid="1579"/>
                                        </p:tgtEl>
                                        <p:attrNameLst>
                                          <p:attrName>style.visibility</p:attrName>
                                        </p:attrNameLst>
                                      </p:cBhvr>
                                      <p:to>
                                        <p:strVal val="visible"/>
                                      </p:to>
                                    </p:set>
                                    <p:animEffect filter="fade" transition="in">
                                      <p:cBhvr>
                                        <p:cTn dur="1000"/>
                                        <p:tgtEl>
                                          <p:spTgt spid="1579"/>
                                        </p:tgtEl>
                                      </p:cBhvr>
                                    </p:animEffect>
                                  </p:childTnLst>
                                </p:cTn>
                              </p:par>
                              <p:par>
                                <p:cTn fill="hold" nodeType="withEffect" presetClass="entr" presetID="10" presetSubtype="0">
                                  <p:stCondLst>
                                    <p:cond delay="0"/>
                                  </p:stCondLst>
                                  <p:childTnLst>
                                    <p:set>
                                      <p:cBhvr>
                                        <p:cTn dur="1" fill="hold">
                                          <p:stCondLst>
                                            <p:cond delay="0"/>
                                          </p:stCondLst>
                                        </p:cTn>
                                        <p:tgtEl>
                                          <p:spTgt spid="1580"/>
                                        </p:tgtEl>
                                        <p:attrNameLst>
                                          <p:attrName>style.visibility</p:attrName>
                                        </p:attrNameLst>
                                      </p:cBhvr>
                                      <p:to>
                                        <p:strVal val="visible"/>
                                      </p:to>
                                    </p:set>
                                    <p:animEffect filter="fade" transition="in">
                                      <p:cBhvr>
                                        <p:cTn dur="1000"/>
                                        <p:tgtEl>
                                          <p:spTgt spid="1580"/>
                                        </p:tgtEl>
                                      </p:cBhvr>
                                    </p:animEffect>
                                  </p:childTnLst>
                                </p:cTn>
                              </p:par>
                              <p:par>
                                <p:cTn fill="hold" nodeType="withEffect" presetClass="entr" presetID="10" presetSubtype="0">
                                  <p:stCondLst>
                                    <p:cond delay="0"/>
                                  </p:stCondLst>
                                  <p:childTnLst>
                                    <p:set>
                                      <p:cBhvr>
                                        <p:cTn dur="1" fill="hold">
                                          <p:stCondLst>
                                            <p:cond delay="0"/>
                                          </p:stCondLst>
                                        </p:cTn>
                                        <p:tgtEl>
                                          <p:spTgt spid="1581"/>
                                        </p:tgtEl>
                                        <p:attrNameLst>
                                          <p:attrName>style.visibility</p:attrName>
                                        </p:attrNameLst>
                                      </p:cBhvr>
                                      <p:to>
                                        <p:strVal val="visible"/>
                                      </p:to>
                                    </p:set>
                                    <p:animEffect filter="fade" transition="in">
                                      <p:cBhvr>
                                        <p:cTn dur="1000"/>
                                        <p:tgtEl>
                                          <p:spTgt spid="1581"/>
                                        </p:tgtEl>
                                      </p:cBhvr>
                                    </p:animEffect>
                                  </p:childTnLst>
                                </p:cTn>
                              </p:par>
                              <p:par>
                                <p:cTn fill="hold" nodeType="withEffect" presetClass="entr" presetID="10" presetSubtype="0">
                                  <p:stCondLst>
                                    <p:cond delay="0"/>
                                  </p:stCondLst>
                                  <p:childTnLst>
                                    <p:set>
                                      <p:cBhvr>
                                        <p:cTn dur="1" fill="hold">
                                          <p:stCondLst>
                                            <p:cond delay="0"/>
                                          </p:stCondLst>
                                        </p:cTn>
                                        <p:tgtEl>
                                          <p:spTgt spid="1582"/>
                                        </p:tgtEl>
                                        <p:attrNameLst>
                                          <p:attrName>style.visibility</p:attrName>
                                        </p:attrNameLst>
                                      </p:cBhvr>
                                      <p:to>
                                        <p:strVal val="visible"/>
                                      </p:to>
                                    </p:set>
                                    <p:animEffect filter="fade" transition="in">
                                      <p:cBhvr>
                                        <p:cTn dur="1000"/>
                                        <p:tgtEl>
                                          <p:spTgt spid="1582"/>
                                        </p:tgtEl>
                                      </p:cBhvr>
                                    </p:animEffect>
                                  </p:childTnLst>
                                </p:cTn>
                              </p:par>
                              <p:par>
                                <p:cTn fill="hold" nodeType="withEffect" presetClass="entr" presetID="10" presetSubtype="0">
                                  <p:stCondLst>
                                    <p:cond delay="0"/>
                                  </p:stCondLst>
                                  <p:childTnLst>
                                    <p:set>
                                      <p:cBhvr>
                                        <p:cTn dur="1" fill="hold">
                                          <p:stCondLst>
                                            <p:cond delay="0"/>
                                          </p:stCondLst>
                                        </p:cTn>
                                        <p:tgtEl>
                                          <p:spTgt spid="1583"/>
                                        </p:tgtEl>
                                        <p:attrNameLst>
                                          <p:attrName>style.visibility</p:attrName>
                                        </p:attrNameLst>
                                      </p:cBhvr>
                                      <p:to>
                                        <p:strVal val="visible"/>
                                      </p:to>
                                    </p:set>
                                    <p:animEffect filter="fade" transition="in">
                                      <p:cBhvr>
                                        <p:cTn dur="1000"/>
                                        <p:tgtEl>
                                          <p:spTgt spid="1583"/>
                                        </p:tgtEl>
                                      </p:cBhvr>
                                    </p:animEffect>
                                  </p:childTnLst>
                                </p:cTn>
                              </p:par>
                              <p:par>
                                <p:cTn fill="hold" nodeType="withEffect" presetClass="entr" presetID="10" presetSubtype="0">
                                  <p:stCondLst>
                                    <p:cond delay="0"/>
                                  </p:stCondLst>
                                  <p:childTnLst>
                                    <p:set>
                                      <p:cBhvr>
                                        <p:cTn dur="1" fill="hold">
                                          <p:stCondLst>
                                            <p:cond delay="0"/>
                                          </p:stCondLst>
                                        </p:cTn>
                                        <p:tgtEl>
                                          <p:spTgt spid="1585"/>
                                        </p:tgtEl>
                                        <p:attrNameLst>
                                          <p:attrName>style.visibility</p:attrName>
                                        </p:attrNameLst>
                                      </p:cBhvr>
                                      <p:to>
                                        <p:strVal val="visible"/>
                                      </p:to>
                                    </p:set>
                                    <p:animEffect filter="fade" transition="in">
                                      <p:cBhvr>
                                        <p:cTn dur="1000"/>
                                        <p:tgtEl>
                                          <p:spTgt spid="1585"/>
                                        </p:tgtEl>
                                      </p:cBhvr>
                                    </p:animEffect>
                                  </p:childTnLst>
                                </p:cTn>
                              </p:par>
                              <p:par>
                                <p:cTn fill="hold" nodeType="withEffect" presetClass="entr" presetID="10" presetSubtype="0">
                                  <p:stCondLst>
                                    <p:cond delay="0"/>
                                  </p:stCondLst>
                                  <p:childTnLst>
                                    <p:set>
                                      <p:cBhvr>
                                        <p:cTn dur="1" fill="hold">
                                          <p:stCondLst>
                                            <p:cond delay="0"/>
                                          </p:stCondLst>
                                        </p:cTn>
                                        <p:tgtEl>
                                          <p:spTgt spid="1586"/>
                                        </p:tgtEl>
                                        <p:attrNameLst>
                                          <p:attrName>style.visibility</p:attrName>
                                        </p:attrNameLst>
                                      </p:cBhvr>
                                      <p:to>
                                        <p:strVal val="visible"/>
                                      </p:to>
                                    </p:set>
                                    <p:animEffect filter="fade" transition="in">
                                      <p:cBhvr>
                                        <p:cTn dur="1000"/>
                                        <p:tgtEl>
                                          <p:spTgt spid="1586"/>
                                        </p:tgtEl>
                                      </p:cBhvr>
                                    </p:animEffect>
                                  </p:childTnLst>
                                </p:cTn>
                              </p:par>
                              <p:par>
                                <p:cTn fill="hold" nodeType="withEffect" presetClass="entr" presetID="10" presetSubtype="0">
                                  <p:stCondLst>
                                    <p:cond delay="0"/>
                                  </p:stCondLst>
                                  <p:childTnLst>
                                    <p:set>
                                      <p:cBhvr>
                                        <p:cTn dur="1" fill="hold">
                                          <p:stCondLst>
                                            <p:cond delay="0"/>
                                          </p:stCondLst>
                                        </p:cTn>
                                        <p:tgtEl>
                                          <p:spTgt spid="1587"/>
                                        </p:tgtEl>
                                        <p:attrNameLst>
                                          <p:attrName>style.visibility</p:attrName>
                                        </p:attrNameLst>
                                      </p:cBhvr>
                                      <p:to>
                                        <p:strVal val="visible"/>
                                      </p:to>
                                    </p:set>
                                    <p:animEffect filter="fade" transition="in">
                                      <p:cBhvr>
                                        <p:cTn dur="1000"/>
                                        <p:tgtEl>
                                          <p:spTgt spid="1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7" name="Shape 1607"/>
        <p:cNvGrpSpPr/>
        <p:nvPr/>
      </p:nvGrpSpPr>
      <p:grpSpPr>
        <a:xfrm>
          <a:off x="0" y="0"/>
          <a:ext cx="0" cy="0"/>
          <a:chOff x="0" y="0"/>
          <a:chExt cx="0" cy="0"/>
        </a:xfrm>
      </p:grpSpPr>
      <p:sp>
        <p:nvSpPr>
          <p:cNvPr id="1608" name="Google Shape;1608;p116"/>
          <p:cNvSpPr/>
          <p:nvPr/>
        </p:nvSpPr>
        <p:spPr>
          <a:xfrm>
            <a:off x="-36525" y="4017175"/>
            <a:ext cx="12321600" cy="2841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16"/>
          <p:cNvSpPr/>
          <p:nvPr/>
        </p:nvSpPr>
        <p:spPr>
          <a:xfrm>
            <a:off x="4705000" y="4493025"/>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6</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2</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1</a:t>
            </a:r>
            <a:endParaRPr sz="3600">
              <a:solidFill>
                <a:srgbClr val="FF0000"/>
              </a:solidFill>
              <a:latin typeface="Calibri"/>
              <a:ea typeface="Calibri"/>
              <a:cs typeface="Calibri"/>
              <a:sym typeface="Calibri"/>
            </a:endParaRPr>
          </a:p>
        </p:txBody>
      </p:sp>
      <p:sp>
        <p:nvSpPr>
          <p:cNvPr id="1610" name="Google Shape;1610;p116"/>
          <p:cNvSpPr/>
          <p:nvPr/>
        </p:nvSpPr>
        <p:spPr>
          <a:xfrm>
            <a:off x="3758700" y="4493025"/>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3</a:t>
            </a:r>
            <a:endParaRPr i="0" sz="3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4</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5</a:t>
            </a:r>
            <a:endParaRPr sz="3600">
              <a:solidFill>
                <a:srgbClr val="FF0000"/>
              </a:solidFill>
              <a:latin typeface="Calibri"/>
              <a:ea typeface="Calibri"/>
              <a:cs typeface="Calibri"/>
              <a:sym typeface="Calibri"/>
            </a:endParaRPr>
          </a:p>
        </p:txBody>
      </p:sp>
      <p:sp>
        <p:nvSpPr>
          <p:cNvPr id="1611" name="Google Shape;1611;p116"/>
          <p:cNvSpPr/>
          <p:nvPr/>
        </p:nvSpPr>
        <p:spPr>
          <a:xfrm>
            <a:off x="8903450" y="4488800"/>
            <a:ext cx="10761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-6</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27</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-18</a:t>
            </a:r>
            <a:endParaRPr sz="3600">
              <a:latin typeface="Calibri"/>
              <a:ea typeface="Calibri"/>
              <a:cs typeface="Calibri"/>
              <a:sym typeface="Calibri"/>
            </a:endParaRPr>
          </a:p>
        </p:txBody>
      </p:sp>
      <p:sp>
        <p:nvSpPr>
          <p:cNvPr id="1612" name="Google Shape;1612;p116"/>
          <p:cNvSpPr/>
          <p:nvPr/>
        </p:nvSpPr>
        <p:spPr>
          <a:xfrm>
            <a:off x="5755275" y="4493025"/>
            <a:ext cx="26832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4</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1</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5</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2</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5</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6</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3</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1</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3</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2</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4</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6</a:t>
            </a:r>
            <a:endParaRPr sz="3600">
              <a:solidFill>
                <a:srgbClr val="FF0000"/>
              </a:solidFill>
              <a:latin typeface="Calibri"/>
              <a:ea typeface="Calibri"/>
              <a:cs typeface="Calibri"/>
              <a:sym typeface="Calibri"/>
            </a:endParaRPr>
          </a:p>
        </p:txBody>
      </p:sp>
      <p:sp>
        <p:nvSpPr>
          <p:cNvPr id="1613" name="Google Shape;1613;p116"/>
          <p:cNvSpPr/>
          <p:nvPr/>
        </p:nvSpPr>
        <p:spPr>
          <a:xfrm>
            <a:off x="-36600" y="1769425"/>
            <a:ext cx="12321600" cy="2255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4" name="Google Shape;1614;p11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615" name="Google Shape;1615;p11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616" name="Google Shape;1616;p116"/>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Let’s try to calculate the cross product.</a:t>
            </a:r>
            <a:endParaRPr sz="1800">
              <a:solidFill>
                <a:schemeClr val="dk1"/>
              </a:solidFill>
              <a:latin typeface="Calibri"/>
              <a:ea typeface="Calibri"/>
              <a:cs typeface="Calibri"/>
              <a:sym typeface="Calibri"/>
            </a:endParaRPr>
          </a:p>
        </p:txBody>
      </p:sp>
      <p:sp>
        <p:nvSpPr>
          <p:cNvPr id="1617" name="Google Shape;1617;p116"/>
          <p:cNvSpPr/>
          <p:nvPr/>
        </p:nvSpPr>
        <p:spPr>
          <a:xfrm>
            <a:off x="2343600" y="1873963"/>
            <a:ext cx="7504800" cy="20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16"/>
          <p:cNvSpPr/>
          <p:nvPr/>
        </p:nvSpPr>
        <p:spPr>
          <a:xfrm>
            <a:off x="3758700" y="3273321"/>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16"/>
          <p:cNvSpPr/>
          <p:nvPr/>
        </p:nvSpPr>
        <p:spPr>
          <a:xfrm>
            <a:off x="3758700" y="2724663"/>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16"/>
          <p:cNvSpPr/>
          <p:nvPr/>
        </p:nvSpPr>
        <p:spPr>
          <a:xfrm>
            <a:off x="3758700" y="2176023"/>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16"/>
          <p:cNvSpPr txBox="1"/>
          <p:nvPr/>
        </p:nvSpPr>
        <p:spPr>
          <a:xfrm>
            <a:off x="2343600" y="2574413"/>
            <a:ext cx="14151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i="0" lang="en-US" sz="3600" u="none" cap="none" strike="noStrike">
                <a:solidFill>
                  <a:schemeClr val="dk1"/>
                </a:solidFill>
                <a:latin typeface="Calibri"/>
                <a:ea typeface="Calibri"/>
                <a:cs typeface="Calibri"/>
                <a:sym typeface="Calibri"/>
              </a:rPr>
              <a:t> =        </a:t>
            </a:r>
            <a:endParaRPr i="0" sz="3600" u="none" cap="none" strike="noStrike">
              <a:solidFill>
                <a:schemeClr val="dk1"/>
              </a:solidFill>
              <a:latin typeface="Calibri"/>
              <a:ea typeface="Calibri"/>
              <a:cs typeface="Calibri"/>
              <a:sym typeface="Calibri"/>
            </a:endParaRPr>
          </a:p>
        </p:txBody>
      </p:sp>
      <p:sp>
        <p:nvSpPr>
          <p:cNvPr id="1622" name="Google Shape;1622;p116"/>
          <p:cNvSpPr txBox="1"/>
          <p:nvPr/>
        </p:nvSpPr>
        <p:spPr>
          <a:xfrm>
            <a:off x="4327500" y="2574413"/>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623" name="Google Shape;1623;p116"/>
          <p:cNvSpPr txBox="1"/>
          <p:nvPr/>
        </p:nvSpPr>
        <p:spPr>
          <a:xfrm>
            <a:off x="5274000" y="2574413"/>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cxnSp>
        <p:nvCxnSpPr>
          <p:cNvPr id="1624" name="Google Shape;1624;p116"/>
          <p:cNvCxnSpPr/>
          <p:nvPr/>
        </p:nvCxnSpPr>
        <p:spPr>
          <a:xfrm>
            <a:off x="2456900" y="2685233"/>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625" name="Google Shape;1625;p116"/>
          <p:cNvCxnSpPr/>
          <p:nvPr/>
        </p:nvCxnSpPr>
        <p:spPr>
          <a:xfrm>
            <a:off x="3131820" y="2685230"/>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626" name="Google Shape;1626;p116"/>
          <p:cNvSpPr/>
          <p:nvPr/>
        </p:nvSpPr>
        <p:spPr>
          <a:xfrm>
            <a:off x="4705000" y="2176023"/>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6"/>
          <p:cNvSpPr/>
          <p:nvPr/>
        </p:nvSpPr>
        <p:spPr>
          <a:xfrm>
            <a:off x="4705000" y="2724663"/>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6"/>
          <p:cNvSpPr/>
          <p:nvPr/>
        </p:nvSpPr>
        <p:spPr>
          <a:xfrm>
            <a:off x="4705000" y="3273321"/>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6"/>
          <p:cNvSpPr/>
          <p:nvPr/>
        </p:nvSpPr>
        <p:spPr>
          <a:xfrm>
            <a:off x="6581700" y="2724663"/>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16"/>
          <p:cNvSpPr/>
          <p:nvPr/>
        </p:nvSpPr>
        <p:spPr>
          <a:xfrm>
            <a:off x="5931620" y="3273313"/>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16"/>
          <p:cNvSpPr/>
          <p:nvPr/>
        </p:nvSpPr>
        <p:spPr>
          <a:xfrm>
            <a:off x="7215750" y="2724663"/>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16"/>
          <p:cNvSpPr/>
          <p:nvPr/>
        </p:nvSpPr>
        <p:spPr>
          <a:xfrm>
            <a:off x="7806140" y="3273313"/>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16"/>
          <p:cNvSpPr/>
          <p:nvPr/>
        </p:nvSpPr>
        <p:spPr>
          <a:xfrm>
            <a:off x="6581700" y="3273313"/>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16"/>
          <p:cNvSpPr/>
          <p:nvPr/>
        </p:nvSpPr>
        <p:spPr>
          <a:xfrm>
            <a:off x="7215750" y="3273313"/>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16"/>
          <p:cNvSpPr/>
          <p:nvPr/>
        </p:nvSpPr>
        <p:spPr>
          <a:xfrm>
            <a:off x="5931620" y="2176023"/>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16"/>
          <p:cNvSpPr/>
          <p:nvPr/>
        </p:nvSpPr>
        <p:spPr>
          <a:xfrm>
            <a:off x="7806140" y="2176013"/>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6"/>
          <p:cNvSpPr/>
          <p:nvPr/>
        </p:nvSpPr>
        <p:spPr>
          <a:xfrm>
            <a:off x="5931625" y="2724663"/>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16"/>
          <p:cNvSpPr/>
          <p:nvPr/>
        </p:nvSpPr>
        <p:spPr>
          <a:xfrm>
            <a:off x="6581700" y="2176013"/>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6"/>
          <p:cNvSpPr/>
          <p:nvPr/>
        </p:nvSpPr>
        <p:spPr>
          <a:xfrm>
            <a:off x="7806150" y="2724663"/>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6"/>
          <p:cNvSpPr/>
          <p:nvPr/>
        </p:nvSpPr>
        <p:spPr>
          <a:xfrm>
            <a:off x="7193925" y="2176013"/>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6"/>
          <p:cNvSpPr txBox="1"/>
          <p:nvPr/>
        </p:nvSpPr>
        <p:spPr>
          <a:xfrm>
            <a:off x="8438475" y="2586213"/>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642" name="Google Shape;1642;p116"/>
          <p:cNvSpPr/>
          <p:nvPr/>
        </p:nvSpPr>
        <p:spPr>
          <a:xfrm>
            <a:off x="8903450" y="3273321"/>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16"/>
          <p:cNvSpPr/>
          <p:nvPr/>
        </p:nvSpPr>
        <p:spPr>
          <a:xfrm>
            <a:off x="8903450" y="2724663"/>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16"/>
          <p:cNvSpPr/>
          <p:nvPr/>
        </p:nvSpPr>
        <p:spPr>
          <a:xfrm>
            <a:off x="8903450" y="2176023"/>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16"/>
          <p:cNvSpPr/>
          <p:nvPr/>
        </p:nvSpPr>
        <p:spPr>
          <a:xfrm>
            <a:off x="4705000" y="1988213"/>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646" name="Google Shape;1646;p116"/>
          <p:cNvSpPr/>
          <p:nvPr/>
        </p:nvSpPr>
        <p:spPr>
          <a:xfrm>
            <a:off x="3758700" y="1988213"/>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647" name="Google Shape;1647;p116"/>
          <p:cNvSpPr/>
          <p:nvPr/>
        </p:nvSpPr>
        <p:spPr>
          <a:xfrm>
            <a:off x="8903450" y="1983999"/>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x</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y</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z</a:t>
            </a:r>
            <a:endParaRPr sz="3600">
              <a:latin typeface="Calibri"/>
              <a:ea typeface="Calibri"/>
              <a:cs typeface="Calibri"/>
              <a:sym typeface="Calibri"/>
            </a:endParaRPr>
          </a:p>
        </p:txBody>
      </p:sp>
      <p:sp>
        <p:nvSpPr>
          <p:cNvPr id="1648" name="Google Shape;1648;p116"/>
          <p:cNvSpPr/>
          <p:nvPr/>
        </p:nvSpPr>
        <p:spPr>
          <a:xfrm>
            <a:off x="5755275" y="1988213"/>
            <a:ext cx="26832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sz="3600">
              <a:solidFill>
                <a:srgbClr val="FF0000"/>
              </a:solidFill>
              <a:latin typeface="Calibri"/>
              <a:ea typeface="Calibri"/>
              <a:cs typeface="Calibri"/>
              <a:sym typeface="Calibri"/>
            </a:endParaRPr>
          </a:p>
        </p:txBody>
      </p:sp>
      <p:sp>
        <p:nvSpPr>
          <p:cNvPr id="1649" name="Google Shape;1649;p116"/>
          <p:cNvSpPr txBox="1"/>
          <p:nvPr/>
        </p:nvSpPr>
        <p:spPr>
          <a:xfrm>
            <a:off x="2343600" y="5079225"/>
            <a:ext cx="14151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i="0" lang="en-US" sz="3600" u="none" cap="none" strike="noStrike">
                <a:solidFill>
                  <a:schemeClr val="dk1"/>
                </a:solidFill>
                <a:latin typeface="Calibri"/>
                <a:ea typeface="Calibri"/>
                <a:cs typeface="Calibri"/>
                <a:sym typeface="Calibri"/>
              </a:rPr>
              <a:t> =        </a:t>
            </a:r>
            <a:endParaRPr i="0" sz="3600" u="none" cap="none" strike="noStrike">
              <a:solidFill>
                <a:schemeClr val="dk1"/>
              </a:solidFill>
              <a:latin typeface="Calibri"/>
              <a:ea typeface="Calibri"/>
              <a:cs typeface="Calibri"/>
              <a:sym typeface="Calibri"/>
            </a:endParaRPr>
          </a:p>
        </p:txBody>
      </p:sp>
      <p:sp>
        <p:nvSpPr>
          <p:cNvPr id="1650" name="Google Shape;1650;p116"/>
          <p:cNvSpPr txBox="1"/>
          <p:nvPr/>
        </p:nvSpPr>
        <p:spPr>
          <a:xfrm>
            <a:off x="4327500" y="5079225"/>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651" name="Google Shape;1651;p116"/>
          <p:cNvSpPr txBox="1"/>
          <p:nvPr/>
        </p:nvSpPr>
        <p:spPr>
          <a:xfrm>
            <a:off x="5274000" y="5079225"/>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cxnSp>
        <p:nvCxnSpPr>
          <p:cNvPr id="1652" name="Google Shape;1652;p116"/>
          <p:cNvCxnSpPr/>
          <p:nvPr/>
        </p:nvCxnSpPr>
        <p:spPr>
          <a:xfrm>
            <a:off x="2456900" y="5190045"/>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653" name="Google Shape;1653;p116"/>
          <p:cNvCxnSpPr/>
          <p:nvPr/>
        </p:nvCxnSpPr>
        <p:spPr>
          <a:xfrm>
            <a:off x="3131820" y="519004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654" name="Google Shape;1654;p116"/>
          <p:cNvSpPr txBox="1"/>
          <p:nvPr/>
        </p:nvSpPr>
        <p:spPr>
          <a:xfrm>
            <a:off x="8438475" y="5091025"/>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9" name="Shape 1659"/>
        <p:cNvGrpSpPr/>
        <p:nvPr/>
      </p:nvGrpSpPr>
      <p:grpSpPr>
        <a:xfrm>
          <a:off x="0" y="0"/>
          <a:ext cx="0" cy="0"/>
          <a:chOff x="0" y="0"/>
          <a:chExt cx="0" cy="0"/>
        </a:xfrm>
      </p:grpSpPr>
      <p:pic>
        <p:nvPicPr>
          <p:cNvPr id="1660" name="Google Shape;1660;p11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661" name="Google Shape;1661;p11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662" name="Google Shape;1662;p117"/>
          <p:cNvSpPr txBox="1"/>
          <p:nvPr/>
        </p:nvSpPr>
        <p:spPr>
          <a:xfrm>
            <a:off x="5067175" y="1400050"/>
            <a:ext cx="7143900" cy="528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TO DO:</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Dot product finish-up</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Cross product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Matrixes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Identity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Translation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Scale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Rotation matrix</a:t>
            </a:r>
            <a:endParaRPr sz="1800">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7" name="Shape 1667"/>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94" name="Google Shape;194;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4400" u="none" cap="none" strike="noStrike">
              <a:solidFill>
                <a:schemeClr val="lt1"/>
              </a:solidFill>
              <a:latin typeface="Calibri"/>
              <a:ea typeface="Calibri"/>
              <a:cs typeface="Calibri"/>
              <a:sym typeface="Calibri"/>
            </a:endParaRPr>
          </a:p>
        </p:txBody>
      </p:sp>
      <p:sp>
        <p:nvSpPr>
          <p:cNvPr id="195" name="Google Shape;195;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Vertex Buffer contains information about each vertice, which shaders will use for calculations and translations.</a:t>
            </a:r>
            <a:endParaRPr b="0" i="0" sz="1800" u="none" cap="none" strike="noStrike">
              <a:solidFill>
                <a:schemeClr val="dk1"/>
              </a:solidFill>
              <a:latin typeface="Calibri"/>
              <a:ea typeface="Calibri"/>
              <a:cs typeface="Calibri"/>
              <a:sym typeface="Calibri"/>
            </a:endParaRPr>
          </a:p>
        </p:txBody>
      </p:sp>
      <p:sp>
        <p:nvSpPr>
          <p:cNvPr id="196" name="Google Shape;196;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vertex buffer will only contain 3d positions for each vertice:</a:t>
            </a:r>
            <a:endParaRPr b="0" i="0" sz="1800" u="none" cap="none" strike="noStrike">
              <a:solidFill>
                <a:schemeClr val="dk1"/>
              </a:solidFill>
              <a:latin typeface="Calibri"/>
              <a:ea typeface="Calibri"/>
              <a:cs typeface="Calibri"/>
              <a:sym typeface="Calibri"/>
            </a:endParaRPr>
          </a:p>
        </p:txBody>
      </p:sp>
      <p:sp>
        <p:nvSpPr>
          <p:cNvPr id="197" name="Google Shape;197;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198" name="Google Shape;198;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199" name="Google Shape;199;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0" name="Google Shape;200;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1" name="Google Shape;201;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2" name="Google Shape;202;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3" name="Google Shape;203;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4" name="Google Shape;204;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5" name="Google Shape;205;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6" name="Google Shape;206;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207" name="Google Shape;207;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5" name="Google Shape;215;p2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16" name="Google Shape;216;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17" name="Google Shape;217;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the view?</a:t>
            </a:r>
            <a:endParaRPr b="0" i="0" sz="1800" u="none" cap="none" strike="noStrike">
              <a:solidFill>
                <a:schemeClr val="dk1"/>
              </a:solidFill>
              <a:latin typeface="Calibri"/>
              <a:ea typeface="Calibri"/>
              <a:cs typeface="Calibri"/>
              <a:sym typeface="Calibri"/>
            </a:endParaRPr>
          </a:p>
        </p:txBody>
      </p:sp>
      <p:cxnSp>
        <p:nvCxnSpPr>
          <p:cNvPr id="218" name="Google Shape;218;p24"/>
          <p:cNvCxnSpPr>
            <a:stCxn id="213" idx="1"/>
            <a:endCxn id="21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19" name="Google Shape;219;p24"/>
          <p:cNvCxnSpPr>
            <a:stCxn id="213" idx="0"/>
            <a:endCxn id="21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20" name="Google Shape;220;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1" name="Google Shape;221;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2" name="Google Shape;222;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23" name="Google Shape;223;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1" name="Google Shape;231;p2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32" name="Google Shape;232;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33" name="Google Shape;233;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our triangle look like?</a:t>
            </a:r>
            <a:endParaRPr b="0" i="0" sz="1800" u="none" cap="none" strike="noStrike">
              <a:solidFill>
                <a:schemeClr val="dk1"/>
              </a:solidFill>
              <a:latin typeface="Calibri"/>
              <a:ea typeface="Calibri"/>
              <a:cs typeface="Calibri"/>
              <a:sym typeface="Calibri"/>
            </a:endParaRPr>
          </a:p>
        </p:txBody>
      </p:sp>
      <p:cxnSp>
        <p:nvCxnSpPr>
          <p:cNvPr id="234" name="Google Shape;234;p25"/>
          <p:cNvCxnSpPr>
            <a:stCxn id="229" idx="1"/>
            <a:endCxn id="229"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35" name="Google Shape;235;p25"/>
          <p:cNvCxnSpPr>
            <a:stCxn id="229" idx="0"/>
            <a:endCxn id="229"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36" name="Google Shape;236;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7" name="Google Shape;237;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8" name="Google Shape;238;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39" name="Google Shape;239;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40" name="Google Shape;240;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8" name="Google Shape;248;p2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49" name="Google Shape;249;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50" name="Google Shape;250;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data do we need?</a:t>
            </a:r>
            <a:endParaRPr b="0" i="0" sz="1400" u="none" cap="none" strike="noStrike">
              <a:solidFill>
                <a:srgbClr val="000000"/>
              </a:solidFill>
              <a:latin typeface="Arial"/>
              <a:ea typeface="Arial"/>
              <a:cs typeface="Arial"/>
              <a:sym typeface="Arial"/>
            </a:endParaRPr>
          </a:p>
        </p:txBody>
      </p:sp>
      <p:cxnSp>
        <p:nvCxnSpPr>
          <p:cNvPr id="251" name="Google Shape;251;p26"/>
          <p:cNvCxnSpPr>
            <a:stCxn id="246" idx="1"/>
            <a:endCxn id="246"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52" name="Google Shape;252;p26"/>
          <p:cNvCxnSpPr>
            <a:stCxn id="246" idx="0"/>
            <a:endCxn id="246"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53" name="Google Shape;253;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4" name="Google Shape;254;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5" name="Google Shape;255;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6" name="Google Shape;256;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7" name="Google Shape;257;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59" name="Google Shape;259;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60" name="Google Shape;260;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2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67" name="Google Shape;26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68" name="Google Shape;26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269" name="Google Shape;269;p27"/>
          <p:cNvPicPr preferRelativeResize="0"/>
          <p:nvPr/>
        </p:nvPicPr>
        <p:blipFill rotWithShape="1">
          <a:blip r:embed="rId4">
            <a:alphaModFix/>
          </a:blip>
          <a:srcRect b="0" l="0" r="0" t="0"/>
          <a:stretch/>
        </p:blipFill>
        <p:spPr>
          <a:xfrm>
            <a:off x="2518099" y="2334579"/>
            <a:ext cx="7155800" cy="327688"/>
          </a:xfrm>
          <a:prstGeom prst="rect">
            <a:avLst/>
          </a:prstGeom>
          <a:noFill/>
          <a:ln>
            <a:noFill/>
          </a:ln>
        </p:spPr>
      </p:pic>
      <p:sp>
        <p:nvSpPr>
          <p:cNvPr id="270" name="Google Shape;27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format this mess…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2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77" name="Google Shape;277;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78" name="Google Shape;278;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sp>
        <p:nvSpPr>
          <p:cNvPr id="279" name="Google Shape;279;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Better!</a:t>
            </a:r>
            <a:endParaRPr b="0" i="0" sz="1800" u="none" cap="none" strike="noStrike">
              <a:solidFill>
                <a:schemeClr val="dk1"/>
              </a:solidFill>
              <a:latin typeface="Calibri"/>
              <a:ea typeface="Calibri"/>
              <a:cs typeface="Calibri"/>
              <a:sym typeface="Calibri"/>
            </a:endParaRPr>
          </a:p>
        </p:txBody>
      </p:sp>
      <p:pic>
        <p:nvPicPr>
          <p:cNvPr id="280" name="Google Shape;280;p28"/>
          <p:cNvPicPr preferRelativeResize="0"/>
          <p:nvPr/>
        </p:nvPicPr>
        <p:blipFill rotWithShape="1">
          <a:blip r:embed="rId4">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2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87" name="Google Shape;287;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88" name="Google Shape;288;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prepare our buffer so WebGL can eventually send it to the shaders.</a:t>
            </a:r>
            <a:endParaRPr b="0" i="0" sz="1400" u="none" cap="none" strike="noStrike">
              <a:solidFill>
                <a:srgbClr val="000000"/>
              </a:solidFill>
              <a:latin typeface="Arial"/>
              <a:ea typeface="Arial"/>
              <a:cs typeface="Arial"/>
              <a:sym typeface="Arial"/>
            </a:endParaRPr>
          </a:p>
        </p:txBody>
      </p:sp>
      <p:pic>
        <p:nvPicPr>
          <p:cNvPr id="289" name="Google Shape;289;p29"/>
          <p:cNvPicPr preferRelativeResize="0"/>
          <p:nvPr/>
        </p:nvPicPr>
        <p:blipFill rotWithShape="1">
          <a:blip r:embed="rId4">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6" name="Google Shape;296;p3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97" name="Google Shape;297;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98" name="Google Shape;298;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need a buffer that holds the indices that form a triangle.</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01" name="Google Shape;301;p30"/>
          <p:cNvCxnSpPr>
            <a:stCxn id="299" idx="1"/>
            <a:endCxn id="299"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02" name="Google Shape;302;p30"/>
          <p:cNvCxnSpPr>
            <a:stCxn id="299" idx="0"/>
            <a:endCxn id="299"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03" name="Google Shape;303;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4" name="Google Shape;304;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5" name="Google Shape;305;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6" name="Google Shape;306;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7" name="Google Shape;307;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8" name="Google Shape;308;p30"/>
          <p:cNvPicPr preferRelativeResize="0"/>
          <p:nvPr/>
        </p:nvPicPr>
        <p:blipFill rotWithShape="1">
          <a:blip r:embed="rId4">
            <a:alphaModFix/>
          </a:blip>
          <a:srcRect b="0" l="0" r="0" t="0"/>
          <a:stretch/>
        </p:blipFill>
        <p:spPr>
          <a:xfrm>
            <a:off x="790543" y="3098035"/>
            <a:ext cx="5060118" cy="1310754"/>
          </a:xfrm>
          <a:prstGeom prst="rect">
            <a:avLst/>
          </a:prstGeom>
          <a:noFill/>
          <a:ln>
            <a:noFill/>
          </a:ln>
        </p:spPr>
      </p:pic>
      <p:sp>
        <p:nvSpPr>
          <p:cNvPr id="309" name="Google Shape;309;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0 -&gt;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1 -&gt;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2 -&gt;</a:t>
            </a:r>
            <a:endParaRPr b="1" i="0" sz="1600" u="none" cap="none" strike="noStrike">
              <a:solidFill>
                <a:srgbClr val="FF0000"/>
              </a:solidFill>
              <a:latin typeface="Calibri"/>
              <a:ea typeface="Calibri"/>
              <a:cs typeface="Calibri"/>
              <a:sym typeface="Calibri"/>
            </a:endParaRPr>
          </a:p>
        </p:txBody>
      </p:sp>
      <p:sp>
        <p:nvSpPr>
          <p:cNvPr id="310" name="Google Shape;310;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311" name="Google Shape;311;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312" name="Google Shape;312;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3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19" name="Google Shape;319;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20" name="Google Shape;320;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Indices will be saved as an Element Array Buffer. The way to do this is similar to the (Vertex) Array Buffer</a:t>
            </a:r>
            <a:endParaRPr b="0" i="0" sz="1400" u="none" cap="none" strike="noStrike">
              <a:solidFill>
                <a:srgbClr val="000000"/>
              </a:solidFill>
              <a:latin typeface="Arial"/>
              <a:ea typeface="Arial"/>
              <a:cs typeface="Arial"/>
              <a:sym typeface="Arial"/>
            </a:endParaRPr>
          </a:p>
        </p:txBody>
      </p:sp>
      <p:pic>
        <p:nvPicPr>
          <p:cNvPr id="321" name="Google Shape;321;p31"/>
          <p:cNvPicPr preferRelativeResize="0"/>
          <p:nvPr/>
        </p:nvPicPr>
        <p:blipFill rotWithShape="1">
          <a:blip r:embed="rId4">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9" name="Google Shape;99;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b="0" i="0" sz="2400" u="none" cap="none" strike="noStrike">
              <a:solidFill>
                <a:schemeClr val="dk1"/>
              </a:solidFill>
              <a:latin typeface="Calibri"/>
              <a:ea typeface="Calibri"/>
              <a:cs typeface="Calibri"/>
              <a:sym typeface="Calibri"/>
            </a:endParaRPr>
          </a:p>
        </p:txBody>
      </p:sp>
      <p:sp>
        <p:nvSpPr>
          <p:cNvPr id="100" name="Google Shape;100;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Check your browser’s compatibility: </a:t>
            </a:r>
            <a:r>
              <a:rPr b="0" i="0" lang="en-US" sz="2400" u="sng" cap="none" strike="noStrike">
                <a:solidFill>
                  <a:schemeClr val="hlink"/>
                </a:solidFill>
                <a:latin typeface="Calibri"/>
                <a:ea typeface="Calibri"/>
                <a:cs typeface="Calibri"/>
                <a:sym typeface="Calibri"/>
                <a:hlinkClick r:id="rId4"/>
              </a:rPr>
              <a:t>webglreport.com</a:t>
            </a:r>
            <a:endParaRPr b="0" i="0" sz="2400" u="none" cap="none" strike="noStrike">
              <a:solidFill>
                <a:schemeClr val="dk1"/>
              </a:solidFill>
              <a:latin typeface="Calibri"/>
              <a:ea typeface="Calibri"/>
              <a:cs typeface="Calibri"/>
              <a:sym typeface="Calibri"/>
            </a:endParaRPr>
          </a:p>
        </p:txBody>
      </p:sp>
      <p:sp>
        <p:nvSpPr>
          <p:cNvPr id="101" name="Google Shape;101;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Open your favorite text editor or IDE for JavaScript.</a:t>
            </a:r>
            <a:endParaRPr b="0" i="0" sz="1400" u="none" cap="none" strike="noStrike">
              <a:solidFill>
                <a:srgbClr val="000000"/>
              </a:solidFill>
              <a:latin typeface="Arial"/>
              <a:ea typeface="Arial"/>
              <a:cs typeface="Arial"/>
              <a:sym typeface="Arial"/>
            </a:endParaRPr>
          </a:p>
        </p:txBody>
      </p:sp>
      <p:sp>
        <p:nvSpPr>
          <p:cNvPr id="102" name="Google Shape;102;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you’re good to go.</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Tools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3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28" name="Google Shape;32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 Results</a:t>
            </a:r>
            <a:endParaRPr b="0" i="0" sz="4400" u="none" cap="none" strike="noStrike">
              <a:solidFill>
                <a:schemeClr val="lt1"/>
              </a:solidFill>
              <a:latin typeface="Calibri"/>
              <a:ea typeface="Calibri"/>
              <a:cs typeface="Calibri"/>
              <a:sym typeface="Calibri"/>
            </a:endParaRPr>
          </a:p>
        </p:txBody>
      </p:sp>
      <p:pic>
        <p:nvPicPr>
          <p:cNvPr id="329" name="Google Shape;329;p32"/>
          <p:cNvPicPr preferRelativeResize="0"/>
          <p:nvPr/>
        </p:nvPicPr>
        <p:blipFill rotWithShape="1">
          <a:blip r:embed="rId4">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3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36" name="Google Shape;336;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Shaders and Shader Program</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3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43" name="Google Shape;343;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44" name="Google Shape;344;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we recall from the graphics pipeline slide, we can supply code for 3 Shaders:</a:t>
            </a:r>
            <a:endParaRPr b="0" i="0" sz="1800" u="none" cap="none" strike="noStrike">
              <a:solidFill>
                <a:schemeClr val="dk1"/>
              </a:solidFill>
              <a:latin typeface="Calibri"/>
              <a:ea typeface="Calibri"/>
              <a:cs typeface="Calibri"/>
              <a:sym typeface="Calibri"/>
            </a:endParaRPr>
          </a:p>
        </p:txBody>
      </p:sp>
      <p:sp>
        <p:nvSpPr>
          <p:cNvPr id="345" name="Google Shape;345;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46" name="Google Shape;346;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347" name="Google Shape;347;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48" name="Google Shape;348;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only create a Vertex Shader and a Fragment Shader. The Geometry Shader is not necessary.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55" name="Google Shape;355;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56" name="Google Shape;356;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Shaders are written in their own language called GLSL (OpenGL Shader Language)</a:t>
            </a:r>
            <a:endParaRPr b="0" i="0" sz="1800" u="none" cap="none" strike="noStrike">
              <a:solidFill>
                <a:schemeClr val="dk1"/>
              </a:solidFill>
              <a:latin typeface="Calibri"/>
              <a:ea typeface="Calibri"/>
              <a:cs typeface="Calibri"/>
              <a:sym typeface="Calibri"/>
            </a:endParaRPr>
          </a:p>
        </p:txBody>
      </p:sp>
      <p:sp>
        <p:nvSpPr>
          <p:cNvPr id="357" name="Google Shape;357;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58" name="Google Shape;358;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59" name="Google Shape;359;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Shader code will be defined as a constant string.</a:t>
            </a:r>
            <a:endParaRPr b="0" i="0" sz="1800" u="none" cap="none" strike="noStrike">
              <a:solidFill>
                <a:schemeClr val="dk1"/>
              </a:solidFill>
              <a:latin typeface="Calibri"/>
              <a:ea typeface="Calibri"/>
              <a:cs typeface="Calibri"/>
              <a:sym typeface="Calibri"/>
            </a:endParaRPr>
          </a:p>
        </p:txBody>
      </p:sp>
      <p:pic>
        <p:nvPicPr>
          <p:cNvPr id="360" name="Google Shape;360;p35"/>
          <p:cNvPicPr preferRelativeResize="0"/>
          <p:nvPr/>
        </p:nvPicPr>
        <p:blipFill rotWithShape="1">
          <a:blip r:embed="rId4">
            <a:alphaModFix/>
          </a:blip>
          <a:srcRect b="0" l="0" r="0" t="0"/>
          <a:stretch/>
        </p:blipFill>
        <p:spPr>
          <a:xfrm>
            <a:off x="6277366" y="3772649"/>
            <a:ext cx="5474475" cy="2349975"/>
          </a:xfrm>
          <a:prstGeom prst="rect">
            <a:avLst/>
          </a:prstGeom>
          <a:noFill/>
          <a:ln>
            <a:noFill/>
          </a:ln>
        </p:spPr>
      </p:pic>
      <p:pic>
        <p:nvPicPr>
          <p:cNvPr id="361" name="Google Shape;361;p35"/>
          <p:cNvPicPr preferRelativeResize="0"/>
          <p:nvPr/>
        </p:nvPicPr>
        <p:blipFill rotWithShape="1">
          <a:blip r:embed="rId5">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Google Shape;367;p3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68" name="Google Shape;368;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69" name="Google Shape;369;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next step we create Shader Objects, attach the source code, and compile the source code.</a:t>
            </a:r>
            <a:endParaRPr b="0" i="0" sz="1800" u="none" cap="none" strike="noStrike">
              <a:solidFill>
                <a:schemeClr val="dk1"/>
              </a:solidFill>
              <a:latin typeface="Calibri"/>
              <a:ea typeface="Calibri"/>
              <a:cs typeface="Calibri"/>
              <a:sym typeface="Calibri"/>
            </a:endParaRPr>
          </a:p>
        </p:txBody>
      </p:sp>
      <p:sp>
        <p:nvSpPr>
          <p:cNvPr id="370" name="Google Shape;370;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71" name="Google Shape;371;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pic>
        <p:nvPicPr>
          <p:cNvPr id="372" name="Google Shape;372;p36"/>
          <p:cNvPicPr preferRelativeResize="0"/>
          <p:nvPr/>
        </p:nvPicPr>
        <p:blipFill rotWithShape="1">
          <a:blip r:embed="rId4">
            <a:alphaModFix/>
          </a:blip>
          <a:srcRect b="0" l="0" r="0" t="0"/>
          <a:stretch/>
        </p:blipFill>
        <p:spPr>
          <a:xfrm>
            <a:off x="38912" y="3777373"/>
            <a:ext cx="5799323" cy="731583"/>
          </a:xfrm>
          <a:prstGeom prst="rect">
            <a:avLst/>
          </a:prstGeom>
          <a:noFill/>
          <a:ln>
            <a:noFill/>
          </a:ln>
        </p:spPr>
      </p:pic>
      <p:pic>
        <p:nvPicPr>
          <p:cNvPr id="373" name="Google Shape;373;p36"/>
          <p:cNvPicPr preferRelativeResize="0"/>
          <p:nvPr/>
        </p:nvPicPr>
        <p:blipFill rotWithShape="1">
          <a:blip r:embed="rId5">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Google Shape;379;p3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0" name="Google Shape;38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81" name="Google Shape;38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lines will check if the shader compiled and give an error if it was not compiled.</a:t>
            </a:r>
            <a:endParaRPr b="0" i="0" sz="1800" u="none" cap="none" strike="noStrike">
              <a:solidFill>
                <a:schemeClr val="dk1"/>
              </a:solidFill>
              <a:latin typeface="Calibri"/>
              <a:ea typeface="Calibri"/>
              <a:cs typeface="Calibri"/>
              <a:sym typeface="Calibri"/>
            </a:endParaRPr>
          </a:p>
        </p:txBody>
      </p:sp>
      <p:pic>
        <p:nvPicPr>
          <p:cNvPr id="382" name="Google Shape;382;p37"/>
          <p:cNvPicPr preferRelativeResize="0"/>
          <p:nvPr/>
        </p:nvPicPr>
        <p:blipFill rotWithShape="1">
          <a:blip r:embed="rId4">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3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9" name="Google Shape;389;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90" name="Google Shape;390;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connect the shaders in a program and tell WebGL to use the program.</a:t>
            </a:r>
            <a:endParaRPr b="0" i="0" sz="1800" u="none" cap="none" strike="noStrike">
              <a:solidFill>
                <a:schemeClr val="dk1"/>
              </a:solidFill>
              <a:latin typeface="Calibri"/>
              <a:ea typeface="Calibri"/>
              <a:cs typeface="Calibri"/>
              <a:sym typeface="Calibri"/>
            </a:endParaRPr>
          </a:p>
        </p:txBody>
      </p:sp>
      <p:pic>
        <p:nvPicPr>
          <p:cNvPr id="391" name="Google Shape;391;p38"/>
          <p:cNvPicPr preferRelativeResize="0"/>
          <p:nvPr/>
        </p:nvPicPr>
        <p:blipFill rotWithShape="1">
          <a:blip r:embed="rId4">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3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98" name="Google Shape;398;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Linking Buffers and Shaders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4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05" name="Google Shape;405;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06" name="Google Shape;406;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all the code necessary to link the buffers and shaders.</a:t>
            </a:r>
            <a:endParaRPr b="0" i="0" sz="1400" u="none" cap="none" strike="noStrike">
              <a:solidFill>
                <a:srgbClr val="000000"/>
              </a:solidFill>
              <a:latin typeface="Arial"/>
              <a:ea typeface="Arial"/>
              <a:cs typeface="Arial"/>
              <a:sym typeface="Arial"/>
            </a:endParaRPr>
          </a:p>
        </p:txBody>
      </p:sp>
      <p:pic>
        <p:nvPicPr>
          <p:cNvPr id="407" name="Google Shape;407;p40"/>
          <p:cNvPicPr preferRelativeResize="0"/>
          <p:nvPr/>
        </p:nvPicPr>
        <p:blipFill rotWithShape="1">
          <a:blip r:embed="rId4">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4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14" name="Google Shape;414;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15" name="Google Shape;415;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2 lines tell WebGL where to insert our Buffers into the shaders and how to interpret the Buffers.</a:t>
            </a:r>
            <a:endParaRPr b="0" i="0" sz="1800" u="none" cap="none" strike="noStrike">
              <a:solidFill>
                <a:schemeClr val="dk1"/>
              </a:solidFill>
              <a:latin typeface="Calibri"/>
              <a:ea typeface="Calibri"/>
              <a:cs typeface="Calibri"/>
              <a:sym typeface="Calibri"/>
            </a:endParaRPr>
          </a:p>
        </p:txBody>
      </p:sp>
      <p:pic>
        <p:nvPicPr>
          <p:cNvPr id="416" name="Google Shape;416;p41"/>
          <p:cNvPicPr preferRelativeResize="0"/>
          <p:nvPr/>
        </p:nvPicPr>
        <p:blipFill rotWithShape="1">
          <a:blip r:embed="rId4">
            <a:alphaModFix/>
          </a:blip>
          <a:srcRect b="23432"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 name="Google Shape;110;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HTML</a:t>
            </a:r>
            <a:endParaRPr b="0" i="0" sz="4400" u="none" cap="none" strike="noStrike">
              <a:solidFill>
                <a:schemeClr val="lt1"/>
              </a:solidFill>
              <a:latin typeface="Calibri"/>
              <a:ea typeface="Calibri"/>
              <a:cs typeface="Calibri"/>
              <a:sym typeface="Calibri"/>
            </a:endParaRPr>
          </a:p>
        </p:txBody>
      </p:sp>
      <p:sp>
        <p:nvSpPr>
          <p:cNvPr id="111" name="Google Shape;111;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Our actual WebGL code goes into index.js</a:t>
            </a:r>
            <a:endParaRPr b="0" i="0" sz="1400" u="none" cap="none" strike="noStrike">
              <a:solidFill>
                <a:srgbClr val="000000"/>
              </a:solidFill>
              <a:latin typeface="Arial"/>
              <a:ea typeface="Arial"/>
              <a:cs typeface="Arial"/>
              <a:sym typeface="Arial"/>
            </a:endParaRPr>
          </a:p>
        </p:txBody>
      </p:sp>
      <p:pic>
        <p:nvPicPr>
          <p:cNvPr id="112" name="Google Shape;112;p15"/>
          <p:cNvPicPr preferRelativeResize="0"/>
          <p:nvPr/>
        </p:nvPicPr>
        <p:blipFill rotWithShape="1">
          <a:blip r:embed="rId4">
            <a:alphaModFix/>
          </a:blip>
          <a:srcRect b="23394" l="0" r="0" t="0"/>
          <a:stretch/>
        </p:blipFill>
        <p:spPr>
          <a:xfrm>
            <a:off x="2601927" y="1176504"/>
            <a:ext cx="6988146" cy="2422730"/>
          </a:xfrm>
          <a:prstGeom prst="rect">
            <a:avLst/>
          </a:prstGeom>
          <a:noFill/>
          <a:ln>
            <a:noFill/>
          </a:ln>
        </p:spPr>
      </p:pic>
      <p:pic>
        <p:nvPicPr>
          <p:cNvPr id="113" name="Google Shape;113;p15"/>
          <p:cNvPicPr preferRelativeResize="0"/>
          <p:nvPr/>
        </p:nvPicPr>
        <p:blipFill rotWithShape="1">
          <a:blip r:embed="rId4">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id="422" name="Google Shape;422;p4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23" name="Google Shape;42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4: Drawing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pic>
        <p:nvPicPr>
          <p:cNvPr id="429" name="Google Shape;429;p4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0" name="Google Shape;430;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Drawing</a:t>
            </a:r>
            <a:endParaRPr b="0" i="0" sz="4400" u="none" cap="none" strike="noStrike">
              <a:solidFill>
                <a:schemeClr val="lt1"/>
              </a:solidFill>
              <a:latin typeface="Calibri"/>
              <a:ea typeface="Calibri"/>
              <a:cs typeface="Calibri"/>
              <a:sym typeface="Calibri"/>
            </a:endParaRPr>
          </a:p>
        </p:txBody>
      </p:sp>
      <p:sp>
        <p:nvSpPr>
          <p:cNvPr id="431" name="Google Shape;431;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line tells WebGL to start drawing triangles.</a:t>
            </a:r>
            <a:endParaRPr b="0" i="0" sz="1800" u="none" cap="none" strike="noStrike">
              <a:solidFill>
                <a:schemeClr val="dk1"/>
              </a:solidFill>
              <a:latin typeface="Calibri"/>
              <a:ea typeface="Calibri"/>
              <a:cs typeface="Calibri"/>
              <a:sym typeface="Calibri"/>
            </a:endParaRPr>
          </a:p>
        </p:txBody>
      </p:sp>
      <p:pic>
        <p:nvPicPr>
          <p:cNvPr id="432" name="Google Shape;432;p43"/>
          <p:cNvPicPr preferRelativeResize="0"/>
          <p:nvPr/>
        </p:nvPicPr>
        <p:blipFill rotWithShape="1">
          <a:blip r:embed="rId4">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4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9" name="Google Shape;439;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440" name="Google Shape;440;p44"/>
          <p:cNvPicPr preferRelativeResize="0"/>
          <p:nvPr/>
        </p:nvPicPr>
        <p:blipFill rotWithShape="1">
          <a:blip r:embed="rId4">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4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47" name="Google Shape;447;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448" name="Google Shape;448;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460" name="Google Shape;460;p4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61" name="Google Shape;461;p4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462" name="Google Shape;462;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id="468" name="Google Shape;468;p4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69" name="Google Shape;46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470" name="Google Shape;47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471" name="Google Shape;47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Colors array and (color) Vertex Buffer Object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pic>
        <p:nvPicPr>
          <p:cNvPr id="477" name="Google Shape;477;p4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78" name="Google Shape;478;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Colors array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(color) Vertex Buffer Object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87" name="Google Shape;487;p5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88" name="Google Shape;488;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489" name="Google Shape;489;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 to the position vertex array the color vertex array will have 3 elements: r, g, b. </a:t>
            </a:r>
            <a:endParaRPr b="0" i="0" sz="1800" u="none" cap="none" strike="noStrike">
              <a:solidFill>
                <a:schemeClr val="dk1"/>
              </a:solidFill>
              <a:latin typeface="Calibri"/>
              <a:ea typeface="Calibri"/>
              <a:cs typeface="Calibri"/>
              <a:sym typeface="Calibri"/>
            </a:endParaRPr>
          </a:p>
        </p:txBody>
      </p:sp>
      <p:sp>
        <p:nvSpPr>
          <p:cNvPr id="490" name="Google Shape;490;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1" name="Google Shape;491;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2" name="Google Shape;492;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3" name="Google Shape;493;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494" name="Google Shape;494;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5" name="Google Shape;495;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6" name="Google Shape;496;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7" name="Google Shape;497;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8" name="Google Shape;498;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9" name="Google Shape;499;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500" name="Google Shape;500;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01" name="Google Shape;501;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color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pic>
        <p:nvPicPr>
          <p:cNvPr id="507" name="Google Shape;507;p5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08" name="Google Shape;508;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09" name="Google Shape;509;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WebGL takes in positive floats as RGBA color values between 0 and 1</a:t>
            </a:r>
            <a:endParaRPr b="0" i="0" sz="1800" u="none" cap="none" strike="noStrike">
              <a:solidFill>
                <a:schemeClr val="dk1"/>
              </a:solidFill>
              <a:latin typeface="Calibri"/>
              <a:ea typeface="Calibri"/>
              <a:cs typeface="Calibri"/>
              <a:sym typeface="Calibri"/>
            </a:endParaRPr>
          </a:p>
        </p:txBody>
      </p:sp>
      <p:sp>
        <p:nvSpPr>
          <p:cNvPr id="510" name="Google Shape;510;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11" name="Google Shape;511;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12" name="Google Shape;512;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13" name="Google Shape;513;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the raw data look like in code?</a:t>
            </a:r>
            <a:endParaRPr b="0" i="0" sz="1800" u="none" cap="none" strike="noStrike">
              <a:solidFill>
                <a:schemeClr val="dk1"/>
              </a:solidFill>
              <a:latin typeface="Calibri"/>
              <a:ea typeface="Calibri"/>
              <a:cs typeface="Calibri"/>
              <a:sym typeface="Calibri"/>
            </a:endParaRPr>
          </a:p>
        </p:txBody>
      </p:sp>
      <p:sp>
        <p:nvSpPr>
          <p:cNvPr id="514" name="Google Shape;514;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5" name="Google Shape;515;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6" name="Google Shape;516;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 name="Google Shape;120;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CSS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pic>
        <p:nvPicPr>
          <p:cNvPr id="522" name="Google Shape;522;p5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23" name="Google Shape;523;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24" name="Google Shape;524;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array closely resembles the position array, and even the creation of the object is the same. </a:t>
            </a:r>
            <a:endParaRPr b="0" i="0" sz="1800" u="none" cap="none" strike="noStrike">
              <a:solidFill>
                <a:schemeClr val="dk1"/>
              </a:solidFill>
              <a:latin typeface="Calibri"/>
              <a:ea typeface="Calibri"/>
              <a:cs typeface="Calibri"/>
              <a:sym typeface="Calibri"/>
            </a:endParaRPr>
          </a:p>
        </p:txBody>
      </p:sp>
      <p:sp>
        <p:nvSpPr>
          <p:cNvPr id="525" name="Google Shape;525;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Where do we insert our colors in the shader?</a:t>
            </a:r>
            <a:endParaRPr b="0" i="0" sz="1800" u="none" cap="none" strike="noStrike">
              <a:solidFill>
                <a:schemeClr val="dk1"/>
              </a:solidFill>
              <a:latin typeface="Calibri"/>
              <a:ea typeface="Calibri"/>
              <a:cs typeface="Calibri"/>
              <a:sym typeface="Calibri"/>
            </a:endParaRPr>
          </a:p>
        </p:txBody>
      </p:sp>
      <p:pic>
        <p:nvPicPr>
          <p:cNvPr id="526" name="Google Shape;526;p52"/>
          <p:cNvPicPr preferRelativeResize="0"/>
          <p:nvPr/>
        </p:nvPicPr>
        <p:blipFill rotWithShape="1">
          <a:blip r:embed="rId4">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pic>
        <p:nvPicPr>
          <p:cNvPr id="532" name="Google Shape;532;p5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33" name="Google Shape;53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34" name="Google Shape;53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 to specify a new input variable in the Vertex Shader, and give it to the Fragment Shader</a:t>
            </a:r>
            <a:endParaRPr b="0" i="0" sz="1800" u="none" cap="none" strike="noStrike">
              <a:solidFill>
                <a:schemeClr val="dk1"/>
              </a:solidFill>
              <a:latin typeface="Calibri"/>
              <a:ea typeface="Calibri"/>
              <a:cs typeface="Calibri"/>
              <a:sym typeface="Calibri"/>
            </a:endParaRPr>
          </a:p>
        </p:txBody>
      </p:sp>
      <p:sp>
        <p:nvSpPr>
          <p:cNvPr id="535" name="Google Shape;53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36" name="Google Shape;536;p53"/>
          <p:cNvPicPr preferRelativeResize="0"/>
          <p:nvPr/>
        </p:nvPicPr>
        <p:blipFill rotWithShape="1">
          <a:blip r:embed="rId4">
            <a:alphaModFix/>
          </a:blip>
          <a:srcRect b="0" l="0" r="0" t="0"/>
          <a:stretch/>
        </p:blipFill>
        <p:spPr>
          <a:xfrm>
            <a:off x="6095998" y="2336690"/>
            <a:ext cx="5105842" cy="2773920"/>
          </a:xfrm>
          <a:prstGeom prst="rect">
            <a:avLst/>
          </a:prstGeom>
          <a:noFill/>
          <a:ln>
            <a:noFill/>
          </a:ln>
        </p:spPr>
      </p:pic>
      <p:pic>
        <p:nvPicPr>
          <p:cNvPr id="537" name="Google Shape;537;p53"/>
          <p:cNvPicPr preferRelativeResize="0"/>
          <p:nvPr/>
        </p:nvPicPr>
        <p:blipFill rotWithShape="1">
          <a:blip r:embed="rId5">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pic>
        <p:nvPicPr>
          <p:cNvPr id="543" name="Google Shape;54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544" name="Google Shape;54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545" name="Google Shape;54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46" name="Google Shape;54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47" name="Google Shape;54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548" name="Google Shape;54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p5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55" name="Google Shape;555;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Combining the Color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Vertex Buffers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2" name="Google Shape;562;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4" name="Google Shape;564;p5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65" name="Google Shape;565;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566" name="Google Shape;566;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67" name="Google Shape;567;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8" name="Google Shape;568;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69" name="Google Shape;569;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570" name="Google Shape;570;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1" name="Google Shape;571;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2" name="Google Shape;572;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73" name="Google Shape;573;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4" name="Google Shape;574;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5" name="Google Shape;575;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COLOR BUFFER</a:t>
            </a:r>
            <a:endParaRPr b="0" i="0" sz="1600" u="none" cap="none" strike="noStrike">
              <a:solidFill>
                <a:schemeClr val="lt1"/>
              </a:solidFill>
              <a:latin typeface="Calibri"/>
              <a:ea typeface="Calibri"/>
              <a:cs typeface="Calibri"/>
              <a:sym typeface="Calibri"/>
            </a:endParaRPr>
          </a:p>
        </p:txBody>
      </p:sp>
      <p:sp>
        <p:nvSpPr>
          <p:cNvPr id="576" name="Google Shape;576;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7" name="Google Shape;577;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should we combine these 2 arrays?</a:t>
            </a:r>
            <a:endParaRPr b="0" i="0" sz="1800" u="none" cap="none" strike="noStrike">
              <a:solidFill>
                <a:schemeClr val="dk1"/>
              </a:solidFill>
              <a:latin typeface="Calibri"/>
              <a:ea typeface="Calibri"/>
              <a:cs typeface="Calibri"/>
              <a:sym typeface="Calibri"/>
            </a:endParaRPr>
          </a:p>
        </p:txBody>
      </p:sp>
      <p:sp>
        <p:nvSpPr>
          <p:cNvPr id="578" name="Google Shape;578;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2" name="Google Shape;582;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3" name="Google Shape;583;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4" name="Google Shape;584;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5" name="Google Shape;585;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6" name="Google Shape;586;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7" name="Google Shape;587;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8" name="Google Shape;588;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9" name="Google Shape;589;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90" name="Google Shape;590;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BUFFER</a:t>
            </a:r>
            <a:endParaRPr b="0" i="0" sz="1600" u="none" cap="none" strike="noStrike">
              <a:solidFill>
                <a:schemeClr val="lt1"/>
              </a:solidFill>
              <a:latin typeface="Calibri"/>
              <a:ea typeface="Calibri"/>
              <a:cs typeface="Calibri"/>
              <a:sym typeface="Calibri"/>
            </a:endParaRPr>
          </a:p>
        </p:txBody>
      </p:sp>
      <p:sp>
        <p:nvSpPr>
          <p:cNvPr id="591" name="Google Shape;591;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pic>
        <p:nvPicPr>
          <p:cNvPr id="597" name="Google Shape;597;p5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98" name="Google Shape;598;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pic>
        <p:nvPicPr>
          <p:cNvPr id="599" name="Google Shape;599;p57"/>
          <p:cNvPicPr preferRelativeResize="0"/>
          <p:nvPr/>
        </p:nvPicPr>
        <p:blipFill rotWithShape="1">
          <a:blip r:embed="rId4">
            <a:alphaModFix/>
          </a:blip>
          <a:srcRect b="57904" l="0" r="0" t="0"/>
          <a:stretch/>
        </p:blipFill>
        <p:spPr>
          <a:xfrm>
            <a:off x="930612" y="2182001"/>
            <a:ext cx="10058400" cy="1564502"/>
          </a:xfrm>
          <a:prstGeom prst="rect">
            <a:avLst/>
          </a:prstGeom>
          <a:noFill/>
          <a:ln>
            <a:noFill/>
          </a:ln>
        </p:spPr>
      </p:pic>
      <p:sp>
        <p:nvSpPr>
          <p:cNvPr id="600" name="Google Shape;600;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would WebGL filter these out and give them to the right in variable in the vertex shader?</a:t>
            </a:r>
            <a:endParaRPr b="0" i="0" sz="1800" u="none" cap="none" strike="noStrike">
              <a:solidFill>
                <a:schemeClr val="dk1"/>
              </a:solidFill>
              <a:latin typeface="Calibri"/>
              <a:ea typeface="Calibri"/>
              <a:cs typeface="Calibri"/>
              <a:sym typeface="Calibri"/>
            </a:endParaRPr>
          </a:p>
        </p:txBody>
      </p:sp>
      <p:sp>
        <p:nvSpPr>
          <p:cNvPr id="601" name="Google Shape;601;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simply place the position and color of each vertex right behind each other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pic>
        <p:nvPicPr>
          <p:cNvPr id="607" name="Google Shape;607;p5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08" name="Google Shape;60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09" name="Google Shape;60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vertex attribute pointers, one for positions and one for colors. Now let’s see the code.</a:t>
            </a:r>
            <a:endParaRPr b="0" i="0" sz="1800" u="none" cap="none" strike="noStrike">
              <a:solidFill>
                <a:schemeClr val="dk1"/>
              </a:solidFill>
              <a:latin typeface="Calibri"/>
              <a:ea typeface="Calibri"/>
              <a:cs typeface="Calibri"/>
              <a:sym typeface="Calibri"/>
            </a:endParaRPr>
          </a:p>
        </p:txBody>
      </p:sp>
      <p:pic>
        <p:nvPicPr>
          <p:cNvPr id="610" name="Google Shape;610;p58"/>
          <p:cNvPicPr preferRelativeResize="0"/>
          <p:nvPr/>
        </p:nvPicPr>
        <p:blipFill rotWithShape="1">
          <a:blip r:embed="rId4">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pic>
        <p:nvPicPr>
          <p:cNvPr id="616" name="Google Shape;616;p5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17" name="Google Shape;617;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18" name="Google Shape;618;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code simply pastes the rgb values after the xyz values.</a:t>
            </a:r>
            <a:endParaRPr b="0" i="0" sz="1800" u="none" cap="none" strike="noStrike">
              <a:solidFill>
                <a:schemeClr val="dk1"/>
              </a:solidFill>
              <a:latin typeface="Calibri"/>
              <a:ea typeface="Calibri"/>
              <a:cs typeface="Calibri"/>
              <a:sym typeface="Calibri"/>
            </a:endParaRPr>
          </a:p>
        </p:txBody>
      </p:sp>
      <p:pic>
        <p:nvPicPr>
          <p:cNvPr id="619" name="Google Shape;619;p59"/>
          <p:cNvPicPr preferRelativeResize="0"/>
          <p:nvPr/>
        </p:nvPicPr>
        <p:blipFill rotWithShape="1">
          <a:blip r:embed="rId4">
            <a:alphaModFix/>
          </a:blip>
          <a:srcRect b="0" l="0" r="0" t="0"/>
          <a:stretch/>
        </p:blipFill>
        <p:spPr>
          <a:xfrm>
            <a:off x="2731477" y="2450148"/>
            <a:ext cx="6729043" cy="1996613"/>
          </a:xfrm>
          <a:prstGeom prst="rect">
            <a:avLst/>
          </a:prstGeom>
          <a:noFill/>
          <a:ln>
            <a:noFill/>
          </a:ln>
        </p:spPr>
      </p:pic>
      <p:sp>
        <p:nvSpPr>
          <p:cNvPr id="620" name="Google Shape;620;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will we feed the Vertex fragment with this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pic>
        <p:nvPicPr>
          <p:cNvPr id="626" name="Google Shape;626;p6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27" name="Google Shape;627;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28" name="Google Shape;628;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pointers as specified in the image before.</a:t>
            </a:r>
            <a:endParaRPr b="0" i="0" sz="1800" u="none" cap="none" strike="noStrike">
              <a:solidFill>
                <a:schemeClr val="dk1"/>
              </a:solidFill>
              <a:latin typeface="Calibri"/>
              <a:ea typeface="Calibri"/>
              <a:cs typeface="Calibri"/>
              <a:sym typeface="Calibri"/>
            </a:endParaRPr>
          </a:p>
        </p:txBody>
      </p:sp>
      <p:sp>
        <p:nvSpPr>
          <p:cNvPr id="629" name="Google Shape;629;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just one more loose end left.</a:t>
            </a:r>
            <a:endParaRPr b="0" i="0" sz="1800" u="none" cap="none" strike="noStrike">
              <a:solidFill>
                <a:schemeClr val="dk1"/>
              </a:solidFill>
              <a:latin typeface="Calibri"/>
              <a:ea typeface="Calibri"/>
              <a:cs typeface="Calibri"/>
              <a:sym typeface="Calibri"/>
            </a:endParaRPr>
          </a:p>
        </p:txBody>
      </p:sp>
      <p:pic>
        <p:nvPicPr>
          <p:cNvPr id="630" name="Google Shape;630;p60"/>
          <p:cNvPicPr preferRelativeResize="0"/>
          <p:nvPr/>
        </p:nvPicPr>
        <p:blipFill rotWithShape="1">
          <a:blip r:embed="rId4">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6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37" name="Google Shape;637;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38" name="Google Shape;638;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remove our color buffer and don’t bind it anymore.</a:t>
            </a:r>
            <a:endParaRPr b="0" i="0" sz="1800" u="none" cap="none" strike="noStrike">
              <a:solidFill>
                <a:schemeClr val="dk1"/>
              </a:solidFill>
              <a:latin typeface="Calibri"/>
              <a:ea typeface="Calibri"/>
              <a:cs typeface="Calibri"/>
              <a:sym typeface="Calibri"/>
            </a:endParaRPr>
          </a:p>
        </p:txBody>
      </p:sp>
      <p:sp>
        <p:nvSpPr>
          <p:cNvPr id="639" name="Google Shape;639;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location is still necessary as that is the point in the shader we will feed data to.</a:t>
            </a:r>
            <a:endParaRPr b="0" i="0" sz="1800" u="none" cap="none" strike="noStrike">
              <a:solidFill>
                <a:schemeClr val="dk1"/>
              </a:solidFill>
              <a:latin typeface="Calibri"/>
              <a:ea typeface="Calibri"/>
              <a:cs typeface="Calibri"/>
              <a:sym typeface="Calibri"/>
            </a:endParaRPr>
          </a:p>
        </p:txBody>
      </p:sp>
      <p:pic>
        <p:nvPicPr>
          <p:cNvPr id="640" name="Google Shape;640;p61"/>
          <p:cNvPicPr preferRelativeResize="0"/>
          <p:nvPr/>
        </p:nvPicPr>
        <p:blipFill rotWithShape="1">
          <a:blip r:embed="rId4">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 name="Google Shape;12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28" name="Google Shape;12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Drawing a black background using WebGL</a:t>
            </a:r>
            <a:endParaRPr b="0" i="0" sz="1800" u="none" cap="none" strike="noStrike">
              <a:solidFill>
                <a:schemeClr val="dk1"/>
              </a:solidFill>
              <a:latin typeface="Calibri"/>
              <a:ea typeface="Calibri"/>
              <a:cs typeface="Calibri"/>
              <a:sym typeface="Calibri"/>
            </a:endParaRPr>
          </a:p>
        </p:txBody>
      </p:sp>
      <p:pic>
        <p:nvPicPr>
          <p:cNvPr id="129" name="Google Shape;129;p17"/>
          <p:cNvPicPr preferRelativeResize="0"/>
          <p:nvPr/>
        </p:nvPicPr>
        <p:blipFill rotWithShape="1">
          <a:blip r:embed="rId4">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pic>
        <p:nvPicPr>
          <p:cNvPr id="646" name="Google Shape;646;p6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47" name="Google Shape;647;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1: 2D vectors</a:t>
            </a:r>
            <a:endParaRPr b="0" i="0" sz="4400" u="none" cap="none" strike="noStrike">
              <a:solidFill>
                <a:schemeClr val="dk1"/>
              </a:solidFill>
              <a:latin typeface="Calibri"/>
              <a:ea typeface="Calibri"/>
              <a:cs typeface="Calibri"/>
              <a:sym typeface="Calibri"/>
            </a:endParaRPr>
          </a:p>
        </p:txBody>
      </p:sp>
      <p:sp>
        <p:nvSpPr>
          <p:cNvPr id="648" name="Google Shape;648;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pic>
        <p:nvPicPr>
          <p:cNvPr id="654" name="Google Shape;654;p6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55" name="Google Shape;6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4400" u="none" cap="none" strike="noStrike">
              <a:solidFill>
                <a:schemeClr val="lt1"/>
              </a:solidFill>
              <a:latin typeface="Calibri"/>
              <a:ea typeface="Calibri"/>
              <a:cs typeface="Calibri"/>
              <a:sym typeface="Calibri"/>
            </a:endParaRPr>
          </a:p>
        </p:txBody>
      </p:sp>
      <p:sp>
        <p:nvSpPr>
          <p:cNvPr id="656" name="Google Shape;6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off with 2D examples and slowly work into 3D and transformations.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 2D Cartesian system.</a:t>
            </a:r>
            <a:endParaRPr b="0" i="0" sz="1800" u="none" cap="none" strike="noStrike">
              <a:solidFill>
                <a:schemeClr val="dk1"/>
              </a:solidFill>
              <a:latin typeface="Calibri"/>
              <a:ea typeface="Calibri"/>
              <a:cs typeface="Calibri"/>
              <a:sym typeface="Calibri"/>
            </a:endParaRPr>
          </a:p>
        </p:txBody>
      </p:sp>
      <p:pic>
        <p:nvPicPr>
          <p:cNvPr id="657" name="Google Shape;657;p63"/>
          <p:cNvPicPr preferRelativeResize="0"/>
          <p:nvPr/>
        </p:nvPicPr>
        <p:blipFill rotWithShape="1">
          <a:blip r:embed="rId4">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pic>
        <p:nvPicPr>
          <p:cNvPr id="663" name="Google Shape;6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664" name="Google Shape;6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65" name="Google Shape;665;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66" name="Google Shape;666;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is a 2D Cartesian system with vectors.</a:t>
            </a:r>
            <a:endParaRPr b="0" i="0" sz="1800" u="none" cap="none" strike="noStrike">
              <a:solidFill>
                <a:schemeClr val="dk1"/>
              </a:solidFill>
              <a:latin typeface="Calibri"/>
              <a:ea typeface="Calibri"/>
              <a:cs typeface="Calibri"/>
              <a:sym typeface="Calibri"/>
            </a:endParaRPr>
          </a:p>
        </p:txBody>
      </p:sp>
      <p:sp>
        <p:nvSpPr>
          <p:cNvPr id="667" name="Google Shape;667;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arrow indicates vector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pic>
        <p:nvPicPr>
          <p:cNvPr id="673" name="Google Shape;673;p6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74" name="Google Shape;674;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75" name="Google Shape;675;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of them are the same vector.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in mathematics indicates only 2 things:</a:t>
            </a:r>
            <a:endParaRPr b="0" i="0" sz="1800" u="none" cap="none" strike="noStrike">
              <a:solidFill>
                <a:schemeClr val="dk1"/>
              </a:solidFill>
              <a:latin typeface="Calibri"/>
              <a:ea typeface="Calibri"/>
              <a:cs typeface="Calibri"/>
              <a:sym typeface="Calibri"/>
            </a:endParaRPr>
          </a:p>
        </p:txBody>
      </p:sp>
      <p:sp>
        <p:nvSpPr>
          <p:cNvPr id="676" name="Google Shape;676;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Direction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Magnitude</a:t>
            </a:r>
            <a:endParaRPr b="1" i="0" sz="1800" u="none" cap="none" strike="noStrike">
              <a:solidFill>
                <a:schemeClr val="dk1"/>
              </a:solidFill>
              <a:latin typeface="Calibri"/>
              <a:ea typeface="Calibri"/>
              <a:cs typeface="Calibri"/>
              <a:sym typeface="Calibri"/>
            </a:endParaRPr>
          </a:p>
        </p:txBody>
      </p:sp>
      <p:sp>
        <p:nvSpPr>
          <p:cNvPr id="677" name="Google Shape;677;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is usually notated with a bold symbol or a symbol with an arrow on top.</a:t>
            </a:r>
            <a:endParaRPr b="0" i="0" sz="1400" u="none" cap="none" strike="noStrike">
              <a:solidFill>
                <a:srgbClr val="000000"/>
              </a:solidFill>
              <a:latin typeface="Arial"/>
              <a:ea typeface="Arial"/>
              <a:cs typeface="Arial"/>
              <a:sym typeface="Arial"/>
            </a:endParaRPr>
          </a:p>
        </p:txBody>
      </p:sp>
      <p:sp>
        <p:nvSpPr>
          <p:cNvPr id="678" name="Google Shape;678;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v </a:t>
            </a:r>
            <a:r>
              <a:rPr b="0" i="0" lang="en-US" sz="3600" u="none" cap="none" strike="noStrike">
                <a:solidFill>
                  <a:schemeClr val="dk1"/>
                </a:solidFill>
                <a:latin typeface="Calibri"/>
                <a:ea typeface="Calibri"/>
                <a:cs typeface="Calibri"/>
                <a:sym typeface="Calibri"/>
              </a:rPr>
              <a:t>= v =</a:t>
            </a:r>
            <a:endParaRPr b="0" i="0" sz="3600" u="none" cap="none" strike="noStrike">
              <a:solidFill>
                <a:schemeClr val="dk1"/>
              </a:solidFill>
              <a:latin typeface="Calibri"/>
              <a:ea typeface="Calibri"/>
              <a:cs typeface="Calibri"/>
              <a:sym typeface="Calibri"/>
            </a:endParaRPr>
          </a:p>
        </p:txBody>
      </p:sp>
      <p:cxnSp>
        <p:nvCxnSpPr>
          <p:cNvPr id="679" name="Google Shape;679;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680" name="Google Shape;680;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a:t>
            </a:r>
            <a:endParaRPr b="0" i="0" sz="2400" u="none" cap="none" strike="noStrike">
              <a:solidFill>
                <a:schemeClr val="dk1"/>
              </a:solidFill>
              <a:latin typeface="Calibri"/>
              <a:ea typeface="Calibri"/>
              <a:cs typeface="Calibri"/>
              <a:sym typeface="Calibri"/>
            </a:endParaRPr>
          </a:p>
        </p:txBody>
      </p:sp>
      <p:sp>
        <p:nvSpPr>
          <p:cNvPr id="681" name="Google Shape;681;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2 numbers in a vector are usually displayed on top of each other for convenience</a:t>
            </a:r>
            <a:endParaRPr b="0" i="0" sz="1400" u="none" cap="none" strike="noStrike">
              <a:solidFill>
                <a:srgbClr val="000000"/>
              </a:solidFill>
              <a:latin typeface="Arial"/>
              <a:ea typeface="Arial"/>
              <a:cs typeface="Arial"/>
              <a:sym typeface="Arial"/>
            </a:endParaRPr>
          </a:p>
        </p:txBody>
      </p:sp>
      <p:sp>
        <p:nvSpPr>
          <p:cNvPr id="682" name="Google Shape;682;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pic>
        <p:nvPicPr>
          <p:cNvPr id="688" name="Google Shape;688;p6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89" name="Google Shape;689;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90" name="Google Shape;690;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691" name="Google Shape;691;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and Subtraction with just a scalar are weird:</a:t>
            </a:r>
            <a:endParaRPr b="0" i="0" sz="1800" u="none" cap="none" strike="noStrike">
              <a:solidFill>
                <a:schemeClr val="dk1"/>
              </a:solidFill>
              <a:latin typeface="Calibri"/>
              <a:ea typeface="Calibri"/>
              <a:cs typeface="Calibri"/>
              <a:sym typeface="Calibri"/>
            </a:endParaRPr>
          </a:p>
        </p:txBody>
      </p:sp>
      <p:sp>
        <p:nvSpPr>
          <p:cNvPr id="692" name="Google Shape;692;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693" name="Google Shape;693;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4" name="Google Shape;694;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695" name="Google Shape;695;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696" name="Google Shape;696;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697" name="Google Shape;697;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698" name="Google Shape;698;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9" name="Google Shape;699;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0" name="Google Shape;700;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01" name="Google Shape;701;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02" name="Google Shape;702;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03" name="Google Shape;703;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04" name="Google Shape;704;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05" name="Google Shape;705;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6" name="Google Shape;706;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07" name="Google Shape;707;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pic>
        <p:nvPicPr>
          <p:cNvPr id="713" name="Google Shape;713;p6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14" name="Google Shape;714;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15" name="Google Shape;715;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716" name="Google Shape;716;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are adding and subtracting scalars a weird thing to do to vectors?</a:t>
            </a:r>
            <a:endParaRPr b="0" i="0" sz="1800" u="none" cap="none" strike="noStrike">
              <a:solidFill>
                <a:schemeClr val="dk1"/>
              </a:solidFill>
              <a:latin typeface="Calibri"/>
              <a:ea typeface="Calibri"/>
              <a:cs typeface="Calibri"/>
              <a:sym typeface="Calibri"/>
            </a:endParaRPr>
          </a:p>
        </p:txBody>
      </p:sp>
      <p:sp>
        <p:nvSpPr>
          <p:cNvPr id="717" name="Google Shape;717;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18" name="Google Shape;718;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19" name="Google Shape;719;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20" name="Google Shape;720;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Addition:</a:t>
            </a:r>
            <a:endParaRPr b="1" i="0" sz="2400" u="none" cap="none" strike="noStrike">
              <a:solidFill>
                <a:srgbClr val="999999"/>
              </a:solidFill>
              <a:latin typeface="Calibri"/>
              <a:ea typeface="Calibri"/>
              <a:cs typeface="Calibri"/>
              <a:sym typeface="Calibri"/>
            </a:endParaRPr>
          </a:p>
        </p:txBody>
      </p:sp>
      <p:sp>
        <p:nvSpPr>
          <p:cNvPr id="721" name="Google Shape;721;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2" name="Google Shape;722;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3" name="Google Shape;723;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24" name="Google Shape;724;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25" name="Google Shape;725;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7</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2400" u="none" cap="none" strike="noStrike">
              <a:solidFill>
                <a:schemeClr val="dk1"/>
              </a:solidFill>
              <a:latin typeface="Calibri"/>
              <a:ea typeface="Calibri"/>
              <a:cs typeface="Calibri"/>
              <a:sym typeface="Calibri"/>
            </a:endParaRPr>
          </a:p>
        </p:txBody>
      </p:sp>
      <p:sp>
        <p:nvSpPr>
          <p:cNvPr id="726" name="Google Shape;726;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Subtraction:</a:t>
            </a:r>
            <a:endParaRPr b="1" i="0" sz="2400" u="none" cap="none" strike="noStrike">
              <a:solidFill>
                <a:srgbClr val="999999"/>
              </a:solidFill>
              <a:latin typeface="Calibri"/>
              <a:ea typeface="Calibri"/>
              <a:cs typeface="Calibri"/>
              <a:sym typeface="Calibri"/>
            </a:endParaRPr>
          </a:p>
        </p:txBody>
      </p:sp>
      <p:sp>
        <p:nvSpPr>
          <p:cNvPr id="727" name="Google Shape;727;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8" name="Google Shape;728;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9" name="Google Shape;729;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0" name="Google Shape;730;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1" name="Google Shape;731;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732" name="Google Shape;732;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33" name="Google Shape;733;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34" name="Google Shape;734;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35" name="Google Shape;735;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6" name="Google Shape;736;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7" name="Google Shape;737;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38" name="Google Shape;738;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39" name="Google Shape;739;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40" name="Google Shape;740;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41" name="Google Shape;741;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42" name="Google Shape;742;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43" name="Google Shape;743;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44" name="Google Shape;744;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pic>
        <p:nvPicPr>
          <p:cNvPr id="750" name="Google Shape;750;p6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51" name="Google Shape;75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52" name="Google Shape;75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Addition and subtraction can only move a vector like a bishop in chess.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correlation because both direction and magnitude change in weird ways.</a:t>
            </a:r>
            <a:endParaRPr b="0" i="0" sz="1800" u="none" cap="none" strike="noStrike">
              <a:solidFill>
                <a:schemeClr val="dk1"/>
              </a:solidFill>
              <a:latin typeface="Calibri"/>
              <a:ea typeface="Calibri"/>
              <a:cs typeface="Calibri"/>
              <a:sym typeface="Calibri"/>
            </a:endParaRPr>
          </a:p>
        </p:txBody>
      </p:sp>
      <p:sp>
        <p:nvSpPr>
          <p:cNvPr id="753" name="Google Shape;75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Multiplying and Dividing by a scalar is much more useful.</a:t>
            </a:r>
            <a:endParaRPr b="0" i="0" sz="1800" u="none" cap="none" strike="noStrike">
              <a:solidFill>
                <a:schemeClr val="dk1"/>
              </a:solidFill>
              <a:latin typeface="Calibri"/>
              <a:ea typeface="Calibri"/>
              <a:cs typeface="Calibri"/>
              <a:sym typeface="Calibri"/>
            </a:endParaRPr>
          </a:p>
        </p:txBody>
      </p:sp>
      <p:sp>
        <p:nvSpPr>
          <p:cNvPr id="754" name="Google Shape;75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55" name="Google Shape;75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56" name="Google Shape;75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57" name="Google Shape;75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58" name="Google Shape;758;p68"/>
          <p:cNvPicPr preferRelativeResize="0"/>
          <p:nvPr/>
        </p:nvPicPr>
        <p:blipFill rotWithShape="1">
          <a:blip r:embed="rId4">
            <a:alphaModFix/>
          </a:blip>
          <a:srcRect b="0" l="0" r="0" t="0"/>
          <a:stretch/>
        </p:blipFill>
        <p:spPr>
          <a:xfrm>
            <a:off x="132395" y="1969193"/>
            <a:ext cx="3073888" cy="3040964"/>
          </a:xfrm>
          <a:prstGeom prst="rect">
            <a:avLst/>
          </a:prstGeom>
          <a:noFill/>
          <a:ln>
            <a:noFill/>
          </a:ln>
        </p:spPr>
      </p:pic>
      <p:sp>
        <p:nvSpPr>
          <p:cNvPr id="759" name="Google Shape;75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Addition:</a:t>
            </a:r>
            <a:endParaRPr b="1" i="0" sz="2400" u="none" cap="none" strike="noStrike">
              <a:solidFill>
                <a:srgbClr val="000000"/>
              </a:solidFill>
              <a:latin typeface="Calibri"/>
              <a:ea typeface="Calibri"/>
              <a:cs typeface="Calibri"/>
              <a:sym typeface="Calibri"/>
            </a:endParaRPr>
          </a:p>
        </p:txBody>
      </p:sp>
      <p:sp>
        <p:nvSpPr>
          <p:cNvPr id="760" name="Google Shape;76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1" name="Google Shape;76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2" name="Google Shape;76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3" name="Google Shape;76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64" name="Google Shape;76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p:txBody>
      </p:sp>
      <p:sp>
        <p:nvSpPr>
          <p:cNvPr id="765" name="Google Shape;76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Subtraction:</a:t>
            </a:r>
            <a:endParaRPr b="1" i="0" sz="2400" u="none" cap="none" strike="noStrike">
              <a:solidFill>
                <a:srgbClr val="000000"/>
              </a:solidFill>
              <a:latin typeface="Calibri"/>
              <a:ea typeface="Calibri"/>
              <a:cs typeface="Calibri"/>
              <a:sym typeface="Calibri"/>
            </a:endParaRPr>
          </a:p>
        </p:txBody>
      </p:sp>
      <p:sp>
        <p:nvSpPr>
          <p:cNvPr id="766" name="Google Shape;76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7" name="Google Shape;76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8" name="Google Shape;76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9" name="Google Shape;76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70" name="Google Shape;77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0</a:t>
            </a:r>
            <a:endParaRPr b="0" i="0" sz="2400" u="none" cap="none" strike="noStrike">
              <a:solidFill>
                <a:srgbClr val="000000"/>
              </a:solidFill>
              <a:latin typeface="Calibri"/>
              <a:ea typeface="Calibri"/>
              <a:cs typeface="Calibri"/>
              <a:sym typeface="Calibri"/>
            </a:endParaRPr>
          </a:p>
        </p:txBody>
      </p:sp>
      <p:pic>
        <p:nvPicPr>
          <p:cNvPr id="771" name="Google Shape;771;p68"/>
          <p:cNvPicPr preferRelativeResize="0"/>
          <p:nvPr/>
        </p:nvPicPr>
        <p:blipFill rotWithShape="1">
          <a:blip r:embed="rId5">
            <a:alphaModFix/>
          </a:blip>
          <a:srcRect b="0" l="0" r="0" t="0"/>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pic>
        <p:nvPicPr>
          <p:cNvPr id="777" name="Google Shape;777;p69"/>
          <p:cNvPicPr preferRelativeResize="0"/>
          <p:nvPr/>
        </p:nvPicPr>
        <p:blipFill rotWithShape="1">
          <a:blip r:embed="rId3">
            <a:alphaModFix/>
          </a:blip>
          <a:srcRect b="0" l="0" r="0" t="0"/>
          <a:stretch/>
        </p:blipFill>
        <p:spPr>
          <a:xfrm>
            <a:off x="8567928" y="1965960"/>
            <a:ext cx="3072383" cy="3044952"/>
          </a:xfrm>
          <a:prstGeom prst="rect">
            <a:avLst/>
          </a:prstGeom>
          <a:noFill/>
          <a:ln>
            <a:noFill/>
          </a:ln>
        </p:spPr>
      </p:pic>
      <p:pic>
        <p:nvPicPr>
          <p:cNvPr id="778" name="Google Shape;778;p69"/>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779" name="Google Shape;779;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80" name="Google Shape;780;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Multiplication and Division lengthen or shorten the distance of the vector.</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direction will remain, making them very useful.</a:t>
            </a:r>
            <a:endParaRPr b="0" i="0" sz="1800" u="none" cap="none" strike="noStrike">
              <a:solidFill>
                <a:schemeClr val="dk1"/>
              </a:solidFill>
              <a:latin typeface="Calibri"/>
              <a:ea typeface="Calibri"/>
              <a:cs typeface="Calibri"/>
              <a:sym typeface="Calibri"/>
            </a:endParaRPr>
          </a:p>
        </p:txBody>
      </p:sp>
      <p:sp>
        <p:nvSpPr>
          <p:cNvPr id="781" name="Google Shape;781;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Another useful operation is flipping the vector. Any idea how you can do this?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2" name="Google Shape;782;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83" name="Google Shape;783;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84" name="Google Shape;784;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85" name="Google Shape;785;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86" name="Google Shape;786;p69"/>
          <p:cNvPicPr preferRelativeResize="0"/>
          <p:nvPr/>
        </p:nvPicPr>
        <p:blipFill rotWithShape="1">
          <a:blip r:embed="rId5">
            <a:alphaModFix/>
          </a:blip>
          <a:srcRect b="0" l="0" r="0" t="0"/>
          <a:stretch/>
        </p:blipFill>
        <p:spPr>
          <a:xfrm>
            <a:off x="137160" y="1967210"/>
            <a:ext cx="3072383" cy="3044952"/>
          </a:xfrm>
          <a:prstGeom prst="rect">
            <a:avLst/>
          </a:prstGeom>
          <a:noFill/>
          <a:ln>
            <a:noFill/>
          </a:ln>
        </p:spPr>
      </p:pic>
      <p:sp>
        <p:nvSpPr>
          <p:cNvPr id="787" name="Google Shape;787;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88" name="Google Shape;788;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89" name="Google Shape;789;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0" name="Google Shape;790;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1" name="Google Shape;791;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2" name="Google Shape;792;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93" name="Google Shape;793;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94" name="Google Shape;794;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95" name="Google Shape;795;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6" name="Google Shape;796;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7" name="Google Shape;797;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8" name="Google Shape;798;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pic>
        <p:nvPicPr>
          <p:cNvPr id="804" name="Google Shape;804;p7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05" name="Google Shape;805;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06" name="Google Shape;806;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Flipping a vector is done by simple multiplying the vector with the scalar -1.</a:t>
            </a:r>
            <a:endParaRPr b="0" i="0" sz="1800" u="none" cap="none" strike="noStrike">
              <a:solidFill>
                <a:schemeClr val="dk1"/>
              </a:solidFill>
              <a:latin typeface="Calibri"/>
              <a:ea typeface="Calibri"/>
              <a:cs typeface="Calibri"/>
              <a:sym typeface="Calibri"/>
            </a:endParaRPr>
          </a:p>
        </p:txBody>
      </p:sp>
      <p:sp>
        <p:nvSpPr>
          <p:cNvPr id="807" name="Google Shape;807;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continue to vector on vector operations.</a:t>
            </a:r>
            <a:endParaRPr b="0" i="0" sz="1800" u="none" cap="none" strike="noStrike">
              <a:solidFill>
                <a:schemeClr val="dk1"/>
              </a:solidFill>
              <a:latin typeface="Calibri"/>
              <a:ea typeface="Calibri"/>
              <a:cs typeface="Calibri"/>
              <a:sym typeface="Calibri"/>
            </a:endParaRPr>
          </a:p>
        </p:txBody>
      </p:sp>
      <p:sp>
        <p:nvSpPr>
          <p:cNvPr id="808" name="Google Shape;808;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09" name="Google Shape;809;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0" name="Google Shape;810;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11" name="Google Shape;811;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-1</a:t>
            </a:r>
            <a:endParaRPr b="0" i="0" sz="3600" u="none" cap="none" strike="noStrike">
              <a:solidFill>
                <a:srgbClr val="FF0000"/>
              </a:solidFill>
              <a:latin typeface="Calibri"/>
              <a:ea typeface="Calibri"/>
              <a:cs typeface="Calibri"/>
              <a:sym typeface="Calibri"/>
            </a:endParaRPr>
          </a:p>
        </p:txBody>
      </p:sp>
      <p:sp>
        <p:nvSpPr>
          <p:cNvPr id="812" name="Google Shape;812;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13" name="Google Shape;813;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14" name="Google Shape;814;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815" name="Google Shape;815;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6" name="Google Shape;816;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17" name="Google Shape;817;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2400" u="none" cap="none" strike="noStrike">
              <a:solidFill>
                <a:schemeClr val="dk1"/>
              </a:solidFill>
              <a:latin typeface="Calibri"/>
              <a:ea typeface="Calibri"/>
              <a:cs typeface="Calibri"/>
              <a:sym typeface="Calibri"/>
            </a:endParaRPr>
          </a:p>
        </p:txBody>
      </p:sp>
      <p:pic>
        <p:nvPicPr>
          <p:cNvPr id="818" name="Google Shape;818;p70"/>
          <p:cNvPicPr preferRelativeResize="0"/>
          <p:nvPr/>
        </p:nvPicPr>
        <p:blipFill rotWithShape="1">
          <a:blip r:embed="rId4">
            <a:alphaModFix/>
          </a:blip>
          <a:srcRect b="0" l="0" r="0" t="0"/>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id="824" name="Google Shape;824;p7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25" name="Google Shape;825;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26" name="Google Shape;826;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 these 2 vectors:</a:t>
            </a:r>
            <a:endParaRPr b="0" i="0" sz="1400" u="none" cap="none" strike="noStrike">
              <a:solidFill>
                <a:srgbClr val="000000"/>
              </a:solidFill>
              <a:latin typeface="Arial"/>
              <a:ea typeface="Arial"/>
              <a:cs typeface="Arial"/>
              <a:sym typeface="Arial"/>
            </a:endParaRPr>
          </a:p>
        </p:txBody>
      </p:sp>
      <p:sp>
        <p:nvSpPr>
          <p:cNvPr id="827" name="Google Shape;827;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828" name="Google Shape;828;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29" name="Google Shape;829;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830" name="Google Shape;830;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31" name="Google Shape;831;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33" name="Google Shape;833;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834" name="Google Shape;834;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35" name="Google Shape;835;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36" name="Google Shape;836;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37" name="Google Shape;837;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9" name="Google Shape;839;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840" name="Google Shape;840;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841" name="Google Shape;841;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42" name="Google Shape;842;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43" name="Google Shape;843;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44" name="Google Shape;844;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45" name="Google Shape;845;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46" name="Google Shape;846;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847" name="Google Shape;847;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Seeing this visually will make it much clearer.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6" name="Google Shape;136;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37" name="Google Shape;137;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can download/clone the code from my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4"/>
              </a:rPr>
              <a:t>https://github.com/QuincyJacobs/WebGLTutorial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pic>
        <p:nvPicPr>
          <p:cNvPr id="853" name="Google Shape;853;p7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54" name="Google Shape;854;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55" name="Google Shape;855;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visual representation of the Addition and Subtraction of our </a:t>
            </a:r>
            <a:r>
              <a:rPr b="1" i="0" lang="en-US" sz="1800" u="none" cap="none" strike="noStrike">
                <a:solidFill>
                  <a:srgbClr val="002060"/>
                </a:solidFill>
                <a:latin typeface="Calibri"/>
                <a:ea typeface="Calibri"/>
                <a:cs typeface="Calibri"/>
                <a:sym typeface="Calibri"/>
              </a:rPr>
              <a:t>v</a:t>
            </a:r>
            <a:r>
              <a:rPr b="0" i="0" lang="en-US" sz="1800" u="none" cap="none" strike="noStrike">
                <a:solidFill>
                  <a:srgbClr val="00206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0" lang="en-US" sz="1800" u="none" cap="none" strike="noStrike">
                <a:solidFill>
                  <a:srgbClr val="FF0000"/>
                </a:solidFill>
                <a:latin typeface="Calibri"/>
                <a:ea typeface="Calibri"/>
                <a:cs typeface="Calibri"/>
                <a:sym typeface="Calibri"/>
              </a:rPr>
              <a:t>w</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vectors</a:t>
            </a:r>
            <a:endParaRPr b="0" i="0" sz="1400" u="none" cap="none" strike="noStrike">
              <a:solidFill>
                <a:srgbClr val="000000"/>
              </a:solidFill>
              <a:latin typeface="Arial"/>
              <a:ea typeface="Arial"/>
              <a:cs typeface="Arial"/>
              <a:sym typeface="Arial"/>
            </a:endParaRPr>
          </a:p>
        </p:txBody>
      </p:sp>
      <p:pic>
        <p:nvPicPr>
          <p:cNvPr id="856" name="Google Shape;856;p72"/>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57" name="Google Shape;857;p72"/>
          <p:cNvPicPr preferRelativeResize="0"/>
          <p:nvPr/>
        </p:nvPicPr>
        <p:blipFill rotWithShape="1">
          <a:blip r:embed="rId5">
            <a:alphaModFix/>
          </a:blip>
          <a:srcRect b="0" l="0" r="0" t="0"/>
          <a:stretch/>
        </p:blipFill>
        <p:spPr>
          <a:xfrm>
            <a:off x="7166004" y="1818884"/>
            <a:ext cx="3697200" cy="3657600"/>
          </a:xfrm>
          <a:prstGeom prst="rect">
            <a:avLst/>
          </a:prstGeom>
          <a:noFill/>
          <a:ln>
            <a:noFill/>
          </a:ln>
        </p:spPr>
      </p:pic>
      <p:sp>
        <p:nvSpPr>
          <p:cNvPr id="858" name="Google Shape;858;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Will these vectors have the same outcome regardless of order?</a:t>
            </a:r>
            <a:endParaRPr b="0" i="0" sz="1800" u="none" cap="none" strike="noStrike">
              <a:solidFill>
                <a:schemeClr val="dk1"/>
              </a:solidFill>
              <a:latin typeface="Calibri"/>
              <a:ea typeface="Calibri"/>
              <a:cs typeface="Calibri"/>
              <a:sym typeface="Calibri"/>
            </a:endParaRPr>
          </a:p>
        </p:txBody>
      </p:sp>
      <p:sp>
        <p:nvSpPr>
          <p:cNvPr id="859" name="Google Shape;859;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60" name="Google Shape;860;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pic>
        <p:nvPicPr>
          <p:cNvPr id="866" name="Google Shape;866;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867" name="Google Shape;867;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68" name="Google Shape;868;p73"/>
          <p:cNvPicPr preferRelativeResize="0"/>
          <p:nvPr/>
        </p:nvPicPr>
        <p:blipFill rotWithShape="1">
          <a:blip r:embed="rId5">
            <a:alphaModFix/>
          </a:blip>
          <a:srcRect b="0" l="0" r="0" t="0"/>
          <a:stretch/>
        </p:blipFill>
        <p:spPr>
          <a:xfrm>
            <a:off x="0" y="0"/>
            <a:ext cx="12192000" cy="1587260"/>
          </a:xfrm>
          <a:prstGeom prst="rect">
            <a:avLst/>
          </a:prstGeom>
          <a:noFill/>
          <a:ln>
            <a:noFill/>
          </a:ln>
        </p:spPr>
      </p:pic>
      <p:sp>
        <p:nvSpPr>
          <p:cNvPr id="869" name="Google Shape;86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70" name="Google Shape;87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does, subtraction does not.</a:t>
            </a:r>
            <a:endParaRPr b="0" i="0" sz="1400" u="none" cap="none" strike="noStrike">
              <a:solidFill>
                <a:srgbClr val="000000"/>
              </a:solidFill>
              <a:latin typeface="Arial"/>
              <a:ea typeface="Arial"/>
              <a:cs typeface="Arial"/>
              <a:sym typeface="Arial"/>
            </a:endParaRPr>
          </a:p>
        </p:txBody>
      </p:sp>
      <p:sp>
        <p:nvSpPr>
          <p:cNvPr id="871" name="Google Shape;87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72" name="Google Shape;87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
        <p:nvSpPr>
          <p:cNvPr id="873" name="Google Shape;87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math will continue at the end of part III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pic>
        <p:nvPicPr>
          <p:cNvPr id="879" name="Google Shape;879;p7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0" name="Google Shape;880;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81" name="Google Shape;881;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To be continued next time…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7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8" name="Google Shape;888;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889" name="Google Shape;889;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1" name="Google Shape;901;p7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02" name="Google Shape;902;p7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03" name="Google Shape;903;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pic>
        <p:nvPicPr>
          <p:cNvPr id="909" name="Google Shape;909;p7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0" name="Google Shape;910;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911" name="Google Shape;911;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912" name="Google Shape;912;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Adding textures</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Calibri"/>
                <a:ea typeface="Calibri"/>
                <a:cs typeface="Calibri"/>
                <a:sym typeface="Calibri"/>
              </a:rPr>
              <a:t>       Part 2: 2D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pic>
        <p:nvPicPr>
          <p:cNvPr id="918" name="Google Shape;918;p7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9" name="Google Shape;91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Adding textures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pic>
        <p:nvPicPr>
          <p:cNvPr id="925" name="Google Shape;925;p8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26" name="Google Shape;926;p8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27" name="Google Shape;927;p80"/>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part 3 we will first add textures to our program before jumping into the math again.</a:t>
            </a:r>
            <a:endParaRPr b="0" i="0" sz="1800" u="none" cap="none" strike="noStrike">
              <a:solidFill>
                <a:schemeClr val="dk1"/>
              </a:solidFill>
              <a:latin typeface="Calibri"/>
              <a:ea typeface="Calibri"/>
              <a:cs typeface="Calibri"/>
              <a:sym typeface="Calibri"/>
            </a:endParaRPr>
          </a:p>
        </p:txBody>
      </p:sp>
      <p:sp>
        <p:nvSpPr>
          <p:cNvPr id="928" name="Google Shape;928;p80"/>
          <p:cNvSpPr txBox="1"/>
          <p:nvPr/>
        </p:nvSpPr>
        <p:spPr>
          <a:xfrm>
            <a:off x="3433865" y="5392094"/>
            <a:ext cx="517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render this image over a square.</a:t>
            </a:r>
            <a:endParaRPr b="0" i="0" sz="1800" u="none" cap="none" strike="noStrike">
              <a:solidFill>
                <a:schemeClr val="dk1"/>
              </a:solidFill>
              <a:latin typeface="Calibri"/>
              <a:ea typeface="Calibri"/>
              <a:cs typeface="Calibri"/>
              <a:sym typeface="Calibri"/>
            </a:endParaRPr>
          </a:p>
        </p:txBody>
      </p:sp>
      <p:pic>
        <p:nvPicPr>
          <p:cNvPr id="929" name="Google Shape;929;p80"/>
          <p:cNvPicPr preferRelativeResize="0"/>
          <p:nvPr/>
        </p:nvPicPr>
        <p:blipFill rotWithShape="1">
          <a:blip r:embed="rId4">
            <a:alphaModFix/>
          </a:blip>
          <a:srcRect b="0" l="0" r="0" t="0"/>
          <a:stretch/>
        </p:blipFill>
        <p:spPr>
          <a:xfrm>
            <a:off x="4696249" y="2276026"/>
            <a:ext cx="2894323" cy="28943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pic>
        <p:nvPicPr>
          <p:cNvPr id="935" name="Google Shape;935;p8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36" name="Google Shape;936;p8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37" name="Google Shape;937;p81"/>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create a texture and bind it, very similar to our buffers.</a:t>
            </a:r>
            <a:endParaRPr b="0" i="0" sz="1800" u="none" cap="none" strike="noStrike">
              <a:solidFill>
                <a:schemeClr val="dk1"/>
              </a:solidFill>
              <a:latin typeface="Calibri"/>
              <a:ea typeface="Calibri"/>
              <a:cs typeface="Calibri"/>
              <a:sym typeface="Calibri"/>
            </a:endParaRPr>
          </a:p>
        </p:txBody>
      </p:sp>
      <p:pic>
        <p:nvPicPr>
          <p:cNvPr id="938" name="Google Shape;938;p81"/>
          <p:cNvPicPr preferRelativeResize="0"/>
          <p:nvPr/>
        </p:nvPicPr>
        <p:blipFill rotWithShape="1">
          <a:blip r:embed="rId4">
            <a:alphaModFix/>
          </a:blip>
          <a:srcRect b="0" l="0" r="0" t="0"/>
          <a:stretch/>
        </p:blipFill>
        <p:spPr>
          <a:xfrm>
            <a:off x="2828925" y="2500690"/>
            <a:ext cx="6534150" cy="1343025"/>
          </a:xfrm>
          <a:prstGeom prst="rect">
            <a:avLst/>
          </a:prstGeom>
          <a:noFill/>
          <a:ln>
            <a:noFill/>
          </a:ln>
        </p:spPr>
      </p:pic>
      <p:sp>
        <p:nvSpPr>
          <p:cNvPr id="939" name="Google Shape;939;p81"/>
          <p:cNvSpPr txBox="1"/>
          <p:nvPr/>
        </p:nvSpPr>
        <p:spPr>
          <a:xfrm>
            <a:off x="0" y="429261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Next we will load an image from an external source.</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1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4" name="Google Shape;144;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Graphics pipeline</a:t>
            </a:r>
            <a:endParaRPr b="0" i="0" sz="4400" u="none" cap="none" strike="noStrike">
              <a:solidFill>
                <a:schemeClr val="lt1"/>
              </a:solidFill>
              <a:latin typeface="Calibri"/>
              <a:ea typeface="Calibri"/>
              <a:cs typeface="Calibri"/>
              <a:sym typeface="Calibri"/>
            </a:endParaRPr>
          </a:p>
        </p:txBody>
      </p:sp>
      <p:sp>
        <p:nvSpPr>
          <p:cNvPr id="145" name="Google Shape;145;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146" name="Google Shape;146;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Shape Assembly</a:t>
            </a:r>
            <a:endParaRPr b="0" i="0" sz="1800" u="none" cap="none" strike="noStrike">
              <a:solidFill>
                <a:schemeClr val="lt1"/>
              </a:solidFill>
              <a:latin typeface="Calibri"/>
              <a:ea typeface="Calibri"/>
              <a:cs typeface="Calibri"/>
              <a:sym typeface="Calibri"/>
            </a:endParaRPr>
          </a:p>
        </p:txBody>
      </p:sp>
      <p:sp>
        <p:nvSpPr>
          <p:cNvPr id="148" name="Google Shape;148;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150" name="Google Shape;150;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Rasterization</a:t>
            </a:r>
            <a:endParaRPr b="0" i="0" sz="1800" u="none" cap="none" strike="noStrike">
              <a:solidFill>
                <a:schemeClr val="lt1"/>
              </a:solidFill>
              <a:latin typeface="Calibri"/>
              <a:ea typeface="Calibri"/>
              <a:cs typeface="Calibri"/>
              <a:sym typeface="Calibri"/>
            </a:endParaRPr>
          </a:p>
        </p:txBody>
      </p:sp>
      <p:sp>
        <p:nvSpPr>
          <p:cNvPr id="151" name="Google Shape;151;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153" name="Google Shape;153;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Tests and Blending</a:t>
            </a:r>
            <a:endParaRPr b="0" i="0" sz="1800" u="none" cap="none" strike="noStrike">
              <a:solidFill>
                <a:schemeClr val="lt1"/>
              </a:solidFill>
              <a:latin typeface="Calibri"/>
              <a:ea typeface="Calibri"/>
              <a:cs typeface="Calibri"/>
              <a:sym typeface="Calibri"/>
            </a:endParaRPr>
          </a:p>
        </p:txBody>
      </p:sp>
      <p:sp>
        <p:nvSpPr>
          <p:cNvPr id="155" name="Google Shape;155;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Adjustable steps (Shaders)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Automatic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pic>
        <p:nvPicPr>
          <p:cNvPr id="945" name="Google Shape;945;p8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46" name="Google Shape;946;p8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47" name="Google Shape;947;p82"/>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load the image from an external path.</a:t>
            </a:r>
            <a:endParaRPr b="0" i="0" sz="1800" u="none" cap="none" strike="noStrike">
              <a:solidFill>
                <a:schemeClr val="dk1"/>
              </a:solidFill>
              <a:latin typeface="Calibri"/>
              <a:ea typeface="Calibri"/>
              <a:cs typeface="Calibri"/>
              <a:sym typeface="Calibri"/>
            </a:endParaRPr>
          </a:p>
        </p:txBody>
      </p:sp>
      <p:sp>
        <p:nvSpPr>
          <p:cNvPr id="948" name="Google Shape;948;p82"/>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set the texture parameters once the image has been loaded</a:t>
            </a:r>
            <a:endParaRPr b="0" i="0" sz="1800" u="none" cap="none" strike="noStrike">
              <a:solidFill>
                <a:schemeClr val="dk1"/>
              </a:solidFill>
              <a:latin typeface="Calibri"/>
              <a:ea typeface="Calibri"/>
              <a:cs typeface="Calibri"/>
              <a:sym typeface="Calibri"/>
            </a:endParaRPr>
          </a:p>
        </p:txBody>
      </p:sp>
      <p:sp>
        <p:nvSpPr>
          <p:cNvPr id="949" name="Google Shape;949;p82"/>
          <p:cNvSpPr txBox="1"/>
          <p:nvPr/>
        </p:nvSpPr>
        <p:spPr>
          <a:xfrm>
            <a:off x="25" y="31094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Loading an image means dealing with Cross-Origin Resource Sharing (CORS)</a:t>
            </a:r>
            <a:endParaRPr b="0" i="0" sz="1800" u="none" cap="none" strike="noStrike">
              <a:solidFill>
                <a:schemeClr val="dk1"/>
              </a:solidFill>
              <a:latin typeface="Calibri"/>
              <a:ea typeface="Calibri"/>
              <a:cs typeface="Calibri"/>
              <a:sym typeface="Calibri"/>
            </a:endParaRPr>
          </a:p>
        </p:txBody>
      </p:sp>
      <p:pic>
        <p:nvPicPr>
          <p:cNvPr id="950" name="Google Shape;950;p82"/>
          <p:cNvPicPr preferRelativeResize="0"/>
          <p:nvPr/>
        </p:nvPicPr>
        <p:blipFill rotWithShape="1">
          <a:blip r:embed="rId4">
            <a:alphaModFix/>
          </a:blip>
          <a:srcRect b="0" l="0" r="0" t="0"/>
          <a:stretch/>
        </p:blipFill>
        <p:spPr>
          <a:xfrm>
            <a:off x="4343413" y="2147059"/>
            <a:ext cx="3505200" cy="819150"/>
          </a:xfrm>
          <a:prstGeom prst="rect">
            <a:avLst/>
          </a:prstGeom>
          <a:noFill/>
          <a:ln>
            <a:noFill/>
          </a:ln>
        </p:spPr>
      </p:pic>
      <p:pic>
        <p:nvPicPr>
          <p:cNvPr id="951" name="Google Shape;951;p82"/>
          <p:cNvPicPr preferRelativeResize="0"/>
          <p:nvPr/>
        </p:nvPicPr>
        <p:blipFill rotWithShape="1">
          <a:blip r:embed="rId5">
            <a:alphaModFix/>
          </a:blip>
          <a:srcRect b="0" l="0" r="0" t="0"/>
          <a:stretch/>
        </p:blipFill>
        <p:spPr>
          <a:xfrm>
            <a:off x="3700475" y="3621950"/>
            <a:ext cx="4791075"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pic>
        <p:nvPicPr>
          <p:cNvPr id="957" name="Google Shape;957;p8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58" name="Google Shape;958;p8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59" name="Google Shape;959;p83"/>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want to set the texture settings after the image is loaded.</a:t>
            </a:r>
            <a:endParaRPr b="0" i="0" sz="1800" u="none" cap="none" strike="noStrike">
              <a:solidFill>
                <a:schemeClr val="dk1"/>
              </a:solidFill>
              <a:latin typeface="Calibri"/>
              <a:ea typeface="Calibri"/>
              <a:cs typeface="Calibri"/>
              <a:sym typeface="Calibri"/>
            </a:endParaRPr>
          </a:p>
        </p:txBody>
      </p:sp>
      <p:sp>
        <p:nvSpPr>
          <p:cNvPr id="960" name="Google Shape;960;p83"/>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briefly visit each of these texture parameters</a:t>
            </a:r>
            <a:endParaRPr b="0" i="0" sz="1800" u="none" cap="none" strike="noStrike">
              <a:solidFill>
                <a:schemeClr val="dk1"/>
              </a:solidFill>
              <a:latin typeface="Calibri"/>
              <a:ea typeface="Calibri"/>
              <a:cs typeface="Calibri"/>
              <a:sym typeface="Calibri"/>
            </a:endParaRPr>
          </a:p>
        </p:txBody>
      </p:sp>
      <p:pic>
        <p:nvPicPr>
          <p:cNvPr id="961" name="Google Shape;961;p83"/>
          <p:cNvPicPr preferRelativeResize="0"/>
          <p:nvPr/>
        </p:nvPicPr>
        <p:blipFill rotWithShape="1">
          <a:blip r:embed="rId4">
            <a:alphaModFix/>
          </a:blip>
          <a:srcRect b="0" l="0" r="0" t="0"/>
          <a:stretch/>
        </p:blipFill>
        <p:spPr>
          <a:xfrm>
            <a:off x="790600" y="2280150"/>
            <a:ext cx="10610850" cy="2838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pic>
        <p:nvPicPr>
          <p:cNvPr id="967" name="Google Shape;967;p84"/>
          <p:cNvPicPr preferRelativeResize="0"/>
          <p:nvPr/>
        </p:nvPicPr>
        <p:blipFill rotWithShape="1">
          <a:blip r:embed="rId3">
            <a:alphaModFix/>
          </a:blip>
          <a:srcRect b="66595" l="0" r="46687" t="26540"/>
          <a:stretch/>
        </p:blipFill>
        <p:spPr>
          <a:xfrm>
            <a:off x="3267744" y="2174512"/>
            <a:ext cx="5656499" cy="194838"/>
          </a:xfrm>
          <a:prstGeom prst="rect">
            <a:avLst/>
          </a:prstGeom>
          <a:noFill/>
          <a:ln>
            <a:noFill/>
          </a:ln>
        </p:spPr>
      </p:pic>
      <p:pic>
        <p:nvPicPr>
          <p:cNvPr id="968" name="Google Shape;968;p8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969" name="Google Shape;969;p8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70" name="Google Shape;970;p84"/>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set the TEXTURE_WRAP_S parameter.</a:t>
            </a:r>
            <a:endParaRPr b="0" i="0" sz="1800" u="none" cap="none" strike="noStrike">
              <a:solidFill>
                <a:schemeClr val="dk1"/>
              </a:solidFill>
              <a:latin typeface="Calibri"/>
              <a:ea typeface="Calibri"/>
              <a:cs typeface="Calibri"/>
              <a:sym typeface="Calibri"/>
            </a:endParaRPr>
          </a:p>
        </p:txBody>
      </p:sp>
      <p:sp>
        <p:nvSpPr>
          <p:cNvPr id="971" name="Google Shape;971;p84"/>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are 3 options for this parameter:</a:t>
            </a:r>
            <a:endParaRPr b="0" i="0" sz="1800" u="none" cap="none" strike="noStrike">
              <a:solidFill>
                <a:schemeClr val="dk1"/>
              </a:solidFill>
              <a:latin typeface="Calibri"/>
              <a:ea typeface="Calibri"/>
              <a:cs typeface="Calibri"/>
              <a:sym typeface="Calibri"/>
            </a:endParaRPr>
          </a:p>
        </p:txBody>
      </p:sp>
      <p:pic>
        <p:nvPicPr>
          <p:cNvPr id="972" name="Google Shape;972;p84"/>
          <p:cNvPicPr preferRelativeResize="0"/>
          <p:nvPr/>
        </p:nvPicPr>
        <p:blipFill rotWithShape="1">
          <a:blip r:embed="rId5">
            <a:alphaModFix/>
          </a:blip>
          <a:srcRect b="0" l="0" r="0" t="0"/>
          <a:stretch/>
        </p:blipFill>
        <p:spPr>
          <a:xfrm>
            <a:off x="2591050" y="3558611"/>
            <a:ext cx="1549675" cy="2358025"/>
          </a:xfrm>
          <a:prstGeom prst="rect">
            <a:avLst/>
          </a:prstGeom>
          <a:noFill/>
          <a:ln>
            <a:noFill/>
          </a:ln>
        </p:spPr>
      </p:pic>
      <p:pic>
        <p:nvPicPr>
          <p:cNvPr id="973" name="Google Shape;973;p84"/>
          <p:cNvPicPr preferRelativeResize="0"/>
          <p:nvPr/>
        </p:nvPicPr>
        <p:blipFill rotWithShape="1">
          <a:blip r:embed="rId6">
            <a:alphaModFix/>
          </a:blip>
          <a:srcRect b="0" l="0" r="0" t="0"/>
          <a:stretch/>
        </p:blipFill>
        <p:spPr>
          <a:xfrm>
            <a:off x="5232725" y="3558038"/>
            <a:ext cx="1545336" cy="2359152"/>
          </a:xfrm>
          <a:prstGeom prst="rect">
            <a:avLst/>
          </a:prstGeom>
          <a:noFill/>
          <a:ln>
            <a:noFill/>
          </a:ln>
        </p:spPr>
      </p:pic>
      <p:pic>
        <p:nvPicPr>
          <p:cNvPr id="974" name="Google Shape;974;p84"/>
          <p:cNvPicPr preferRelativeResize="0"/>
          <p:nvPr/>
        </p:nvPicPr>
        <p:blipFill rotWithShape="1">
          <a:blip r:embed="rId7">
            <a:alphaModFix/>
          </a:blip>
          <a:srcRect b="0" l="0" r="0" t="0"/>
          <a:stretch/>
        </p:blipFill>
        <p:spPr>
          <a:xfrm>
            <a:off x="7870050" y="3558038"/>
            <a:ext cx="1545336" cy="2359152"/>
          </a:xfrm>
          <a:prstGeom prst="rect">
            <a:avLst/>
          </a:prstGeom>
          <a:noFill/>
          <a:ln>
            <a:noFill/>
          </a:ln>
        </p:spPr>
      </p:pic>
      <p:sp>
        <p:nvSpPr>
          <p:cNvPr id="975" name="Google Shape;975;p84"/>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76" name="Google Shape;976;p84"/>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77" name="Google Shape;977;p84"/>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pic>
        <p:nvPicPr>
          <p:cNvPr id="983" name="Google Shape;983;p8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84" name="Google Shape;984;p8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85" name="Google Shape;985;p85"/>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set the TEXTURE_WRAP_T parameter.</a:t>
            </a:r>
            <a:endParaRPr b="0" i="0" sz="1800" u="none" cap="none" strike="noStrike">
              <a:solidFill>
                <a:schemeClr val="dk1"/>
              </a:solidFill>
              <a:latin typeface="Calibri"/>
              <a:ea typeface="Calibri"/>
              <a:cs typeface="Calibri"/>
              <a:sym typeface="Calibri"/>
            </a:endParaRPr>
          </a:p>
        </p:txBody>
      </p:sp>
      <p:sp>
        <p:nvSpPr>
          <p:cNvPr id="986" name="Google Shape;986;p85"/>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parameters are the same as TEXTURE_WRAP_S, but travel on the y-axis:</a:t>
            </a:r>
            <a:endParaRPr b="0" i="0" sz="1800" u="none" cap="none" strike="noStrike">
              <a:solidFill>
                <a:schemeClr val="dk1"/>
              </a:solidFill>
              <a:latin typeface="Calibri"/>
              <a:ea typeface="Calibri"/>
              <a:cs typeface="Calibri"/>
              <a:sym typeface="Calibri"/>
            </a:endParaRPr>
          </a:p>
        </p:txBody>
      </p:sp>
      <p:pic>
        <p:nvPicPr>
          <p:cNvPr id="987" name="Google Shape;987;p85"/>
          <p:cNvPicPr preferRelativeResize="0"/>
          <p:nvPr/>
        </p:nvPicPr>
        <p:blipFill rotWithShape="1">
          <a:blip r:embed="rId4">
            <a:alphaModFix/>
          </a:blip>
          <a:srcRect b="0" l="0" r="0" t="0"/>
          <a:stretch/>
        </p:blipFill>
        <p:spPr>
          <a:xfrm>
            <a:off x="2591050" y="3558611"/>
            <a:ext cx="1549675" cy="2358025"/>
          </a:xfrm>
          <a:prstGeom prst="rect">
            <a:avLst/>
          </a:prstGeom>
          <a:noFill/>
          <a:ln>
            <a:noFill/>
          </a:ln>
        </p:spPr>
      </p:pic>
      <p:sp>
        <p:nvSpPr>
          <p:cNvPr id="988" name="Google Shape;988;p85"/>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89" name="Google Shape;989;p85"/>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90" name="Google Shape;990;p85"/>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pic>
        <p:nvPicPr>
          <p:cNvPr id="991" name="Google Shape;991;p85"/>
          <p:cNvPicPr preferRelativeResize="0"/>
          <p:nvPr/>
        </p:nvPicPr>
        <p:blipFill rotWithShape="1">
          <a:blip r:embed="rId5">
            <a:alphaModFix/>
          </a:blip>
          <a:srcRect b="0" l="0" r="0" t="0"/>
          <a:stretch/>
        </p:blipFill>
        <p:spPr>
          <a:xfrm>
            <a:off x="5232725" y="3558046"/>
            <a:ext cx="1545336" cy="2359152"/>
          </a:xfrm>
          <a:prstGeom prst="rect">
            <a:avLst/>
          </a:prstGeom>
          <a:noFill/>
          <a:ln>
            <a:noFill/>
          </a:ln>
        </p:spPr>
      </p:pic>
      <p:pic>
        <p:nvPicPr>
          <p:cNvPr id="992" name="Google Shape;992;p85"/>
          <p:cNvPicPr preferRelativeResize="0"/>
          <p:nvPr/>
        </p:nvPicPr>
        <p:blipFill rotWithShape="1">
          <a:blip r:embed="rId6">
            <a:alphaModFix/>
          </a:blip>
          <a:srcRect b="0" l="0" r="0" t="0"/>
          <a:stretch/>
        </p:blipFill>
        <p:spPr>
          <a:xfrm>
            <a:off x="7870075" y="3558046"/>
            <a:ext cx="1545336" cy="2359152"/>
          </a:xfrm>
          <a:prstGeom prst="rect">
            <a:avLst/>
          </a:prstGeom>
          <a:noFill/>
          <a:ln>
            <a:noFill/>
          </a:ln>
        </p:spPr>
      </p:pic>
      <p:pic>
        <p:nvPicPr>
          <p:cNvPr id="993" name="Google Shape;993;p85"/>
          <p:cNvPicPr preferRelativeResize="0"/>
          <p:nvPr/>
        </p:nvPicPr>
        <p:blipFill rotWithShape="1">
          <a:blip r:embed="rId7">
            <a:alphaModFix/>
          </a:blip>
          <a:srcRect b="60448" l="0" r="46687" t="33030"/>
          <a:stretch/>
        </p:blipFill>
        <p:spPr>
          <a:xfrm>
            <a:off x="3267750" y="2179395"/>
            <a:ext cx="5656499" cy="185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8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00" name="Google Shape;1000;p8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01" name="Google Shape;1001;p86"/>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Lastly we set the TEXTURE_MIN_FILTER and TEXTURE_MAG_FILTER parameters.</a:t>
            </a:r>
            <a:endParaRPr b="0" i="0" sz="1800" u="none" cap="none" strike="noStrike">
              <a:solidFill>
                <a:schemeClr val="dk1"/>
              </a:solidFill>
              <a:latin typeface="Calibri"/>
              <a:ea typeface="Calibri"/>
              <a:cs typeface="Calibri"/>
              <a:sym typeface="Calibri"/>
            </a:endParaRPr>
          </a:p>
        </p:txBody>
      </p:sp>
      <p:sp>
        <p:nvSpPr>
          <p:cNvPr id="1002" name="Google Shape;1002;p86"/>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options have more delicate differences, so here are the options without image:</a:t>
            </a:r>
            <a:endParaRPr b="0" i="0" sz="1800" u="none" cap="none" strike="noStrike">
              <a:solidFill>
                <a:schemeClr val="dk1"/>
              </a:solidFill>
              <a:latin typeface="Calibri"/>
              <a:ea typeface="Calibri"/>
              <a:cs typeface="Calibri"/>
              <a:sym typeface="Calibri"/>
            </a:endParaRPr>
          </a:p>
        </p:txBody>
      </p:sp>
      <p:pic>
        <p:nvPicPr>
          <p:cNvPr id="1003" name="Google Shape;1003;p86"/>
          <p:cNvPicPr preferRelativeResize="0"/>
          <p:nvPr/>
        </p:nvPicPr>
        <p:blipFill rotWithShape="1">
          <a:blip r:embed="rId4">
            <a:alphaModFix/>
          </a:blip>
          <a:srcRect b="47271" l="0" r="42765" t="39718"/>
          <a:stretch/>
        </p:blipFill>
        <p:spPr>
          <a:xfrm>
            <a:off x="3059600" y="2087267"/>
            <a:ext cx="6072801" cy="369300"/>
          </a:xfrm>
          <a:prstGeom prst="rect">
            <a:avLst/>
          </a:prstGeom>
          <a:noFill/>
          <a:ln>
            <a:noFill/>
          </a:ln>
        </p:spPr>
      </p:pic>
      <p:sp>
        <p:nvSpPr>
          <p:cNvPr id="1004" name="Google Shape;1004;p86"/>
          <p:cNvSpPr txBox="1"/>
          <p:nvPr/>
        </p:nvSpPr>
        <p:spPr>
          <a:xfrm>
            <a:off x="2180550" y="3232500"/>
            <a:ext cx="8030100" cy="23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 - (no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 -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GL_NEAREST_MIPMAP_NEAREST - (no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GL_NEAREST_MIPMAP_LINEAR - (no filtering, smooth transition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GL_LINEAR_MIPMAP_NEAREST -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GL_LINEAR_MIPMAP_LINEAR - (filtering, smooth transition between mipmaps)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pic>
        <p:nvPicPr>
          <p:cNvPr id="1010" name="Google Shape;1010;p8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11" name="Google Shape;1011;p8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12" name="Google Shape;1012;p87"/>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have everything we need to load the image.</a:t>
            </a:r>
            <a:endParaRPr b="0" i="0" sz="1800" u="none" cap="none" strike="noStrike">
              <a:solidFill>
                <a:schemeClr val="dk1"/>
              </a:solidFill>
              <a:latin typeface="Calibri"/>
              <a:ea typeface="Calibri"/>
              <a:cs typeface="Calibri"/>
              <a:sym typeface="Calibri"/>
            </a:endParaRPr>
          </a:p>
        </p:txBody>
      </p:sp>
      <p:sp>
        <p:nvSpPr>
          <p:cNvPr id="1013" name="Google Shape;1013;p87"/>
          <p:cNvSpPr txBox="1"/>
          <p:nvPr/>
        </p:nvSpPr>
        <p:spPr>
          <a:xfrm>
            <a:off x="0" y="25273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need a few more things to actually show the image on our object:</a:t>
            </a:r>
            <a:endParaRPr b="0" i="0" sz="1800" u="none" cap="none" strike="noStrike">
              <a:solidFill>
                <a:schemeClr val="dk1"/>
              </a:solidFill>
              <a:latin typeface="Calibri"/>
              <a:ea typeface="Calibri"/>
              <a:cs typeface="Calibri"/>
              <a:sym typeface="Calibri"/>
            </a:endParaRPr>
          </a:p>
        </p:txBody>
      </p:sp>
      <p:sp>
        <p:nvSpPr>
          <p:cNvPr id="1014" name="Google Shape;1014;p87"/>
          <p:cNvSpPr txBox="1"/>
          <p:nvPr/>
        </p:nvSpPr>
        <p:spPr>
          <a:xfrm>
            <a:off x="4443600" y="3219425"/>
            <a:ext cx="3304800" cy="1246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logic in Shaders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Vertex Buffer Object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Loading in a texture</a:t>
            </a:r>
            <a:endParaRPr b="0" i="0" sz="1800" u="none" cap="none" strike="noStrike">
              <a:solidFill>
                <a:schemeClr val="dk1"/>
              </a:solidFill>
              <a:latin typeface="Calibri"/>
              <a:ea typeface="Calibri"/>
              <a:cs typeface="Calibri"/>
              <a:sym typeface="Calibri"/>
            </a:endParaRPr>
          </a:p>
        </p:txBody>
      </p:sp>
      <p:sp>
        <p:nvSpPr>
          <p:cNvPr id="1015" name="Google Shape;1015;p87"/>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start with the shaders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pic>
        <p:nvPicPr>
          <p:cNvPr id="1021" name="Google Shape;1021;p8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22" name="Google Shape;1022;p8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23" name="Google Shape;1023;p88"/>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abuse the vertex shader as a conduit, just like we did with colors.</a:t>
            </a:r>
            <a:endParaRPr b="0" i="0" sz="1800" u="none" cap="none" strike="noStrike">
              <a:solidFill>
                <a:schemeClr val="dk1"/>
              </a:solidFill>
              <a:latin typeface="Calibri"/>
              <a:ea typeface="Calibri"/>
              <a:cs typeface="Calibri"/>
              <a:sym typeface="Calibri"/>
            </a:endParaRPr>
          </a:p>
        </p:txBody>
      </p:sp>
      <p:sp>
        <p:nvSpPr>
          <p:cNvPr id="1024" name="Google Shape;1024;p88"/>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Do note that in contrast to color, texture is a vec2.</a:t>
            </a:r>
            <a:endParaRPr b="0" i="0" sz="1800" u="none" cap="none" strike="noStrike">
              <a:solidFill>
                <a:srgbClr val="000000"/>
              </a:solidFill>
              <a:latin typeface="Calibri"/>
              <a:ea typeface="Calibri"/>
              <a:cs typeface="Calibri"/>
              <a:sym typeface="Calibri"/>
            </a:endParaRPr>
          </a:p>
        </p:txBody>
      </p:sp>
      <p:pic>
        <p:nvPicPr>
          <p:cNvPr id="1025" name="Google Shape;1025;p88"/>
          <p:cNvPicPr preferRelativeResize="0"/>
          <p:nvPr/>
        </p:nvPicPr>
        <p:blipFill rotWithShape="1">
          <a:blip r:embed="rId4">
            <a:alphaModFix/>
          </a:blip>
          <a:srcRect b="0" l="0" r="0" t="0"/>
          <a:stretch/>
        </p:blipFill>
        <p:spPr>
          <a:xfrm>
            <a:off x="3653950" y="2156221"/>
            <a:ext cx="4884240" cy="275477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pic>
        <p:nvPicPr>
          <p:cNvPr id="1031" name="Google Shape;1031;p8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32" name="Google Shape;1032;p8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33" name="Google Shape;1033;p89"/>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fragment shader we will use the texture instead of the color.</a:t>
            </a:r>
            <a:endParaRPr b="0" i="0" sz="1800" u="none" cap="none" strike="noStrike">
              <a:solidFill>
                <a:schemeClr val="dk1"/>
              </a:solidFill>
              <a:latin typeface="Calibri"/>
              <a:ea typeface="Calibri"/>
              <a:cs typeface="Calibri"/>
              <a:sym typeface="Calibri"/>
            </a:endParaRPr>
          </a:p>
        </p:txBody>
      </p:sp>
      <p:sp>
        <p:nvSpPr>
          <p:cNvPr id="1034" name="Google Shape;1034;p89"/>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briefly go through what happens here.</a:t>
            </a:r>
            <a:endParaRPr b="0" i="0" sz="1800" u="none" cap="none" strike="noStrike">
              <a:solidFill>
                <a:srgbClr val="000000"/>
              </a:solidFill>
              <a:latin typeface="Calibri"/>
              <a:ea typeface="Calibri"/>
              <a:cs typeface="Calibri"/>
              <a:sym typeface="Calibri"/>
            </a:endParaRPr>
          </a:p>
        </p:txBody>
      </p:sp>
      <p:pic>
        <p:nvPicPr>
          <p:cNvPr id="1035" name="Google Shape;1035;p89"/>
          <p:cNvPicPr preferRelativeResize="0"/>
          <p:nvPr/>
        </p:nvPicPr>
        <p:blipFill rotWithShape="1">
          <a:blip r:embed="rId4">
            <a:alphaModFix/>
          </a:blip>
          <a:srcRect b="0" l="0" r="0" t="0"/>
          <a:stretch/>
        </p:blipFill>
        <p:spPr>
          <a:xfrm>
            <a:off x="3845850" y="2156221"/>
            <a:ext cx="4500300" cy="275477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pic>
        <p:nvPicPr>
          <p:cNvPr id="1041" name="Google Shape;1041;p9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42" name="Google Shape;1042;p9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43" name="Google Shape;1043;p90"/>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Receiving the texture coordinate values from the vertex shader should be nothing new.</a:t>
            </a:r>
            <a:endParaRPr b="0" i="0" sz="1800" u="none" cap="none" strike="noStrike">
              <a:solidFill>
                <a:schemeClr val="dk1"/>
              </a:solidFill>
              <a:latin typeface="Calibri"/>
              <a:ea typeface="Calibri"/>
              <a:cs typeface="Calibri"/>
              <a:sym typeface="Calibri"/>
            </a:endParaRPr>
          </a:p>
        </p:txBody>
      </p:sp>
      <p:sp>
        <p:nvSpPr>
          <p:cNvPr id="1044" name="Google Shape;1044;p90"/>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finishes up the shaders, we will now move on to the Vertex Buffer Object. </a:t>
            </a:r>
            <a:endParaRPr b="0" i="0" sz="1800" u="none" cap="none" strike="noStrike">
              <a:solidFill>
                <a:srgbClr val="000000"/>
              </a:solidFill>
              <a:latin typeface="Calibri"/>
              <a:ea typeface="Calibri"/>
              <a:cs typeface="Calibri"/>
              <a:sym typeface="Calibri"/>
            </a:endParaRPr>
          </a:p>
        </p:txBody>
      </p:sp>
      <p:pic>
        <p:nvPicPr>
          <p:cNvPr id="1045" name="Google Shape;1045;p90"/>
          <p:cNvPicPr preferRelativeResize="0"/>
          <p:nvPr/>
        </p:nvPicPr>
        <p:blipFill rotWithShape="1">
          <a:blip r:embed="rId4">
            <a:alphaModFix/>
          </a:blip>
          <a:srcRect b="57639" l="0" r="0" t="35510"/>
          <a:stretch/>
        </p:blipFill>
        <p:spPr>
          <a:xfrm>
            <a:off x="3845850" y="2051100"/>
            <a:ext cx="4500300" cy="188700"/>
          </a:xfrm>
          <a:prstGeom prst="rect">
            <a:avLst/>
          </a:prstGeom>
          <a:noFill/>
          <a:ln>
            <a:noFill/>
          </a:ln>
        </p:spPr>
      </p:pic>
      <p:sp>
        <p:nvSpPr>
          <p:cNvPr id="1046" name="Google Shape;1046;p90"/>
          <p:cNvSpPr txBox="1"/>
          <p:nvPr/>
        </p:nvSpPr>
        <p:spPr>
          <a:xfrm>
            <a:off x="0" y="26466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declare a uniform where we input the actual image of the texture.</a:t>
            </a:r>
            <a:endParaRPr b="0" i="0" sz="1800" u="none" cap="none" strike="noStrike">
              <a:solidFill>
                <a:schemeClr val="dk1"/>
              </a:solidFill>
              <a:latin typeface="Calibri"/>
              <a:ea typeface="Calibri"/>
              <a:cs typeface="Calibri"/>
              <a:sym typeface="Calibri"/>
            </a:endParaRPr>
          </a:p>
        </p:txBody>
      </p:sp>
      <p:pic>
        <p:nvPicPr>
          <p:cNvPr id="1047" name="Google Shape;1047;p90"/>
          <p:cNvPicPr preferRelativeResize="0"/>
          <p:nvPr/>
        </p:nvPicPr>
        <p:blipFill rotWithShape="1">
          <a:blip r:embed="rId4">
            <a:alphaModFix/>
          </a:blip>
          <a:srcRect b="34743" l="0" r="0" t="56882"/>
          <a:stretch/>
        </p:blipFill>
        <p:spPr>
          <a:xfrm>
            <a:off x="3845925" y="3015987"/>
            <a:ext cx="4500300" cy="230650"/>
          </a:xfrm>
          <a:prstGeom prst="rect">
            <a:avLst/>
          </a:prstGeom>
          <a:noFill/>
          <a:ln>
            <a:noFill/>
          </a:ln>
        </p:spPr>
      </p:pic>
      <p:sp>
        <p:nvSpPr>
          <p:cNvPr id="1048" name="Google Shape;1048;p90"/>
          <p:cNvSpPr txBox="1"/>
          <p:nvPr/>
        </p:nvSpPr>
        <p:spPr>
          <a:xfrm>
            <a:off x="0" y="36069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Finally we let webgl do the work using the texture and the texture coordinates.</a:t>
            </a:r>
            <a:endParaRPr b="0" i="0" sz="1800" u="none" cap="none" strike="noStrike">
              <a:solidFill>
                <a:schemeClr val="dk1"/>
              </a:solidFill>
              <a:latin typeface="Calibri"/>
              <a:ea typeface="Calibri"/>
              <a:cs typeface="Calibri"/>
              <a:sym typeface="Calibri"/>
            </a:endParaRPr>
          </a:p>
        </p:txBody>
      </p:sp>
      <p:pic>
        <p:nvPicPr>
          <p:cNvPr id="1049" name="Google Shape;1049;p90"/>
          <p:cNvPicPr preferRelativeResize="0"/>
          <p:nvPr/>
        </p:nvPicPr>
        <p:blipFill rotWithShape="1">
          <a:blip r:embed="rId4">
            <a:alphaModFix/>
          </a:blip>
          <a:srcRect b="17969" l="0" r="0" t="75179"/>
          <a:stretch/>
        </p:blipFill>
        <p:spPr>
          <a:xfrm>
            <a:off x="3845775" y="4011225"/>
            <a:ext cx="4500300" cy="188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pic>
        <p:nvPicPr>
          <p:cNvPr id="1055" name="Google Shape;1055;p9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56" name="Google Shape;1056;p9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57" name="Google Shape;1057;p91"/>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add vertice data for our texture coordinates.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grab the images from a few slides back to understand how these coordinates work.</a:t>
            </a:r>
            <a:endParaRPr b="0" i="0" sz="1800" u="none" cap="none" strike="noStrike">
              <a:solidFill>
                <a:schemeClr val="dk1"/>
              </a:solidFill>
              <a:latin typeface="Calibri"/>
              <a:ea typeface="Calibri"/>
              <a:cs typeface="Calibri"/>
              <a:sym typeface="Calibri"/>
            </a:endParaRPr>
          </a:p>
        </p:txBody>
      </p:sp>
      <p:pic>
        <p:nvPicPr>
          <p:cNvPr id="1058" name="Google Shape;1058;p91"/>
          <p:cNvPicPr preferRelativeResize="0"/>
          <p:nvPr/>
        </p:nvPicPr>
        <p:blipFill rotWithShape="1">
          <a:blip r:embed="rId4">
            <a:alphaModFix/>
          </a:blip>
          <a:srcRect b="0" l="0" r="0" t="0"/>
          <a:stretch/>
        </p:blipFill>
        <p:spPr>
          <a:xfrm>
            <a:off x="2431850" y="3148700"/>
            <a:ext cx="2692498" cy="2692502"/>
          </a:xfrm>
          <a:prstGeom prst="rect">
            <a:avLst/>
          </a:prstGeom>
          <a:noFill/>
          <a:ln>
            <a:noFill/>
          </a:ln>
        </p:spPr>
      </p:pic>
      <p:pic>
        <p:nvPicPr>
          <p:cNvPr id="1059" name="Google Shape;1059;p91"/>
          <p:cNvPicPr preferRelativeResize="0"/>
          <p:nvPr/>
        </p:nvPicPr>
        <p:blipFill rotWithShape="1">
          <a:blip r:embed="rId5">
            <a:alphaModFix/>
          </a:blip>
          <a:srcRect b="0" l="0" r="0" t="0"/>
          <a:stretch/>
        </p:blipFill>
        <p:spPr>
          <a:xfrm>
            <a:off x="7015000" y="3126937"/>
            <a:ext cx="1902118" cy="2894325"/>
          </a:xfrm>
          <a:prstGeom prst="rect">
            <a:avLst/>
          </a:prstGeom>
          <a:noFill/>
          <a:ln>
            <a:noFill/>
          </a:ln>
        </p:spPr>
      </p:pic>
      <p:sp>
        <p:nvSpPr>
          <p:cNvPr id="1060" name="Google Shape;1060;p91"/>
          <p:cNvSpPr txBox="1"/>
          <p:nvPr/>
        </p:nvSpPr>
        <p:spPr>
          <a:xfrm>
            <a:off x="2237150" y="2788550"/>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actual texture</a:t>
            </a:r>
            <a:endParaRPr b="0" i="0" sz="1800" u="none" cap="none" strike="noStrike">
              <a:solidFill>
                <a:schemeClr val="dk1"/>
              </a:solidFill>
              <a:latin typeface="Calibri"/>
              <a:ea typeface="Calibri"/>
              <a:cs typeface="Calibri"/>
              <a:sym typeface="Calibri"/>
            </a:endParaRPr>
          </a:p>
        </p:txBody>
      </p:sp>
      <p:sp>
        <p:nvSpPr>
          <p:cNvPr id="1061" name="Google Shape;1061;p91"/>
          <p:cNvSpPr txBox="1"/>
          <p:nvPr/>
        </p:nvSpPr>
        <p:spPr>
          <a:xfrm>
            <a:off x="6425113" y="2766788"/>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it will be implemented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66" name="Google Shape;166;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67" name="Google Shape;167;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need all of the following WebGL objects to draw a triangle:</a:t>
            </a:r>
            <a:endParaRPr b="0" i="0" sz="1800" u="none" cap="none" strike="noStrike">
              <a:solidFill>
                <a:schemeClr val="dk1"/>
              </a:solidFill>
              <a:latin typeface="Calibri"/>
              <a:ea typeface="Calibri"/>
              <a:cs typeface="Calibri"/>
              <a:sym typeface="Calibri"/>
            </a:endParaRPr>
          </a:p>
        </p:txBody>
      </p:sp>
      <p:sp>
        <p:nvSpPr>
          <p:cNvPr id="168" name="Google Shape;168;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Element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Fragment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Google Shape;1067;p9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68" name="Google Shape;1068;p9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69" name="Google Shape;1069;p92"/>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first step is to look at how the fragment shader will interpret the data.</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how a single texture file is seen in coordinates:</a:t>
            </a:r>
            <a:endParaRPr b="0" i="0" sz="1800" u="none" cap="none" strike="noStrike">
              <a:solidFill>
                <a:schemeClr val="dk1"/>
              </a:solidFill>
              <a:latin typeface="Calibri"/>
              <a:ea typeface="Calibri"/>
              <a:cs typeface="Calibri"/>
              <a:sym typeface="Calibri"/>
            </a:endParaRPr>
          </a:p>
        </p:txBody>
      </p:sp>
      <p:pic>
        <p:nvPicPr>
          <p:cNvPr id="1070" name="Google Shape;1070;p92"/>
          <p:cNvPicPr preferRelativeResize="0"/>
          <p:nvPr/>
        </p:nvPicPr>
        <p:blipFill rotWithShape="1">
          <a:blip r:embed="rId4">
            <a:alphaModFix/>
          </a:blip>
          <a:srcRect b="0" l="0" r="0" t="0"/>
          <a:stretch/>
        </p:blipFill>
        <p:spPr>
          <a:xfrm>
            <a:off x="4749750" y="3047787"/>
            <a:ext cx="2692498" cy="2692502"/>
          </a:xfrm>
          <a:prstGeom prst="rect">
            <a:avLst/>
          </a:prstGeom>
          <a:noFill/>
          <a:ln>
            <a:noFill/>
          </a:ln>
        </p:spPr>
      </p:pic>
      <p:sp>
        <p:nvSpPr>
          <p:cNvPr id="1071" name="Google Shape;1071;p92"/>
          <p:cNvSpPr txBox="1"/>
          <p:nvPr/>
        </p:nvSpPr>
        <p:spPr>
          <a:xfrm>
            <a:off x="74422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0.0</a:t>
            </a:r>
            <a:endParaRPr b="0" i="0" sz="1800" u="none" cap="none" strike="noStrike">
              <a:solidFill>
                <a:schemeClr val="dk1"/>
              </a:solidFill>
              <a:latin typeface="Calibri"/>
              <a:ea typeface="Calibri"/>
              <a:cs typeface="Calibri"/>
              <a:sym typeface="Calibri"/>
            </a:endParaRPr>
          </a:p>
        </p:txBody>
      </p:sp>
      <p:sp>
        <p:nvSpPr>
          <p:cNvPr id="1072" name="Google Shape;1072;p92"/>
          <p:cNvSpPr txBox="1"/>
          <p:nvPr/>
        </p:nvSpPr>
        <p:spPr>
          <a:xfrm>
            <a:off x="38158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73" name="Google Shape;1073;p92"/>
          <p:cNvSpPr txBox="1"/>
          <p:nvPr/>
        </p:nvSpPr>
        <p:spPr>
          <a:xfrm>
            <a:off x="38158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1.0</a:t>
            </a:r>
            <a:endParaRPr b="0" i="0" sz="1800" u="none" cap="none" strike="noStrike">
              <a:solidFill>
                <a:schemeClr val="dk1"/>
              </a:solidFill>
              <a:latin typeface="Calibri"/>
              <a:ea typeface="Calibri"/>
              <a:cs typeface="Calibri"/>
              <a:sym typeface="Calibri"/>
            </a:endParaRPr>
          </a:p>
        </p:txBody>
      </p:sp>
      <p:sp>
        <p:nvSpPr>
          <p:cNvPr id="1074" name="Google Shape;1074;p92"/>
          <p:cNvSpPr txBox="1"/>
          <p:nvPr/>
        </p:nvSpPr>
        <p:spPr>
          <a:xfrm>
            <a:off x="74422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1.0</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500"/>
                                        <p:tgtEl>
                                          <p:spTgt spid="1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500"/>
                                        <p:tgtEl>
                                          <p:spTgt spid="10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pic>
        <p:nvPicPr>
          <p:cNvPr id="1080" name="Google Shape;1080;p9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81" name="Google Shape;1081;p9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82" name="Google Shape;1082;p93"/>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example I have implemented my wall a few times over only 4 points.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Can you guess what the “texture coordinate” values should be?</a:t>
            </a:r>
            <a:endParaRPr b="0" i="0" sz="1800" u="none" cap="none" strike="noStrike">
              <a:solidFill>
                <a:schemeClr val="dk1"/>
              </a:solidFill>
              <a:latin typeface="Calibri"/>
              <a:ea typeface="Calibri"/>
              <a:cs typeface="Calibri"/>
              <a:sym typeface="Calibri"/>
            </a:endParaRPr>
          </a:p>
        </p:txBody>
      </p:sp>
      <p:sp>
        <p:nvSpPr>
          <p:cNvPr id="1083" name="Google Shape;1083;p93"/>
          <p:cNvSpPr txBox="1"/>
          <p:nvPr/>
        </p:nvSpPr>
        <p:spPr>
          <a:xfrm>
            <a:off x="7113975"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0.0</a:t>
            </a:r>
            <a:endParaRPr b="0" i="0" sz="1800" u="none" cap="none" strike="noStrike">
              <a:solidFill>
                <a:schemeClr val="dk1"/>
              </a:solidFill>
              <a:latin typeface="Calibri"/>
              <a:ea typeface="Calibri"/>
              <a:cs typeface="Calibri"/>
              <a:sym typeface="Calibri"/>
            </a:endParaRPr>
          </a:p>
        </p:txBody>
      </p:sp>
      <p:sp>
        <p:nvSpPr>
          <p:cNvPr id="1084" name="Google Shape;1084;p93"/>
          <p:cNvSpPr txBox="1"/>
          <p:nvPr/>
        </p:nvSpPr>
        <p:spPr>
          <a:xfrm>
            <a:off x="4277950"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85" name="Google Shape;1085;p93"/>
          <p:cNvSpPr txBox="1"/>
          <p:nvPr/>
        </p:nvSpPr>
        <p:spPr>
          <a:xfrm>
            <a:off x="4277950"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2.0</a:t>
            </a:r>
            <a:endParaRPr b="0" i="0" sz="1800" u="none" cap="none" strike="noStrike">
              <a:solidFill>
                <a:schemeClr val="dk1"/>
              </a:solidFill>
              <a:latin typeface="Calibri"/>
              <a:ea typeface="Calibri"/>
              <a:cs typeface="Calibri"/>
              <a:sym typeface="Calibri"/>
            </a:endParaRPr>
          </a:p>
        </p:txBody>
      </p:sp>
      <p:sp>
        <p:nvSpPr>
          <p:cNvPr id="1086" name="Google Shape;1086;p93"/>
          <p:cNvSpPr txBox="1"/>
          <p:nvPr/>
        </p:nvSpPr>
        <p:spPr>
          <a:xfrm>
            <a:off x="7113975"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2.0</a:t>
            </a:r>
            <a:endParaRPr b="0" i="0" sz="1800" u="none" cap="none" strike="noStrike">
              <a:solidFill>
                <a:schemeClr val="dk1"/>
              </a:solidFill>
              <a:latin typeface="Calibri"/>
              <a:ea typeface="Calibri"/>
              <a:cs typeface="Calibri"/>
              <a:sym typeface="Calibri"/>
            </a:endParaRPr>
          </a:p>
        </p:txBody>
      </p:sp>
      <p:pic>
        <p:nvPicPr>
          <p:cNvPr id="1087" name="Google Shape;1087;p93"/>
          <p:cNvPicPr preferRelativeResize="0"/>
          <p:nvPr/>
        </p:nvPicPr>
        <p:blipFill rotWithShape="1">
          <a:blip r:embed="rId4">
            <a:alphaModFix/>
          </a:blip>
          <a:srcRect b="0" l="0" r="0" t="0"/>
          <a:stretch/>
        </p:blipFill>
        <p:spPr>
          <a:xfrm>
            <a:off x="5211850" y="2946875"/>
            <a:ext cx="1902118" cy="289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500"/>
                                        <p:tgtEl>
                                          <p:spTgt spid="10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500"/>
                                        <p:tgtEl>
                                          <p:spTgt spid="10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id="1093" name="Google Shape;1093;p9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94" name="Google Shape;1094;p9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95" name="Google Shape;1095;p94"/>
          <p:cNvSpPr txBox="1"/>
          <p:nvPr/>
        </p:nvSpPr>
        <p:spPr>
          <a:xfrm>
            <a:off x="0" y="16345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implement those points into our vertice data.</a:t>
            </a:r>
            <a:endParaRPr b="0" i="0" sz="1800" u="none" cap="none" strike="noStrike">
              <a:solidFill>
                <a:schemeClr val="dk1"/>
              </a:solidFill>
              <a:latin typeface="Calibri"/>
              <a:ea typeface="Calibri"/>
              <a:cs typeface="Calibri"/>
              <a:sym typeface="Calibri"/>
            </a:endParaRPr>
          </a:p>
        </p:txBody>
      </p:sp>
      <p:pic>
        <p:nvPicPr>
          <p:cNvPr id="1096" name="Google Shape;1096;p94"/>
          <p:cNvPicPr preferRelativeResize="0"/>
          <p:nvPr/>
        </p:nvPicPr>
        <p:blipFill rotWithShape="1">
          <a:blip r:embed="rId4">
            <a:alphaModFix/>
          </a:blip>
          <a:srcRect b="0" l="0" r="0" t="0"/>
          <a:stretch/>
        </p:blipFill>
        <p:spPr>
          <a:xfrm>
            <a:off x="2590800" y="2693206"/>
            <a:ext cx="7010400" cy="1809750"/>
          </a:xfrm>
          <a:prstGeom prst="rect">
            <a:avLst/>
          </a:prstGeom>
          <a:noFill/>
          <a:ln>
            <a:noFill/>
          </a:ln>
        </p:spPr>
      </p:pic>
      <p:sp>
        <p:nvSpPr>
          <p:cNvPr id="1097" name="Google Shape;1097;p94"/>
          <p:cNvSpPr txBox="1"/>
          <p:nvPr/>
        </p:nvSpPr>
        <p:spPr>
          <a:xfrm>
            <a:off x="0" y="50046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easy they are to implement in our vertex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pic>
        <p:nvPicPr>
          <p:cNvPr id="1103" name="Google Shape;1103;p9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4" name="Google Shape;1104;p9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05" name="Google Shape;1105;p95"/>
          <p:cNvSpPr txBox="1"/>
          <p:nvPr/>
        </p:nvSpPr>
        <p:spPr>
          <a:xfrm>
            <a:off x="0" y="1634520"/>
            <a:ext cx="12192000" cy="92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next step is to create a vertex attribute pointer for textures.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Textures will be added to the mix just like colors did.</a:t>
            </a:r>
            <a:endParaRPr b="0" i="0" sz="1800" u="none" cap="none" strike="noStrike">
              <a:solidFill>
                <a:schemeClr val="dk1"/>
              </a:solidFill>
              <a:latin typeface="Calibri"/>
              <a:ea typeface="Calibri"/>
              <a:cs typeface="Calibri"/>
              <a:sym typeface="Calibri"/>
            </a:endParaRPr>
          </a:p>
        </p:txBody>
      </p:sp>
      <p:pic>
        <p:nvPicPr>
          <p:cNvPr id="1106" name="Google Shape;1106;p95"/>
          <p:cNvPicPr preferRelativeResize="0"/>
          <p:nvPr/>
        </p:nvPicPr>
        <p:blipFill rotWithShape="1">
          <a:blip r:embed="rId4">
            <a:alphaModFix/>
          </a:blip>
          <a:srcRect b="0" l="0" r="0" t="0"/>
          <a:stretch/>
        </p:blipFill>
        <p:spPr>
          <a:xfrm>
            <a:off x="1231675" y="2715420"/>
            <a:ext cx="9728653" cy="33518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pic>
        <p:nvPicPr>
          <p:cNvPr id="1112" name="Google Shape;1112;p9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13" name="Google Shape;1113;p9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14" name="Google Shape;1114;p96"/>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With the last slide in mind, how will we implement the texture Vertex Attribute Pointer?</a:t>
            </a:r>
            <a:endParaRPr b="0" i="0" sz="1800" u="none" cap="none" strike="noStrike">
              <a:solidFill>
                <a:schemeClr val="dk1"/>
              </a:solidFill>
              <a:latin typeface="Calibri"/>
              <a:ea typeface="Calibri"/>
              <a:cs typeface="Calibri"/>
              <a:sym typeface="Calibri"/>
            </a:endParaRPr>
          </a:p>
        </p:txBody>
      </p:sp>
      <p:pic>
        <p:nvPicPr>
          <p:cNvPr id="1115" name="Google Shape;1115;p96"/>
          <p:cNvPicPr preferRelativeResize="0"/>
          <p:nvPr/>
        </p:nvPicPr>
        <p:blipFill rotWithShape="1">
          <a:blip r:embed="rId4">
            <a:alphaModFix/>
          </a:blip>
          <a:srcRect b="0" l="0" r="0" t="0"/>
          <a:stretch/>
        </p:blipFill>
        <p:spPr>
          <a:xfrm>
            <a:off x="1123519" y="2951608"/>
            <a:ext cx="9944961" cy="2575783"/>
          </a:xfrm>
          <a:prstGeom prst="rect">
            <a:avLst/>
          </a:prstGeom>
          <a:noFill/>
          <a:ln>
            <a:noFill/>
          </a:ln>
        </p:spPr>
      </p:pic>
      <p:sp>
        <p:nvSpPr>
          <p:cNvPr id="1116" name="Google Shape;1116;p96"/>
          <p:cNvSpPr txBox="1"/>
          <p:nvPr/>
        </p:nvSpPr>
        <p:spPr>
          <a:xfrm>
            <a:off x="0" y="2465647"/>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was the state before textures:</a:t>
            </a:r>
            <a:endParaRPr b="0" i="0" sz="1800" u="none" cap="none" strike="noStrike">
              <a:solidFill>
                <a:schemeClr val="dk1"/>
              </a:solidFill>
              <a:latin typeface="Calibri"/>
              <a:ea typeface="Calibri"/>
              <a:cs typeface="Calibri"/>
              <a:sym typeface="Calibri"/>
            </a:endParaRPr>
          </a:p>
        </p:txBody>
      </p:sp>
      <p:sp>
        <p:nvSpPr>
          <p:cNvPr id="1117" name="Google Shape;1117;p96"/>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Note: We called the shader input “v_texture”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id="1123" name="Google Shape;1123;p9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24" name="Google Shape;1124;p9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25" name="Google Shape;1125;p97"/>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state of Vertex Attribute Pointers with textures added will be:</a:t>
            </a:r>
            <a:endParaRPr b="0" i="0" sz="1800" u="none" cap="none" strike="noStrike">
              <a:solidFill>
                <a:schemeClr val="dk1"/>
              </a:solidFill>
              <a:latin typeface="Calibri"/>
              <a:ea typeface="Calibri"/>
              <a:cs typeface="Calibri"/>
              <a:sym typeface="Calibri"/>
            </a:endParaRPr>
          </a:p>
        </p:txBody>
      </p:sp>
      <p:sp>
        <p:nvSpPr>
          <p:cNvPr id="1126" name="Google Shape;1126;p97"/>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we have 8*4 now because we have 8 elements in our vertex array (and a float is 4 byte in javascript)</a:t>
            </a:r>
            <a:endParaRPr b="0" i="0" sz="1800" u="none" cap="none" strike="noStrike">
              <a:solidFill>
                <a:schemeClr val="dk1"/>
              </a:solidFill>
              <a:latin typeface="Calibri"/>
              <a:ea typeface="Calibri"/>
              <a:cs typeface="Calibri"/>
              <a:sym typeface="Calibri"/>
            </a:endParaRPr>
          </a:p>
        </p:txBody>
      </p:sp>
      <p:pic>
        <p:nvPicPr>
          <p:cNvPr id="1127" name="Google Shape;1127;p97"/>
          <p:cNvPicPr preferRelativeResize="0"/>
          <p:nvPr/>
        </p:nvPicPr>
        <p:blipFill rotWithShape="1">
          <a:blip r:embed="rId4">
            <a:alphaModFix/>
          </a:blip>
          <a:srcRect b="0" l="0" r="0" t="0"/>
          <a:stretch/>
        </p:blipFill>
        <p:spPr>
          <a:xfrm>
            <a:off x="2176450" y="2122435"/>
            <a:ext cx="7839075" cy="30575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pic>
        <p:nvPicPr>
          <p:cNvPr id="1133" name="Google Shape;1133;p9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34" name="Google Shape;1134;p9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35" name="Google Shape;1135;p98"/>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Don’t forget to enable the Vertex Attribute Array</a:t>
            </a:r>
            <a:endParaRPr b="0" i="0" sz="1800" u="none" cap="none" strike="noStrike">
              <a:solidFill>
                <a:schemeClr val="dk1"/>
              </a:solidFill>
              <a:latin typeface="Calibri"/>
              <a:ea typeface="Calibri"/>
              <a:cs typeface="Calibri"/>
              <a:sym typeface="Calibri"/>
            </a:endParaRPr>
          </a:p>
        </p:txBody>
      </p:sp>
      <p:sp>
        <p:nvSpPr>
          <p:cNvPr id="1136" name="Google Shape;1136;p98"/>
          <p:cNvSpPr txBox="1"/>
          <p:nvPr/>
        </p:nvSpPr>
        <p:spPr>
          <a:xfrm>
            <a:off x="0" y="355748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there are just a few things left to use our loaded texture.</a:t>
            </a:r>
            <a:endParaRPr b="0" i="0" sz="1800" u="none" cap="none" strike="noStrike">
              <a:solidFill>
                <a:schemeClr val="dk1"/>
              </a:solidFill>
              <a:latin typeface="Calibri"/>
              <a:ea typeface="Calibri"/>
              <a:cs typeface="Calibri"/>
              <a:sym typeface="Calibri"/>
            </a:endParaRPr>
          </a:p>
        </p:txBody>
      </p:sp>
      <p:pic>
        <p:nvPicPr>
          <p:cNvPr id="1137" name="Google Shape;1137;p98"/>
          <p:cNvPicPr preferRelativeResize="0"/>
          <p:nvPr/>
        </p:nvPicPr>
        <p:blipFill rotWithShape="1">
          <a:blip r:embed="rId4">
            <a:alphaModFix/>
          </a:blip>
          <a:srcRect b="0" l="0" r="0" t="0"/>
          <a:stretch/>
        </p:blipFill>
        <p:spPr>
          <a:xfrm>
            <a:off x="3367088" y="2093397"/>
            <a:ext cx="5457825" cy="819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pic>
        <p:nvPicPr>
          <p:cNvPr id="1143" name="Google Shape;1143;p9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44" name="Google Shape;1144;p9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45" name="Google Shape;1145;p99"/>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activate a texture unit to store our texture in.</a:t>
            </a:r>
            <a:endParaRPr b="0" i="0" sz="1800" u="none" cap="none" strike="noStrike">
              <a:solidFill>
                <a:schemeClr val="dk1"/>
              </a:solidFill>
              <a:latin typeface="Calibri"/>
              <a:ea typeface="Calibri"/>
              <a:cs typeface="Calibri"/>
              <a:sym typeface="Calibri"/>
            </a:endParaRPr>
          </a:p>
        </p:txBody>
      </p:sp>
      <p:sp>
        <p:nvSpPr>
          <p:cNvPr id="1146" name="Google Shape;1146;p99"/>
          <p:cNvSpPr txBox="1"/>
          <p:nvPr/>
        </p:nvSpPr>
        <p:spPr>
          <a:xfrm>
            <a:off x="0" y="209341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Then we bind our loaded in texture to the activated texture unit.</a:t>
            </a:r>
            <a:endParaRPr b="0" i="0" sz="1800" u="none" cap="none" strike="noStrike">
              <a:solidFill>
                <a:schemeClr val="dk1"/>
              </a:solidFill>
              <a:latin typeface="Calibri"/>
              <a:ea typeface="Calibri"/>
              <a:cs typeface="Calibri"/>
              <a:sym typeface="Calibri"/>
            </a:endParaRPr>
          </a:p>
        </p:txBody>
      </p:sp>
      <p:pic>
        <p:nvPicPr>
          <p:cNvPr id="1147" name="Google Shape;1147;p99"/>
          <p:cNvPicPr preferRelativeResize="0"/>
          <p:nvPr/>
        </p:nvPicPr>
        <p:blipFill rotWithShape="1">
          <a:blip r:embed="rId4">
            <a:alphaModFix/>
          </a:blip>
          <a:srcRect b="0" l="0" r="0" t="0"/>
          <a:stretch/>
        </p:blipFill>
        <p:spPr>
          <a:xfrm>
            <a:off x="4088650" y="2505010"/>
            <a:ext cx="4095750" cy="1009650"/>
          </a:xfrm>
          <a:prstGeom prst="rect">
            <a:avLst/>
          </a:prstGeom>
          <a:noFill/>
          <a:ln>
            <a:noFill/>
          </a:ln>
        </p:spPr>
      </p:pic>
      <p:pic>
        <p:nvPicPr>
          <p:cNvPr id="1148" name="Google Shape;1148;p99"/>
          <p:cNvPicPr preferRelativeResize="0"/>
          <p:nvPr/>
        </p:nvPicPr>
        <p:blipFill rotWithShape="1">
          <a:blip r:embed="rId5">
            <a:alphaModFix/>
          </a:blip>
          <a:srcRect b="35144" l="0" r="0" t="56968"/>
          <a:stretch/>
        </p:blipFill>
        <p:spPr>
          <a:xfrm>
            <a:off x="3618775" y="4432401"/>
            <a:ext cx="5035501" cy="243125"/>
          </a:xfrm>
          <a:prstGeom prst="rect">
            <a:avLst/>
          </a:prstGeom>
          <a:noFill/>
          <a:ln>
            <a:noFill/>
          </a:ln>
        </p:spPr>
      </p:pic>
      <p:sp>
        <p:nvSpPr>
          <p:cNvPr id="1149" name="Google Shape;1149;p99"/>
          <p:cNvSpPr txBox="1"/>
          <p:nvPr/>
        </p:nvSpPr>
        <p:spPr>
          <a:xfrm>
            <a:off x="0" y="403793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sampler2D in the fragment shader takes a bound texture unit, and defaults to gl.TEXTURE0 in this case.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pic>
        <p:nvPicPr>
          <p:cNvPr id="1155" name="Google Shape;1155;p10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56" name="Google Shape;1156;p10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57" name="Google Shape;1157;p100"/>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Here is the result of our hard work:</a:t>
            </a:r>
            <a:endParaRPr b="0" i="0" sz="1800" u="none" cap="none" strike="noStrike">
              <a:solidFill>
                <a:schemeClr val="dk1"/>
              </a:solidFill>
              <a:latin typeface="Calibri"/>
              <a:ea typeface="Calibri"/>
              <a:cs typeface="Calibri"/>
              <a:sym typeface="Calibri"/>
            </a:endParaRPr>
          </a:p>
        </p:txBody>
      </p:sp>
      <p:sp>
        <p:nvSpPr>
          <p:cNvPr id="1158" name="Google Shape;1158;p100"/>
          <p:cNvSpPr txBox="1"/>
          <p:nvPr/>
        </p:nvSpPr>
        <p:spPr>
          <a:xfrm>
            <a:off x="0" y="51927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jump back into the math.</a:t>
            </a:r>
            <a:endParaRPr b="0" i="0" sz="1800" u="none" cap="none" strike="noStrike">
              <a:solidFill>
                <a:schemeClr val="dk1"/>
              </a:solidFill>
              <a:latin typeface="Calibri"/>
              <a:ea typeface="Calibri"/>
              <a:cs typeface="Calibri"/>
              <a:sym typeface="Calibri"/>
            </a:endParaRPr>
          </a:p>
        </p:txBody>
      </p:sp>
      <p:pic>
        <p:nvPicPr>
          <p:cNvPr id="1159" name="Google Shape;1159;p100"/>
          <p:cNvPicPr preferRelativeResize="0"/>
          <p:nvPr/>
        </p:nvPicPr>
        <p:blipFill rotWithShape="1">
          <a:blip r:embed="rId4">
            <a:alphaModFix/>
          </a:blip>
          <a:srcRect b="0" l="0" r="0" t="0"/>
          <a:stretch/>
        </p:blipFill>
        <p:spPr>
          <a:xfrm>
            <a:off x="4201438" y="2008085"/>
            <a:ext cx="3789117" cy="284183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pic>
        <p:nvPicPr>
          <p:cNvPr id="1165" name="Google Shape;1165;p10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66" name="Google Shape;1166;p101"/>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2: 2D/3D vectors</a:t>
            </a:r>
            <a:endParaRPr b="0" i="0" sz="4400" u="none" cap="none" strike="noStrike">
              <a:solidFill>
                <a:schemeClr val="dk1"/>
              </a:solidFill>
              <a:latin typeface="Calibri"/>
              <a:ea typeface="Calibri"/>
              <a:cs typeface="Calibri"/>
              <a:sym typeface="Calibri"/>
            </a:endParaRPr>
          </a:p>
        </p:txBody>
      </p:sp>
      <p:sp>
        <p:nvSpPr>
          <p:cNvPr id="1167" name="Google Shape;1167;p101"/>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still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75" name="Google Shape;175;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76" name="Google Shape;176;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necessary elements are created and used in the following steps:</a:t>
            </a:r>
            <a:endParaRPr b="0" i="0" sz="1800" u="none" cap="none" strike="noStrike">
              <a:solidFill>
                <a:schemeClr val="dk1"/>
              </a:solidFill>
              <a:latin typeface="Calibri"/>
              <a:ea typeface="Calibri"/>
              <a:cs typeface="Calibri"/>
              <a:sym typeface="Calibri"/>
            </a:endParaRPr>
          </a:p>
        </p:txBody>
      </p:sp>
      <p:sp>
        <p:nvSpPr>
          <p:cNvPr id="177" name="Google Shape;177;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Shaders and 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Linking Buffers and Shaders</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Drawing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pic>
        <p:nvPicPr>
          <p:cNvPr id="1173" name="Google Shape;1173;p10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74" name="Google Shape;1174;p10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2D/3D vectors</a:t>
            </a:r>
            <a:endParaRPr b="0" i="0" sz="1400" u="none" cap="none" strike="noStrike">
              <a:solidFill>
                <a:srgbClr val="000000"/>
              </a:solidFill>
              <a:latin typeface="Arial"/>
              <a:ea typeface="Arial"/>
              <a:cs typeface="Arial"/>
              <a:sym typeface="Arial"/>
            </a:endParaRPr>
          </a:p>
        </p:txBody>
      </p:sp>
      <p:sp>
        <p:nvSpPr>
          <p:cNvPr id="1175" name="Google Shape;1175;p102"/>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Last time we discussed adding and subtracting vectors.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02"/>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177" name="Google Shape;1177;p102"/>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78" name="Google Shape;1178;p102"/>
          <p:cNvSpPr/>
          <p:nvPr/>
        </p:nvSpPr>
        <p:spPr>
          <a:xfrm>
            <a:off x="8358648" y="2156542"/>
            <a:ext cx="526200" cy="780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1179" name="Google Shape;1179;p102"/>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180" name="Google Shape;1180;p102"/>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1" name="Google Shape;1181;p102"/>
          <p:cNvSpPr/>
          <p:nvPr/>
        </p:nvSpPr>
        <p:spPr>
          <a:xfrm>
            <a:off x="4792764" y="215654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1182" name="Google Shape;1182;p102"/>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183" name="Google Shape;1183;p102"/>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84" name="Google Shape;1184;p102"/>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85" name="Google Shape;1185;p102"/>
          <p:cNvSpPr/>
          <p:nvPr/>
        </p:nvSpPr>
        <p:spPr>
          <a:xfrm>
            <a:off x="3708973" y="3621094"/>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86" name="Google Shape;1186;p102"/>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7" name="Google Shape;1187;p102"/>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88" name="Google Shape;1188;p102"/>
          <p:cNvSpPr/>
          <p:nvPr/>
        </p:nvSpPr>
        <p:spPr>
          <a:xfrm>
            <a:off x="4969253" y="3636147"/>
            <a:ext cx="5424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189" name="Google Shape;1189;p102"/>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190" name="Google Shape;1190;p102"/>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91" name="Google Shape;1191;p102"/>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92" name="Google Shape;1192;p102"/>
          <p:cNvSpPr/>
          <p:nvPr/>
        </p:nvSpPr>
        <p:spPr>
          <a:xfrm>
            <a:off x="9509706" y="3572595"/>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93" name="Google Shape;1193;p102"/>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94" name="Google Shape;1194;p102"/>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95" name="Google Shape;1195;p102"/>
          <p:cNvSpPr/>
          <p:nvPr/>
        </p:nvSpPr>
        <p:spPr>
          <a:xfrm>
            <a:off x="10769985" y="3587648"/>
            <a:ext cx="544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1196" name="Google Shape;1196;p102"/>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let’s do these calculations with 3D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pic>
        <p:nvPicPr>
          <p:cNvPr id="1202" name="Google Shape;1202;p10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3" name="Google Shape;1203;p10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04" name="Google Shape;1204;p103"/>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Switching over to 3D vectors.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03"/>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206" name="Google Shape;1206;p103"/>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07" name="Google Shape;1207;p103"/>
          <p:cNvSpPr/>
          <p:nvPr/>
        </p:nvSpPr>
        <p:spPr>
          <a:xfrm>
            <a:off x="8368825" y="1954004"/>
            <a:ext cx="526200" cy="1185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1208" name="Google Shape;1208;p103"/>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09" name="Google Shape;1209;p103"/>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10" name="Google Shape;1210;p103"/>
          <p:cNvSpPr/>
          <p:nvPr/>
        </p:nvSpPr>
        <p:spPr>
          <a:xfrm>
            <a:off x="4802950" y="1954005"/>
            <a:ext cx="5259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p:txBody>
      </p:sp>
      <p:sp>
        <p:nvSpPr>
          <p:cNvPr id="1211" name="Google Shape;1211;p103"/>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212" name="Google Shape;1212;p103"/>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213" name="Google Shape;1213;p103"/>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14" name="Google Shape;1214;p103"/>
          <p:cNvSpPr/>
          <p:nvPr/>
        </p:nvSpPr>
        <p:spPr>
          <a:xfrm>
            <a:off x="3752125" y="3423100"/>
            <a:ext cx="868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2400">
                <a:solidFill>
                  <a:srgbClr val="002060"/>
                </a:solidFill>
                <a:latin typeface="Calibri"/>
                <a:ea typeface="Calibri"/>
                <a:cs typeface="Calibri"/>
                <a:sym typeface="Calibri"/>
              </a:rPr>
              <a:t>4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cxnSp>
        <p:nvCxnSpPr>
          <p:cNvPr id="1215" name="Google Shape;1215;p103"/>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16" name="Google Shape;1216;p103"/>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217" name="Google Shape;1217;p103"/>
          <p:cNvSpPr/>
          <p:nvPr/>
        </p:nvSpPr>
        <p:spPr>
          <a:xfrm>
            <a:off x="4980963" y="3423102"/>
            <a:ext cx="5424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p:txBody>
      </p:sp>
      <p:sp>
        <p:nvSpPr>
          <p:cNvPr id="1218" name="Google Shape;1218;p103"/>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219" name="Google Shape;1219;p103"/>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220" name="Google Shape;1220;p103"/>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21" name="Google Shape;1221;p103"/>
          <p:cNvSpPr/>
          <p:nvPr/>
        </p:nvSpPr>
        <p:spPr>
          <a:xfrm>
            <a:off x="9481800" y="3423100"/>
            <a:ext cx="868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2400">
                <a:solidFill>
                  <a:srgbClr val="002060"/>
                </a:solidFill>
                <a:latin typeface="Calibri"/>
                <a:ea typeface="Calibri"/>
                <a:cs typeface="Calibri"/>
                <a:sym typeface="Calibri"/>
              </a:rPr>
              <a:t>4</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cxnSp>
        <p:nvCxnSpPr>
          <p:cNvPr id="1222" name="Google Shape;1222;p103"/>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23" name="Google Shape;1223;p103"/>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224" name="Google Shape;1224;p103"/>
          <p:cNvSpPr/>
          <p:nvPr/>
        </p:nvSpPr>
        <p:spPr>
          <a:xfrm>
            <a:off x="10769975" y="3423050"/>
            <a:ext cx="544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225" name="Google Shape;1225;p103"/>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get to the “multiplying” of vectors soon, but before that we have 2 other subjects.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pic>
        <p:nvPicPr>
          <p:cNvPr id="1231" name="Google Shape;1231;p10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32" name="Google Shape;1232;p10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33" name="Google Shape;1233;p104"/>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a:t>
            </a:r>
            <a:r>
              <a:rPr b="1" lang="en-US" sz="1800" u="sng">
                <a:solidFill>
                  <a:schemeClr val="dk1"/>
                </a:solidFill>
                <a:latin typeface="Calibri"/>
                <a:ea typeface="Calibri"/>
                <a:cs typeface="Calibri"/>
                <a:sym typeface="Calibri"/>
              </a:rPr>
              <a:t>length</a:t>
            </a:r>
            <a:r>
              <a:rPr lang="en-US" sz="1800">
                <a:solidFill>
                  <a:schemeClr val="dk1"/>
                </a:solidFill>
                <a:latin typeface="Calibri"/>
                <a:ea typeface="Calibri"/>
                <a:cs typeface="Calibri"/>
                <a:sym typeface="Calibri"/>
              </a:rPr>
              <a:t> (or </a:t>
            </a:r>
            <a:r>
              <a:rPr b="1" lang="en-US" sz="1800" u="sng">
                <a:solidFill>
                  <a:schemeClr val="dk1"/>
                </a:solidFill>
                <a:latin typeface="Calibri"/>
                <a:ea typeface="Calibri"/>
                <a:cs typeface="Calibri"/>
                <a:sym typeface="Calibri"/>
              </a:rPr>
              <a:t>magnitude</a:t>
            </a:r>
            <a:r>
              <a:rPr lang="en-US" sz="1800">
                <a:solidFill>
                  <a:schemeClr val="dk1"/>
                </a:solidFill>
                <a:latin typeface="Calibri"/>
                <a:ea typeface="Calibri"/>
                <a:cs typeface="Calibri"/>
                <a:sym typeface="Calibri"/>
              </a:rPr>
              <a:t>) of a vector is how far the vector travels in any direction.</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34" name="Google Shape;1234;p104"/>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denoted as a character between 2 (or 4) vertical lines:</a:t>
            </a:r>
            <a:endParaRPr b="0" i="0" sz="1800" u="none" cap="none" strike="noStrike">
              <a:solidFill>
                <a:schemeClr val="dk1"/>
              </a:solidFill>
              <a:latin typeface="Calibri"/>
              <a:ea typeface="Calibri"/>
              <a:cs typeface="Calibri"/>
              <a:sym typeface="Calibri"/>
            </a:endParaRPr>
          </a:p>
        </p:txBody>
      </p:sp>
      <p:sp>
        <p:nvSpPr>
          <p:cNvPr id="1235" name="Google Shape;1235;p104"/>
          <p:cNvSpPr txBox="1"/>
          <p:nvPr/>
        </p:nvSpPr>
        <p:spPr>
          <a:xfrm>
            <a:off x="8440000" y="1934825"/>
            <a:ext cx="8925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36" name="Google Shape;1236;p104"/>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always an absolute value, meaning it can not be negative.</a:t>
            </a:r>
            <a:endParaRPr b="0" i="0" sz="1800" u="none" cap="none" strike="noStrike">
              <a:solidFill>
                <a:schemeClr val="dk1"/>
              </a:solidFill>
              <a:latin typeface="Calibri"/>
              <a:ea typeface="Calibri"/>
              <a:cs typeface="Calibri"/>
              <a:sym typeface="Calibri"/>
            </a:endParaRPr>
          </a:p>
        </p:txBody>
      </p:sp>
      <p:sp>
        <p:nvSpPr>
          <p:cNvPr id="1237" name="Google Shape;1237;p104"/>
          <p:cNvSpPr txBox="1"/>
          <p:nvPr/>
        </p:nvSpPr>
        <p:spPr>
          <a:xfrm>
            <a:off x="-12" y="414438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of a vector is calculated using this formula:</a:t>
            </a:r>
            <a:endParaRPr b="0" i="0" sz="1800" u="none" cap="none" strike="noStrike">
              <a:solidFill>
                <a:schemeClr val="dk1"/>
              </a:solidFill>
              <a:latin typeface="Calibri"/>
              <a:ea typeface="Calibri"/>
              <a:cs typeface="Calibri"/>
              <a:sym typeface="Calibri"/>
            </a:endParaRPr>
          </a:p>
        </p:txBody>
      </p:sp>
      <p:sp>
        <p:nvSpPr>
          <p:cNvPr id="1238" name="Google Shape;1238;p104"/>
          <p:cNvSpPr txBox="1"/>
          <p:nvPr/>
        </p:nvSpPr>
        <p:spPr>
          <a:xfrm>
            <a:off x="4273475" y="4653775"/>
            <a:ext cx="34377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39" name="Google Shape;1239;p104"/>
          <p:cNvSpPr txBox="1"/>
          <p:nvPr/>
        </p:nvSpPr>
        <p:spPr>
          <a:xfrm>
            <a:off x="6032965" y="46745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40" name="Google Shape;1240;p104"/>
          <p:cNvSpPr txBox="1"/>
          <p:nvPr/>
        </p:nvSpPr>
        <p:spPr>
          <a:xfrm>
            <a:off x="7157677" y="46751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41" name="Google Shape;1241;p104"/>
          <p:cNvCxnSpPr/>
          <p:nvPr/>
        </p:nvCxnSpPr>
        <p:spPr>
          <a:xfrm rot="10800000">
            <a:off x="5760920" y="4776205"/>
            <a:ext cx="1847100" cy="48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6" name="Shape 1246"/>
        <p:cNvGrpSpPr/>
        <p:nvPr/>
      </p:nvGrpSpPr>
      <p:grpSpPr>
        <a:xfrm>
          <a:off x="0" y="0"/>
          <a:ext cx="0" cy="0"/>
          <a:chOff x="0" y="0"/>
          <a:chExt cx="0" cy="0"/>
        </a:xfrm>
      </p:grpSpPr>
      <p:pic>
        <p:nvPicPr>
          <p:cNvPr id="1247" name="Google Shape;1247;p10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48" name="Google Shape;1248;p10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49" name="Google Shape;1249;p105"/>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(or magnitude) of a vector is calculated using this formula:</a:t>
            </a:r>
            <a:endParaRPr b="0" i="0" sz="1800" u="none" cap="none" strike="noStrike">
              <a:solidFill>
                <a:schemeClr val="dk1"/>
              </a:solidFill>
              <a:latin typeface="Calibri"/>
              <a:ea typeface="Calibri"/>
              <a:cs typeface="Calibri"/>
              <a:sym typeface="Calibri"/>
            </a:endParaRPr>
          </a:p>
        </p:txBody>
      </p:sp>
      <p:sp>
        <p:nvSpPr>
          <p:cNvPr id="1250" name="Google Shape;1250;p105"/>
          <p:cNvSpPr txBox="1"/>
          <p:nvPr/>
        </p:nvSpPr>
        <p:spPr>
          <a:xfrm>
            <a:off x="4043050" y="1909525"/>
            <a:ext cx="36861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51" name="Google Shape;1251;p105"/>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52" name="Google Shape;1252;p105"/>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53" name="Google Shape;1253;p105"/>
          <p:cNvCxnSpPr/>
          <p:nvPr/>
        </p:nvCxnSpPr>
        <p:spPr>
          <a:xfrm rot="10798501">
            <a:off x="5550408" y="2026405"/>
            <a:ext cx="2063700" cy="10800"/>
          </a:xfrm>
          <a:prstGeom prst="straightConnector1">
            <a:avLst/>
          </a:prstGeom>
          <a:noFill/>
          <a:ln cap="flat" cmpd="sng" w="19050">
            <a:solidFill>
              <a:schemeClr val="dk1"/>
            </a:solidFill>
            <a:prstDash val="solid"/>
            <a:round/>
            <a:headEnd len="sm" w="sm" type="none"/>
            <a:tailEnd len="sm" w="sm" type="none"/>
          </a:ln>
        </p:spPr>
      </p:cxnSp>
      <p:sp>
        <p:nvSpPr>
          <p:cNvPr id="1254" name="Google Shape;1254;p105"/>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This formula is called Pythagoras’ theorem:</a:t>
            </a:r>
            <a:endParaRPr b="0" i="0" sz="1800" u="none" cap="none" strike="noStrike">
              <a:solidFill>
                <a:schemeClr val="dk1"/>
              </a:solidFill>
              <a:latin typeface="Calibri"/>
              <a:ea typeface="Calibri"/>
              <a:cs typeface="Calibri"/>
              <a:sym typeface="Calibri"/>
            </a:endParaRPr>
          </a:p>
        </p:txBody>
      </p:sp>
      <p:sp>
        <p:nvSpPr>
          <p:cNvPr id="1255" name="Google Shape;1255;p105"/>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For our vector </a:t>
            </a:r>
            <a:r>
              <a:rPr b="1" i="0" lang="en-US" sz="1800" u="none" cap="none" strike="noStrike">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 the length should be:</a:t>
            </a:r>
            <a:endParaRPr b="0" i="0" sz="1800" u="none" cap="none" strike="noStrike">
              <a:solidFill>
                <a:schemeClr val="dk1"/>
              </a:solidFill>
              <a:latin typeface="Calibri"/>
              <a:ea typeface="Calibri"/>
              <a:cs typeface="Calibri"/>
              <a:sym typeface="Calibri"/>
            </a:endParaRPr>
          </a:p>
        </p:txBody>
      </p:sp>
      <p:sp>
        <p:nvSpPr>
          <p:cNvPr id="1256" name="Google Shape;1256;p105"/>
          <p:cNvSpPr txBox="1"/>
          <p:nvPr/>
        </p:nvSpPr>
        <p:spPr>
          <a:xfrm>
            <a:off x="3529825" y="5022800"/>
            <a:ext cx="4755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57" name="Google Shape;1257;p105"/>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58" name="Google Shape;1258;p105"/>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59" name="Google Shape;1259;p105"/>
          <p:cNvCxnSpPr/>
          <p:nvPr/>
        </p:nvCxnSpPr>
        <p:spPr>
          <a:xfrm rot="9703">
            <a:off x="5022679" y="5138933"/>
            <a:ext cx="1700707" cy="11100"/>
          </a:xfrm>
          <a:prstGeom prst="straightConnector1">
            <a:avLst/>
          </a:prstGeom>
          <a:noFill/>
          <a:ln cap="flat" cmpd="sng" w="19050">
            <a:solidFill>
              <a:schemeClr val="dk1"/>
            </a:solidFill>
            <a:prstDash val="solid"/>
            <a:round/>
            <a:headEnd len="sm" w="sm" type="none"/>
            <a:tailEnd len="sm" w="sm" type="none"/>
          </a:ln>
        </p:spPr>
      </p:cxnSp>
      <p:sp>
        <p:nvSpPr>
          <p:cNvPr id="1260" name="Google Shape;1260;p105"/>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61" name="Google Shape;1261;p105"/>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62" name="Google Shape;1262;p105"/>
          <p:cNvSpPr/>
          <p:nvPr/>
        </p:nvSpPr>
        <p:spPr>
          <a:xfrm>
            <a:off x="2058914" y="4885729"/>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
        <p:nvSpPr>
          <p:cNvPr id="1263" name="Google Shape;1263;p105"/>
          <p:cNvSpPr txBox="1"/>
          <p:nvPr/>
        </p:nvSpPr>
        <p:spPr>
          <a:xfrm>
            <a:off x="4983480" y="3466163"/>
            <a:ext cx="22515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c</a:t>
            </a:r>
            <a:r>
              <a:rPr i="0" lang="en-US" sz="3600" u="none" cap="none" strike="noStrike">
                <a:latin typeface="Calibri"/>
                <a:ea typeface="Calibri"/>
                <a:cs typeface="Calibri"/>
                <a:sym typeface="Calibri"/>
              </a:rPr>
              <a:t>  = </a:t>
            </a:r>
            <a:r>
              <a:rPr lang="en-US" sz="3600">
                <a:latin typeface="Calibri"/>
                <a:ea typeface="Calibri"/>
                <a:cs typeface="Calibri"/>
                <a:sym typeface="Calibri"/>
              </a:rPr>
              <a:t>a </a:t>
            </a:r>
            <a:r>
              <a:rPr i="0" lang="en-US" sz="3600" u="none" cap="none" strike="noStrike">
                <a:latin typeface="Calibri"/>
                <a:ea typeface="Calibri"/>
                <a:cs typeface="Calibri"/>
                <a:sym typeface="Calibri"/>
              </a:rPr>
              <a:t> + </a:t>
            </a:r>
            <a:r>
              <a:rPr lang="en-US" sz="3600">
                <a:latin typeface="Calibri"/>
                <a:ea typeface="Calibri"/>
                <a:cs typeface="Calibri"/>
                <a:sym typeface="Calibri"/>
              </a:rPr>
              <a:t>b</a:t>
            </a:r>
            <a:endParaRPr i="0" sz="36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64" name="Google Shape;1264;p105"/>
          <p:cNvSpPr txBox="1"/>
          <p:nvPr/>
        </p:nvSpPr>
        <p:spPr>
          <a:xfrm>
            <a:off x="5925966"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65" name="Google Shape;1265;p105"/>
          <p:cNvSpPr txBox="1"/>
          <p:nvPr/>
        </p:nvSpPr>
        <p:spPr>
          <a:xfrm>
            <a:off x="672084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66" name="Google Shape;1266;p105"/>
          <p:cNvSpPr txBox="1"/>
          <p:nvPr/>
        </p:nvSpPr>
        <p:spPr>
          <a:xfrm>
            <a:off x="5176158"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pic>
        <p:nvPicPr>
          <p:cNvPr id="1272" name="Google Shape;1272;p10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3" name="Google Shape;1273;p10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74" name="Google Shape;1274;p106"/>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(or magnitude) of a 3D vector is calculated using this formula:</a:t>
            </a:r>
            <a:endParaRPr b="0" i="0" sz="1800" u="none" cap="none" strike="noStrike">
              <a:solidFill>
                <a:schemeClr val="dk1"/>
              </a:solidFill>
              <a:latin typeface="Calibri"/>
              <a:ea typeface="Calibri"/>
              <a:cs typeface="Calibri"/>
              <a:sym typeface="Calibri"/>
            </a:endParaRPr>
          </a:p>
        </p:txBody>
      </p:sp>
      <p:sp>
        <p:nvSpPr>
          <p:cNvPr id="1275" name="Google Shape;1275;p106"/>
          <p:cNvSpPr txBox="1"/>
          <p:nvPr/>
        </p:nvSpPr>
        <p:spPr>
          <a:xfrm>
            <a:off x="4043050" y="1909525"/>
            <a:ext cx="53283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(v</a:t>
            </a:r>
            <a:r>
              <a:rPr b="1" lang="en-US" sz="1800">
                <a:solidFill>
                  <a:srgbClr val="002060"/>
                </a:solidFill>
                <a:latin typeface="Calibri"/>
                <a:ea typeface="Calibri"/>
                <a:cs typeface="Calibri"/>
                <a:sym typeface="Calibri"/>
              </a:rPr>
              <a:t>y</a:t>
            </a:r>
            <a:r>
              <a:rPr lang="en-US" sz="3600">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76" name="Google Shape;1276;p106"/>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77" name="Google Shape;1277;p106"/>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78" name="Google Shape;1278;p106"/>
          <p:cNvCxnSpPr/>
          <p:nvPr/>
        </p:nvCxnSpPr>
        <p:spPr>
          <a:xfrm rot="10798962">
            <a:off x="5550408" y="2026405"/>
            <a:ext cx="2980800" cy="10800"/>
          </a:xfrm>
          <a:prstGeom prst="straightConnector1">
            <a:avLst/>
          </a:prstGeom>
          <a:noFill/>
          <a:ln cap="flat" cmpd="sng" w="19050">
            <a:solidFill>
              <a:schemeClr val="dk1"/>
            </a:solidFill>
            <a:prstDash val="solid"/>
            <a:round/>
            <a:headEnd len="sm" w="sm" type="none"/>
            <a:tailEnd len="sm" w="sm" type="none"/>
          </a:ln>
        </p:spPr>
      </p:cxnSp>
      <p:sp>
        <p:nvSpPr>
          <p:cNvPr id="1279" name="Google Shape;1279;p106"/>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Pythagoras’ theorem still holds in 3D:</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80" name="Google Shape;1280;p106"/>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For our vector </a:t>
            </a:r>
            <a:r>
              <a:rPr b="1" i="0" lang="en-US" sz="1800" u="none" cap="none" strike="noStrike">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 the length should be:</a:t>
            </a:r>
            <a:endParaRPr b="0" i="0" sz="1800" u="none" cap="none" strike="noStrike">
              <a:solidFill>
                <a:schemeClr val="dk1"/>
              </a:solidFill>
              <a:latin typeface="Calibri"/>
              <a:ea typeface="Calibri"/>
              <a:cs typeface="Calibri"/>
              <a:sym typeface="Calibri"/>
            </a:endParaRPr>
          </a:p>
        </p:txBody>
      </p:sp>
      <p:sp>
        <p:nvSpPr>
          <p:cNvPr id="1281" name="Google Shape;1281;p106"/>
          <p:cNvSpPr txBox="1"/>
          <p:nvPr/>
        </p:nvSpPr>
        <p:spPr>
          <a:xfrm>
            <a:off x="3529825" y="5022800"/>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(5)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7.07</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82" name="Google Shape;1282;p106"/>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83" name="Google Shape;1283;p106"/>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84" name="Google Shape;1284;p106"/>
          <p:cNvCxnSpPr/>
          <p:nvPr/>
        </p:nvCxnSpPr>
        <p:spPr>
          <a:xfrm rot="10320">
            <a:off x="5022676" y="5140733"/>
            <a:ext cx="2798113" cy="11100"/>
          </a:xfrm>
          <a:prstGeom prst="straightConnector1">
            <a:avLst/>
          </a:prstGeom>
          <a:noFill/>
          <a:ln cap="flat" cmpd="sng" w="19050">
            <a:solidFill>
              <a:schemeClr val="dk1"/>
            </a:solidFill>
            <a:prstDash val="solid"/>
            <a:round/>
            <a:headEnd len="sm" w="sm" type="none"/>
            <a:tailEnd len="sm" w="sm" type="none"/>
          </a:ln>
        </p:spPr>
      </p:cxnSp>
      <p:sp>
        <p:nvSpPr>
          <p:cNvPr id="1285" name="Google Shape;1285;p106"/>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86" name="Google Shape;1286;p106"/>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87" name="Google Shape;1287;p106"/>
          <p:cNvSpPr/>
          <p:nvPr/>
        </p:nvSpPr>
        <p:spPr>
          <a:xfrm>
            <a:off x="2079875" y="4712600"/>
            <a:ext cx="525900" cy="11265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1288" name="Google Shape;1288;p106"/>
          <p:cNvSpPr txBox="1"/>
          <p:nvPr/>
        </p:nvSpPr>
        <p:spPr>
          <a:xfrm>
            <a:off x="83006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89" name="Google Shape;1289;p106"/>
          <p:cNvSpPr txBox="1"/>
          <p:nvPr/>
        </p:nvSpPr>
        <p:spPr>
          <a:xfrm>
            <a:off x="4937760" y="3466175"/>
            <a:ext cx="30723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d</a:t>
            </a:r>
            <a:r>
              <a:rPr i="0" lang="en-US" sz="3600" u="none" cap="none" strike="noStrike">
                <a:latin typeface="Calibri"/>
                <a:ea typeface="Calibri"/>
                <a:cs typeface="Calibri"/>
                <a:sym typeface="Calibri"/>
              </a:rPr>
              <a:t>  = </a:t>
            </a:r>
            <a:r>
              <a:rPr lang="en-US" sz="3600">
                <a:latin typeface="Calibri"/>
                <a:ea typeface="Calibri"/>
                <a:cs typeface="Calibri"/>
                <a:sym typeface="Calibri"/>
              </a:rPr>
              <a:t>a </a:t>
            </a:r>
            <a:r>
              <a:rPr i="0" lang="en-US" sz="3600" u="none" cap="none" strike="noStrike">
                <a:latin typeface="Calibri"/>
                <a:ea typeface="Calibri"/>
                <a:cs typeface="Calibri"/>
                <a:sym typeface="Calibri"/>
              </a:rPr>
              <a:t> + </a:t>
            </a:r>
            <a:r>
              <a:rPr lang="en-US" sz="3600">
                <a:latin typeface="Calibri"/>
                <a:ea typeface="Calibri"/>
                <a:cs typeface="Calibri"/>
                <a:sym typeface="Calibri"/>
              </a:rPr>
              <a:t>b  + c</a:t>
            </a:r>
            <a:endParaRPr i="0" sz="36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90" name="Google Shape;1290;p106"/>
          <p:cNvSpPr txBox="1"/>
          <p:nvPr/>
        </p:nvSpPr>
        <p:spPr>
          <a:xfrm>
            <a:off x="5925966"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1" name="Google Shape;1291;p106"/>
          <p:cNvSpPr txBox="1"/>
          <p:nvPr/>
        </p:nvSpPr>
        <p:spPr>
          <a:xfrm>
            <a:off x="672084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2" name="Google Shape;1292;p106"/>
          <p:cNvSpPr txBox="1"/>
          <p:nvPr/>
        </p:nvSpPr>
        <p:spPr>
          <a:xfrm>
            <a:off x="5176158"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3" name="Google Shape;1293;p106"/>
          <p:cNvSpPr txBox="1"/>
          <p:nvPr/>
        </p:nvSpPr>
        <p:spPr>
          <a:xfrm>
            <a:off x="745236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4" name="Google Shape;1294;p106"/>
          <p:cNvSpPr txBox="1"/>
          <p:nvPr/>
        </p:nvSpPr>
        <p:spPr>
          <a:xfrm>
            <a:off x="75354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pic>
        <p:nvPicPr>
          <p:cNvPr id="1300" name="Google Shape;1300;p10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01" name="Google Shape;1301;p10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02" name="Google Shape;1302;p107"/>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A </a:t>
            </a:r>
            <a:r>
              <a:rPr b="1" lang="en-US" sz="1800" u="sng">
                <a:solidFill>
                  <a:schemeClr val="dk1"/>
                </a:solidFill>
                <a:latin typeface="Calibri"/>
                <a:ea typeface="Calibri"/>
                <a:cs typeface="Calibri"/>
                <a:sym typeface="Calibri"/>
              </a:rPr>
              <a:t>unit vector</a:t>
            </a:r>
            <a:r>
              <a:rPr lang="en-US" sz="1800">
                <a:solidFill>
                  <a:schemeClr val="dk1"/>
                </a:solidFill>
                <a:latin typeface="Calibri"/>
                <a:ea typeface="Calibri"/>
                <a:cs typeface="Calibri"/>
                <a:sym typeface="Calibri"/>
              </a:rPr>
              <a:t> is a vector where the length of the vector equals 1.</a:t>
            </a:r>
            <a:endParaRPr b="0" i="0" sz="1800" u="none" cap="none" strike="noStrike">
              <a:solidFill>
                <a:schemeClr val="dk1"/>
              </a:solidFill>
              <a:latin typeface="Calibri"/>
              <a:ea typeface="Calibri"/>
              <a:cs typeface="Calibri"/>
              <a:sym typeface="Calibri"/>
            </a:endParaRPr>
          </a:p>
        </p:txBody>
      </p:sp>
      <p:sp>
        <p:nvSpPr>
          <p:cNvPr id="1303" name="Google Shape;1303;p107"/>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denoted as a character with a roof over it’s head:</a:t>
            </a:r>
            <a:endParaRPr b="0" i="0" sz="1800" u="none" cap="none" strike="noStrike">
              <a:solidFill>
                <a:schemeClr val="dk1"/>
              </a:solidFill>
              <a:latin typeface="Calibri"/>
              <a:ea typeface="Calibri"/>
              <a:cs typeface="Calibri"/>
              <a:sym typeface="Calibri"/>
            </a:endParaRPr>
          </a:p>
        </p:txBody>
      </p:sp>
      <p:sp>
        <p:nvSpPr>
          <p:cNvPr id="1304" name="Google Shape;1304;p107"/>
          <p:cNvSpPr txBox="1"/>
          <p:nvPr/>
        </p:nvSpPr>
        <p:spPr>
          <a:xfrm>
            <a:off x="7782350" y="1975800"/>
            <a:ext cx="3981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a:t>
            </a:r>
            <a:endParaRPr/>
          </a:p>
        </p:txBody>
      </p:sp>
      <p:sp>
        <p:nvSpPr>
          <p:cNvPr id="1305" name="Google Shape;1305;p107"/>
          <p:cNvSpPr/>
          <p:nvPr/>
        </p:nvSpPr>
        <p:spPr>
          <a:xfrm rot="2700000">
            <a:off x="7929163" y="2194876"/>
            <a:ext cx="91641" cy="91641"/>
          </a:xfrm>
          <a:prstGeom prst="halfFrame">
            <a:avLst>
              <a:gd fmla="val 33333" name="adj1"/>
              <a:gd fmla="val 33333" name="adj2"/>
            </a:avLst>
          </a:prstGeom>
          <a:solidFill>
            <a:srgbClr val="00206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07"/>
          <p:cNvSpPr txBox="1"/>
          <p:nvPr/>
        </p:nvSpPr>
        <p:spPr>
          <a:xfrm>
            <a:off x="-12" y="413420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using this formula:</a:t>
            </a:r>
            <a:endParaRPr b="0" i="0" sz="1800" u="none" cap="none" strike="noStrike">
              <a:solidFill>
                <a:schemeClr val="dk1"/>
              </a:solidFill>
              <a:latin typeface="Calibri"/>
              <a:ea typeface="Calibri"/>
              <a:cs typeface="Calibri"/>
              <a:sym typeface="Calibri"/>
            </a:endParaRPr>
          </a:p>
        </p:txBody>
      </p:sp>
      <p:sp>
        <p:nvSpPr>
          <p:cNvPr id="1307" name="Google Shape;1307;p107"/>
          <p:cNvSpPr txBox="1"/>
          <p:nvPr/>
        </p:nvSpPr>
        <p:spPr>
          <a:xfrm>
            <a:off x="5067750" y="4704875"/>
            <a:ext cx="2056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a:t>
            </a:r>
            <a:endParaRPr/>
          </a:p>
        </p:txBody>
      </p:sp>
      <p:sp>
        <p:nvSpPr>
          <p:cNvPr id="1308" name="Google Shape;1308;p107"/>
          <p:cNvSpPr/>
          <p:nvPr/>
        </p:nvSpPr>
        <p:spPr>
          <a:xfrm rot="2700000">
            <a:off x="5214563" y="4923951"/>
            <a:ext cx="91641" cy="91641"/>
          </a:xfrm>
          <a:prstGeom prst="halfFrame">
            <a:avLst>
              <a:gd fmla="val 33333" name="adj1"/>
              <a:gd fmla="val 33333" name="adj2"/>
            </a:avLst>
          </a:prstGeom>
          <a:solidFill>
            <a:srgbClr val="00206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9" name="Google Shape;1309;p107"/>
          <p:cNvCxnSpPr/>
          <p:nvPr/>
        </p:nvCxnSpPr>
        <p:spPr>
          <a:xfrm>
            <a:off x="5812925" y="49697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10" name="Google Shape;1310;p107"/>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Unit vectors are really useful for calculations that use the length of a vector, as it will be 1.</a:t>
            </a:r>
            <a:endParaRPr sz="1800">
              <a:solidFill>
                <a:schemeClr val="dk1"/>
              </a:solidFill>
              <a:latin typeface="Calibri"/>
              <a:ea typeface="Calibri"/>
              <a:cs typeface="Calibri"/>
              <a:sym typeface="Calibri"/>
            </a:endParaRPr>
          </a:p>
        </p:txBody>
      </p:sp>
      <p:sp>
        <p:nvSpPr>
          <p:cNvPr id="1311" name="Google Shape;1311;p107"/>
          <p:cNvSpPr txBox="1"/>
          <p:nvPr/>
        </p:nvSpPr>
        <p:spPr>
          <a:xfrm>
            <a:off x="-12" y="56757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Calculating the unit vector is called </a:t>
            </a:r>
            <a:r>
              <a:rPr b="1" lang="en-US" sz="1800" u="sng">
                <a:solidFill>
                  <a:schemeClr val="dk1"/>
                </a:solidFill>
                <a:latin typeface="Calibri"/>
                <a:ea typeface="Calibri"/>
                <a:cs typeface="Calibri"/>
                <a:sym typeface="Calibri"/>
              </a:rPr>
              <a:t>normalizing</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 vector.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6" name="Shape 1316"/>
        <p:cNvGrpSpPr/>
        <p:nvPr/>
      </p:nvGrpSpPr>
      <p:grpSpPr>
        <a:xfrm>
          <a:off x="0" y="0"/>
          <a:ext cx="0" cy="0"/>
          <a:chOff x="0" y="0"/>
          <a:chExt cx="0" cy="0"/>
        </a:xfrm>
      </p:grpSpPr>
      <p:pic>
        <p:nvPicPr>
          <p:cNvPr id="1317" name="Google Shape;1317;p10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18" name="Google Shape;1318;p10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19" name="Google Shape;1319;p108"/>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by dividing each component of the original vector by the vector’s length. So:</a:t>
            </a:r>
            <a:endParaRPr sz="1800">
              <a:solidFill>
                <a:schemeClr val="dk1"/>
              </a:solidFill>
              <a:latin typeface="Calibri"/>
              <a:ea typeface="Calibri"/>
              <a:cs typeface="Calibri"/>
              <a:sym typeface="Calibri"/>
            </a:endParaRPr>
          </a:p>
        </p:txBody>
      </p:sp>
      <p:sp>
        <p:nvSpPr>
          <p:cNvPr id="1320" name="Google Shape;1320;p108"/>
          <p:cNvSpPr txBox="1"/>
          <p:nvPr/>
        </p:nvSpPr>
        <p:spPr>
          <a:xfrm>
            <a:off x="5013159" y="2053424"/>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v </a:t>
            </a:r>
            <a:r>
              <a:rPr b="0" i="0" lang="en-US" sz="3600" u="none" cap="none" strike="noStrike">
                <a:latin typeface="Calibri"/>
                <a:ea typeface="Calibri"/>
                <a:cs typeface="Calibri"/>
                <a:sym typeface="Calibri"/>
              </a:rPr>
              <a:t>=</a:t>
            </a:r>
            <a:endParaRPr b="0" i="0" sz="3600" u="none" cap="none" strike="noStrike">
              <a:latin typeface="Calibri"/>
              <a:ea typeface="Calibri"/>
              <a:cs typeface="Calibri"/>
              <a:sym typeface="Calibri"/>
            </a:endParaRPr>
          </a:p>
        </p:txBody>
      </p:sp>
      <p:cxnSp>
        <p:nvCxnSpPr>
          <p:cNvPr id="1321" name="Google Shape;1321;p108"/>
          <p:cNvCxnSpPr/>
          <p:nvPr/>
        </p:nvCxnSpPr>
        <p:spPr>
          <a:xfrm>
            <a:off x="5756492" y="226083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22" name="Google Shape;1322;p108"/>
          <p:cNvSpPr/>
          <p:nvPr/>
        </p:nvSpPr>
        <p:spPr>
          <a:xfrm>
            <a:off x="6364224" y="1986404"/>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
        <p:nvSpPr>
          <p:cNvPr id="1323" name="Google Shape;1323;p108"/>
          <p:cNvSpPr txBox="1"/>
          <p:nvPr/>
        </p:nvSpPr>
        <p:spPr>
          <a:xfrm>
            <a:off x="3756900" y="3957813"/>
            <a:ext cx="46782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 </a:t>
            </a:r>
            <a:endParaRPr/>
          </a:p>
        </p:txBody>
      </p:sp>
      <p:sp>
        <p:nvSpPr>
          <p:cNvPr id="1324" name="Google Shape;1324;p108"/>
          <p:cNvSpPr/>
          <p:nvPr/>
        </p:nvSpPr>
        <p:spPr>
          <a:xfrm rot="2700000">
            <a:off x="3903713" y="4176876"/>
            <a:ext cx="91641" cy="91641"/>
          </a:xfrm>
          <a:prstGeom prst="halfFrame">
            <a:avLst>
              <a:gd fmla="val 33333" name="adj1"/>
              <a:gd fmla="val 33333" name="adj2"/>
            </a:avLst>
          </a:prstGeom>
          <a:solidFill>
            <a:srgbClr val="00206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5" name="Google Shape;1325;p108"/>
          <p:cNvCxnSpPr/>
          <p:nvPr/>
        </p:nvCxnSpPr>
        <p:spPr>
          <a:xfrm>
            <a:off x="4502075" y="422269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26" name="Google Shape;1326;p108"/>
          <p:cNvSpPr/>
          <p:nvPr/>
        </p:nvSpPr>
        <p:spPr>
          <a:xfrm>
            <a:off x="6191359" y="3952413"/>
            <a:ext cx="96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5</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5</a:t>
            </a:r>
            <a:endParaRPr b="0" i="0" sz="2400" u="none" cap="none" strike="noStrike">
              <a:solidFill>
                <a:srgbClr val="002060"/>
              </a:solidFill>
              <a:latin typeface="Calibri"/>
              <a:ea typeface="Calibri"/>
              <a:cs typeface="Calibri"/>
              <a:sym typeface="Calibri"/>
            </a:endParaRPr>
          </a:p>
        </p:txBody>
      </p:sp>
      <p:sp>
        <p:nvSpPr>
          <p:cNvPr id="1327" name="Google Shape;1327;p108"/>
          <p:cNvSpPr/>
          <p:nvPr/>
        </p:nvSpPr>
        <p:spPr>
          <a:xfrm>
            <a:off x="7571403" y="3952413"/>
            <a:ext cx="69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0.6</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0.8</a:t>
            </a:r>
            <a:endParaRPr b="0" i="0" sz="2400" u="none" cap="none" strike="noStrike">
              <a:solidFill>
                <a:srgbClr val="002060"/>
              </a:solidFill>
              <a:latin typeface="Calibri"/>
              <a:ea typeface="Calibri"/>
              <a:cs typeface="Calibri"/>
              <a:sym typeface="Calibri"/>
            </a:endParaRPr>
          </a:p>
        </p:txBody>
      </p:sp>
      <p:sp>
        <p:nvSpPr>
          <p:cNvPr id="1328" name="Google Shape;1328;p108"/>
          <p:cNvSpPr txBox="1"/>
          <p:nvPr/>
        </p:nvSpPr>
        <p:spPr>
          <a:xfrm>
            <a:off x="-12" y="52025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And the proof that the length (or magnitude) of this vector equals 1:</a:t>
            </a:r>
            <a:endParaRPr sz="1800">
              <a:solidFill>
                <a:schemeClr val="dk1"/>
              </a:solidFill>
              <a:latin typeface="Calibri"/>
              <a:ea typeface="Calibri"/>
              <a:cs typeface="Calibri"/>
              <a:sym typeface="Calibri"/>
            </a:endParaRPr>
          </a:p>
        </p:txBody>
      </p:sp>
      <p:sp>
        <p:nvSpPr>
          <p:cNvPr id="1329" name="Google Shape;1329;p108"/>
          <p:cNvSpPr txBox="1"/>
          <p:nvPr/>
        </p:nvSpPr>
        <p:spPr>
          <a:xfrm>
            <a:off x="1790400" y="5577840"/>
            <a:ext cx="86112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0.6</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 (</a:t>
            </a:r>
            <a:r>
              <a:rPr lang="en-US" sz="3600">
                <a:solidFill>
                  <a:srgbClr val="002060"/>
                </a:solidFill>
                <a:latin typeface="Calibri"/>
                <a:ea typeface="Calibri"/>
                <a:cs typeface="Calibri"/>
                <a:sym typeface="Calibri"/>
              </a:rPr>
              <a:t>0.8</a:t>
            </a:r>
            <a:r>
              <a:rPr b="0" i="0" lang="en-US" sz="3600" u="none" cap="none" strike="noStrike">
                <a:latin typeface="Calibri"/>
                <a:ea typeface="Calibri"/>
                <a:cs typeface="Calibri"/>
                <a:sym typeface="Calibri"/>
              </a:rPr>
              <a:t>)</a:t>
            </a:r>
            <a:r>
              <a:rPr lang="en-US" sz="3600">
                <a:solidFill>
                  <a:srgbClr val="002060"/>
                </a:solidFill>
                <a:latin typeface="Calibri"/>
                <a:ea typeface="Calibri"/>
                <a:cs typeface="Calibri"/>
                <a:sym typeface="Calibri"/>
              </a:rPr>
              <a:t> </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chemeClr val="dk1"/>
                </a:solidFill>
              </a:rPr>
              <a:t>√(</a:t>
            </a:r>
            <a:r>
              <a:rPr lang="en-US" sz="3600">
                <a:solidFill>
                  <a:srgbClr val="002060"/>
                </a:solidFill>
                <a:latin typeface="Calibri"/>
                <a:ea typeface="Calibri"/>
                <a:cs typeface="Calibri"/>
                <a:sym typeface="Calibri"/>
              </a:rPr>
              <a:t>0.36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0.64</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solidFill>
                  <a:schemeClr val="dk1"/>
                </a:solidFill>
              </a:rPr>
              <a:t>√</a:t>
            </a:r>
            <a:r>
              <a:rPr lang="en-US" sz="3600">
                <a:solidFill>
                  <a:srgbClr val="002060"/>
                </a:solidFill>
                <a:latin typeface="Calibri"/>
                <a:ea typeface="Calibri"/>
                <a:cs typeface="Calibri"/>
                <a:sym typeface="Calibri"/>
              </a:rPr>
              <a:t>1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1</a:t>
            </a:r>
            <a:endParaRPr b="0" i="0" sz="3600" u="none" cap="none" strike="noStrike">
              <a:solidFill>
                <a:srgbClr val="002060"/>
              </a:solidFill>
              <a:latin typeface="Calibri"/>
              <a:ea typeface="Calibri"/>
              <a:cs typeface="Calibri"/>
              <a:sym typeface="Calibri"/>
            </a:endParaRPr>
          </a:p>
        </p:txBody>
      </p:sp>
      <p:sp>
        <p:nvSpPr>
          <p:cNvPr id="1330" name="Google Shape;1330;p108"/>
          <p:cNvSpPr txBox="1"/>
          <p:nvPr/>
        </p:nvSpPr>
        <p:spPr>
          <a:xfrm>
            <a:off x="4059965" y="55925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31" name="Google Shape;1331;p108"/>
          <p:cNvSpPr txBox="1"/>
          <p:nvPr/>
        </p:nvSpPr>
        <p:spPr>
          <a:xfrm>
            <a:off x="5451352" y="55925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32" name="Google Shape;1332;p108"/>
          <p:cNvCxnSpPr/>
          <p:nvPr/>
        </p:nvCxnSpPr>
        <p:spPr>
          <a:xfrm rot="2169">
            <a:off x="3282936"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333" name="Google Shape;1333;p108"/>
          <p:cNvCxnSpPr/>
          <p:nvPr/>
        </p:nvCxnSpPr>
        <p:spPr>
          <a:xfrm rot="2169">
            <a:off x="6339550"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334" name="Google Shape;1334;p108"/>
          <p:cNvCxnSpPr/>
          <p:nvPr/>
        </p:nvCxnSpPr>
        <p:spPr>
          <a:xfrm rot="-161790">
            <a:off x="9375239" y="5687860"/>
            <a:ext cx="274204" cy="11116"/>
          </a:xfrm>
          <a:prstGeom prst="straightConnector1">
            <a:avLst/>
          </a:prstGeom>
          <a:noFill/>
          <a:ln cap="flat" cmpd="sng" w="19050">
            <a:solidFill>
              <a:schemeClr val="dk1"/>
            </a:solidFill>
            <a:prstDash val="solid"/>
            <a:round/>
            <a:headEnd len="sm" w="sm" type="none"/>
            <a:tailEnd len="sm" w="sm" type="none"/>
          </a:ln>
        </p:spPr>
      </p:cxnSp>
      <p:sp>
        <p:nvSpPr>
          <p:cNvPr id="1335" name="Google Shape;1335;p108"/>
          <p:cNvSpPr txBox="1"/>
          <p:nvPr/>
        </p:nvSpPr>
        <p:spPr>
          <a:xfrm>
            <a:off x="18298" y="2191900"/>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336" name="Google Shape;1336;p108"/>
          <p:cNvSpPr txBox="1"/>
          <p:nvPr/>
        </p:nvSpPr>
        <p:spPr>
          <a:xfrm>
            <a:off x="-2" y="321023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337" name="Google Shape;1337;p108"/>
          <p:cNvSpPr txBox="1"/>
          <p:nvPr/>
        </p:nvSpPr>
        <p:spPr>
          <a:xfrm>
            <a:off x="-2" y="420638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sp>
        <p:nvSpPr>
          <p:cNvPr id="1338" name="Google Shape;1338;p108"/>
          <p:cNvSpPr txBox="1"/>
          <p:nvPr/>
        </p:nvSpPr>
        <p:spPr>
          <a:xfrm>
            <a:off x="4094100" y="2983675"/>
            <a:ext cx="40038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lang="en-US" sz="3600">
                <a:solidFill>
                  <a:srgbClr val="002060"/>
                </a:solidFill>
                <a:latin typeface="Calibri"/>
                <a:ea typeface="Calibri"/>
                <a:cs typeface="Calibri"/>
                <a:sym typeface="Calibri"/>
              </a:rPr>
              <a:t>4</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rgbClr val="002060"/>
              </a:solidFill>
              <a:latin typeface="Calibri"/>
              <a:ea typeface="Calibri"/>
              <a:cs typeface="Calibri"/>
              <a:sym typeface="Calibri"/>
            </a:endParaRPr>
          </a:p>
        </p:txBody>
      </p:sp>
      <p:sp>
        <p:nvSpPr>
          <p:cNvPr id="1339" name="Google Shape;1339;p108"/>
          <p:cNvSpPr txBox="1"/>
          <p:nvPr/>
        </p:nvSpPr>
        <p:spPr>
          <a:xfrm>
            <a:off x="6002665" y="30044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40" name="Google Shape;1340;p108"/>
          <p:cNvSpPr txBox="1"/>
          <p:nvPr/>
        </p:nvSpPr>
        <p:spPr>
          <a:xfrm>
            <a:off x="7051177" y="30050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41" name="Google Shape;1341;p108"/>
          <p:cNvCxnSpPr/>
          <p:nvPr/>
        </p:nvCxnSpPr>
        <p:spPr>
          <a:xfrm rot="9703">
            <a:off x="5586954" y="3099808"/>
            <a:ext cx="1700707" cy="111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6" name="Shape 1346"/>
        <p:cNvGrpSpPr/>
        <p:nvPr/>
      </p:nvGrpSpPr>
      <p:grpSpPr>
        <a:xfrm>
          <a:off x="0" y="0"/>
          <a:ext cx="0" cy="0"/>
          <a:chOff x="0" y="0"/>
          <a:chExt cx="0" cy="0"/>
        </a:xfrm>
      </p:grpSpPr>
      <p:pic>
        <p:nvPicPr>
          <p:cNvPr id="1347" name="Google Shape;1347;p10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48" name="Google Shape;1348;p10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49" name="Google Shape;1349;p109"/>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will behave the same in 3D, just adding a 3rd number to the equation.</a:t>
            </a:r>
            <a:endParaRPr sz="1800">
              <a:solidFill>
                <a:schemeClr val="dk1"/>
              </a:solidFill>
              <a:latin typeface="Calibri"/>
              <a:ea typeface="Calibri"/>
              <a:cs typeface="Calibri"/>
              <a:sym typeface="Calibri"/>
            </a:endParaRPr>
          </a:p>
        </p:txBody>
      </p:sp>
      <p:sp>
        <p:nvSpPr>
          <p:cNvPr id="1350" name="Google Shape;1350;p109"/>
          <p:cNvSpPr txBox="1"/>
          <p:nvPr/>
        </p:nvSpPr>
        <p:spPr>
          <a:xfrm>
            <a:off x="5013159" y="2053424"/>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v </a:t>
            </a:r>
            <a:r>
              <a:rPr b="0" i="0" lang="en-US" sz="3600" u="none" cap="none" strike="noStrike">
                <a:latin typeface="Calibri"/>
                <a:ea typeface="Calibri"/>
                <a:cs typeface="Calibri"/>
                <a:sym typeface="Calibri"/>
              </a:rPr>
              <a:t>=</a:t>
            </a:r>
            <a:endParaRPr b="0" i="0" sz="3600" u="none" cap="none" strike="noStrike">
              <a:latin typeface="Calibri"/>
              <a:ea typeface="Calibri"/>
              <a:cs typeface="Calibri"/>
              <a:sym typeface="Calibri"/>
            </a:endParaRPr>
          </a:p>
        </p:txBody>
      </p:sp>
      <p:cxnSp>
        <p:nvCxnSpPr>
          <p:cNvPr id="1351" name="Google Shape;1351;p109"/>
          <p:cNvCxnSpPr/>
          <p:nvPr/>
        </p:nvCxnSpPr>
        <p:spPr>
          <a:xfrm>
            <a:off x="5756492" y="226083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52" name="Google Shape;1352;p109"/>
          <p:cNvSpPr/>
          <p:nvPr/>
        </p:nvSpPr>
        <p:spPr>
          <a:xfrm>
            <a:off x="6364224" y="1876000"/>
            <a:ext cx="525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1353" name="Google Shape;1353;p109"/>
          <p:cNvSpPr txBox="1"/>
          <p:nvPr/>
        </p:nvSpPr>
        <p:spPr>
          <a:xfrm>
            <a:off x="3756900" y="3957825"/>
            <a:ext cx="5158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|v|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a:t>
            </a:r>
            <a:r>
              <a:rPr lang="en-US" sz="3600">
                <a:latin typeface="Calibri"/>
                <a:ea typeface="Calibri"/>
                <a:cs typeface="Calibri"/>
                <a:sym typeface="Calibri"/>
              </a:rPr>
              <a:t> </a:t>
            </a:r>
            <a:endParaRPr/>
          </a:p>
        </p:txBody>
      </p:sp>
      <p:sp>
        <p:nvSpPr>
          <p:cNvPr id="1354" name="Google Shape;1354;p109"/>
          <p:cNvSpPr/>
          <p:nvPr/>
        </p:nvSpPr>
        <p:spPr>
          <a:xfrm rot="2700000">
            <a:off x="3903713" y="4176876"/>
            <a:ext cx="91641" cy="91641"/>
          </a:xfrm>
          <a:prstGeom prst="halfFrame">
            <a:avLst>
              <a:gd fmla="val 33333" name="adj1"/>
              <a:gd fmla="val 33333" name="adj2"/>
            </a:avLst>
          </a:prstGeom>
          <a:solidFill>
            <a:srgbClr val="00206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109"/>
          <p:cNvCxnSpPr/>
          <p:nvPr/>
        </p:nvCxnSpPr>
        <p:spPr>
          <a:xfrm>
            <a:off x="4502075" y="422269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56" name="Google Shape;1356;p109"/>
          <p:cNvSpPr/>
          <p:nvPr/>
        </p:nvSpPr>
        <p:spPr>
          <a:xfrm>
            <a:off x="6190488" y="3845463"/>
            <a:ext cx="12429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7.07</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7.07</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 / 7.07</a:t>
            </a:r>
            <a:endParaRPr sz="2400">
              <a:solidFill>
                <a:srgbClr val="002060"/>
              </a:solidFill>
              <a:latin typeface="Calibri"/>
              <a:ea typeface="Calibri"/>
              <a:cs typeface="Calibri"/>
              <a:sym typeface="Calibri"/>
            </a:endParaRPr>
          </a:p>
        </p:txBody>
      </p:sp>
      <p:sp>
        <p:nvSpPr>
          <p:cNvPr id="1357" name="Google Shape;1357;p109"/>
          <p:cNvSpPr/>
          <p:nvPr/>
        </p:nvSpPr>
        <p:spPr>
          <a:xfrm>
            <a:off x="7956125" y="3845463"/>
            <a:ext cx="1063500" cy="10011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a:t>
            </a:r>
            <a:r>
              <a:rPr lang="en-US" sz="2400">
                <a:solidFill>
                  <a:srgbClr val="002060"/>
                </a:solidFill>
                <a:latin typeface="Calibri"/>
                <a:ea typeface="Calibri"/>
                <a:cs typeface="Calibri"/>
                <a:sym typeface="Calibri"/>
              </a:rPr>
              <a:t>.</a:t>
            </a:r>
            <a:r>
              <a:rPr lang="en-US" sz="2400">
                <a:solidFill>
                  <a:srgbClr val="002060"/>
                </a:solidFill>
                <a:latin typeface="Calibri"/>
                <a:ea typeface="Calibri"/>
                <a:cs typeface="Calibri"/>
                <a:sym typeface="Calibri"/>
              </a:rPr>
              <a:t>424</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a:t>
            </a:r>
            <a:r>
              <a:rPr lang="en-US" sz="2400">
                <a:solidFill>
                  <a:srgbClr val="002060"/>
                </a:solidFill>
                <a:latin typeface="Calibri"/>
                <a:ea typeface="Calibri"/>
                <a:cs typeface="Calibri"/>
                <a:sym typeface="Calibri"/>
              </a:rPr>
              <a:t>.</a:t>
            </a:r>
            <a:r>
              <a:rPr lang="en-US" sz="2400">
                <a:solidFill>
                  <a:srgbClr val="002060"/>
                </a:solidFill>
                <a:latin typeface="Calibri"/>
                <a:ea typeface="Calibri"/>
                <a:cs typeface="Calibri"/>
                <a:sym typeface="Calibri"/>
              </a:rPr>
              <a:t>566</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a:t>
            </a:r>
            <a:r>
              <a:rPr lang="en-US" sz="2400">
                <a:solidFill>
                  <a:srgbClr val="002060"/>
                </a:solidFill>
                <a:latin typeface="Calibri"/>
                <a:ea typeface="Calibri"/>
                <a:cs typeface="Calibri"/>
                <a:sym typeface="Calibri"/>
              </a:rPr>
              <a:t>.</a:t>
            </a:r>
            <a:r>
              <a:rPr lang="en-US" sz="2400">
                <a:solidFill>
                  <a:srgbClr val="002060"/>
                </a:solidFill>
                <a:latin typeface="Calibri"/>
                <a:ea typeface="Calibri"/>
                <a:cs typeface="Calibri"/>
                <a:sym typeface="Calibri"/>
              </a:rPr>
              <a:t>707</a:t>
            </a:r>
            <a:endParaRPr sz="2400">
              <a:solidFill>
                <a:srgbClr val="002060"/>
              </a:solidFill>
              <a:latin typeface="Calibri"/>
              <a:ea typeface="Calibri"/>
              <a:cs typeface="Calibri"/>
              <a:sym typeface="Calibri"/>
            </a:endParaRPr>
          </a:p>
        </p:txBody>
      </p:sp>
      <p:sp>
        <p:nvSpPr>
          <p:cNvPr id="1358" name="Google Shape;1358;p109"/>
          <p:cNvSpPr txBox="1"/>
          <p:nvPr/>
        </p:nvSpPr>
        <p:spPr>
          <a:xfrm>
            <a:off x="-12" y="52025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And the proof that the length (or magnitude) of this vector equals 1:</a:t>
            </a:r>
            <a:endParaRPr sz="1800">
              <a:solidFill>
                <a:schemeClr val="dk1"/>
              </a:solidFill>
              <a:latin typeface="Calibri"/>
              <a:ea typeface="Calibri"/>
              <a:cs typeface="Calibri"/>
              <a:sym typeface="Calibri"/>
            </a:endParaRPr>
          </a:p>
        </p:txBody>
      </p:sp>
      <p:sp>
        <p:nvSpPr>
          <p:cNvPr id="1359" name="Google Shape;1359;p109"/>
          <p:cNvSpPr txBox="1"/>
          <p:nvPr/>
        </p:nvSpPr>
        <p:spPr>
          <a:xfrm>
            <a:off x="-57625" y="5577875"/>
            <a:ext cx="123714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424</a:t>
            </a:r>
            <a:r>
              <a:rPr b="0" i="0" lang="en-US" sz="3600" u="none" cap="none" strike="noStrike">
                <a:latin typeface="Calibri"/>
                <a:ea typeface="Calibri"/>
                <a:cs typeface="Calibri"/>
                <a:sym typeface="Calibri"/>
              </a:rPr>
              <a:t>) + (</a:t>
            </a:r>
            <a:r>
              <a:rPr lang="en-US" sz="3600">
                <a:solidFill>
                  <a:srgbClr val="002060"/>
                </a:solidFill>
                <a:latin typeface="Calibri"/>
                <a:ea typeface="Calibri"/>
                <a:cs typeface="Calibri"/>
                <a:sym typeface="Calibri"/>
              </a:rPr>
              <a:t>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566</a:t>
            </a:r>
            <a:r>
              <a:rPr b="0" i="0" lang="en-US" sz="3600" u="none" cap="none" strike="noStrike">
                <a:latin typeface="Calibri"/>
                <a:ea typeface="Calibri"/>
                <a:cs typeface="Calibri"/>
                <a:sym typeface="Calibri"/>
              </a:rPr>
              <a:t>)</a:t>
            </a:r>
            <a:r>
              <a:rPr lang="en-US" sz="3600">
                <a:latin typeface="Calibri"/>
                <a:ea typeface="Calibri"/>
                <a:cs typeface="Calibri"/>
                <a:sym typeface="Calibri"/>
              </a:rPr>
              <a:t> </a:t>
            </a:r>
            <a:r>
              <a:rPr lang="en-US" sz="3600">
                <a:latin typeface="Calibri"/>
                <a:ea typeface="Calibri"/>
                <a:cs typeface="Calibri"/>
                <a:sym typeface="Calibri"/>
              </a:rPr>
              <a:t>+ (</a:t>
            </a:r>
            <a:r>
              <a:rPr lang="en-US" sz="3600">
                <a:solidFill>
                  <a:srgbClr val="002060"/>
                </a:solidFill>
                <a:latin typeface="Calibri"/>
                <a:ea typeface="Calibri"/>
                <a:cs typeface="Calibri"/>
                <a:sym typeface="Calibri"/>
              </a:rPr>
              <a:t>0.707</a:t>
            </a:r>
            <a:r>
              <a:rPr lang="en-US" sz="3600">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latin typeface="Calibri"/>
                <a:ea typeface="Calibri"/>
                <a:cs typeface="Calibri"/>
                <a:sym typeface="Calibri"/>
              </a:rPr>
              <a:t> </a:t>
            </a:r>
            <a:r>
              <a:rPr lang="en-US" sz="3600"/>
              <a:t>√(</a:t>
            </a:r>
            <a:r>
              <a:rPr lang="en-US" sz="3600">
                <a:solidFill>
                  <a:srgbClr val="002060"/>
                </a:solidFill>
                <a:latin typeface="Calibri"/>
                <a:ea typeface="Calibri"/>
                <a:cs typeface="Calibri"/>
                <a:sym typeface="Calibri"/>
              </a:rPr>
              <a:t>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18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32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0</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50</a:t>
            </a:r>
            <a:r>
              <a:rPr lang="en-US" sz="3600">
                <a:latin typeface="Calibri"/>
                <a:ea typeface="Calibri"/>
                <a:cs typeface="Calibri"/>
                <a:sym typeface="Calibri"/>
              </a:rPr>
              <a:t>) = </a:t>
            </a:r>
            <a:r>
              <a:rPr lang="en-US" sz="3600"/>
              <a:t>√</a:t>
            </a:r>
            <a:r>
              <a:rPr lang="en-US" sz="3600">
                <a:solidFill>
                  <a:srgbClr val="002060"/>
                </a:solidFill>
                <a:latin typeface="Calibri"/>
                <a:ea typeface="Calibri"/>
                <a:cs typeface="Calibri"/>
                <a:sym typeface="Calibri"/>
              </a:rPr>
              <a:t>1</a:t>
            </a:r>
            <a:r>
              <a:rPr lang="en-US" sz="3600">
                <a:solidFill>
                  <a:srgbClr val="002060"/>
                </a:solidFill>
                <a:latin typeface="Calibri"/>
                <a:ea typeface="Calibri"/>
                <a:cs typeface="Calibri"/>
                <a:sym typeface="Calibri"/>
              </a:rPr>
              <a:t> </a:t>
            </a:r>
            <a:r>
              <a:rPr lang="en-US" sz="3600">
                <a:latin typeface="Calibri"/>
                <a:ea typeface="Calibri"/>
                <a:cs typeface="Calibri"/>
                <a:sym typeface="Calibri"/>
              </a:rPr>
              <a:t>= </a:t>
            </a:r>
            <a:r>
              <a:rPr lang="en-US" sz="3600">
                <a:solidFill>
                  <a:srgbClr val="002060"/>
                </a:solidFill>
                <a:latin typeface="Calibri"/>
                <a:ea typeface="Calibri"/>
                <a:cs typeface="Calibri"/>
                <a:sym typeface="Calibri"/>
              </a:rPr>
              <a:t>1</a:t>
            </a:r>
            <a:endParaRPr b="0" i="0" sz="3600" u="none" cap="none" strike="noStrike">
              <a:solidFill>
                <a:srgbClr val="002060"/>
              </a:solidFill>
              <a:latin typeface="Calibri"/>
              <a:ea typeface="Calibri"/>
              <a:cs typeface="Calibri"/>
              <a:sym typeface="Calibri"/>
            </a:endParaRPr>
          </a:p>
        </p:txBody>
      </p:sp>
      <p:sp>
        <p:nvSpPr>
          <p:cNvPr id="1360" name="Google Shape;1360;p109"/>
          <p:cNvSpPr txBox="1"/>
          <p:nvPr/>
        </p:nvSpPr>
        <p:spPr>
          <a:xfrm>
            <a:off x="2479965" y="55778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61" name="Google Shape;1361;p109"/>
          <p:cNvSpPr txBox="1"/>
          <p:nvPr/>
        </p:nvSpPr>
        <p:spPr>
          <a:xfrm>
            <a:off x="4236327" y="55778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62" name="Google Shape;1362;p109"/>
          <p:cNvCxnSpPr/>
          <p:nvPr/>
        </p:nvCxnSpPr>
        <p:spPr>
          <a:xfrm rot="1025">
            <a:off x="1225746" y="5688670"/>
            <a:ext cx="5029200" cy="11136"/>
          </a:xfrm>
          <a:prstGeom prst="straightConnector1">
            <a:avLst/>
          </a:prstGeom>
          <a:noFill/>
          <a:ln cap="flat" cmpd="sng" w="19050">
            <a:solidFill>
              <a:schemeClr val="dk1"/>
            </a:solidFill>
            <a:prstDash val="solid"/>
            <a:round/>
            <a:headEnd len="sm" w="sm" type="none"/>
            <a:tailEnd len="sm" w="sm" type="none"/>
          </a:ln>
        </p:spPr>
      </p:cxnSp>
      <p:cxnSp>
        <p:nvCxnSpPr>
          <p:cNvPr id="1363" name="Google Shape;1363;p109"/>
          <p:cNvCxnSpPr/>
          <p:nvPr/>
        </p:nvCxnSpPr>
        <p:spPr>
          <a:xfrm rot="1410">
            <a:off x="6757866" y="5688670"/>
            <a:ext cx="3657600" cy="11136"/>
          </a:xfrm>
          <a:prstGeom prst="straightConnector1">
            <a:avLst/>
          </a:prstGeom>
          <a:noFill/>
          <a:ln cap="flat" cmpd="sng" w="19050">
            <a:solidFill>
              <a:schemeClr val="dk1"/>
            </a:solidFill>
            <a:prstDash val="solid"/>
            <a:round/>
            <a:headEnd len="sm" w="sm" type="none"/>
            <a:tailEnd len="sm" w="sm" type="none"/>
          </a:ln>
        </p:spPr>
      </p:cxnSp>
      <p:cxnSp>
        <p:nvCxnSpPr>
          <p:cNvPr id="1364" name="Google Shape;1364;p109"/>
          <p:cNvCxnSpPr/>
          <p:nvPr/>
        </p:nvCxnSpPr>
        <p:spPr>
          <a:xfrm rot="-161790">
            <a:off x="11027812" y="5670385"/>
            <a:ext cx="274204" cy="11116"/>
          </a:xfrm>
          <a:prstGeom prst="straightConnector1">
            <a:avLst/>
          </a:prstGeom>
          <a:noFill/>
          <a:ln cap="flat" cmpd="sng" w="19050">
            <a:solidFill>
              <a:schemeClr val="dk1"/>
            </a:solidFill>
            <a:prstDash val="solid"/>
            <a:round/>
            <a:headEnd len="sm" w="sm" type="none"/>
            <a:tailEnd len="sm" w="sm" type="none"/>
          </a:ln>
        </p:spPr>
      </p:cxnSp>
      <p:sp>
        <p:nvSpPr>
          <p:cNvPr id="1365" name="Google Shape;1365;p109"/>
          <p:cNvSpPr txBox="1"/>
          <p:nvPr/>
        </p:nvSpPr>
        <p:spPr>
          <a:xfrm>
            <a:off x="18298" y="2191900"/>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366" name="Google Shape;1366;p109"/>
          <p:cNvSpPr txBox="1"/>
          <p:nvPr/>
        </p:nvSpPr>
        <p:spPr>
          <a:xfrm>
            <a:off x="-2" y="321023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367" name="Google Shape;1367;p109"/>
          <p:cNvSpPr txBox="1"/>
          <p:nvPr/>
        </p:nvSpPr>
        <p:spPr>
          <a:xfrm>
            <a:off x="-2" y="420638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cxnSp>
        <p:nvCxnSpPr>
          <p:cNvPr id="1368" name="Google Shape;1368;p109"/>
          <p:cNvCxnSpPr/>
          <p:nvPr/>
        </p:nvCxnSpPr>
        <p:spPr>
          <a:xfrm rot="10320">
            <a:off x="5589363" y="3098877"/>
            <a:ext cx="2798113" cy="11100"/>
          </a:xfrm>
          <a:prstGeom prst="straightConnector1">
            <a:avLst/>
          </a:prstGeom>
          <a:noFill/>
          <a:ln cap="flat" cmpd="sng" w="19050">
            <a:solidFill>
              <a:schemeClr val="dk1"/>
            </a:solidFill>
            <a:prstDash val="solid"/>
            <a:round/>
            <a:headEnd len="sm" w="sm" type="none"/>
            <a:tailEnd len="sm" w="sm" type="none"/>
          </a:ln>
        </p:spPr>
      </p:cxnSp>
      <p:sp>
        <p:nvSpPr>
          <p:cNvPr id="1369" name="Google Shape;1369;p109"/>
          <p:cNvSpPr txBox="1"/>
          <p:nvPr/>
        </p:nvSpPr>
        <p:spPr>
          <a:xfrm>
            <a:off x="4096512" y="2980944"/>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lang="en-US" sz="3600">
                <a:solidFill>
                  <a:srgbClr val="002060"/>
                </a:solidFill>
                <a:latin typeface="Calibri"/>
                <a:ea typeface="Calibri"/>
                <a:cs typeface="Calibri"/>
                <a:sym typeface="Calibri"/>
              </a:rPr>
              <a:t>4</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5</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7</a:t>
            </a:r>
            <a:r>
              <a:rPr lang="en-US" sz="3600">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07</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370" name="Google Shape;1370;p109"/>
          <p:cNvSpPr txBox="1"/>
          <p:nvPr/>
        </p:nvSpPr>
        <p:spPr>
          <a:xfrm>
            <a:off x="6002665" y="299528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1" name="Google Shape;1371;p109"/>
          <p:cNvSpPr txBox="1"/>
          <p:nvPr/>
        </p:nvSpPr>
        <p:spPr>
          <a:xfrm>
            <a:off x="7051177" y="2995901"/>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2" name="Google Shape;1372;p109"/>
          <p:cNvSpPr txBox="1"/>
          <p:nvPr/>
        </p:nvSpPr>
        <p:spPr>
          <a:xfrm>
            <a:off x="6005077" y="300169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3" name="Google Shape;1373;p109"/>
          <p:cNvSpPr txBox="1"/>
          <p:nvPr/>
        </p:nvSpPr>
        <p:spPr>
          <a:xfrm>
            <a:off x="70535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4" name="Google Shape;1374;p109"/>
          <p:cNvSpPr txBox="1"/>
          <p:nvPr/>
        </p:nvSpPr>
        <p:spPr>
          <a:xfrm>
            <a:off x="8102089" y="3002314"/>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75" name="Google Shape;1375;p109"/>
          <p:cNvSpPr txBox="1"/>
          <p:nvPr/>
        </p:nvSpPr>
        <p:spPr>
          <a:xfrm>
            <a:off x="5992677" y="55778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0" name="Shape 1380"/>
        <p:cNvGrpSpPr/>
        <p:nvPr/>
      </p:nvGrpSpPr>
      <p:grpSpPr>
        <a:xfrm>
          <a:off x="0" y="0"/>
          <a:ext cx="0" cy="0"/>
          <a:chOff x="0" y="0"/>
          <a:chExt cx="0" cy="0"/>
        </a:xfrm>
      </p:grpSpPr>
      <p:sp>
        <p:nvSpPr>
          <p:cNvPr id="1381" name="Google Shape;1381;p110"/>
          <p:cNvSpPr/>
          <p:nvPr/>
        </p:nvSpPr>
        <p:spPr>
          <a:xfrm>
            <a:off x="4687300" y="2122075"/>
            <a:ext cx="7504800" cy="400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0"/>
          <p:cNvSpPr/>
          <p:nvPr/>
        </p:nvSpPr>
        <p:spPr>
          <a:xfrm>
            <a:off x="6102400" y="4206259"/>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0"/>
          <p:cNvSpPr/>
          <p:nvPr/>
        </p:nvSpPr>
        <p:spPr>
          <a:xfrm>
            <a:off x="6102400" y="3657600"/>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0"/>
          <p:cNvSpPr/>
          <p:nvPr/>
        </p:nvSpPr>
        <p:spPr>
          <a:xfrm>
            <a:off x="6102400" y="3108960"/>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0"/>
          <p:cNvSpPr/>
          <p:nvPr/>
        </p:nvSpPr>
        <p:spPr>
          <a:xfrm>
            <a:off x="24850" y="2122000"/>
            <a:ext cx="4614300" cy="400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6" name="Google Shape;1386;p11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87" name="Google Shape;1387;p11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88" name="Google Shape;1388;p110"/>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“Multiplying” a vector can be done using 2 methods.</a:t>
            </a:r>
            <a:endParaRPr sz="1800">
              <a:solidFill>
                <a:schemeClr val="dk1"/>
              </a:solidFill>
              <a:latin typeface="Calibri"/>
              <a:ea typeface="Calibri"/>
              <a:cs typeface="Calibri"/>
              <a:sym typeface="Calibri"/>
            </a:endParaRPr>
          </a:p>
        </p:txBody>
      </p:sp>
      <p:sp>
        <p:nvSpPr>
          <p:cNvPr id="1389" name="Google Shape;1389;p110"/>
          <p:cNvSpPr txBox="1"/>
          <p:nvPr/>
        </p:nvSpPr>
        <p:spPr>
          <a:xfrm>
            <a:off x="18300" y="2287900"/>
            <a:ext cx="43542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u="sng">
                <a:solidFill>
                  <a:schemeClr val="dk1"/>
                </a:solidFill>
                <a:latin typeface="Calibri"/>
                <a:ea typeface="Calibri"/>
                <a:cs typeface="Calibri"/>
                <a:sym typeface="Calibri"/>
              </a:rPr>
              <a:t>Dot product</a:t>
            </a:r>
            <a:endParaRPr b="1" sz="1800" u="sng">
              <a:solidFill>
                <a:schemeClr val="dk1"/>
              </a:solidFill>
              <a:latin typeface="Calibri"/>
              <a:ea typeface="Calibri"/>
              <a:cs typeface="Calibri"/>
              <a:sym typeface="Calibri"/>
            </a:endParaRPr>
          </a:p>
        </p:txBody>
      </p:sp>
      <p:sp>
        <p:nvSpPr>
          <p:cNvPr id="1390" name="Google Shape;1390;p110"/>
          <p:cNvSpPr txBox="1"/>
          <p:nvPr/>
        </p:nvSpPr>
        <p:spPr>
          <a:xfrm>
            <a:off x="4705450" y="2287900"/>
            <a:ext cx="75048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u="sng">
                <a:solidFill>
                  <a:schemeClr val="dk1"/>
                </a:solidFill>
                <a:latin typeface="Calibri"/>
                <a:ea typeface="Calibri"/>
                <a:cs typeface="Calibri"/>
                <a:sym typeface="Calibri"/>
              </a:rPr>
              <a:t>Cross product</a:t>
            </a:r>
            <a:endParaRPr b="1" sz="1800" u="sng">
              <a:solidFill>
                <a:schemeClr val="dk1"/>
              </a:solidFill>
              <a:latin typeface="Calibri"/>
              <a:ea typeface="Calibri"/>
              <a:cs typeface="Calibri"/>
              <a:sym typeface="Calibri"/>
            </a:endParaRPr>
          </a:p>
        </p:txBody>
      </p:sp>
      <p:sp>
        <p:nvSpPr>
          <p:cNvPr id="1391" name="Google Shape;1391;p110"/>
          <p:cNvSpPr txBox="1"/>
          <p:nvPr/>
        </p:nvSpPr>
        <p:spPr>
          <a:xfrm>
            <a:off x="60250" y="2813775"/>
            <a:ext cx="42138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3600">
                <a:solidFill>
                  <a:schemeClr val="dk1"/>
                </a:solidFill>
                <a:latin typeface="Calibri"/>
                <a:ea typeface="Calibri"/>
                <a:cs typeface="Calibri"/>
                <a:sym typeface="Calibri"/>
              </a:rPr>
              <a:t>·</a:t>
            </a:r>
            <a:r>
              <a:rPr lang="en-US" sz="3600">
                <a:solidFill>
                  <a:srgbClr val="FF0000"/>
                </a:solidFill>
                <a:latin typeface="Calibri"/>
                <a:ea typeface="Calibri"/>
                <a:cs typeface="Calibri"/>
                <a:sym typeface="Calibri"/>
              </a:rPr>
              <a:t>|b|</a:t>
            </a:r>
            <a:r>
              <a:rPr lang="en-US" sz="3600">
                <a:solidFill>
                  <a:schemeClr val="dk1"/>
                </a:solidFill>
                <a:latin typeface="Calibri"/>
                <a:ea typeface="Calibri"/>
                <a:cs typeface="Calibri"/>
                <a:sym typeface="Calibri"/>
              </a:rPr>
              <a:t>·</a:t>
            </a:r>
            <a:r>
              <a:rPr b="1"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cosθ</a:t>
            </a:r>
            <a:endParaRPr b="0" i="0" sz="3600" u="none" cap="none" strike="noStrike">
              <a:solidFill>
                <a:schemeClr val="dk1"/>
              </a:solidFill>
              <a:latin typeface="Calibri"/>
              <a:ea typeface="Calibri"/>
              <a:cs typeface="Calibri"/>
              <a:sym typeface="Calibri"/>
            </a:endParaRPr>
          </a:p>
        </p:txBody>
      </p:sp>
      <p:sp>
        <p:nvSpPr>
          <p:cNvPr id="1392" name="Google Shape;1392;p110"/>
          <p:cNvSpPr txBox="1"/>
          <p:nvPr/>
        </p:nvSpPr>
        <p:spPr>
          <a:xfrm>
            <a:off x="4687300" y="3507350"/>
            <a:ext cx="14151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i="0" lang="en-US" sz="3600" u="none" cap="none" strike="noStrike">
                <a:solidFill>
                  <a:schemeClr val="dk1"/>
                </a:solidFill>
                <a:latin typeface="Calibri"/>
                <a:ea typeface="Calibri"/>
                <a:cs typeface="Calibri"/>
                <a:sym typeface="Calibri"/>
              </a:rPr>
              <a:t> =        </a:t>
            </a:r>
            <a:endParaRPr i="0" sz="3600" u="none" cap="none" strike="noStrike">
              <a:solidFill>
                <a:schemeClr val="dk1"/>
              </a:solidFill>
              <a:latin typeface="Calibri"/>
              <a:ea typeface="Calibri"/>
              <a:cs typeface="Calibri"/>
              <a:sym typeface="Calibri"/>
            </a:endParaRPr>
          </a:p>
        </p:txBody>
      </p:sp>
      <p:sp>
        <p:nvSpPr>
          <p:cNvPr id="1393" name="Google Shape;1393;p110"/>
          <p:cNvSpPr txBox="1"/>
          <p:nvPr/>
        </p:nvSpPr>
        <p:spPr>
          <a:xfrm>
            <a:off x="6671200" y="35073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394" name="Google Shape;1394;p110"/>
          <p:cNvSpPr txBox="1"/>
          <p:nvPr/>
        </p:nvSpPr>
        <p:spPr>
          <a:xfrm>
            <a:off x="7617700" y="35073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cxnSp>
        <p:nvCxnSpPr>
          <p:cNvPr id="1395" name="Google Shape;1395;p110"/>
          <p:cNvCxnSpPr/>
          <p:nvPr/>
        </p:nvCxnSpPr>
        <p:spPr>
          <a:xfrm>
            <a:off x="4800600" y="3618170"/>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396" name="Google Shape;1396;p110"/>
          <p:cNvCxnSpPr/>
          <p:nvPr/>
        </p:nvCxnSpPr>
        <p:spPr>
          <a:xfrm>
            <a:off x="5475520" y="361816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397" name="Google Shape;1397;p110"/>
          <p:cNvSpPr/>
          <p:nvPr/>
        </p:nvSpPr>
        <p:spPr>
          <a:xfrm>
            <a:off x="7048700" y="3108960"/>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10"/>
          <p:cNvSpPr/>
          <p:nvPr/>
        </p:nvSpPr>
        <p:spPr>
          <a:xfrm>
            <a:off x="7048700" y="3657600"/>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10"/>
          <p:cNvSpPr/>
          <p:nvPr/>
        </p:nvSpPr>
        <p:spPr>
          <a:xfrm>
            <a:off x="7048700" y="4206259"/>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0"/>
          <p:cNvSpPr/>
          <p:nvPr/>
        </p:nvSpPr>
        <p:spPr>
          <a:xfrm>
            <a:off x="8925400" y="365760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0"/>
          <p:cNvSpPr/>
          <p:nvPr/>
        </p:nvSpPr>
        <p:spPr>
          <a:xfrm>
            <a:off x="8275320" y="420625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0"/>
          <p:cNvSpPr/>
          <p:nvPr/>
        </p:nvSpPr>
        <p:spPr>
          <a:xfrm>
            <a:off x="9559450" y="365760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0"/>
          <p:cNvSpPr/>
          <p:nvPr/>
        </p:nvSpPr>
        <p:spPr>
          <a:xfrm>
            <a:off x="10149840" y="4206250"/>
            <a:ext cx="4221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10"/>
          <p:cNvSpPr/>
          <p:nvPr/>
        </p:nvSpPr>
        <p:spPr>
          <a:xfrm>
            <a:off x="8925400" y="420625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10"/>
          <p:cNvSpPr/>
          <p:nvPr/>
        </p:nvSpPr>
        <p:spPr>
          <a:xfrm>
            <a:off x="9559450" y="420625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10"/>
          <p:cNvSpPr/>
          <p:nvPr/>
        </p:nvSpPr>
        <p:spPr>
          <a:xfrm>
            <a:off x="8275320" y="310896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10"/>
          <p:cNvSpPr/>
          <p:nvPr/>
        </p:nvSpPr>
        <p:spPr>
          <a:xfrm>
            <a:off x="10149840" y="3108950"/>
            <a:ext cx="4221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10"/>
          <p:cNvSpPr/>
          <p:nvPr/>
        </p:nvSpPr>
        <p:spPr>
          <a:xfrm>
            <a:off x="8275325" y="365760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10"/>
          <p:cNvSpPr/>
          <p:nvPr/>
        </p:nvSpPr>
        <p:spPr>
          <a:xfrm>
            <a:off x="8925400" y="310895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10"/>
          <p:cNvSpPr/>
          <p:nvPr/>
        </p:nvSpPr>
        <p:spPr>
          <a:xfrm>
            <a:off x="10149850" y="365760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0"/>
          <p:cNvSpPr/>
          <p:nvPr/>
        </p:nvSpPr>
        <p:spPr>
          <a:xfrm>
            <a:off x="9537625" y="3108950"/>
            <a:ext cx="4221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0"/>
          <p:cNvSpPr txBox="1"/>
          <p:nvPr/>
        </p:nvSpPr>
        <p:spPr>
          <a:xfrm>
            <a:off x="10782175" y="35191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413" name="Google Shape;1413;p110"/>
          <p:cNvSpPr/>
          <p:nvPr/>
        </p:nvSpPr>
        <p:spPr>
          <a:xfrm>
            <a:off x="11247150" y="4206259"/>
            <a:ext cx="585300" cy="369300"/>
          </a:xfrm>
          <a:prstGeom prst="rect">
            <a:avLst/>
          </a:prstGeom>
          <a:solidFill>
            <a:srgbClr val="E69138"/>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10"/>
          <p:cNvSpPr/>
          <p:nvPr/>
        </p:nvSpPr>
        <p:spPr>
          <a:xfrm>
            <a:off x="11247150" y="3657600"/>
            <a:ext cx="585300" cy="369300"/>
          </a:xfrm>
          <a:prstGeom prst="rect">
            <a:avLst/>
          </a:prstGeom>
          <a:solidFill>
            <a:srgbClr val="00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10"/>
          <p:cNvSpPr/>
          <p:nvPr/>
        </p:nvSpPr>
        <p:spPr>
          <a:xfrm>
            <a:off x="11247150" y="3108960"/>
            <a:ext cx="585300" cy="369300"/>
          </a:xfrm>
          <a:prstGeom prst="rect">
            <a:avLst/>
          </a:prstGeom>
          <a:solidFill>
            <a:srgbClr val="FFFF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0"/>
          <p:cNvSpPr/>
          <p:nvPr/>
        </p:nvSpPr>
        <p:spPr>
          <a:xfrm>
            <a:off x="7048700" y="2921150"/>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417" name="Google Shape;1417;p110"/>
          <p:cNvSpPr/>
          <p:nvPr/>
        </p:nvSpPr>
        <p:spPr>
          <a:xfrm>
            <a:off x="6102400" y="2921150"/>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418" name="Google Shape;1418;p110"/>
          <p:cNvSpPr/>
          <p:nvPr/>
        </p:nvSpPr>
        <p:spPr>
          <a:xfrm>
            <a:off x="11247150" y="2916936"/>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x</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y</a:t>
            </a:r>
            <a:endParaRPr i="0" sz="3600" u="none" cap="none" strike="noStrike">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latin typeface="Calibri"/>
                <a:ea typeface="Calibri"/>
                <a:cs typeface="Calibri"/>
                <a:sym typeface="Calibri"/>
              </a:rPr>
              <a:t>c</a:t>
            </a:r>
            <a:r>
              <a:rPr lang="en-US" sz="1800">
                <a:latin typeface="Calibri"/>
                <a:ea typeface="Calibri"/>
                <a:cs typeface="Calibri"/>
                <a:sym typeface="Calibri"/>
              </a:rPr>
              <a:t>z</a:t>
            </a:r>
            <a:endParaRPr sz="3600">
              <a:latin typeface="Calibri"/>
              <a:ea typeface="Calibri"/>
              <a:cs typeface="Calibri"/>
              <a:sym typeface="Calibri"/>
            </a:endParaRPr>
          </a:p>
        </p:txBody>
      </p:sp>
      <p:sp>
        <p:nvSpPr>
          <p:cNvPr id="1419" name="Google Shape;1419;p110"/>
          <p:cNvSpPr/>
          <p:nvPr/>
        </p:nvSpPr>
        <p:spPr>
          <a:xfrm>
            <a:off x="8098975" y="2921150"/>
            <a:ext cx="26832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r>
              <a:rPr lang="en-US" sz="3600">
                <a:solidFill>
                  <a:srgbClr val="FF0000"/>
                </a:solidFill>
                <a:latin typeface="Calibri"/>
                <a:ea typeface="Calibri"/>
                <a:cs typeface="Calibri"/>
                <a:sym typeface="Calibri"/>
              </a:rPr>
              <a:t> </a:t>
            </a:r>
            <a:r>
              <a:rPr lang="en-US" sz="3600">
                <a:solidFill>
                  <a:schemeClr val="dk1"/>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sz="3600">
              <a:solidFill>
                <a:srgbClr val="FF0000"/>
              </a:solidFill>
              <a:latin typeface="Calibri"/>
              <a:ea typeface="Calibri"/>
              <a:cs typeface="Calibri"/>
              <a:sym typeface="Calibri"/>
            </a:endParaRPr>
          </a:p>
        </p:txBody>
      </p:sp>
      <p:sp>
        <p:nvSpPr>
          <p:cNvPr id="1420" name="Google Shape;1420;p110"/>
          <p:cNvSpPr txBox="1"/>
          <p:nvPr/>
        </p:nvSpPr>
        <p:spPr>
          <a:xfrm>
            <a:off x="1" y="63546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shortly go through both, and then finally get to the transformation/scaling and rotation </a:t>
            </a:r>
            <a:r>
              <a:rPr lang="en-US" sz="1800">
                <a:solidFill>
                  <a:schemeClr val="dk1"/>
                </a:solidFill>
                <a:latin typeface="Calibri"/>
                <a:ea typeface="Calibri"/>
                <a:cs typeface="Calibri"/>
                <a:sym typeface="Calibri"/>
              </a:rPr>
              <a:t>matrices</a:t>
            </a:r>
            <a:r>
              <a:rPr lang="en-US" sz="1800">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cxnSp>
        <p:nvCxnSpPr>
          <p:cNvPr id="1421" name="Google Shape;1421;p110"/>
          <p:cNvCxnSpPr/>
          <p:nvPr/>
        </p:nvCxnSpPr>
        <p:spPr>
          <a:xfrm>
            <a:off x="320040" y="2926080"/>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422" name="Google Shape;1422;p110"/>
          <p:cNvCxnSpPr/>
          <p:nvPr/>
        </p:nvCxnSpPr>
        <p:spPr>
          <a:xfrm>
            <a:off x="868680" y="292459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23" name="Google Shape;1423;p110"/>
          <p:cNvSpPr txBox="1"/>
          <p:nvPr/>
        </p:nvSpPr>
        <p:spPr>
          <a:xfrm>
            <a:off x="-38425" y="4102925"/>
            <a:ext cx="47259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b="0" i="0" sz="3600" u="none" cap="none" strike="noStrike">
              <a:solidFill>
                <a:schemeClr val="dk1"/>
              </a:solidFill>
              <a:latin typeface="Calibri"/>
              <a:ea typeface="Calibri"/>
              <a:cs typeface="Calibri"/>
              <a:sym typeface="Calibri"/>
            </a:endParaRPr>
          </a:p>
        </p:txBody>
      </p:sp>
      <p:cxnSp>
        <p:nvCxnSpPr>
          <p:cNvPr id="1424" name="Google Shape;1424;p110"/>
          <p:cNvCxnSpPr/>
          <p:nvPr/>
        </p:nvCxnSpPr>
        <p:spPr>
          <a:xfrm>
            <a:off x="91440" y="4213745"/>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425" name="Google Shape;1425;p110"/>
          <p:cNvCxnSpPr/>
          <p:nvPr/>
        </p:nvCxnSpPr>
        <p:spPr>
          <a:xfrm>
            <a:off x="667512" y="421374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26" name="Google Shape;1426;p110"/>
          <p:cNvSpPr txBox="1"/>
          <p:nvPr/>
        </p:nvSpPr>
        <p:spPr>
          <a:xfrm>
            <a:off x="95750" y="3482872"/>
            <a:ext cx="4393500" cy="54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or</a:t>
            </a:r>
            <a:endParaRPr b="0" i="0" sz="3600" u="none" cap="none" strike="noStrike">
              <a:latin typeface="Calibri"/>
              <a:ea typeface="Calibri"/>
              <a:cs typeface="Calibri"/>
              <a:sym typeface="Calibri"/>
            </a:endParaRPr>
          </a:p>
        </p:txBody>
      </p:sp>
      <p:sp>
        <p:nvSpPr>
          <p:cNvPr id="1427" name="Google Shape;1427;p110"/>
          <p:cNvSpPr txBox="1"/>
          <p:nvPr/>
        </p:nvSpPr>
        <p:spPr>
          <a:xfrm>
            <a:off x="4908175" y="5419100"/>
            <a:ext cx="7136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3600">
                <a:solidFill>
                  <a:schemeClr val="dk1"/>
                </a:solidFill>
                <a:latin typeface="Calibri"/>
                <a:ea typeface="Calibri"/>
                <a:cs typeface="Calibri"/>
                <a:sym typeface="Calibri"/>
              </a:rPr>
              <a:t>·</a:t>
            </a:r>
            <a:r>
              <a:rPr lang="en-US" sz="3600">
                <a:solidFill>
                  <a:srgbClr val="FF0000"/>
                </a:solidFill>
                <a:latin typeface="Calibri"/>
                <a:ea typeface="Calibri"/>
                <a:cs typeface="Calibri"/>
                <a:sym typeface="Calibri"/>
              </a:rPr>
              <a:t>|b|</a:t>
            </a:r>
            <a:r>
              <a:rPr lang="en-US" sz="3600">
                <a:solidFill>
                  <a:schemeClr val="dk1"/>
                </a:solidFill>
                <a:latin typeface="Calibri"/>
                <a:ea typeface="Calibri"/>
                <a:cs typeface="Calibri"/>
                <a:sym typeface="Calibri"/>
              </a:rPr>
              <a:t>·</a:t>
            </a:r>
            <a:r>
              <a:rPr b="1"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sinθ</a:t>
            </a:r>
            <a:r>
              <a:rPr b="1"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a:t>
            </a:r>
            <a:r>
              <a:rPr b="1" lang="en-US" sz="3600">
                <a:solidFill>
                  <a:schemeClr val="dk1"/>
                </a:solidFill>
                <a:latin typeface="Calibri"/>
                <a:ea typeface="Calibri"/>
                <a:cs typeface="Calibri"/>
                <a:sym typeface="Calibri"/>
              </a:rPr>
              <a:t> n</a:t>
            </a:r>
            <a:endParaRPr b="0" i="0" sz="3600" u="none" cap="none" strike="noStrike">
              <a:solidFill>
                <a:schemeClr val="dk1"/>
              </a:solidFill>
              <a:latin typeface="Calibri"/>
              <a:ea typeface="Calibri"/>
              <a:cs typeface="Calibri"/>
              <a:sym typeface="Calibri"/>
            </a:endParaRPr>
          </a:p>
        </p:txBody>
      </p:sp>
      <p:sp>
        <p:nvSpPr>
          <p:cNvPr id="1428" name="Google Shape;1428;p110"/>
          <p:cNvSpPr txBox="1"/>
          <p:nvPr/>
        </p:nvSpPr>
        <p:spPr>
          <a:xfrm>
            <a:off x="6059200" y="4799047"/>
            <a:ext cx="4393500" cy="54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or</a:t>
            </a:r>
            <a:endParaRPr b="0" i="0" sz="3600" u="none" cap="none" strike="noStrike">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2"/>
                                        </p:tgtEl>
                                        <p:attrNameLst>
                                          <p:attrName>style.visibility</p:attrName>
                                        </p:attrNameLst>
                                      </p:cBhvr>
                                      <p:to>
                                        <p:strVal val="visible"/>
                                      </p:to>
                                    </p:set>
                                    <p:animEffect filter="fade" transition="in">
                                      <p:cBhvr>
                                        <p:cTn dur="1000"/>
                                        <p:tgtEl>
                                          <p:spTgt spid="1382"/>
                                        </p:tgtEl>
                                      </p:cBhvr>
                                    </p:animEffect>
                                  </p:childTnLst>
                                </p:cTn>
                              </p:par>
                              <p:par>
                                <p:cTn fill="hold" nodeType="withEffect" presetClass="entr" presetID="10" presetSubtype="0">
                                  <p:stCondLst>
                                    <p:cond delay="0"/>
                                  </p:stCondLst>
                                  <p:childTnLst>
                                    <p:set>
                                      <p:cBhvr>
                                        <p:cTn dur="1" fill="hold">
                                          <p:stCondLst>
                                            <p:cond delay="0"/>
                                          </p:stCondLst>
                                        </p:cTn>
                                        <p:tgtEl>
                                          <p:spTgt spid="1383"/>
                                        </p:tgtEl>
                                        <p:attrNameLst>
                                          <p:attrName>style.visibility</p:attrName>
                                        </p:attrNameLst>
                                      </p:cBhvr>
                                      <p:to>
                                        <p:strVal val="visible"/>
                                      </p:to>
                                    </p:set>
                                    <p:animEffect filter="fade" transition="in">
                                      <p:cBhvr>
                                        <p:cTn dur="1000"/>
                                        <p:tgtEl>
                                          <p:spTgt spid="1383"/>
                                        </p:tgtEl>
                                      </p:cBhvr>
                                    </p:animEffect>
                                  </p:childTnLst>
                                </p:cTn>
                              </p:par>
                              <p:par>
                                <p:cTn fill="hold" nodeType="withEffect" presetClass="entr" presetID="10" presetSubtype="0">
                                  <p:stCondLst>
                                    <p:cond delay="0"/>
                                  </p:stCondLst>
                                  <p:childTnLst>
                                    <p:set>
                                      <p:cBhvr>
                                        <p:cTn dur="1" fill="hold">
                                          <p:stCondLst>
                                            <p:cond delay="0"/>
                                          </p:stCondLst>
                                        </p:cTn>
                                        <p:tgtEl>
                                          <p:spTgt spid="1384"/>
                                        </p:tgtEl>
                                        <p:attrNameLst>
                                          <p:attrName>style.visibility</p:attrName>
                                        </p:attrNameLst>
                                      </p:cBhvr>
                                      <p:to>
                                        <p:strVal val="visible"/>
                                      </p:to>
                                    </p:set>
                                    <p:animEffect filter="fade" transition="in">
                                      <p:cBhvr>
                                        <p:cTn dur="1000"/>
                                        <p:tgtEl>
                                          <p:spTgt spid="1384"/>
                                        </p:tgtEl>
                                      </p:cBhvr>
                                    </p:animEffect>
                                  </p:childTnLst>
                                </p:cTn>
                              </p:par>
                              <p:par>
                                <p:cTn fill="hold" nodeType="withEffect" presetClass="entr" presetID="10" presetSubtype="0">
                                  <p:stCondLst>
                                    <p:cond delay="0"/>
                                  </p:stCondLst>
                                  <p:childTnLst>
                                    <p:set>
                                      <p:cBhvr>
                                        <p:cTn dur="1" fill="hold">
                                          <p:stCondLst>
                                            <p:cond delay="0"/>
                                          </p:stCondLst>
                                        </p:cTn>
                                        <p:tgtEl>
                                          <p:spTgt spid="1397"/>
                                        </p:tgtEl>
                                        <p:attrNameLst>
                                          <p:attrName>style.visibility</p:attrName>
                                        </p:attrNameLst>
                                      </p:cBhvr>
                                      <p:to>
                                        <p:strVal val="visible"/>
                                      </p:to>
                                    </p:set>
                                    <p:animEffect filter="fade" transition="in">
                                      <p:cBhvr>
                                        <p:cTn dur="1000"/>
                                        <p:tgtEl>
                                          <p:spTgt spid="1397"/>
                                        </p:tgtEl>
                                      </p:cBhvr>
                                    </p:animEffect>
                                  </p:childTnLst>
                                </p:cTn>
                              </p:par>
                              <p:par>
                                <p:cTn fill="hold" nodeType="withEffect" presetClass="entr" presetID="10" presetSubtype="0">
                                  <p:stCondLst>
                                    <p:cond delay="0"/>
                                  </p:stCondLst>
                                  <p:childTnLst>
                                    <p:set>
                                      <p:cBhvr>
                                        <p:cTn dur="1" fill="hold">
                                          <p:stCondLst>
                                            <p:cond delay="0"/>
                                          </p:stCondLst>
                                        </p:cTn>
                                        <p:tgtEl>
                                          <p:spTgt spid="1398"/>
                                        </p:tgtEl>
                                        <p:attrNameLst>
                                          <p:attrName>style.visibility</p:attrName>
                                        </p:attrNameLst>
                                      </p:cBhvr>
                                      <p:to>
                                        <p:strVal val="visible"/>
                                      </p:to>
                                    </p:set>
                                    <p:animEffect filter="fade" transition="in">
                                      <p:cBhvr>
                                        <p:cTn dur="1000"/>
                                        <p:tgtEl>
                                          <p:spTgt spid="1398"/>
                                        </p:tgtEl>
                                      </p:cBhvr>
                                    </p:animEffect>
                                  </p:childTnLst>
                                </p:cTn>
                              </p:par>
                              <p:par>
                                <p:cTn fill="hold" nodeType="with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000"/>
                                        <p:tgtEl>
                                          <p:spTgt spid="1399"/>
                                        </p:tgtEl>
                                      </p:cBhvr>
                                    </p:animEffect>
                                  </p:childTnLst>
                                </p:cTn>
                              </p:par>
                              <p:par>
                                <p:cTn fill="hold" nodeType="withEffect" presetClass="entr" presetID="10" presetSubtype="0">
                                  <p:stCondLst>
                                    <p:cond delay="0"/>
                                  </p:stCondLst>
                                  <p:childTnLst>
                                    <p:set>
                                      <p:cBhvr>
                                        <p:cTn dur="1" fill="hold">
                                          <p:stCondLst>
                                            <p:cond delay="0"/>
                                          </p:stCondLst>
                                        </p:cTn>
                                        <p:tgtEl>
                                          <p:spTgt spid="1400"/>
                                        </p:tgtEl>
                                        <p:attrNameLst>
                                          <p:attrName>style.visibility</p:attrName>
                                        </p:attrNameLst>
                                      </p:cBhvr>
                                      <p:to>
                                        <p:strVal val="visible"/>
                                      </p:to>
                                    </p:set>
                                    <p:animEffect filter="fade" transition="in">
                                      <p:cBhvr>
                                        <p:cTn dur="1000"/>
                                        <p:tgtEl>
                                          <p:spTgt spid="1400"/>
                                        </p:tgtEl>
                                      </p:cBhvr>
                                    </p:animEffect>
                                  </p:childTnLst>
                                </p:cTn>
                              </p:par>
                              <p:par>
                                <p:cTn fill="hold" nodeType="withEffect" presetClass="entr" presetID="10" presetSubtype="0">
                                  <p:stCondLst>
                                    <p:cond delay="0"/>
                                  </p:stCondLst>
                                  <p:childTnLst>
                                    <p:set>
                                      <p:cBhvr>
                                        <p:cTn dur="1" fill="hold">
                                          <p:stCondLst>
                                            <p:cond delay="0"/>
                                          </p:stCondLst>
                                        </p:cTn>
                                        <p:tgtEl>
                                          <p:spTgt spid="1401"/>
                                        </p:tgtEl>
                                        <p:attrNameLst>
                                          <p:attrName>style.visibility</p:attrName>
                                        </p:attrNameLst>
                                      </p:cBhvr>
                                      <p:to>
                                        <p:strVal val="visible"/>
                                      </p:to>
                                    </p:set>
                                    <p:animEffect filter="fade" transition="in">
                                      <p:cBhvr>
                                        <p:cTn dur="1000"/>
                                        <p:tgtEl>
                                          <p:spTgt spid="1401"/>
                                        </p:tgtEl>
                                      </p:cBhvr>
                                    </p:animEffect>
                                  </p:childTnLst>
                                </p:cTn>
                              </p:par>
                              <p:par>
                                <p:cTn fill="hold" nodeType="withEffect" presetClass="entr" presetID="10" presetSubtype="0">
                                  <p:stCondLst>
                                    <p:cond delay="0"/>
                                  </p:stCondLst>
                                  <p:childTnLst>
                                    <p:set>
                                      <p:cBhvr>
                                        <p:cTn dur="1" fill="hold">
                                          <p:stCondLst>
                                            <p:cond delay="0"/>
                                          </p:stCondLst>
                                        </p:cTn>
                                        <p:tgtEl>
                                          <p:spTgt spid="1402"/>
                                        </p:tgtEl>
                                        <p:attrNameLst>
                                          <p:attrName>style.visibility</p:attrName>
                                        </p:attrNameLst>
                                      </p:cBhvr>
                                      <p:to>
                                        <p:strVal val="visible"/>
                                      </p:to>
                                    </p:set>
                                    <p:animEffect filter="fade" transition="in">
                                      <p:cBhvr>
                                        <p:cTn dur="1000"/>
                                        <p:tgtEl>
                                          <p:spTgt spid="1402"/>
                                        </p:tgtEl>
                                      </p:cBhvr>
                                    </p:animEffect>
                                  </p:childTnLst>
                                </p:cTn>
                              </p:par>
                              <p:par>
                                <p:cTn fill="hold" nodeType="withEffect" presetClass="entr" presetID="10" presetSubtype="0">
                                  <p:stCondLst>
                                    <p:cond delay="0"/>
                                  </p:stCondLst>
                                  <p:childTnLst>
                                    <p:set>
                                      <p:cBhvr>
                                        <p:cTn dur="1" fill="hold">
                                          <p:stCondLst>
                                            <p:cond delay="0"/>
                                          </p:stCondLst>
                                        </p:cTn>
                                        <p:tgtEl>
                                          <p:spTgt spid="1404"/>
                                        </p:tgtEl>
                                        <p:attrNameLst>
                                          <p:attrName>style.visibility</p:attrName>
                                        </p:attrNameLst>
                                      </p:cBhvr>
                                      <p:to>
                                        <p:strVal val="visible"/>
                                      </p:to>
                                    </p:set>
                                    <p:animEffect filter="fade" transition="in">
                                      <p:cBhvr>
                                        <p:cTn dur="1000"/>
                                        <p:tgtEl>
                                          <p:spTgt spid="1404"/>
                                        </p:tgtEl>
                                      </p:cBhvr>
                                    </p:animEffect>
                                  </p:childTnLst>
                                </p:cTn>
                              </p:par>
                              <p:par>
                                <p:cTn fill="hold" nodeType="withEffect" presetClass="entr" presetID="10" presetSubtype="0">
                                  <p:stCondLst>
                                    <p:cond delay="0"/>
                                  </p:stCondLst>
                                  <p:childTnLst>
                                    <p:set>
                                      <p:cBhvr>
                                        <p:cTn dur="1" fill="hold">
                                          <p:stCondLst>
                                            <p:cond delay="0"/>
                                          </p:stCondLst>
                                        </p:cTn>
                                        <p:tgtEl>
                                          <p:spTgt spid="1405"/>
                                        </p:tgtEl>
                                        <p:attrNameLst>
                                          <p:attrName>style.visibility</p:attrName>
                                        </p:attrNameLst>
                                      </p:cBhvr>
                                      <p:to>
                                        <p:strVal val="visible"/>
                                      </p:to>
                                    </p:set>
                                    <p:animEffect filter="fade" transition="in">
                                      <p:cBhvr>
                                        <p:cTn dur="1000"/>
                                        <p:tgtEl>
                                          <p:spTgt spid="1405"/>
                                        </p:tgtEl>
                                      </p:cBhvr>
                                    </p:animEffect>
                                  </p:childTnLst>
                                </p:cTn>
                              </p:par>
                              <p:par>
                                <p:cTn fill="hold" nodeType="withEffect" presetClass="entr" presetID="10" presetSubtype="0">
                                  <p:stCondLst>
                                    <p:cond delay="0"/>
                                  </p:stCondLst>
                                  <p:childTnLst>
                                    <p:set>
                                      <p:cBhvr>
                                        <p:cTn dur="1" fill="hold">
                                          <p:stCondLst>
                                            <p:cond delay="0"/>
                                          </p:stCondLst>
                                        </p:cTn>
                                        <p:tgtEl>
                                          <p:spTgt spid="1406"/>
                                        </p:tgtEl>
                                        <p:attrNameLst>
                                          <p:attrName>style.visibility</p:attrName>
                                        </p:attrNameLst>
                                      </p:cBhvr>
                                      <p:to>
                                        <p:strVal val="visible"/>
                                      </p:to>
                                    </p:set>
                                    <p:animEffect filter="fade" transition="in">
                                      <p:cBhvr>
                                        <p:cTn dur="1000"/>
                                        <p:tgtEl>
                                          <p:spTgt spid="1406"/>
                                        </p:tgtEl>
                                      </p:cBhvr>
                                    </p:animEffect>
                                  </p:childTnLst>
                                </p:cTn>
                              </p:par>
                              <p:par>
                                <p:cTn fill="hold" nodeType="withEffect" presetClass="entr" presetID="10" presetSubtype="0">
                                  <p:stCondLst>
                                    <p:cond delay="0"/>
                                  </p:stCondLst>
                                  <p:childTnLst>
                                    <p:set>
                                      <p:cBhvr>
                                        <p:cTn dur="1" fill="hold">
                                          <p:stCondLst>
                                            <p:cond delay="0"/>
                                          </p:stCondLst>
                                        </p:cTn>
                                        <p:tgtEl>
                                          <p:spTgt spid="1407"/>
                                        </p:tgtEl>
                                        <p:attrNameLst>
                                          <p:attrName>style.visibility</p:attrName>
                                        </p:attrNameLst>
                                      </p:cBhvr>
                                      <p:to>
                                        <p:strVal val="visible"/>
                                      </p:to>
                                    </p:set>
                                    <p:animEffect filter="fade" transition="in">
                                      <p:cBhvr>
                                        <p:cTn dur="1000"/>
                                        <p:tgtEl>
                                          <p:spTgt spid="1407"/>
                                        </p:tgtEl>
                                      </p:cBhvr>
                                    </p:animEffect>
                                  </p:childTnLst>
                                </p:cTn>
                              </p:par>
                              <p:par>
                                <p:cTn fill="hold" nodeType="withEffect" presetClass="entr" presetID="10" presetSubtype="0">
                                  <p:stCondLst>
                                    <p:cond delay="0"/>
                                  </p:stCondLst>
                                  <p:childTnLst>
                                    <p:set>
                                      <p:cBhvr>
                                        <p:cTn dur="1" fill="hold">
                                          <p:stCondLst>
                                            <p:cond delay="0"/>
                                          </p:stCondLst>
                                        </p:cTn>
                                        <p:tgtEl>
                                          <p:spTgt spid="1408"/>
                                        </p:tgtEl>
                                        <p:attrNameLst>
                                          <p:attrName>style.visibility</p:attrName>
                                        </p:attrNameLst>
                                      </p:cBhvr>
                                      <p:to>
                                        <p:strVal val="visible"/>
                                      </p:to>
                                    </p:set>
                                    <p:animEffect filter="fade" transition="in">
                                      <p:cBhvr>
                                        <p:cTn dur="1000"/>
                                        <p:tgtEl>
                                          <p:spTgt spid="1408"/>
                                        </p:tgtEl>
                                      </p:cBhvr>
                                    </p:animEffect>
                                  </p:childTnLst>
                                </p:cTn>
                              </p:par>
                              <p:par>
                                <p:cTn fill="hold" nodeType="withEffect" presetClass="entr" presetID="10" presetSubtype="0">
                                  <p:stCondLst>
                                    <p:cond delay="0"/>
                                  </p:stCondLst>
                                  <p:childTnLst>
                                    <p:set>
                                      <p:cBhvr>
                                        <p:cTn dur="1" fill="hold">
                                          <p:stCondLst>
                                            <p:cond delay="0"/>
                                          </p:stCondLst>
                                        </p:cTn>
                                        <p:tgtEl>
                                          <p:spTgt spid="1409"/>
                                        </p:tgtEl>
                                        <p:attrNameLst>
                                          <p:attrName>style.visibility</p:attrName>
                                        </p:attrNameLst>
                                      </p:cBhvr>
                                      <p:to>
                                        <p:strVal val="visible"/>
                                      </p:to>
                                    </p:set>
                                    <p:animEffect filter="fade" transition="in">
                                      <p:cBhvr>
                                        <p:cTn dur="1000"/>
                                        <p:tgtEl>
                                          <p:spTgt spid="1409"/>
                                        </p:tgtEl>
                                      </p:cBhvr>
                                    </p:animEffect>
                                  </p:childTnLst>
                                </p:cTn>
                              </p:par>
                              <p:par>
                                <p:cTn fill="hold" nodeType="withEffect" presetClass="entr" presetID="10" presetSubtype="0">
                                  <p:stCondLst>
                                    <p:cond delay="0"/>
                                  </p:stCondLst>
                                  <p:childTnLst>
                                    <p:set>
                                      <p:cBhvr>
                                        <p:cTn dur="1" fill="hold">
                                          <p:stCondLst>
                                            <p:cond delay="0"/>
                                          </p:stCondLst>
                                        </p:cTn>
                                        <p:tgtEl>
                                          <p:spTgt spid="1410"/>
                                        </p:tgtEl>
                                        <p:attrNameLst>
                                          <p:attrName>style.visibility</p:attrName>
                                        </p:attrNameLst>
                                      </p:cBhvr>
                                      <p:to>
                                        <p:strVal val="visible"/>
                                      </p:to>
                                    </p:set>
                                    <p:animEffect filter="fade" transition="in">
                                      <p:cBhvr>
                                        <p:cTn dur="1000"/>
                                        <p:tgtEl>
                                          <p:spTgt spid="1410"/>
                                        </p:tgtEl>
                                      </p:cBhvr>
                                    </p:animEffect>
                                  </p:childTnLst>
                                </p:cTn>
                              </p:par>
                              <p:par>
                                <p:cTn fill="hold" nodeType="withEffect" presetClass="entr" presetID="10" presetSubtype="0">
                                  <p:stCondLst>
                                    <p:cond delay="0"/>
                                  </p:stCondLst>
                                  <p:childTnLst>
                                    <p:set>
                                      <p:cBhvr>
                                        <p:cTn dur="1" fill="hold">
                                          <p:stCondLst>
                                            <p:cond delay="0"/>
                                          </p:stCondLst>
                                        </p:cTn>
                                        <p:tgtEl>
                                          <p:spTgt spid="1411"/>
                                        </p:tgtEl>
                                        <p:attrNameLst>
                                          <p:attrName>style.visibility</p:attrName>
                                        </p:attrNameLst>
                                      </p:cBhvr>
                                      <p:to>
                                        <p:strVal val="visible"/>
                                      </p:to>
                                    </p:set>
                                    <p:animEffect filter="fade" transition="in">
                                      <p:cBhvr>
                                        <p:cTn dur="1000"/>
                                        <p:tgtEl>
                                          <p:spTgt spid="1411"/>
                                        </p:tgtEl>
                                      </p:cBhvr>
                                    </p:animEffect>
                                  </p:childTnLst>
                                </p:cTn>
                              </p:par>
                              <p:par>
                                <p:cTn fill="hold" nodeType="withEffect" presetClass="entr" presetID="10" presetSubtype="0">
                                  <p:stCondLst>
                                    <p:cond delay="0"/>
                                  </p:stCondLst>
                                  <p:childTnLst>
                                    <p:set>
                                      <p:cBhvr>
                                        <p:cTn dur="1" fill="hold">
                                          <p:stCondLst>
                                            <p:cond delay="0"/>
                                          </p:stCondLst>
                                        </p:cTn>
                                        <p:tgtEl>
                                          <p:spTgt spid="1403"/>
                                        </p:tgtEl>
                                        <p:attrNameLst>
                                          <p:attrName>style.visibility</p:attrName>
                                        </p:attrNameLst>
                                      </p:cBhvr>
                                      <p:to>
                                        <p:strVal val="visible"/>
                                      </p:to>
                                    </p:set>
                                    <p:animEffect filter="fade" transition="in">
                                      <p:cBhvr>
                                        <p:cTn dur="1000"/>
                                        <p:tgtEl>
                                          <p:spTgt spid="1403"/>
                                        </p:tgtEl>
                                      </p:cBhvr>
                                    </p:animEffect>
                                  </p:childTnLst>
                                </p:cTn>
                              </p:par>
                              <p:par>
                                <p:cTn fill="hold" nodeType="withEffect" presetClass="entr" presetID="10" presetSubtype="0">
                                  <p:stCondLst>
                                    <p:cond delay="0"/>
                                  </p:stCondLst>
                                  <p:childTnLst>
                                    <p:set>
                                      <p:cBhvr>
                                        <p:cTn dur="1" fill="hold">
                                          <p:stCondLst>
                                            <p:cond delay="0"/>
                                          </p:stCondLst>
                                        </p:cTn>
                                        <p:tgtEl>
                                          <p:spTgt spid="1413"/>
                                        </p:tgtEl>
                                        <p:attrNameLst>
                                          <p:attrName>style.visibility</p:attrName>
                                        </p:attrNameLst>
                                      </p:cBhvr>
                                      <p:to>
                                        <p:strVal val="visible"/>
                                      </p:to>
                                    </p:set>
                                    <p:animEffect filter="fade" transition="in">
                                      <p:cBhvr>
                                        <p:cTn dur="1000"/>
                                        <p:tgtEl>
                                          <p:spTgt spid="1413"/>
                                        </p:tgtEl>
                                      </p:cBhvr>
                                    </p:animEffect>
                                  </p:childTnLst>
                                </p:cTn>
                              </p:par>
                              <p:par>
                                <p:cTn fill="hold" nodeType="withEffect" presetClass="entr" presetID="10" presetSubtype="0">
                                  <p:stCondLst>
                                    <p:cond delay="0"/>
                                  </p:stCondLst>
                                  <p:childTnLst>
                                    <p:set>
                                      <p:cBhvr>
                                        <p:cTn dur="1" fill="hold">
                                          <p:stCondLst>
                                            <p:cond delay="0"/>
                                          </p:stCondLst>
                                        </p:cTn>
                                        <p:tgtEl>
                                          <p:spTgt spid="1414"/>
                                        </p:tgtEl>
                                        <p:attrNameLst>
                                          <p:attrName>style.visibility</p:attrName>
                                        </p:attrNameLst>
                                      </p:cBhvr>
                                      <p:to>
                                        <p:strVal val="visible"/>
                                      </p:to>
                                    </p:set>
                                    <p:animEffect filter="fade" transition="in">
                                      <p:cBhvr>
                                        <p:cTn dur="1000"/>
                                        <p:tgtEl>
                                          <p:spTgt spid="1414"/>
                                        </p:tgtEl>
                                      </p:cBhvr>
                                    </p:animEffect>
                                  </p:childTnLst>
                                </p:cTn>
                              </p:par>
                              <p:par>
                                <p:cTn fill="hold" nodeType="withEffect" presetClass="entr" presetID="10" presetSubtype="0">
                                  <p:stCondLst>
                                    <p:cond delay="0"/>
                                  </p:stCondLst>
                                  <p:childTnLst>
                                    <p:set>
                                      <p:cBhvr>
                                        <p:cTn dur="1" fill="hold">
                                          <p:stCondLst>
                                            <p:cond delay="0"/>
                                          </p:stCondLst>
                                        </p:cTn>
                                        <p:tgtEl>
                                          <p:spTgt spid="1415"/>
                                        </p:tgtEl>
                                        <p:attrNameLst>
                                          <p:attrName>style.visibility</p:attrName>
                                        </p:attrNameLst>
                                      </p:cBhvr>
                                      <p:to>
                                        <p:strVal val="visible"/>
                                      </p:to>
                                    </p:set>
                                    <p:animEffect filter="fade" transition="in">
                                      <p:cBhvr>
                                        <p:cTn dur="1000"/>
                                        <p:tgtEl>
                                          <p:spTgt spid="1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3" name="Shape 1433"/>
        <p:cNvGrpSpPr/>
        <p:nvPr/>
      </p:nvGrpSpPr>
      <p:grpSpPr>
        <a:xfrm>
          <a:off x="0" y="0"/>
          <a:ext cx="0" cy="0"/>
          <a:chOff x="0" y="0"/>
          <a:chExt cx="0" cy="0"/>
        </a:xfrm>
      </p:grpSpPr>
      <p:sp>
        <p:nvSpPr>
          <p:cNvPr id="1434" name="Google Shape;1434;p111"/>
          <p:cNvSpPr/>
          <p:nvPr/>
        </p:nvSpPr>
        <p:spPr>
          <a:xfrm>
            <a:off x="6671850" y="2030213"/>
            <a:ext cx="4259100" cy="72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11"/>
          <p:cNvSpPr/>
          <p:nvPr/>
        </p:nvSpPr>
        <p:spPr>
          <a:xfrm>
            <a:off x="1568250" y="2030225"/>
            <a:ext cx="4393500" cy="72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6" name="Google Shape;1436;p11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37" name="Google Shape;1437;p11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438" name="Google Shape;1438;p111"/>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The </a:t>
            </a:r>
            <a:r>
              <a:rPr b="1" lang="en-US" sz="1800" u="sng">
                <a:solidFill>
                  <a:schemeClr val="dk1"/>
                </a:solidFill>
                <a:latin typeface="Calibri"/>
                <a:ea typeface="Calibri"/>
                <a:cs typeface="Calibri"/>
                <a:sym typeface="Calibri"/>
              </a:rPr>
              <a:t>dot product</a:t>
            </a:r>
            <a:r>
              <a:rPr lang="en-US" sz="1800">
                <a:solidFill>
                  <a:schemeClr val="dk1"/>
                </a:solidFill>
                <a:latin typeface="Calibri"/>
                <a:ea typeface="Calibri"/>
                <a:cs typeface="Calibri"/>
                <a:sym typeface="Calibri"/>
              </a:rPr>
              <a:t> actually has 2 ways to calculate it:</a:t>
            </a:r>
            <a:endParaRPr b="0" i="0" sz="1800" u="none" cap="none" strike="noStrike">
              <a:solidFill>
                <a:schemeClr val="dk1"/>
              </a:solidFill>
              <a:latin typeface="Calibri"/>
              <a:ea typeface="Calibri"/>
              <a:cs typeface="Calibri"/>
              <a:sym typeface="Calibri"/>
            </a:endParaRPr>
          </a:p>
        </p:txBody>
      </p:sp>
      <p:sp>
        <p:nvSpPr>
          <p:cNvPr id="1439" name="Google Shape;1439;p111"/>
          <p:cNvSpPr txBox="1"/>
          <p:nvPr/>
        </p:nvSpPr>
        <p:spPr>
          <a:xfrm>
            <a:off x="2842150" y="4708400"/>
            <a:ext cx="8394900" cy="1541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When the vectors face the same direction, the outcome will be positive.</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0"/>
            </a:pPr>
            <a:r>
              <a:rPr lang="en-US" sz="1800">
                <a:solidFill>
                  <a:schemeClr val="dk1"/>
                </a:solidFill>
                <a:latin typeface="Calibri"/>
                <a:ea typeface="Calibri"/>
                <a:cs typeface="Calibri"/>
                <a:sym typeface="Calibri"/>
              </a:rPr>
              <a:t>When the vectors are at a right angle (90 degrees), the outcome will be 0.</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When the vectors are facing the opposite direction, the outcome will be negative.</a:t>
            </a:r>
            <a:endParaRPr sz="1800">
              <a:solidFill>
                <a:schemeClr val="dk1"/>
              </a:solidFill>
              <a:latin typeface="Calibri"/>
              <a:ea typeface="Calibri"/>
              <a:cs typeface="Calibri"/>
              <a:sym typeface="Calibri"/>
            </a:endParaRPr>
          </a:p>
        </p:txBody>
      </p:sp>
      <p:sp>
        <p:nvSpPr>
          <p:cNvPr id="1440" name="Google Shape;1440;p111"/>
          <p:cNvSpPr txBox="1"/>
          <p:nvPr/>
        </p:nvSpPr>
        <p:spPr>
          <a:xfrm>
            <a:off x="0" y="40549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dot product is very useful when determining vectors’ angle and direction.</a:t>
            </a:r>
            <a:endParaRPr sz="1800">
              <a:solidFill>
                <a:schemeClr val="dk1"/>
              </a:solidFill>
              <a:latin typeface="Calibri"/>
              <a:ea typeface="Calibri"/>
              <a:cs typeface="Calibri"/>
              <a:sym typeface="Calibri"/>
            </a:endParaRPr>
          </a:p>
        </p:txBody>
      </p:sp>
      <p:sp>
        <p:nvSpPr>
          <p:cNvPr id="1441" name="Google Shape;1441;p111"/>
          <p:cNvSpPr txBox="1"/>
          <p:nvPr/>
        </p:nvSpPr>
        <p:spPr>
          <a:xfrm>
            <a:off x="-12" y="56757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2" name="Google Shape;1442;p111"/>
          <p:cNvSpPr txBox="1"/>
          <p:nvPr/>
        </p:nvSpPr>
        <p:spPr>
          <a:xfrm>
            <a:off x="1568241" y="2068925"/>
            <a:ext cx="43935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3600">
                <a:solidFill>
                  <a:schemeClr val="dk1"/>
                </a:solidFill>
                <a:latin typeface="Calibri"/>
                <a:ea typeface="Calibri"/>
                <a:cs typeface="Calibri"/>
                <a:sym typeface="Calibri"/>
              </a:rPr>
              <a:t>×</a:t>
            </a:r>
            <a:r>
              <a:rPr lang="en-US" sz="3600">
                <a:solidFill>
                  <a:srgbClr val="FF0000"/>
                </a:solidFill>
                <a:latin typeface="Calibri"/>
                <a:ea typeface="Calibri"/>
                <a:cs typeface="Calibri"/>
                <a:sym typeface="Calibri"/>
              </a:rPr>
              <a:t>|b|</a:t>
            </a:r>
            <a:r>
              <a:rPr lang="en-US" sz="3600">
                <a:solidFill>
                  <a:schemeClr val="dk1"/>
                </a:solidFill>
                <a:latin typeface="Calibri"/>
                <a:ea typeface="Calibri"/>
                <a:cs typeface="Calibri"/>
                <a:sym typeface="Calibri"/>
              </a:rPr>
              <a:t>×</a:t>
            </a:r>
            <a:r>
              <a:rPr b="1"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cosθ</a:t>
            </a:r>
            <a:endParaRPr b="0" i="0" sz="3600" u="none" cap="none" strike="noStrike">
              <a:solidFill>
                <a:schemeClr val="dk1"/>
              </a:solidFill>
              <a:latin typeface="Calibri"/>
              <a:ea typeface="Calibri"/>
              <a:cs typeface="Calibri"/>
              <a:sym typeface="Calibri"/>
            </a:endParaRPr>
          </a:p>
        </p:txBody>
      </p:sp>
      <p:cxnSp>
        <p:nvCxnSpPr>
          <p:cNvPr id="1443" name="Google Shape;1443;p111"/>
          <p:cNvCxnSpPr/>
          <p:nvPr/>
        </p:nvCxnSpPr>
        <p:spPr>
          <a:xfrm>
            <a:off x="1809752" y="2179745"/>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444" name="Google Shape;1444;p111"/>
          <p:cNvCxnSpPr/>
          <p:nvPr/>
        </p:nvCxnSpPr>
        <p:spPr>
          <a:xfrm>
            <a:off x="2376680" y="217974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45" name="Google Shape;1445;p111"/>
          <p:cNvSpPr txBox="1"/>
          <p:nvPr/>
        </p:nvSpPr>
        <p:spPr>
          <a:xfrm>
            <a:off x="6604641" y="2068925"/>
            <a:ext cx="43935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r>
              <a:rPr lang="en-US" sz="1800">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 </a:t>
            </a:r>
            <a:r>
              <a:rPr lang="en-US" sz="3600">
                <a:solidFill>
                  <a:schemeClr val="dk1"/>
                </a:solidFill>
                <a:latin typeface="Calibri"/>
                <a:ea typeface="Calibri"/>
                <a:cs typeface="Calibri"/>
                <a:sym typeface="Calibri"/>
              </a:rPr>
              <a:t>×</a:t>
            </a:r>
            <a:r>
              <a:rPr lang="en-US" sz="1800">
                <a:solidFill>
                  <a:srgbClr val="002060"/>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b="0" i="0" sz="3600" u="none" cap="none" strike="noStrike">
              <a:solidFill>
                <a:schemeClr val="dk1"/>
              </a:solidFill>
              <a:latin typeface="Calibri"/>
              <a:ea typeface="Calibri"/>
              <a:cs typeface="Calibri"/>
              <a:sym typeface="Calibri"/>
            </a:endParaRPr>
          </a:p>
        </p:txBody>
      </p:sp>
      <p:cxnSp>
        <p:nvCxnSpPr>
          <p:cNvPr id="1446" name="Google Shape;1446;p111"/>
          <p:cNvCxnSpPr/>
          <p:nvPr/>
        </p:nvCxnSpPr>
        <p:spPr>
          <a:xfrm>
            <a:off x="7032015" y="2179745"/>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447" name="Google Shape;1447;p111"/>
          <p:cNvCxnSpPr/>
          <p:nvPr/>
        </p:nvCxnSpPr>
        <p:spPr>
          <a:xfrm>
            <a:off x="7608087" y="2179743"/>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448" name="Google Shape;1448;p111"/>
          <p:cNvSpPr txBox="1"/>
          <p:nvPr/>
        </p:nvSpPr>
        <p:spPr>
          <a:xfrm>
            <a:off x="1" y="32004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dot product will always result in a scalar.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