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307" r:id="rId2"/>
    <p:sldId id="257" r:id="rId3"/>
    <p:sldId id="258" r:id="rId4"/>
    <p:sldId id="276" r:id="rId5"/>
    <p:sldId id="277" r:id="rId6"/>
    <p:sldId id="304" r:id="rId7"/>
    <p:sldId id="278" r:id="rId8"/>
    <p:sldId id="279" r:id="rId9"/>
    <p:sldId id="291" r:id="rId10"/>
    <p:sldId id="280" r:id="rId11"/>
    <p:sldId id="290" r:id="rId12"/>
    <p:sldId id="282" r:id="rId13"/>
    <p:sldId id="283" r:id="rId14"/>
    <p:sldId id="284" r:id="rId15"/>
    <p:sldId id="281" r:id="rId16"/>
    <p:sldId id="286" r:id="rId17"/>
    <p:sldId id="287" r:id="rId18"/>
    <p:sldId id="288" r:id="rId19"/>
    <p:sldId id="289" r:id="rId20"/>
    <p:sldId id="285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298" r:id="rId29"/>
    <p:sldId id="302" r:id="rId30"/>
    <p:sldId id="300" r:id="rId31"/>
    <p:sldId id="301" r:id="rId32"/>
    <p:sldId id="275" r:id="rId33"/>
    <p:sldId id="303" r:id="rId34"/>
    <p:sldId id="308" r:id="rId35"/>
    <p:sldId id="306" r:id="rId36"/>
    <p:sldId id="309" r:id="rId37"/>
    <p:sldId id="315" r:id="rId38"/>
    <p:sldId id="310" r:id="rId39"/>
    <p:sldId id="311" r:id="rId40"/>
    <p:sldId id="312" r:id="rId41"/>
    <p:sldId id="313" r:id="rId42"/>
    <p:sldId id="314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8" r:id="rId55"/>
    <p:sldId id="327" r:id="rId56"/>
    <p:sldId id="329" r:id="rId57"/>
    <p:sldId id="330" r:id="rId58"/>
    <p:sldId id="331" r:id="rId59"/>
    <p:sldId id="332" r:id="rId60"/>
    <p:sldId id="333" r:id="rId61"/>
    <p:sldId id="33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8150" autoAdjust="0"/>
  </p:normalViewPr>
  <p:slideViewPr>
    <p:cSldViewPr snapToGrid="0">
      <p:cViewPr varScale="1">
        <p:scale>
          <a:sx n="78" d="100"/>
          <a:sy n="7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62DE-DD47-4574-B77B-85DC2D55C61A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5E43-E98A-4BE8-9F6F-249A41F6C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ncyJacobs/WebGLTutoria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glmatrix.ne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ncyJacobs/WebGLTutoria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ncyJacobs/WebGLTutorial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r>
              <a:rPr lang="en-US" baseline="0" dirty="0" smtClean="0"/>
              <a:t> </a:t>
            </a:r>
            <a:r>
              <a:rPr lang="en-US" dirty="0" smtClean="0"/>
              <a:t>wil</a:t>
            </a:r>
            <a:r>
              <a:rPr lang="en-US" baseline="0" dirty="0" smtClean="0"/>
              <a:t>l contain explanations for Examples 1 and 2 in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https://github.com/QuincyJacobs/WebGLTutorial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1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will start with our</a:t>
            </a:r>
            <a:r>
              <a:rPr lang="en-US" baseline="0" dirty="0" smtClean="0"/>
              <a:t> vertex buffer. First we need to understand what a vertex buffer is, so we can fill it with usable data. </a:t>
            </a:r>
            <a:r>
              <a:rPr lang="en-US" dirty="0" smtClean="0"/>
              <a:t>A Vertex Buffer contains information about each </a:t>
            </a:r>
            <a:r>
              <a:rPr lang="en-US" dirty="0" err="1" smtClean="0"/>
              <a:t>vertice</a:t>
            </a:r>
            <a:r>
              <a:rPr lang="en-US" dirty="0" smtClean="0"/>
              <a:t> which </a:t>
            </a:r>
            <a:r>
              <a:rPr lang="en-US" dirty="0" err="1" smtClean="0"/>
              <a:t>shaders</a:t>
            </a:r>
            <a:r>
              <a:rPr lang="en-US" dirty="0" smtClean="0"/>
              <a:t> will use for calculations and translations. (more on </a:t>
            </a:r>
            <a:r>
              <a:rPr lang="en-US" dirty="0" err="1" smtClean="0"/>
              <a:t>shaders</a:t>
            </a:r>
            <a:r>
              <a:rPr lang="en-US" dirty="0" smtClean="0"/>
              <a:t> later)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7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find out what kind of positions we put into our buffer, we first need to find out how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sees the view, and how our input data will translate to that.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first need to visualize what we wish to accomplish.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63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we decide our type and ascertain the points we need as vertices. The usual type for positions are floats, so we will use floats as well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4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r>
              <a:rPr lang="en-US" baseline="0" dirty="0" err="1" smtClean="0"/>
              <a:t>bufferData</a:t>
            </a:r>
            <a:r>
              <a:rPr lang="en-US" baseline="0" dirty="0" smtClean="0"/>
              <a:t> arguments: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Type of buffer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Bufferdata</a:t>
            </a:r>
            <a:r>
              <a:rPr lang="en-US" baseline="0" dirty="0" smtClean="0"/>
              <a:t> (32 bit float array of positions in our case)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Type of drawing (STATIC_DRAW indicates to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that the vertex data will not move at all, so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can optimize. There are more options, but for frequently changing parts use </a:t>
            </a:r>
            <a:r>
              <a:rPr lang="en-US" baseline="0" dirty="0" err="1" smtClean="0"/>
              <a:t>gl.DYNAMIC_DRAW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13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indices seem like double work right now, but will come in handy when defining more triangles in the same vertex buffer. It eliminates the need for a lot of positions that would otherwise be defined twice.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6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95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</a:t>
            </a:r>
            <a:r>
              <a:rPr lang="en-US" sz="1200" baseline="0" dirty="0" smtClean="0"/>
              <a:t> could d</a:t>
            </a:r>
            <a:r>
              <a:rPr lang="en-US" sz="1200" dirty="0" smtClean="0"/>
              <a:t>ownload gl-matrix-min.js for easier calculations: </a:t>
            </a:r>
            <a:r>
              <a:rPr lang="en-US" sz="1200" dirty="0" smtClean="0">
                <a:hlinkClick r:id="rId3" action="ppaction://hlinkfile"/>
              </a:rPr>
              <a:t>glmatrix.net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</a:t>
            </a:r>
            <a:r>
              <a:rPr lang="en-US" sz="1200" baseline="0" dirty="0" smtClean="0"/>
              <a:t> will not use it yet.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4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resulting code.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9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4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attribute in the Vertex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will be the point where we inject our own (vertex) position buffer. From there on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will handle the rest of the pipeline, so the output of the Vertex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will be the input of the next step in the Pipeline and so on.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gl_position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gl_fragcolor</a:t>
            </a:r>
            <a:r>
              <a:rPr lang="en-US" baseline="0" dirty="0" smtClean="0"/>
              <a:t> are standard keywords in GLSL where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will expect a value to supply to the next step in the graphics pipeline.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9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creation of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Objects looks a lot like the creation of Vertex Buffer Objects. </a:t>
            </a:r>
          </a:p>
          <a:p>
            <a:r>
              <a:rPr lang="en-US" baseline="0" dirty="0" smtClean="0"/>
              <a:t>The first call is to register the object and get an ID pointing to the object. </a:t>
            </a:r>
          </a:p>
          <a:p>
            <a:r>
              <a:rPr lang="en-US" baseline="0" dirty="0" smtClean="0"/>
              <a:t>The next call connects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object to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source.</a:t>
            </a:r>
          </a:p>
          <a:p>
            <a:r>
              <a:rPr lang="en-US" baseline="0" dirty="0" smtClean="0"/>
              <a:t>The last call compiles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source into the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4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9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create a program object (much the same as the Vertex Buffer Object and the </a:t>
            </a:r>
            <a:r>
              <a:rPr lang="en-US" dirty="0" err="1" smtClean="0"/>
              <a:t>Shader</a:t>
            </a:r>
            <a:r>
              <a:rPr lang="en-US" dirty="0" smtClean="0"/>
              <a:t> Objects)</a:t>
            </a:r>
          </a:p>
          <a:p>
            <a:r>
              <a:rPr lang="en-US" dirty="0" smtClean="0"/>
              <a:t>Then we attach both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</a:t>
            </a:r>
            <a:r>
              <a:rPr lang="en-US" baseline="0" dirty="0" smtClean="0"/>
              <a:t> we link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together into the final program.</a:t>
            </a:r>
          </a:p>
          <a:p>
            <a:r>
              <a:rPr lang="en-US" baseline="0" dirty="0" smtClean="0"/>
              <a:t>Finally we tell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to use our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6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3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two lines are</a:t>
            </a:r>
            <a:r>
              <a:rPr lang="en-US" baseline="0" dirty="0" smtClean="0"/>
              <a:t> lines seen before. We tell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to bind our </a:t>
            </a:r>
            <a:r>
              <a:rPr lang="en-US" baseline="0" dirty="0" err="1" smtClean="0"/>
              <a:t>Vexrtex</a:t>
            </a:r>
            <a:r>
              <a:rPr lang="en-US" baseline="0" dirty="0" smtClean="0"/>
              <a:t> Buffers again, as we will not modify anything that could change them anymore.</a:t>
            </a:r>
            <a:br>
              <a:rPr lang="en-US" baseline="0" dirty="0" smtClean="0"/>
            </a:br>
            <a:r>
              <a:rPr lang="en-US" baseline="0" dirty="0" smtClean="0"/>
              <a:t>The next 2 lines are harder and will be explained in the next slide.</a:t>
            </a:r>
          </a:p>
          <a:p>
            <a:r>
              <a:rPr lang="en-US" baseline="0" dirty="0" smtClean="0"/>
              <a:t>The last line just tells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to enable whatever we told it to interpret and into which object.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call makes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look for the “coordinates” variable in the </a:t>
            </a:r>
            <a:r>
              <a:rPr lang="en-US" baseline="0" dirty="0" err="1" smtClean="0"/>
              <a:t>shaderProgram</a:t>
            </a:r>
            <a:r>
              <a:rPr lang="en-US" baseline="0" dirty="0" smtClean="0"/>
              <a:t>. We defined an input in our vertex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called coordinates which we will now use to input our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data.</a:t>
            </a:r>
          </a:p>
          <a:p>
            <a:r>
              <a:rPr lang="en-US" baseline="0" dirty="0" smtClean="0"/>
              <a:t>Next we tell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how to input our Vertex Array into this input per point. This is 3 positions (3d vector), as FLOAT types, with 0 bytes in between those 3 Floats per point, and no additional data to skip in front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we really need are the scripts and the canvas.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4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 tell </a:t>
            </a:r>
            <a:r>
              <a:rPr lang="en-US" dirty="0" err="1" smtClean="0"/>
              <a:t>WebGL</a:t>
            </a:r>
            <a:r>
              <a:rPr lang="en-US" baseline="0" dirty="0" smtClean="0"/>
              <a:t> to interpret our positions as triangles.</a:t>
            </a:r>
          </a:p>
          <a:p>
            <a:r>
              <a:rPr lang="en-US" baseline="0" dirty="0" smtClean="0"/>
              <a:t>Then we tell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we have (</a:t>
            </a:r>
            <a:r>
              <a:rPr lang="en-US" baseline="0" dirty="0" err="1" smtClean="0"/>
              <a:t>indices.length</a:t>
            </a:r>
            <a:r>
              <a:rPr lang="en-US" baseline="0" dirty="0" smtClean="0"/>
              <a:t>) amount of positions to insert. </a:t>
            </a:r>
          </a:p>
          <a:p>
            <a:r>
              <a:rPr lang="en-US" baseline="0" dirty="0" smtClean="0"/>
              <a:t>Next is the Type which our Element Buffer Object contains.</a:t>
            </a:r>
          </a:p>
          <a:p>
            <a:r>
              <a:rPr lang="en-US" dirty="0" smtClean="0"/>
              <a:t>Lastly is</a:t>
            </a:r>
            <a:r>
              <a:rPr lang="en-US" baseline="0" dirty="0" smtClean="0"/>
              <a:t> the offset. (This is to ignore a certain amount of bytes at the start of the  array if we have additional information at the start of the array.)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9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0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II</a:t>
            </a:r>
            <a:r>
              <a:rPr lang="en-US" baseline="0" dirty="0" smtClean="0"/>
              <a:t> </a:t>
            </a:r>
            <a:r>
              <a:rPr lang="en-US" dirty="0" smtClean="0"/>
              <a:t>wil</a:t>
            </a:r>
            <a:r>
              <a:rPr lang="en-US" baseline="0" dirty="0" smtClean="0"/>
              <a:t>l contain explanations for Examples 3 </a:t>
            </a:r>
            <a:r>
              <a:rPr lang="en-US" baseline="0" dirty="0" smtClean="0"/>
              <a:t>in </a:t>
            </a:r>
            <a:r>
              <a:rPr lang="en-US" baseline="0" dirty="0" smtClean="0"/>
              <a:t>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 smtClean="0"/>
              <a:t>repository and make a start with vector math 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https://github.com/QuincyJacobs/WebGLTutorial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7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45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6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remember the position Vertex Array from the previous presentation,</a:t>
            </a:r>
            <a:r>
              <a:rPr lang="en-US" baseline="0" dirty="0" smtClean="0"/>
              <a:t> you’re in luck. The color Vertex Array will be almost the same as it also contains 3 objects per </a:t>
            </a:r>
            <a:r>
              <a:rPr lang="en-US" baseline="0" dirty="0" err="1" smtClean="0"/>
              <a:t>vertice</a:t>
            </a:r>
            <a:r>
              <a:rPr lang="en-US" baseline="0" dirty="0" smtClean="0"/>
              <a:t>. Instead of x, y, z this will become r, g, b. We leave out the alpha channel for simplicities sake.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9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data will be given as float. It is our choice to hand it as float our a binary value, but for</a:t>
            </a:r>
            <a:r>
              <a:rPr lang="en-US" baseline="0" dirty="0" smtClean="0"/>
              <a:t> simplicity let’s pick float again. The values offered can only be positive. If any value is given that is not from 0.0 to 1.0, the vertex will be black.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96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array is exactly</a:t>
            </a:r>
            <a:r>
              <a:rPr lang="en-US" baseline="0" dirty="0" smtClean="0"/>
              <a:t> the same as the positions array. The colors have the same amount of vertices (4). The array buffer is also almost the same as the position array buffer.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CSS </a:t>
            </a:r>
            <a:r>
              <a:rPr lang="en-US" dirty="0" smtClean="0"/>
              <a:t>is not necessary to make beautiful shapes when using </a:t>
            </a:r>
            <a:r>
              <a:rPr lang="en-US" dirty="0" err="1" smtClean="0"/>
              <a:t>WebGL</a:t>
            </a:r>
            <a:r>
              <a:rPr lang="en-US" dirty="0" smtClean="0"/>
              <a:t> with html5</a:t>
            </a:r>
            <a:r>
              <a:rPr lang="en-US" baseline="0" dirty="0" smtClean="0"/>
              <a:t> canvas.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83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Compare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code to the cade of the previous presentation. You can clearly see a new ‘in’ variable being specified in both, and also the vertex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has an out </a:t>
            </a:r>
            <a:r>
              <a:rPr lang="en-US" baseline="0" dirty="0" err="1" smtClean="0"/>
              <a:t>f_color</a:t>
            </a:r>
            <a:r>
              <a:rPr lang="en-US" baseline="0" dirty="0" smtClean="0"/>
              <a:t>. For convenience I have called all vertex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variables </a:t>
            </a:r>
            <a:r>
              <a:rPr lang="en-US" baseline="0" dirty="0" err="1" smtClean="0"/>
              <a:t>v_name</a:t>
            </a:r>
            <a:r>
              <a:rPr lang="en-US" baseline="0" dirty="0" smtClean="0"/>
              <a:t> and fragment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variables </a:t>
            </a:r>
            <a:r>
              <a:rPr lang="en-US" baseline="0" dirty="0" err="1" smtClean="0"/>
              <a:t>f_name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 these lines we have established a way to get colors onto each </a:t>
            </a:r>
            <a:r>
              <a:rPr lang="en-US" baseline="0" dirty="0" err="1" smtClean="0"/>
              <a:t>vertice</a:t>
            </a:r>
            <a:r>
              <a:rPr lang="en-US" baseline="0" dirty="0" smtClean="0"/>
              <a:t>. Now let’s improve this so we can fit our colors and positions into a single buffer!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352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5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the position</a:t>
            </a:r>
            <a:r>
              <a:rPr lang="en-US" baseline="0" dirty="0" smtClean="0"/>
              <a:t> and color buffers we created earlier. We have to combine them in some way that would be convenient for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. Luckily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support a certain way to read data from the array in an orderly fashion, but we’ll come to the reading in part later.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32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 to simply declare each vertex</a:t>
            </a:r>
            <a:r>
              <a:rPr lang="en-US" baseline="0" dirty="0" smtClean="0"/>
              <a:t> after each other. Each vertex has 6 floats now, and the position and color come right behind each other for each vertex.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58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positions and colors vertex attribute pointers cycle in getting 3 floats, then skipping 3. The color vertex attribute skips 3 at first and then gets 3 and so on.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517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happens is </a:t>
            </a:r>
            <a:r>
              <a:rPr lang="en-US" baseline="0" dirty="0" err="1" smtClean="0"/>
              <a:t>is</a:t>
            </a:r>
            <a:r>
              <a:rPr lang="en-US" baseline="0" dirty="0" smtClean="0"/>
              <a:t> not so complex once you know every parameter of </a:t>
            </a:r>
            <a:r>
              <a:rPr lang="en-US" baseline="0" dirty="0" err="1" smtClean="0"/>
              <a:t>vertexAttribPointer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The 1st parameter is the pointer to the variable in the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we want to supply data to.</a:t>
            </a:r>
          </a:p>
          <a:p>
            <a:r>
              <a:rPr lang="en-US" baseline="0" dirty="0" smtClean="0"/>
              <a:t>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parameter specifies how much of an object we want to supply.</a:t>
            </a:r>
          </a:p>
          <a:p>
            <a:r>
              <a:rPr lang="en-US" baseline="0" dirty="0" smtClean="0"/>
              <a:t>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parameter is the type of object we want to supply.</a:t>
            </a:r>
          </a:p>
          <a:p>
            <a:r>
              <a:rPr lang="en-US" baseline="0" dirty="0" smtClean="0"/>
              <a:t>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parameter is a Boolean indicating if data should be normalized. This only has meaning when you work with binary data, so a false for us.</a:t>
            </a:r>
          </a:p>
          <a:p>
            <a:r>
              <a:rPr lang="en-US" baseline="0" dirty="0" smtClean="0"/>
              <a:t>The 5</a:t>
            </a:r>
            <a:r>
              <a:rPr lang="en-US" baseline="30000" dirty="0" smtClean="0"/>
              <a:t>th</a:t>
            </a:r>
            <a:r>
              <a:rPr lang="en-US" baseline="0" dirty="0" smtClean="0"/>
              <a:t> parameter specifies the space a single vertex takes in bytes. We have 3 positions and 3 colors so 6 float values. A float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is 32 bits(see Float32Array above) so 4 bytes. This should be 6*8.</a:t>
            </a:r>
          </a:p>
          <a:p>
            <a:r>
              <a:rPr lang="en-US" baseline="0" dirty="0" smtClean="0"/>
              <a:t>The 6</a:t>
            </a:r>
            <a:r>
              <a:rPr lang="en-US" baseline="30000" dirty="0" smtClean="0"/>
              <a:t>th</a:t>
            </a:r>
            <a:r>
              <a:rPr lang="en-US" baseline="0" dirty="0" smtClean="0"/>
              <a:t> parameter is the offset in bytes at which to start reading data from at the beginning of the array. Colors should skip 3 elements at the start, so 3*4.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7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7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very first step is traditional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we look for our canvas so we can draw to it later.</a:t>
            </a:r>
          </a:p>
          <a:p>
            <a:r>
              <a:rPr lang="en-US" baseline="0" dirty="0" smtClean="0"/>
              <a:t>Next we want the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context so we can start using the built-in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functionality in your browser.</a:t>
            </a:r>
          </a:p>
          <a:p>
            <a:r>
              <a:rPr lang="en-US" baseline="0" dirty="0" smtClean="0"/>
              <a:t>I also added a step that alerts when a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context has not been found, but this is optional.</a:t>
            </a:r>
          </a:p>
          <a:p>
            <a:r>
              <a:rPr lang="en-US" baseline="0" dirty="0" smtClean="0"/>
              <a:t>Next we set a </a:t>
            </a:r>
            <a:r>
              <a:rPr lang="en-US" baseline="0" dirty="0" err="1" smtClean="0"/>
              <a:t>clearColor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will </a:t>
            </a:r>
            <a:r>
              <a:rPr lang="en-US" baseline="0" dirty="0" err="1" smtClean="0"/>
              <a:t>cideally</a:t>
            </a:r>
            <a:r>
              <a:rPr lang="en-US" baseline="0" dirty="0" smtClean="0"/>
              <a:t> clear the screen every frame. With the last 2 instructions we specify what this color will be, and then actually make </a:t>
            </a:r>
            <a:r>
              <a:rPr lang="en-US" baseline="0" dirty="0" err="1" smtClean="0"/>
              <a:t>WebGL</a:t>
            </a:r>
            <a:r>
              <a:rPr lang="en-US" baseline="0" dirty="0" smtClean="0"/>
              <a:t> clear the screen.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clearing of the screen is done only once, we have no interaction or updates at all. We will be talking about a drawing loop in a later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7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Cartesian space is the space you might remember from drawing graphs in math at school.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5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This is pure mathematical, in the actual code we use vectors for many different purposes. Mathematically a vector only indicates direction and magnitude. In this case all the arrows indicate the vector (2, 3) as they all travel 2 positions in the positive x axis, and 3 in the positive y axis. Vector’s are thus not positions, unlike we have been using them so far.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7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the vector can only indicate Direction and Magnitude, position will mathematically not be indicated with a vector. In programming we do abuse the vector type for this purpose because it fits perfectly.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36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2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shows why it is</a:t>
            </a:r>
            <a:r>
              <a:rPr lang="en-US" baseline="0" dirty="0" smtClean="0"/>
              <a:t> easier to write the numbers on top of each other. There are many other ways to manipulate vectors, like using a scalar to add/subtract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the dot product, the cross product, and many more. See http://higherorderfun.com/blog/2012/06/03/math-for-game-programmers-05-vector-cheat-sheet/ for more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1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placing the vectors head to tails will give us the answer for addition and subtraction.</a:t>
            </a:r>
            <a:r>
              <a:rPr lang="en-US" baseline="0" dirty="0" smtClean="0"/>
              <a:t> This point is harder to make with Multiplication and Subtraction, but the important part is to see how parts react visually to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3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applies for Multiplication</a:t>
            </a:r>
            <a:r>
              <a:rPr lang="en-US" baseline="0" dirty="0" smtClean="0"/>
              <a:t> and Division, multiplication will always produce the same result while division will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0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applies for Multiplication</a:t>
            </a:r>
            <a:r>
              <a:rPr lang="en-US" baseline="0" dirty="0" smtClean="0"/>
              <a:t> and Division, multiplication will always produce the same result while division will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88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</a:t>
            </a:r>
            <a:r>
              <a:rPr lang="en-US" dirty="0" smtClean="0"/>
              <a:t>III</a:t>
            </a:r>
            <a:r>
              <a:rPr lang="en-US" baseline="0" dirty="0" smtClean="0"/>
              <a:t> </a:t>
            </a:r>
            <a:r>
              <a:rPr lang="en-US" dirty="0" smtClean="0"/>
              <a:t>wil</a:t>
            </a:r>
            <a:r>
              <a:rPr lang="en-US" baseline="0" dirty="0" smtClean="0"/>
              <a:t>l </a:t>
            </a:r>
            <a:r>
              <a:rPr lang="en-US" baseline="0" dirty="0" smtClean="0"/>
              <a:t>continue math explanations to get to the result in Example 4.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https://github.com/QuincyJacobs/WebGLTutorial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51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F5E43-E98A-4BE8-9F6F-249A41F6C7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0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F3D7-0A12-4E98-A090-C91C34460977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4032-6C9A-4DCC-B45A-4B48F6B3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webglreport.com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QuincyJacobs/WebGLTutorial" TargetMode="Externa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5478508"/>
            <a:ext cx="9144000" cy="400619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Presentation by: Quincy Jacobs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05" y="1466566"/>
            <a:ext cx="7070387" cy="29459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3302" y="4384919"/>
            <a:ext cx="1665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81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1: Array Buffer Objects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5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365825" y="3202603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18341" y="3199942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0857" y="3199942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Array Buffer Objects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0857" y="1358985"/>
            <a:ext cx="824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Vertex Buffer contains information about each </a:t>
            </a:r>
            <a:r>
              <a:rPr lang="en-US" dirty="0" err="1" smtClean="0"/>
              <a:t>vertice</a:t>
            </a:r>
            <a:r>
              <a:rPr lang="en-US" dirty="0"/>
              <a:t>,</a:t>
            </a:r>
            <a:r>
              <a:rPr lang="en-US" dirty="0" smtClean="0"/>
              <a:t> which </a:t>
            </a:r>
            <a:r>
              <a:rPr lang="en-US" dirty="0" err="1" smtClean="0"/>
              <a:t>shaders</a:t>
            </a:r>
            <a:r>
              <a:rPr lang="en-US" dirty="0" smtClean="0"/>
              <a:t> will use for calculations and translations.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21151" y="2434751"/>
            <a:ext cx="614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vertex buffer will only contain 3d positions for each </a:t>
            </a:r>
            <a:r>
              <a:rPr lang="en-US" dirty="0" err="1" smtClean="0"/>
              <a:t>vertice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0857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6685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302513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318341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334169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349997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365825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9381653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0397481" y="3679258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15662" y="3679258"/>
            <a:ext cx="167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BUFFER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88366" y="3679258"/>
            <a:ext cx="53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8760" y="2539044"/>
            <a:ext cx="4376635" cy="306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1454" y="3958207"/>
            <a:ext cx="211245" cy="227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7641" y="1561800"/>
            <a:ext cx="369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WebGL</a:t>
            </a:r>
            <a:r>
              <a:rPr lang="en-US" dirty="0" smtClean="0"/>
              <a:t> interpret the view?</a:t>
            </a:r>
            <a:endParaRPr lang="en-US" dirty="0"/>
          </a:p>
        </p:txBody>
      </p:sp>
      <p:cxnSp>
        <p:nvCxnSpPr>
          <p:cNvPr id="13" name="Straight Connector 12"/>
          <p:cNvCxnSpPr>
            <a:stCxn id="3" idx="1"/>
            <a:endCxn id="3" idx="3"/>
          </p:cNvCxnSpPr>
          <p:nvPr/>
        </p:nvCxnSpPr>
        <p:spPr>
          <a:xfrm>
            <a:off x="3888760" y="4072052"/>
            <a:ext cx="4376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0"/>
            <a:endCxn id="3" idx="2"/>
          </p:cNvCxnSpPr>
          <p:nvPr/>
        </p:nvCxnSpPr>
        <p:spPr>
          <a:xfrm>
            <a:off x="6077078" y="2539044"/>
            <a:ext cx="0" cy="30660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4485" y="38873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-1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06745" y="38873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3147" y="2142327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4974" y="5639118"/>
            <a:ext cx="58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8760" y="2539044"/>
            <a:ext cx="4376635" cy="306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1454" y="3958207"/>
            <a:ext cx="211245" cy="227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8453" y="1555127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will our triangle look like?</a:t>
            </a:r>
            <a:endParaRPr lang="en-US" dirty="0"/>
          </a:p>
        </p:txBody>
      </p:sp>
      <p:cxnSp>
        <p:nvCxnSpPr>
          <p:cNvPr id="13" name="Straight Connector 12"/>
          <p:cNvCxnSpPr>
            <a:stCxn id="3" idx="1"/>
            <a:endCxn id="3" idx="3"/>
          </p:cNvCxnSpPr>
          <p:nvPr/>
        </p:nvCxnSpPr>
        <p:spPr>
          <a:xfrm>
            <a:off x="3888760" y="4072052"/>
            <a:ext cx="4376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0"/>
            <a:endCxn id="3" idx="2"/>
          </p:cNvCxnSpPr>
          <p:nvPr/>
        </p:nvCxnSpPr>
        <p:spPr>
          <a:xfrm>
            <a:off x="6077078" y="2539044"/>
            <a:ext cx="0" cy="30660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4485" y="38873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-1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06745" y="38873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3147" y="2142327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4974" y="5639118"/>
            <a:ext cx="58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-1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990288" y="3143170"/>
            <a:ext cx="2188725" cy="17109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38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8760" y="2539044"/>
            <a:ext cx="4376635" cy="306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1454" y="3958207"/>
            <a:ext cx="211245" cy="227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3185" y="1566506"/>
            <a:ext cx="24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data do we need?</a:t>
            </a:r>
          </a:p>
        </p:txBody>
      </p:sp>
      <p:cxnSp>
        <p:nvCxnSpPr>
          <p:cNvPr id="13" name="Straight Connector 12"/>
          <p:cNvCxnSpPr>
            <a:stCxn id="3" idx="1"/>
            <a:endCxn id="3" idx="3"/>
          </p:cNvCxnSpPr>
          <p:nvPr/>
        </p:nvCxnSpPr>
        <p:spPr>
          <a:xfrm>
            <a:off x="3888760" y="4072052"/>
            <a:ext cx="4376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0"/>
            <a:endCxn id="3" idx="2"/>
          </p:cNvCxnSpPr>
          <p:nvPr/>
        </p:nvCxnSpPr>
        <p:spPr>
          <a:xfrm>
            <a:off x="6077078" y="2539044"/>
            <a:ext cx="0" cy="30660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4485" y="38873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-1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06745" y="388738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73147" y="2142327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4974" y="5639118"/>
            <a:ext cx="58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-1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990288" y="3143170"/>
            <a:ext cx="2188725" cy="17109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8766" y="4376891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-0.5</a:t>
            </a:r>
          </a:p>
          <a:p>
            <a:r>
              <a:rPr lang="en-US" dirty="0" smtClean="0"/>
              <a:t>Y: -0.5</a:t>
            </a:r>
          </a:p>
          <a:p>
            <a:r>
              <a:rPr lang="en-US" dirty="0" smtClean="0"/>
              <a:t>Z: 0.0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48406" y="4372484"/>
            <a:ext cx="782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0.5</a:t>
            </a:r>
          </a:p>
          <a:p>
            <a:r>
              <a:rPr lang="en-US" dirty="0" smtClean="0"/>
              <a:t>Y: -0.5</a:t>
            </a:r>
          </a:p>
          <a:p>
            <a:r>
              <a:rPr lang="en-US" dirty="0" smtClean="0"/>
              <a:t>Z: 0.0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25098" y="2575908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0.0</a:t>
            </a:r>
          </a:p>
          <a:p>
            <a:r>
              <a:rPr lang="en-US" dirty="0" smtClean="0"/>
              <a:t>Y: 0.5</a:t>
            </a:r>
          </a:p>
          <a:p>
            <a:r>
              <a:rPr lang="en-US" dirty="0" smtClean="0"/>
              <a:t>Z: 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917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4235" y="158726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9" y="2334579"/>
            <a:ext cx="7155800" cy="327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74286" y="3409586"/>
            <a:ext cx="24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format this mess…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4235" y="1587260"/>
            <a:ext cx="11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4536" y="3866786"/>
            <a:ext cx="8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38" y="2256312"/>
            <a:ext cx="5060118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6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0317" y="1397478"/>
            <a:ext cx="73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let’s prepare our buffer so </a:t>
            </a:r>
            <a:r>
              <a:rPr lang="en-US" dirty="0" err="1" smtClean="0"/>
              <a:t>WebGL</a:t>
            </a:r>
            <a:r>
              <a:rPr lang="en-US" dirty="0" smtClean="0"/>
              <a:t> can eventually send it to the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3153"/>
            <a:ext cx="10058400" cy="15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51921" y="3098035"/>
            <a:ext cx="914400" cy="129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9352" y="1406883"/>
            <a:ext cx="665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will need a buffer that holds the indices that form a triangle.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826286" y="2191012"/>
            <a:ext cx="4376635" cy="3066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908980" y="3610175"/>
            <a:ext cx="211245" cy="2276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6826286" y="3724020"/>
            <a:ext cx="43766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8" idx="2"/>
          </p:cNvCxnSpPr>
          <p:nvPr/>
        </p:nvCxnSpPr>
        <p:spPr>
          <a:xfrm>
            <a:off x="9014604" y="2191012"/>
            <a:ext cx="0" cy="306601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2011" y="35393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44271" y="353935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10673" y="1794295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32500" y="5291086"/>
            <a:ext cx="58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: -1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7927814" y="2795138"/>
            <a:ext cx="2188725" cy="17109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3" y="3098035"/>
            <a:ext cx="5060118" cy="1310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12" y="3397368"/>
            <a:ext cx="50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0 -&gt;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1 -&gt;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2 -&gt;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8759" y="4365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71320" y="4388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32500" y="2508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4499" y="1386099"/>
            <a:ext cx="1026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Indices will be saved as an Element Array Buffer. The way to do this is similar to the (Vertex) Array Buffer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59" y="2617119"/>
            <a:ext cx="9544190" cy="16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229924" y="1220486"/>
            <a:ext cx="9732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Getting all the tools necessary to get started with </a:t>
            </a:r>
            <a:r>
              <a:rPr lang="en-US" sz="2400" dirty="0" err="1" smtClean="0"/>
              <a:t>WebGL</a:t>
            </a:r>
            <a:r>
              <a:rPr lang="en-US" sz="2400" dirty="0" smtClean="0"/>
              <a:t> is surprisingly easy.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37740" y="2643779"/>
            <a:ext cx="7272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Check your browser’s </a:t>
            </a:r>
            <a:r>
              <a:rPr lang="en-US" sz="2400" dirty="0" err="1" smtClean="0"/>
              <a:t>compatability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5" action="ppaction://hlinkfile"/>
              </a:rPr>
              <a:t>webglreport.com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53152" y="3394340"/>
            <a:ext cx="6841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 Open your favorite text editor or IDE for JavaScript.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7530" y="4334687"/>
            <a:ext cx="309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you’re good to go.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Tools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Array Buffer </a:t>
            </a:r>
            <a:r>
              <a:rPr lang="en-US" sz="4400" dirty="0" smtClean="0">
                <a:solidFill>
                  <a:schemeClr val="bg1"/>
                </a:solidFill>
              </a:rPr>
              <a:t>Objects Results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21" y="1196146"/>
            <a:ext cx="9205758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2: </a:t>
            </a:r>
            <a:r>
              <a:rPr lang="en-US" sz="4400" dirty="0" err="1" smtClean="0"/>
              <a:t>Shaders</a:t>
            </a:r>
            <a:r>
              <a:rPr lang="en-US" sz="4400" dirty="0" smtClean="0"/>
              <a:t> and </a:t>
            </a:r>
            <a:r>
              <a:rPr lang="en-US" sz="4400" dirty="0" err="1" smtClean="0"/>
              <a:t>Shader</a:t>
            </a:r>
            <a:r>
              <a:rPr lang="en-US" sz="4400" dirty="0" smtClean="0"/>
              <a:t> Program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48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Shaders</a:t>
            </a:r>
            <a:r>
              <a:rPr lang="en-US" sz="4400" dirty="0" smtClean="0">
                <a:solidFill>
                  <a:schemeClr val="bg1"/>
                </a:solidFill>
              </a:rPr>
              <a:t> and </a:t>
            </a:r>
            <a:r>
              <a:rPr lang="en-US" sz="4400" dirty="0" err="1" smtClean="0">
                <a:solidFill>
                  <a:schemeClr val="bg1"/>
                </a:solidFill>
              </a:rPr>
              <a:t>Shader</a:t>
            </a:r>
            <a:r>
              <a:rPr lang="en-US" sz="4400" dirty="0" smtClean="0">
                <a:solidFill>
                  <a:schemeClr val="bg1"/>
                </a:solidFill>
              </a:rPr>
              <a:t> Program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2038" y="1359744"/>
            <a:ext cx="758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recall from the graphics pipeline slide, we can supply code for 3 </a:t>
            </a:r>
            <a:r>
              <a:rPr lang="en-US" dirty="0" err="1" smtClean="0"/>
              <a:t>Shaders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635417" y="2065419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118368" y="2065419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601319" y="2065419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4044" y="3936745"/>
            <a:ext cx="945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only create a Vertex </a:t>
            </a:r>
            <a:r>
              <a:rPr lang="en-US" dirty="0" err="1" smtClean="0"/>
              <a:t>Shader</a:t>
            </a:r>
            <a:r>
              <a:rPr lang="en-US" dirty="0" smtClean="0"/>
              <a:t> and a Fragment </a:t>
            </a:r>
            <a:r>
              <a:rPr lang="en-US" dirty="0" err="1" smtClean="0"/>
              <a:t>Shader</a:t>
            </a:r>
            <a:r>
              <a:rPr lang="en-US" dirty="0" smtClean="0"/>
              <a:t>. The Geometry </a:t>
            </a:r>
            <a:r>
              <a:rPr lang="en-US" dirty="0" err="1" smtClean="0"/>
              <a:t>Shader</a:t>
            </a:r>
            <a:r>
              <a:rPr lang="en-US" dirty="0" smtClean="0"/>
              <a:t> is not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Shaders</a:t>
            </a:r>
            <a:r>
              <a:rPr lang="en-US" sz="4400" dirty="0" smtClean="0">
                <a:solidFill>
                  <a:schemeClr val="bg1"/>
                </a:solidFill>
              </a:rPr>
              <a:t> and </a:t>
            </a:r>
            <a:r>
              <a:rPr lang="en-US" sz="4400" dirty="0" err="1" smtClean="0">
                <a:solidFill>
                  <a:schemeClr val="bg1"/>
                </a:solidFill>
              </a:rPr>
              <a:t>Shader</a:t>
            </a:r>
            <a:r>
              <a:rPr lang="en-US" sz="4400" dirty="0" smtClean="0">
                <a:solidFill>
                  <a:schemeClr val="bg1"/>
                </a:solidFill>
              </a:rPr>
              <a:t> Program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911" y="1402290"/>
            <a:ext cx="849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written in their own language called GLSL (OpenGL </a:t>
            </a:r>
            <a:r>
              <a:rPr lang="en-US" dirty="0" err="1" smtClean="0"/>
              <a:t>Shader</a:t>
            </a:r>
            <a:r>
              <a:rPr lang="en-US" dirty="0" smtClean="0"/>
              <a:t> Language)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057232" y="2770908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036974" y="2770908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41419" y="1941891"/>
            <a:ext cx="510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Shader</a:t>
            </a:r>
            <a:r>
              <a:rPr lang="en-US" dirty="0" smtClean="0"/>
              <a:t> code will be defined as a constant string.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6" y="3772649"/>
            <a:ext cx="5474475" cy="2349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27" y="3772649"/>
            <a:ext cx="5288469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Shaders</a:t>
            </a:r>
            <a:r>
              <a:rPr lang="en-US" sz="4400" dirty="0" smtClean="0">
                <a:solidFill>
                  <a:schemeClr val="bg1"/>
                </a:solidFill>
              </a:rPr>
              <a:t> and </a:t>
            </a:r>
            <a:r>
              <a:rPr lang="en-US" sz="4400" dirty="0" err="1" smtClean="0">
                <a:solidFill>
                  <a:schemeClr val="bg1"/>
                </a:solidFill>
              </a:rPr>
              <a:t>Shader</a:t>
            </a:r>
            <a:r>
              <a:rPr lang="en-US" sz="4400" dirty="0" smtClean="0">
                <a:solidFill>
                  <a:schemeClr val="bg1"/>
                </a:solidFill>
              </a:rPr>
              <a:t> Program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3026" y="1402594"/>
            <a:ext cx="9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next step we create </a:t>
            </a:r>
            <a:r>
              <a:rPr lang="en-US" dirty="0" err="1" smtClean="0"/>
              <a:t>Shader</a:t>
            </a:r>
            <a:r>
              <a:rPr lang="en-US" dirty="0" smtClean="0"/>
              <a:t> Objects, attach the source code, and compile the source code.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057232" y="2768796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036974" y="2768796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" y="3777373"/>
            <a:ext cx="5799323" cy="7315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29" y="3776554"/>
            <a:ext cx="621845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9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Shaders</a:t>
            </a:r>
            <a:r>
              <a:rPr lang="en-US" sz="4400" dirty="0" smtClean="0">
                <a:solidFill>
                  <a:schemeClr val="bg1"/>
                </a:solidFill>
              </a:rPr>
              <a:t> and </a:t>
            </a:r>
            <a:r>
              <a:rPr lang="en-US" sz="4400" dirty="0" err="1" smtClean="0">
                <a:solidFill>
                  <a:schemeClr val="bg1"/>
                </a:solidFill>
              </a:rPr>
              <a:t>Shader</a:t>
            </a:r>
            <a:r>
              <a:rPr lang="en-US" sz="4400" dirty="0" smtClean="0">
                <a:solidFill>
                  <a:schemeClr val="bg1"/>
                </a:solidFill>
              </a:rPr>
              <a:t> Program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641" y="1402594"/>
            <a:ext cx="808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lines will check if the </a:t>
            </a:r>
            <a:r>
              <a:rPr lang="en-US" dirty="0" err="1" smtClean="0"/>
              <a:t>shader</a:t>
            </a:r>
            <a:r>
              <a:rPr lang="en-US" dirty="0" smtClean="0"/>
              <a:t> compiled and give an error if it was not compiled.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72" y="2518653"/>
            <a:ext cx="8725656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Shaders</a:t>
            </a:r>
            <a:r>
              <a:rPr lang="en-US" sz="4400" dirty="0" smtClean="0">
                <a:solidFill>
                  <a:schemeClr val="bg1"/>
                </a:solidFill>
              </a:rPr>
              <a:t> and </a:t>
            </a:r>
            <a:r>
              <a:rPr lang="en-US" sz="4400" dirty="0" err="1" smtClean="0">
                <a:solidFill>
                  <a:schemeClr val="bg1"/>
                </a:solidFill>
              </a:rPr>
              <a:t>Shader</a:t>
            </a:r>
            <a:r>
              <a:rPr lang="en-US" sz="4400" dirty="0" smtClean="0">
                <a:solidFill>
                  <a:schemeClr val="bg1"/>
                </a:solidFill>
              </a:rPr>
              <a:t> Program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232" y="1402594"/>
            <a:ext cx="9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connect the </a:t>
            </a:r>
            <a:r>
              <a:rPr lang="en-US" dirty="0" err="1" smtClean="0"/>
              <a:t>shaders</a:t>
            </a:r>
            <a:r>
              <a:rPr lang="en-US" dirty="0" smtClean="0"/>
              <a:t> in a program and tell </a:t>
            </a:r>
            <a:r>
              <a:rPr lang="en-US" dirty="0" err="1" smtClean="0"/>
              <a:t>WebGL</a:t>
            </a:r>
            <a:r>
              <a:rPr lang="en-US" dirty="0" smtClean="0"/>
              <a:t> to use the program.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27" y="2293521"/>
            <a:ext cx="6767146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3: Linking Buffers </a:t>
            </a:r>
            <a:r>
              <a:rPr lang="en-US" sz="4400" dirty="0"/>
              <a:t>and </a:t>
            </a:r>
            <a:r>
              <a:rPr lang="en-US" sz="4400" dirty="0" err="1" smtClean="0"/>
              <a:t>Shaders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09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Linking </a:t>
            </a:r>
            <a:r>
              <a:rPr lang="en-US" sz="4400" dirty="0">
                <a:solidFill>
                  <a:schemeClr val="bg1"/>
                </a:solidFill>
              </a:rPr>
              <a:t>Buffers and </a:t>
            </a:r>
            <a:r>
              <a:rPr lang="en-US" sz="4400" dirty="0" err="1">
                <a:solidFill>
                  <a:schemeClr val="bg1"/>
                </a:solidFill>
              </a:rPr>
              <a:t>Shaders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7974" y="1599277"/>
            <a:ext cx="585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all the code necessary to link the buffers and </a:t>
            </a:r>
            <a:r>
              <a:rPr lang="en-US" dirty="0" err="1" smtClean="0"/>
              <a:t>shaders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62" y="2304952"/>
            <a:ext cx="7110076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Linking </a:t>
            </a:r>
            <a:r>
              <a:rPr lang="en-US" sz="4400" dirty="0">
                <a:solidFill>
                  <a:schemeClr val="bg1"/>
                </a:solidFill>
              </a:rPr>
              <a:t>Buffers and </a:t>
            </a:r>
            <a:r>
              <a:rPr lang="en-US" sz="4400" dirty="0" err="1">
                <a:solidFill>
                  <a:schemeClr val="bg1"/>
                </a:solidFill>
              </a:rPr>
              <a:t>Shaders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258" y="1493781"/>
            <a:ext cx="98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2 lines tell </a:t>
            </a:r>
            <a:r>
              <a:rPr lang="en-US" dirty="0" err="1" smtClean="0"/>
              <a:t>WebGL</a:t>
            </a:r>
            <a:r>
              <a:rPr lang="en-US" dirty="0" smtClean="0"/>
              <a:t> where to insert our Buffers into the </a:t>
            </a:r>
            <a:r>
              <a:rPr lang="en-US" dirty="0" err="1" smtClean="0"/>
              <a:t>shaders</a:t>
            </a:r>
            <a:r>
              <a:rPr lang="en-US" dirty="0" smtClean="0"/>
              <a:t> and how to interpret the Buffers.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9" b="23434"/>
          <a:stretch/>
        </p:blipFill>
        <p:spPr>
          <a:xfrm>
            <a:off x="2540960" y="2814959"/>
            <a:ext cx="7110076" cy="10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HTML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1438" y="4633997"/>
            <a:ext cx="538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actual </a:t>
            </a:r>
            <a:r>
              <a:rPr lang="en-US" sz="2400" dirty="0" err="1" smtClean="0"/>
              <a:t>WebGL</a:t>
            </a:r>
            <a:r>
              <a:rPr lang="en-US" sz="2400" dirty="0" smtClean="0"/>
              <a:t> code goes into index.js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94"/>
          <a:stretch/>
        </p:blipFill>
        <p:spPr>
          <a:xfrm>
            <a:off x="2601927" y="1176504"/>
            <a:ext cx="6988146" cy="242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75"/>
          <a:stretch/>
        </p:blipFill>
        <p:spPr>
          <a:xfrm>
            <a:off x="2601927" y="3599234"/>
            <a:ext cx="6988146" cy="4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</a:t>
            </a:r>
            <a:r>
              <a:rPr lang="en-US" sz="4400" dirty="0"/>
              <a:t>4</a:t>
            </a:r>
            <a:r>
              <a:rPr lang="en-US" sz="4400" dirty="0" smtClean="0"/>
              <a:t>: Drawing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66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Drawing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3164" y="1514738"/>
            <a:ext cx="46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line tells </a:t>
            </a:r>
            <a:r>
              <a:rPr lang="en-US" dirty="0" err="1" smtClean="0"/>
              <a:t>WebGL</a:t>
            </a:r>
            <a:r>
              <a:rPr lang="en-US" dirty="0" smtClean="0"/>
              <a:t> to start drawing triangles.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1"/>
          <a:stretch/>
        </p:blipFill>
        <p:spPr>
          <a:xfrm>
            <a:off x="2883890" y="3056524"/>
            <a:ext cx="6424217" cy="5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01" y="1089457"/>
            <a:ext cx="6195597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Afsluiting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0293" y="3329999"/>
            <a:ext cx="391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Thanks for listening.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83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5478508"/>
            <a:ext cx="9144000" cy="400619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Presentation by: Quincy Jacobs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05" y="1466566"/>
            <a:ext cx="7070387" cy="29459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75938" y="4384919"/>
            <a:ext cx="1840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551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Session preview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1379" y="1587260"/>
            <a:ext cx="378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session will focus on these points: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6423" y="2662267"/>
            <a:ext cx="50413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/>
              <a:t>Colors array and (color) Vertex Buffer Object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Combining the Color and Position Vertex Buffers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Transformations and the math behind them</a:t>
            </a:r>
          </a:p>
          <a:p>
            <a:r>
              <a:rPr lang="en-US" dirty="0" smtClean="0"/>
              <a:t>       Part 1: 2D vectors</a:t>
            </a:r>
          </a:p>
        </p:txBody>
      </p:sp>
    </p:spTree>
    <p:extLst>
      <p:ext uri="{BB962C8B-B14F-4D97-AF65-F5344CB8AC3E}">
        <p14:creationId xmlns:p14="http://schemas.microsoft.com/office/powerpoint/2010/main" val="27714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1: Colors </a:t>
            </a:r>
            <a:r>
              <a:rPr lang="en-US" sz="4400" dirty="0"/>
              <a:t>array and </a:t>
            </a:r>
            <a:endParaRPr lang="en-US" sz="4400" dirty="0" smtClean="0"/>
          </a:p>
          <a:p>
            <a:pPr algn="ctr"/>
            <a:r>
              <a:rPr lang="en-US" sz="4400" dirty="0" smtClean="0"/>
              <a:t>(</a:t>
            </a:r>
            <a:r>
              <a:rPr lang="en-US" sz="4400" dirty="0"/>
              <a:t>color) Vertex </a:t>
            </a:r>
            <a:r>
              <a:rPr lang="en-US" sz="4400" dirty="0" smtClean="0"/>
              <a:t>Buffer Object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49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365825" y="2873767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18341" y="2871106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0857" y="2871106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Colors array and (color) Vertex Buffer Object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605" y="1709029"/>
            <a:ext cx="812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position vertex </a:t>
            </a:r>
            <a:r>
              <a:rPr lang="en-US" dirty="0" smtClean="0"/>
              <a:t>array the color vertex array will have 3 elements: r, g, b.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70857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6685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302513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318341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334169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349997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365825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81653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0397481" y="3350422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15662" y="3350422"/>
            <a:ext cx="167873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BUFFER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88366" y="3350422"/>
            <a:ext cx="53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50227" y="5057567"/>
            <a:ext cx="3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WebGL</a:t>
            </a:r>
            <a:r>
              <a:rPr lang="en-US" dirty="0" smtClean="0"/>
              <a:t> interpret color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Colors array and (color) Vertex Buffer Object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566" y="1684978"/>
            <a:ext cx="668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WebGL</a:t>
            </a:r>
            <a:r>
              <a:rPr lang="en-US" dirty="0"/>
              <a:t> </a:t>
            </a:r>
            <a:r>
              <a:rPr lang="en-US" dirty="0" smtClean="0"/>
              <a:t>takes in positive floats as RGBA color values between 0 and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10428" y="2184924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10428" y="3099446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10428" y="4012553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095225" y="5388633"/>
            <a:ext cx="40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the raw data look like in code?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26255" y="2184924"/>
            <a:ext cx="112044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0.0  …  1.0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6254" y="3098092"/>
            <a:ext cx="112044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0.0  …  1.0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26253" y="4012553"/>
            <a:ext cx="112044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0.0  …  1.0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CSS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Colors array and (color) Vertex Buffer Object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5234" y="1685875"/>
            <a:ext cx="9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array closely resembles the position array, and even the creation of the object is the same.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76412" y="5392094"/>
            <a:ext cx="443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do we insert our colors in the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61"/>
          <a:stretch/>
        </p:blipFill>
        <p:spPr>
          <a:xfrm>
            <a:off x="2156433" y="2369529"/>
            <a:ext cx="8093141" cy="24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Colors array and (color) Vertex Buffer Object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5234" y="1685875"/>
            <a:ext cx="91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to specify a new input variable in the Vertex </a:t>
            </a:r>
            <a:r>
              <a:rPr lang="en-US" dirty="0" err="1" smtClean="0"/>
              <a:t>Shader</a:t>
            </a:r>
            <a:r>
              <a:rPr lang="en-US" dirty="0" smtClean="0"/>
              <a:t>, and give it to the 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58888" y="5382366"/>
            <a:ext cx="46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will tie everything together in the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336690"/>
            <a:ext cx="5105842" cy="277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1" y="2351931"/>
            <a:ext cx="4953429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8" b="44154"/>
          <a:stretch/>
        </p:blipFill>
        <p:spPr>
          <a:xfrm>
            <a:off x="8852170" y="4488719"/>
            <a:ext cx="1237056" cy="1766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Colors array and (color) Vertex Buffer Object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8888" y="5382366"/>
            <a:ext cx="46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we will tie everything together in the 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74" y="1150870"/>
            <a:ext cx="7986452" cy="3337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74" y="4457974"/>
            <a:ext cx="6805250" cy="1790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98485" y="6326824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2: </a:t>
            </a:r>
            <a:r>
              <a:rPr lang="en-US" sz="4400" dirty="0"/>
              <a:t>Combining the Color and </a:t>
            </a:r>
            <a:endParaRPr lang="en-US" sz="4400" dirty="0" smtClean="0"/>
          </a:p>
          <a:p>
            <a:pPr algn="ctr"/>
            <a:r>
              <a:rPr lang="en-US" sz="4400" dirty="0" smtClean="0"/>
              <a:t>Position </a:t>
            </a:r>
            <a:r>
              <a:rPr lang="en-US" sz="4400" dirty="0"/>
              <a:t>Vertex </a:t>
            </a:r>
            <a:r>
              <a:rPr lang="en-US" sz="4400" dirty="0" smtClean="0"/>
              <a:t>Buffers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016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365825" y="3354405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18341" y="3351744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0857" y="3351744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0857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6685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302513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5318341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334169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349997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365825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381653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10397481" y="3831060"/>
            <a:ext cx="101582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15662" y="3831060"/>
            <a:ext cx="1678734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COLOR BUFFER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8366" y="3831060"/>
            <a:ext cx="53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50226" y="5057567"/>
            <a:ext cx="39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should we combine these 2 arrays?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65825" y="1722694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318341" y="1720033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70857" y="1720033"/>
            <a:ext cx="3047484" cy="1393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Vertice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70857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3286685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302513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5318341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334169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349997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8365825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x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9381653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y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397481" y="2199349"/>
            <a:ext cx="1015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z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415662" y="2199349"/>
            <a:ext cx="16787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POSITION BUFFER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488366" y="2199349"/>
            <a:ext cx="53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4"/>
          <a:stretch/>
        </p:blipFill>
        <p:spPr>
          <a:xfrm>
            <a:off x="930612" y="2182001"/>
            <a:ext cx="10058400" cy="15645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" y="5057567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would </a:t>
            </a:r>
            <a:r>
              <a:rPr lang="en-US" dirty="0" err="1" smtClean="0"/>
              <a:t>WebGL</a:t>
            </a:r>
            <a:r>
              <a:rPr lang="en-US" dirty="0" smtClean="0"/>
              <a:t> filter these out and give them to the right in variable in the vertex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168497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simply place the position and color of each vertex right behind each other</a:t>
            </a:r>
          </a:p>
        </p:txBody>
      </p:sp>
    </p:spTree>
    <p:extLst>
      <p:ext uri="{BB962C8B-B14F-4D97-AF65-F5344CB8AC3E}">
        <p14:creationId xmlns:p14="http://schemas.microsoft.com/office/powerpoint/2010/main" val="26242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68497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use 2 vertex attribute pointers, one for positions and one for colors. Now let’s see the code.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2" y="2182001"/>
            <a:ext cx="10058400" cy="3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68497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code simply pastes the </a:t>
            </a:r>
            <a:r>
              <a:rPr lang="en-US" dirty="0" err="1" smtClean="0"/>
              <a:t>rgb</a:t>
            </a:r>
            <a:r>
              <a:rPr lang="en-US" dirty="0" smtClean="0"/>
              <a:t> values after the xyz values.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77" y="2450148"/>
            <a:ext cx="6729043" cy="1996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33865" y="5392094"/>
            <a:ext cx="51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will we feed the Vertex fragment with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68497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use 2 pointers as specified in the image before.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just one more loose end left.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19" y="2141108"/>
            <a:ext cx="994496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Combining the Color </a:t>
            </a:r>
            <a:r>
              <a:rPr lang="en-US" sz="4400" dirty="0" smtClean="0">
                <a:solidFill>
                  <a:schemeClr val="bg1"/>
                </a:solidFill>
              </a:rPr>
              <a:t>and Position </a:t>
            </a:r>
            <a:r>
              <a:rPr lang="en-US" sz="4400" dirty="0">
                <a:solidFill>
                  <a:schemeClr val="bg1"/>
                </a:solidFill>
              </a:rPr>
              <a:t>Vertex Buffers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68497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remove our color buffer and don’t bind it anymore.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location is still necessary as that is the point in the </a:t>
            </a:r>
            <a:r>
              <a:rPr lang="en-US" dirty="0" err="1" smtClean="0"/>
              <a:t>shader</a:t>
            </a:r>
            <a:r>
              <a:rPr lang="en-US" dirty="0" smtClean="0"/>
              <a:t> we will feed data to.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34" y="2647882"/>
            <a:ext cx="6835732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First Step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4444" y="1217928"/>
            <a:ext cx="410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Drawing a black background using </a:t>
            </a:r>
            <a:r>
              <a:rPr lang="en-US" dirty="0" err="1" smtClean="0"/>
              <a:t>WebGL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61" y="1794368"/>
            <a:ext cx="8512278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257324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 3: </a:t>
            </a:r>
            <a:r>
              <a:rPr lang="en-US" sz="4400" dirty="0"/>
              <a:t>Transformations and the math </a:t>
            </a:r>
            <a:endParaRPr lang="en-US" sz="4400" dirty="0" smtClean="0"/>
          </a:p>
          <a:p>
            <a:pPr algn="ctr"/>
            <a:r>
              <a:rPr lang="en-US" sz="4400" dirty="0"/>
              <a:t>b</a:t>
            </a:r>
            <a:r>
              <a:rPr lang="en-US" sz="4400" dirty="0" smtClean="0"/>
              <a:t>ehind them </a:t>
            </a:r>
          </a:p>
          <a:p>
            <a:pPr algn="ctr"/>
            <a:r>
              <a:rPr lang="en-US" sz="4400" dirty="0"/>
              <a:t>P</a:t>
            </a:r>
            <a:r>
              <a:rPr lang="en-US" sz="4400" dirty="0" smtClean="0"/>
              <a:t>art 1: 2D vectors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Disclaimer: I am not a mathematician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Math part 1: 2D vectors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Let’s start off with 2D examples and slowly work into 3D and transformations. </a:t>
            </a:r>
          </a:p>
          <a:p>
            <a:pPr algn="ctr"/>
            <a:r>
              <a:rPr lang="en-US" dirty="0" smtClean="0"/>
              <a:t>This is a 2D Cartesian system.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71" y="2151065"/>
            <a:ext cx="3648456" cy="36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6" y="1902090"/>
            <a:ext cx="3650985" cy="3611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This is a 2D Cartesian system with vectors.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" y="5424195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arrow indicates vector (2, 3)?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All of them are the same vector.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 vector in mathematics indicates only 2 things: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16779" y="250660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Direction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Magnitude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80692" y="3402412"/>
            <a:ext cx="771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 vector is usually notated with a bold symbol or a symbol with an arrow on top.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48199" y="4191736"/>
            <a:ext cx="216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 </a:t>
            </a:r>
            <a:r>
              <a:rPr lang="en-US" sz="3600" dirty="0" smtClean="0"/>
              <a:t>= v =</a:t>
            </a:r>
            <a:endParaRPr lang="en-US" sz="3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91532" y="439914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uble Bracket 13"/>
          <p:cNvSpPr/>
          <p:nvPr/>
        </p:nvSpPr>
        <p:spPr>
          <a:xfrm>
            <a:off x="6648512" y="4191735"/>
            <a:ext cx="417440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  <a:endParaRPr lang="en-US" sz="2400" dirty="0" smtClean="0"/>
          </a:p>
          <a:p>
            <a:pPr algn="ctr"/>
            <a:r>
              <a:rPr lang="en-US" sz="2400" dirty="0" smtClean="0"/>
              <a:t>y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2 numbers in a vector are usually displayed on top of each other for convenience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92465" y="3244334"/>
            <a:ext cx="2407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Math part 1: 2D vectors</a:t>
            </a:r>
          </a:p>
        </p:txBody>
      </p:sp>
    </p:spTree>
    <p:extLst>
      <p:ext uri="{BB962C8B-B14F-4D97-AF65-F5344CB8AC3E}">
        <p14:creationId xmlns:p14="http://schemas.microsoft.com/office/powerpoint/2010/main" val="2452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Vectors can also be manipulated in many different ways</a:t>
            </a:r>
            <a:r>
              <a:rPr lang="en-US" dirty="0" smtClean="0"/>
              <a:t>. </a:t>
            </a:r>
          </a:p>
          <a:p>
            <a:pPr algn="ctr"/>
            <a:r>
              <a:rPr lang="en-US" dirty="0" smtClean="0"/>
              <a:t>Let’s start with a scalar operation: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" y="5392094"/>
            <a:ext cx="121919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scalar will simply be applied to every member of the vector, even with 3D vectors.</a:t>
            </a:r>
          </a:p>
          <a:p>
            <a:pPr algn="ctr"/>
            <a:endParaRPr lang="en-US" sz="1200" dirty="0"/>
          </a:p>
          <a:p>
            <a:pPr algn="ctr"/>
            <a:r>
              <a:rPr lang="en-US" dirty="0" smtClean="0"/>
              <a:t>But what about manipulating vectors with vectors?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720" y="2150802"/>
            <a:ext cx="359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Vector: </a:t>
            </a:r>
            <a:r>
              <a:rPr lang="en-US" sz="3600" b="1" dirty="0" smtClean="0">
                <a:solidFill>
                  <a:srgbClr val="002060"/>
                </a:solidFill>
              </a:rPr>
              <a:t>v </a:t>
            </a:r>
            <a:r>
              <a:rPr lang="en-US" sz="3600" dirty="0" smtClean="0">
                <a:solidFill>
                  <a:srgbClr val="002060"/>
                </a:solidFill>
              </a:rPr>
              <a:t>= v =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81776" y="2358208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Double Bracket 18"/>
          <p:cNvSpPr/>
          <p:nvPr/>
        </p:nvSpPr>
        <p:spPr>
          <a:xfrm>
            <a:off x="3588948" y="2083782"/>
            <a:ext cx="525995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2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3095" y="223422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Addition: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14885" y="2141889"/>
            <a:ext cx="1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dirty="0"/>
              <a:t>+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23" name="Double Bracket 22"/>
          <p:cNvSpPr/>
          <p:nvPr/>
        </p:nvSpPr>
        <p:spPr>
          <a:xfrm>
            <a:off x="7754324" y="2074871"/>
            <a:ext cx="86851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+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 </a:t>
            </a:r>
            <a:r>
              <a:rPr lang="en-US" sz="2400" dirty="0" smtClean="0"/>
              <a:t>+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97189" y="2333252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22835" y="2146416"/>
            <a:ext cx="39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6" name="Double Bracket 25"/>
          <p:cNvSpPr/>
          <p:nvPr/>
        </p:nvSpPr>
        <p:spPr>
          <a:xfrm>
            <a:off x="9014604" y="2089924"/>
            <a:ext cx="619082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US" sz="2400" dirty="0" smtClean="0"/>
          </a:p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628186" y="3054861"/>
            <a:ext cx="174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Subtraction: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14885" y="2962784"/>
            <a:ext cx="1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/>
              <a:t>-</a:t>
            </a:r>
            <a:r>
              <a:rPr lang="en-US" sz="1400" dirty="0" smtClean="0"/>
              <a:t>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29" name="Double Bracket 28"/>
          <p:cNvSpPr/>
          <p:nvPr/>
        </p:nvSpPr>
        <p:spPr>
          <a:xfrm>
            <a:off x="7754324" y="2895766"/>
            <a:ext cx="86851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-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 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97189" y="3154147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22835" y="2967311"/>
            <a:ext cx="39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2" name="Double Bracket 31"/>
          <p:cNvSpPr/>
          <p:nvPr/>
        </p:nvSpPr>
        <p:spPr>
          <a:xfrm>
            <a:off x="9014604" y="2910819"/>
            <a:ext cx="61908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-3</a:t>
            </a:r>
          </a:p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09124" y="3903900"/>
            <a:ext cx="206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Multiplication: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93540" y="3796771"/>
            <a:ext cx="1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dirty="0" smtClean="0"/>
              <a:t>*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35" name="Double Bracket 34"/>
          <p:cNvSpPr/>
          <p:nvPr/>
        </p:nvSpPr>
        <p:spPr>
          <a:xfrm>
            <a:off x="7732979" y="3729753"/>
            <a:ext cx="86851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*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 </a:t>
            </a:r>
            <a:r>
              <a:rPr lang="en-US" sz="2400" dirty="0"/>
              <a:t>*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375844" y="3988134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01490" y="3801298"/>
            <a:ext cx="39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8" name="Double Bracket 37"/>
          <p:cNvSpPr/>
          <p:nvPr/>
        </p:nvSpPr>
        <p:spPr>
          <a:xfrm>
            <a:off x="8993259" y="3744806"/>
            <a:ext cx="640426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</a:p>
          <a:p>
            <a:pPr algn="ctr"/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86709" y="4741084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Division: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93540" y="4635284"/>
            <a:ext cx="1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dirty="0"/>
              <a:t>/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41" name="Double Bracket 40"/>
          <p:cNvSpPr/>
          <p:nvPr/>
        </p:nvSpPr>
        <p:spPr>
          <a:xfrm>
            <a:off x="7732979" y="4568266"/>
            <a:ext cx="86851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/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 </a:t>
            </a:r>
            <a:r>
              <a:rPr lang="en-US" sz="2400" dirty="0" smtClean="0"/>
              <a:t>/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75844" y="4826647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01490" y="4639811"/>
            <a:ext cx="39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5" name="Double Bracket 44"/>
          <p:cNvSpPr/>
          <p:nvPr/>
        </p:nvSpPr>
        <p:spPr>
          <a:xfrm>
            <a:off x="8993258" y="4583319"/>
            <a:ext cx="640427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0.4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0980" y="2936910"/>
            <a:ext cx="241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Scalar: s = 5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Take these 2 vectors: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66560" y="2223561"/>
            <a:ext cx="240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 </a:t>
            </a:r>
            <a:r>
              <a:rPr lang="en-US" sz="3600" dirty="0" smtClean="0">
                <a:solidFill>
                  <a:srgbClr val="FF0000"/>
                </a:solidFill>
              </a:rPr>
              <a:t>= w =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51475" y="2430967"/>
            <a:ext cx="209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uble Bracket 13"/>
          <p:cNvSpPr/>
          <p:nvPr/>
        </p:nvSpPr>
        <p:spPr>
          <a:xfrm>
            <a:off x="8358648" y="2156542"/>
            <a:ext cx="526272" cy="780365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2259" y="2223562"/>
            <a:ext cx="216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v </a:t>
            </a:r>
            <a:r>
              <a:rPr lang="en-US" sz="3600" dirty="0" smtClean="0">
                <a:solidFill>
                  <a:srgbClr val="002060"/>
                </a:solidFill>
              </a:rPr>
              <a:t>= v =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85592" y="2430968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ouble Bracket 15"/>
          <p:cNvSpPr/>
          <p:nvPr/>
        </p:nvSpPr>
        <p:spPr>
          <a:xfrm>
            <a:off x="4792764" y="2156542"/>
            <a:ext cx="525995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2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7744" y="378044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Addition: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69534" y="3688112"/>
            <a:ext cx="1482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dirty="0"/>
              <a:t>+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1994" y="3895518"/>
            <a:ext cx="209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ouble Bracket 26"/>
          <p:cNvSpPr/>
          <p:nvPr/>
        </p:nvSpPr>
        <p:spPr>
          <a:xfrm>
            <a:off x="3708973" y="3621094"/>
            <a:ext cx="868511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11914" y="3895518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7484" y="3692639"/>
            <a:ext cx="391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31" name="Double Bracket 30"/>
          <p:cNvSpPr/>
          <p:nvPr/>
        </p:nvSpPr>
        <p:spPr>
          <a:xfrm>
            <a:off x="4969253" y="3636147"/>
            <a:ext cx="542256" cy="78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</a:p>
          <a:p>
            <a:pPr algn="ctr"/>
            <a:r>
              <a:rPr lang="en-US" sz="2400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4913" y="3757752"/>
            <a:ext cx="1747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Subtraction: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152570" y="3639613"/>
            <a:ext cx="146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v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smtClean="0"/>
              <a:t>-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w</a:t>
            </a:r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852727" y="3847019"/>
            <a:ext cx="209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ouble Bracket 36"/>
          <p:cNvSpPr/>
          <p:nvPr/>
        </p:nvSpPr>
        <p:spPr>
          <a:xfrm>
            <a:off x="9509706" y="3572595"/>
            <a:ext cx="868511" cy="78036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5</a:t>
            </a:r>
            <a:r>
              <a:rPr lang="en-US" sz="2400" dirty="0" smtClean="0"/>
              <a:t> -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212647" y="3847019"/>
            <a:ext cx="20955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78217" y="3644140"/>
            <a:ext cx="3917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40" name="Double Bracket 39"/>
          <p:cNvSpPr/>
          <p:nvPr/>
        </p:nvSpPr>
        <p:spPr>
          <a:xfrm>
            <a:off x="10769985" y="3587648"/>
            <a:ext cx="544649" cy="78036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-1</a:t>
            </a:r>
          </a:p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Seeing this visually will make it much clearer.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the visual representation of the Addition and Subtraction of our </a:t>
            </a:r>
            <a:r>
              <a:rPr lang="en-US" b="1" dirty="0" smtClean="0">
                <a:solidFill>
                  <a:srgbClr val="002060"/>
                </a:solidFill>
              </a:rPr>
              <a:t>v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vectors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20" y="1818884"/>
            <a:ext cx="36972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04" y="1818884"/>
            <a:ext cx="3697200" cy="36576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 these vectors have the same outcome regardless of order?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2653" y="334945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Addition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55372" y="3349454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04" y="1818884"/>
            <a:ext cx="36972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20" y="1818884"/>
            <a:ext cx="36972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400131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does, subtraction does not.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42653" y="334945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Addition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055372" y="3349454"/>
            <a:ext cx="128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Subtraction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539209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 you calculate the length of a vector?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Math part 1: 2D vectors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7492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To be continued next time…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524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</a:rPr>
              <a:t>Afsluiting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40293" y="3329999"/>
            <a:ext cx="391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Thanks for listening.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2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The First Step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3846" y="1616932"/>
            <a:ext cx="4964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download/clone the code from my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algn="ctr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github.com/QuincyJacobs/WebGLTutorial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1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5478508"/>
            <a:ext cx="9144000" cy="400619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Presentation by: Quincy Jacobs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05" y="1466566"/>
            <a:ext cx="7070387" cy="29459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88574" y="4384919"/>
            <a:ext cx="2014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III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98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Graphics pipeline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90668" y="3106865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45928" y="3321749"/>
            <a:ext cx="10854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131341" y="3106865"/>
            <a:ext cx="19552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Assembly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7086601" y="3321749"/>
            <a:ext cx="1085413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172014" y="3106865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0667" y="4616099"/>
            <a:ext cx="19552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Rasterization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045927" y="4830983"/>
            <a:ext cx="1085413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33383" y="4616099"/>
            <a:ext cx="1955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7088643" y="4830983"/>
            <a:ext cx="108541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72013" y="4616099"/>
            <a:ext cx="195526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Tests and Blending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10127273" y="3321749"/>
            <a:ext cx="25665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-476898" y="4830983"/>
            <a:ext cx="256654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768593" y="1317394"/>
            <a:ext cx="912359" cy="3865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40506" y="1314461"/>
            <a:ext cx="322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r>
              <a:rPr lang="en-US" dirty="0" smtClean="0"/>
              <a:t> Adjustable steps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= Automatic </a:t>
            </a:r>
            <a:r>
              <a:rPr lang="en-US" dirty="0"/>
              <a:t>steps</a:t>
            </a:r>
          </a:p>
          <a:p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768593" y="1869591"/>
            <a:ext cx="912359" cy="3865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Steps for drawing a triangle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31" y="1570765"/>
            <a:ext cx="643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need all of the following </a:t>
            </a:r>
            <a:r>
              <a:rPr lang="en-US" dirty="0" err="1" smtClean="0"/>
              <a:t>WebGL</a:t>
            </a:r>
            <a:r>
              <a:rPr lang="en-US" dirty="0" smtClean="0"/>
              <a:t> objects to draw a triangle: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2077" y="2062264"/>
            <a:ext cx="24625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/>
              <a:t>Vertex </a:t>
            </a:r>
            <a:r>
              <a:rPr lang="en-US" dirty="0" smtClean="0"/>
              <a:t>array buffer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Element array buffer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Shader</a:t>
            </a:r>
            <a:r>
              <a:rPr lang="en-US" dirty="0" smtClean="0"/>
              <a:t> program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70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645"/>
            <a:ext cx="12192000" cy="6383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4604" y="6314536"/>
            <a:ext cx="3010619" cy="504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1214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Steps for drawing a triangle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0726" y="1587260"/>
            <a:ext cx="678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necessary elements are created and used in the following steps: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2077" y="2062264"/>
            <a:ext cx="33229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Array Buffer Objects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Shaders</a:t>
            </a:r>
            <a:r>
              <a:rPr lang="en-US" dirty="0" smtClean="0"/>
              <a:t> and </a:t>
            </a:r>
            <a:r>
              <a:rPr lang="en-US" dirty="0" err="1" smtClean="0"/>
              <a:t>Shader</a:t>
            </a:r>
            <a:r>
              <a:rPr lang="en-US" dirty="0" smtClean="0"/>
              <a:t> Program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Linking Buffers and </a:t>
            </a:r>
            <a:r>
              <a:rPr lang="en-US" dirty="0" err="1" smtClean="0"/>
              <a:t>Shaders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Drawing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0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13729</TotalTime>
  <Words>3270</Words>
  <Application>Microsoft Office PowerPoint</Application>
  <PresentationFormat>Widescreen</PresentationFormat>
  <Paragraphs>512</Paragraphs>
  <Slides>61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Content Generation</dc:title>
  <dc:creator>Jacobs, Quincy</dc:creator>
  <cp:lastModifiedBy>Jacobs, Quincy</cp:lastModifiedBy>
  <cp:revision>127</cp:revision>
  <dcterms:created xsi:type="dcterms:W3CDTF">2017-08-22T09:16:39Z</dcterms:created>
  <dcterms:modified xsi:type="dcterms:W3CDTF">2018-09-27T08:13:29Z</dcterms:modified>
</cp:coreProperties>
</file>